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63" r:id="rId4"/>
    <p:sldId id="260" r:id="rId5"/>
    <p:sldId id="262" r:id="rId6"/>
    <p:sldId id="258" r:id="rId7"/>
    <p:sldId id="261" r:id="rId8"/>
    <p:sldId id="264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7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9558" autoAdjust="0"/>
  </p:normalViewPr>
  <p:slideViewPr>
    <p:cSldViewPr snapToGrid="0">
      <p:cViewPr varScale="1">
        <p:scale>
          <a:sx n="60" d="100"/>
          <a:sy n="60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8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3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0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75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67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0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0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5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7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9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6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1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4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Sequential Circuits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时序电路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S’-R’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2515"/>
              </p:ext>
            </p:extLst>
          </p:nvPr>
        </p:nvGraphicFramePr>
        <p:xfrm>
          <a:off x="2643188" y="1808956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808956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211388" y="1880393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313488" y="2024856"/>
            <a:ext cx="360363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211388" y="3320256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738813" y="2024856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315076" y="3248818"/>
            <a:ext cx="360362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71982"/>
              </p:ext>
            </p:extLst>
          </p:nvPr>
        </p:nvGraphicFramePr>
        <p:xfrm>
          <a:off x="2643188" y="4372768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Visio" r:id="rId5" imgW="2455306" imgH="1647058" progId="Visio.Drawing.11">
                  <p:embed/>
                </p:oleObj>
              </mc:Choice>
              <mc:Fallback>
                <p:oleObj name="Visio" r:id="rId5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372768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211388" y="4444206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313488" y="4588668"/>
            <a:ext cx="360363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211388" y="5884068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38813" y="4588668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315076" y="5812631"/>
            <a:ext cx="360362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graphicFrame>
        <p:nvGraphicFramePr>
          <p:cNvPr id="1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2414"/>
              </p:ext>
            </p:extLst>
          </p:nvPr>
        </p:nvGraphicFramePr>
        <p:xfrm>
          <a:off x="7775258" y="2092799"/>
          <a:ext cx="2808288" cy="1560513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S’-R’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85326"/>
              </p:ext>
            </p:extLst>
          </p:nvPr>
        </p:nvGraphicFramePr>
        <p:xfrm>
          <a:off x="2571750" y="1913731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913731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139950" y="1985168"/>
            <a:ext cx="360362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42050" y="2129631"/>
            <a:ext cx="360362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139950" y="3425031"/>
            <a:ext cx="360362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667375" y="2129631"/>
            <a:ext cx="360362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43637" y="3353593"/>
            <a:ext cx="360363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05782"/>
              </p:ext>
            </p:extLst>
          </p:nvPr>
        </p:nvGraphicFramePr>
        <p:xfrm>
          <a:off x="2571750" y="4477543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Visio" r:id="rId5" imgW="2455306" imgH="1647058" progId="Visio.Drawing.11">
                  <p:embed/>
                </p:oleObj>
              </mc:Choice>
              <mc:Fallback>
                <p:oleObj name="Visio" r:id="rId5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477543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139950" y="4548981"/>
            <a:ext cx="360362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242050" y="4693443"/>
            <a:ext cx="360362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139950" y="5988843"/>
            <a:ext cx="360362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667375" y="4693443"/>
            <a:ext cx="360362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243637" y="5917406"/>
            <a:ext cx="360363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graphicFrame>
        <p:nvGraphicFramePr>
          <p:cNvPr id="1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23440"/>
              </p:ext>
            </p:extLst>
          </p:nvPr>
        </p:nvGraphicFramePr>
        <p:xfrm>
          <a:off x="8069580" y="1985168"/>
          <a:ext cx="2808288" cy="2079626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6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S’-R’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54786"/>
              </p:ext>
            </p:extLst>
          </p:nvPr>
        </p:nvGraphicFramePr>
        <p:xfrm>
          <a:off x="2412206" y="1953419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06" y="1953419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980406" y="2024856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082506" y="2169319"/>
            <a:ext cx="360363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980406" y="3464719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507831" y="2169319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084094" y="3393281"/>
            <a:ext cx="360362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48543"/>
              </p:ext>
            </p:extLst>
          </p:nvPr>
        </p:nvGraphicFramePr>
        <p:xfrm>
          <a:off x="2412206" y="4517231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Visio" r:id="rId5" imgW="2455306" imgH="1647058" progId="Visio.Drawing.11">
                  <p:embed/>
                </p:oleObj>
              </mc:Choice>
              <mc:Fallback>
                <p:oleObj name="Visio" r:id="rId5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06" y="4517231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980406" y="4588669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082506" y="4733131"/>
            <a:ext cx="360363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980406" y="6028531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507831" y="4733131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084094" y="5957094"/>
            <a:ext cx="360362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graphicFrame>
        <p:nvGraphicFramePr>
          <p:cNvPr id="1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3522"/>
              </p:ext>
            </p:extLst>
          </p:nvPr>
        </p:nvGraphicFramePr>
        <p:xfrm>
          <a:off x="7052469" y="1864200"/>
          <a:ext cx="2808288" cy="2613026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文本框 1"/>
          <p:cNvSpPr txBox="1">
            <a:spLocks noChangeArrowheads="1"/>
          </p:cNvSpPr>
          <p:nvPr/>
        </p:nvSpPr>
        <p:spPr bwMode="auto">
          <a:xfrm>
            <a:off x="10025063" y="3992721"/>
            <a:ext cx="2166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NC: No Change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1" name="Text Box 124"/>
          <p:cNvSpPr txBox="1">
            <a:spLocks noChangeArrowheads="1"/>
          </p:cNvSpPr>
          <p:nvPr/>
        </p:nvSpPr>
        <p:spPr bwMode="auto">
          <a:xfrm>
            <a:off x="6952137" y="4743450"/>
            <a:ext cx="4156394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The outputs of a latch are always complements of each others.</a:t>
            </a:r>
          </a:p>
          <a:p>
            <a:r>
              <a:rPr lang="en-US" altLang="zh-CN" sz="2400" dirty="0">
                <a:ea typeface="宋体" charset="-122"/>
              </a:rPr>
              <a:t>Q=Q’</a:t>
            </a:r>
            <a:r>
              <a:rPr lang="zh-CN" altLang="en-US" sz="2400" dirty="0">
                <a:ea typeface="宋体" charset="-122"/>
              </a:rPr>
              <a:t>  </a:t>
            </a:r>
            <a:r>
              <a:rPr lang="en-US" altLang="zh-CN" sz="2400" dirty="0">
                <a:ea typeface="宋体" charset="-122"/>
              </a:rPr>
              <a:t>is invalid when LOWs are applied to both S’ and R’.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52137" y="2385219"/>
            <a:ext cx="3072926" cy="51038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S’-R’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4621"/>
              </p:ext>
            </p:extLst>
          </p:nvPr>
        </p:nvGraphicFramePr>
        <p:xfrm>
          <a:off x="2042160" y="1757998"/>
          <a:ext cx="4572000" cy="462438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zh-CN" alt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Invalid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7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 Box 113"/>
          <p:cNvSpPr txBox="1">
            <a:spLocks noChangeArrowheads="1"/>
          </p:cNvSpPr>
          <p:nvPr/>
        </p:nvSpPr>
        <p:spPr bwMode="auto">
          <a:xfrm>
            <a:off x="7394576" y="3356769"/>
            <a:ext cx="26638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Q</a:t>
            </a:r>
            <a:r>
              <a:rPr lang="en-US" altLang="zh-CN" sz="2800" baseline="30000">
                <a:ea typeface="宋体" charset="-122"/>
              </a:rPr>
              <a:t>n+1</a:t>
            </a:r>
            <a:r>
              <a:rPr lang="en-US" altLang="zh-CN" sz="2800">
                <a:ea typeface="宋体" charset="-122"/>
              </a:rPr>
              <a:t>=S+R’Q</a:t>
            </a:r>
            <a:r>
              <a:rPr lang="en-US" altLang="zh-CN" sz="2800" baseline="30000">
                <a:ea typeface="宋体" charset="-122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S’+R’=1  (</a:t>
            </a:r>
            <a:r>
              <a:rPr lang="zh-CN" altLang="en-US" sz="2800">
                <a:ea typeface="宋体" charset="-122"/>
              </a:rPr>
              <a:t>约束</a:t>
            </a:r>
            <a:r>
              <a:rPr lang="en-US" altLang="zh-CN" sz="2800">
                <a:ea typeface="宋体" charset="-122"/>
              </a:rPr>
              <a:t>)</a:t>
            </a:r>
          </a:p>
        </p:txBody>
      </p:sp>
      <p:sp>
        <p:nvSpPr>
          <p:cNvPr id="9" name="AutoShape 114"/>
          <p:cNvSpPr>
            <a:spLocks/>
          </p:cNvSpPr>
          <p:nvPr/>
        </p:nvSpPr>
        <p:spPr bwMode="auto">
          <a:xfrm>
            <a:off x="7089776" y="3432969"/>
            <a:ext cx="304800" cy="1003300"/>
          </a:xfrm>
          <a:prstGeom prst="leftBrace">
            <a:avLst>
              <a:gd name="adj1" fmla="val 274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0" name="Group 160"/>
          <p:cNvGrpSpPr>
            <a:grpSpLocks/>
          </p:cNvGrpSpPr>
          <p:nvPr/>
        </p:nvGrpSpPr>
        <p:grpSpPr bwMode="auto">
          <a:xfrm>
            <a:off x="6802438" y="1061244"/>
            <a:ext cx="3270250" cy="1905000"/>
            <a:chOff x="3560" y="1096"/>
            <a:chExt cx="2060" cy="1200"/>
          </a:xfrm>
        </p:grpSpPr>
        <p:grpSp>
          <p:nvGrpSpPr>
            <p:cNvPr id="11" name="Group 158"/>
            <p:cNvGrpSpPr>
              <a:grpSpLocks/>
            </p:cNvGrpSpPr>
            <p:nvPr/>
          </p:nvGrpSpPr>
          <p:grpSpPr bwMode="auto">
            <a:xfrm>
              <a:off x="3560" y="1096"/>
              <a:ext cx="2060" cy="1200"/>
              <a:chOff x="3560" y="1117"/>
              <a:chExt cx="2060" cy="1200"/>
            </a:xfrm>
          </p:grpSpPr>
          <p:sp>
            <p:nvSpPr>
              <p:cNvPr id="13" name="Rectangle 129"/>
              <p:cNvSpPr>
                <a:spLocks noChangeArrowheads="1"/>
              </p:cNvSpPr>
              <p:nvPr/>
            </p:nvSpPr>
            <p:spPr bwMode="auto">
              <a:xfrm>
                <a:off x="4860" y="1981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>
                    <a:ea typeface="宋体" charset="-122"/>
                  </a:rPr>
                  <a:t>1</a:t>
                </a:r>
              </a:p>
            </p:txBody>
          </p:sp>
          <p:sp>
            <p:nvSpPr>
              <p:cNvPr id="14" name="Rectangle 130"/>
              <p:cNvSpPr>
                <a:spLocks noChangeArrowheads="1"/>
              </p:cNvSpPr>
              <p:nvPr/>
            </p:nvSpPr>
            <p:spPr bwMode="auto">
              <a:xfrm>
                <a:off x="4453" y="1981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0</a:t>
                </a:r>
              </a:p>
            </p:txBody>
          </p:sp>
          <p:sp>
            <p:nvSpPr>
              <p:cNvPr id="15" name="Rectangle 131"/>
              <p:cNvSpPr>
                <a:spLocks noChangeArrowheads="1"/>
              </p:cNvSpPr>
              <p:nvPr/>
            </p:nvSpPr>
            <p:spPr bwMode="auto">
              <a:xfrm>
                <a:off x="4046" y="1981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d</a:t>
                </a:r>
              </a:p>
            </p:txBody>
          </p:sp>
          <p:sp>
            <p:nvSpPr>
              <p:cNvPr id="16" name="Rectangle 132"/>
              <p:cNvSpPr>
                <a:spLocks noChangeArrowheads="1"/>
              </p:cNvSpPr>
              <p:nvPr/>
            </p:nvSpPr>
            <p:spPr bwMode="auto">
              <a:xfrm>
                <a:off x="5240" y="1645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>
                    <a:ea typeface="宋体" charset="-122"/>
                  </a:rPr>
                  <a:t>1</a:t>
                </a:r>
              </a:p>
            </p:txBody>
          </p:sp>
          <p:sp>
            <p:nvSpPr>
              <p:cNvPr id="17" name="Rectangle 133"/>
              <p:cNvSpPr>
                <a:spLocks noChangeArrowheads="1"/>
              </p:cNvSpPr>
              <p:nvPr/>
            </p:nvSpPr>
            <p:spPr bwMode="auto">
              <a:xfrm>
                <a:off x="4860" y="1645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0</a:t>
                </a:r>
              </a:p>
            </p:txBody>
          </p:sp>
          <p:sp>
            <p:nvSpPr>
              <p:cNvPr id="18" name="Rectangle 134"/>
              <p:cNvSpPr>
                <a:spLocks noChangeArrowheads="1"/>
              </p:cNvSpPr>
              <p:nvPr/>
            </p:nvSpPr>
            <p:spPr bwMode="auto">
              <a:xfrm>
                <a:off x="4453" y="1645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0</a:t>
                </a:r>
              </a:p>
            </p:txBody>
          </p:sp>
          <p:sp>
            <p:nvSpPr>
              <p:cNvPr id="19" name="Rectangle 135"/>
              <p:cNvSpPr>
                <a:spLocks noChangeArrowheads="1"/>
              </p:cNvSpPr>
              <p:nvPr/>
            </p:nvSpPr>
            <p:spPr bwMode="auto">
              <a:xfrm>
                <a:off x="4046" y="1645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d</a:t>
                </a:r>
              </a:p>
            </p:txBody>
          </p:sp>
          <p:sp>
            <p:nvSpPr>
              <p:cNvPr id="20" name="Line 136"/>
              <p:cNvSpPr>
                <a:spLocks noChangeShapeType="1"/>
              </p:cNvSpPr>
              <p:nvPr/>
            </p:nvSpPr>
            <p:spPr bwMode="auto">
              <a:xfrm>
                <a:off x="4046" y="1981"/>
                <a:ext cx="157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37"/>
              <p:cNvSpPr>
                <a:spLocks noChangeShapeType="1"/>
              </p:cNvSpPr>
              <p:nvPr/>
            </p:nvSpPr>
            <p:spPr bwMode="auto">
              <a:xfrm>
                <a:off x="4046" y="2317"/>
                <a:ext cx="157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38"/>
              <p:cNvSpPr>
                <a:spLocks noChangeShapeType="1"/>
              </p:cNvSpPr>
              <p:nvPr/>
            </p:nvSpPr>
            <p:spPr bwMode="auto">
              <a:xfrm>
                <a:off x="4046" y="1645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39"/>
              <p:cNvSpPr>
                <a:spLocks noChangeShapeType="1"/>
              </p:cNvSpPr>
              <p:nvPr/>
            </p:nvSpPr>
            <p:spPr bwMode="auto">
              <a:xfrm>
                <a:off x="4453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40"/>
              <p:cNvSpPr>
                <a:spLocks noChangeShapeType="1"/>
              </p:cNvSpPr>
              <p:nvPr/>
            </p:nvSpPr>
            <p:spPr bwMode="auto">
              <a:xfrm>
                <a:off x="4860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41"/>
              <p:cNvSpPr>
                <a:spLocks noChangeShapeType="1"/>
              </p:cNvSpPr>
              <p:nvPr/>
            </p:nvSpPr>
            <p:spPr bwMode="auto">
              <a:xfrm>
                <a:off x="5240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42"/>
              <p:cNvSpPr>
                <a:spLocks noChangeShapeType="1"/>
              </p:cNvSpPr>
              <p:nvPr/>
            </p:nvSpPr>
            <p:spPr bwMode="auto">
              <a:xfrm>
                <a:off x="5620" y="1645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43"/>
              <p:cNvSpPr>
                <a:spLocks noChangeShapeType="1"/>
              </p:cNvSpPr>
              <p:nvPr/>
            </p:nvSpPr>
            <p:spPr bwMode="auto">
              <a:xfrm>
                <a:off x="4046" y="1645"/>
                <a:ext cx="157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44"/>
              <p:cNvSpPr>
                <a:spLocks noChangeShapeType="1"/>
              </p:cNvSpPr>
              <p:nvPr/>
            </p:nvSpPr>
            <p:spPr bwMode="auto">
              <a:xfrm>
                <a:off x="4046" y="1981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48"/>
              <p:cNvSpPr>
                <a:spLocks noChangeShapeType="1"/>
              </p:cNvSpPr>
              <p:nvPr/>
            </p:nvSpPr>
            <p:spPr bwMode="auto">
              <a:xfrm flipH="1" flipV="1">
                <a:off x="3758" y="1309"/>
                <a:ext cx="288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149"/>
              <p:cNvSpPr txBox="1">
                <a:spLocks noChangeArrowheads="1"/>
              </p:cNvSpPr>
              <p:nvPr/>
            </p:nvSpPr>
            <p:spPr bwMode="auto">
              <a:xfrm>
                <a:off x="3758" y="1207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000" b="1">
                    <a:latin typeface="Comic Sans MS" pitchFamily="66" charset="0"/>
                    <a:ea typeface="宋体" charset="-122"/>
                  </a:rPr>
                  <a:t>R’S’</a:t>
                </a:r>
              </a:p>
            </p:txBody>
          </p:sp>
          <p:sp>
            <p:nvSpPr>
              <p:cNvPr id="31" name="Text Box 150"/>
              <p:cNvSpPr txBox="1">
                <a:spLocks noChangeArrowheads="1"/>
              </p:cNvSpPr>
              <p:nvPr/>
            </p:nvSpPr>
            <p:spPr bwMode="auto">
              <a:xfrm>
                <a:off x="3560" y="1385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000" b="1">
                    <a:latin typeface="Comic Sans MS" pitchFamily="66" charset="0"/>
                    <a:ea typeface="宋体" charset="-122"/>
                  </a:rPr>
                  <a:t>Q</a:t>
                </a:r>
                <a:r>
                  <a:rPr lang="en-US" altLang="zh-CN" sz="2000" b="1" baseline="30000">
                    <a:latin typeface="Comic Sans MS" pitchFamily="66" charset="0"/>
                    <a:ea typeface="宋体" charset="-122"/>
                  </a:rPr>
                  <a:t>n</a:t>
                </a:r>
              </a:p>
            </p:txBody>
          </p:sp>
          <p:sp>
            <p:nvSpPr>
              <p:cNvPr id="32" name="Rectangle 151"/>
              <p:cNvSpPr>
                <a:spLocks noChangeArrowheads="1"/>
              </p:cNvSpPr>
              <p:nvPr/>
            </p:nvSpPr>
            <p:spPr bwMode="auto">
              <a:xfrm>
                <a:off x="5208" y="1117"/>
                <a:ext cx="374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10</a:t>
                </a:r>
              </a:p>
            </p:txBody>
          </p:sp>
          <p:sp>
            <p:nvSpPr>
              <p:cNvPr id="33" name="Rectangle 152"/>
              <p:cNvSpPr>
                <a:spLocks noChangeArrowheads="1"/>
              </p:cNvSpPr>
              <p:nvPr/>
            </p:nvSpPr>
            <p:spPr bwMode="auto">
              <a:xfrm>
                <a:off x="4814" y="1117"/>
                <a:ext cx="459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11</a:t>
                </a:r>
              </a:p>
            </p:txBody>
          </p:sp>
          <p:sp>
            <p:nvSpPr>
              <p:cNvPr id="34" name="Rectangle 153"/>
              <p:cNvSpPr>
                <a:spLocks noChangeArrowheads="1"/>
              </p:cNvSpPr>
              <p:nvPr/>
            </p:nvSpPr>
            <p:spPr bwMode="auto">
              <a:xfrm>
                <a:off x="4430" y="1117"/>
                <a:ext cx="432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01</a:t>
                </a:r>
              </a:p>
            </p:txBody>
          </p:sp>
          <p:sp>
            <p:nvSpPr>
              <p:cNvPr id="35" name="Rectangle 154"/>
              <p:cNvSpPr>
                <a:spLocks noChangeArrowheads="1"/>
              </p:cNvSpPr>
              <p:nvPr/>
            </p:nvSpPr>
            <p:spPr bwMode="auto">
              <a:xfrm>
                <a:off x="4059" y="1117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00</a:t>
                </a:r>
              </a:p>
            </p:txBody>
          </p:sp>
          <p:sp>
            <p:nvSpPr>
              <p:cNvPr id="36" name="Rectangle 155"/>
              <p:cNvSpPr>
                <a:spLocks noChangeArrowheads="1"/>
              </p:cNvSpPr>
              <p:nvPr/>
            </p:nvSpPr>
            <p:spPr bwMode="auto">
              <a:xfrm>
                <a:off x="3710" y="1741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</a:t>
                </a:r>
              </a:p>
            </p:txBody>
          </p:sp>
          <p:sp>
            <p:nvSpPr>
              <p:cNvPr id="37" name="Rectangle 156"/>
              <p:cNvSpPr>
                <a:spLocks noChangeArrowheads="1"/>
              </p:cNvSpPr>
              <p:nvPr/>
            </p:nvSpPr>
            <p:spPr bwMode="auto">
              <a:xfrm>
                <a:off x="3710" y="1422"/>
                <a:ext cx="384" cy="5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</a:t>
                </a:r>
              </a:p>
            </p:txBody>
          </p:sp>
        </p:grpSp>
        <p:sp>
          <p:nvSpPr>
            <p:cNvPr id="12" name="Rectangle 157"/>
            <p:cNvSpPr>
              <a:spLocks noChangeArrowheads="1"/>
            </p:cNvSpPr>
            <p:nvPr/>
          </p:nvSpPr>
          <p:spPr bwMode="auto">
            <a:xfrm>
              <a:off x="5239" y="195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</p:grpSp>
      <p:sp>
        <p:nvSpPr>
          <p:cNvPr id="38" name="AutoShape 161"/>
          <p:cNvSpPr>
            <a:spLocks noChangeArrowheads="1"/>
          </p:cNvSpPr>
          <p:nvPr/>
        </p:nvSpPr>
        <p:spPr bwMode="auto">
          <a:xfrm>
            <a:off x="8890001" y="2502694"/>
            <a:ext cx="1081087" cy="360362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" name="AutoShape 162"/>
          <p:cNvSpPr>
            <a:spLocks/>
          </p:cNvSpPr>
          <p:nvPr/>
        </p:nvSpPr>
        <p:spPr bwMode="auto">
          <a:xfrm>
            <a:off x="9537701" y="1926431"/>
            <a:ext cx="684212" cy="935038"/>
          </a:xfrm>
          <a:prstGeom prst="leftBracket">
            <a:avLst>
              <a:gd name="adj" fmla="val 11388"/>
            </a:avLst>
          </a:prstGeom>
          <a:noFill/>
          <a:ln w="34925">
            <a:solidFill>
              <a:srgbClr val="7030A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0" name="AutoShape 163"/>
          <p:cNvSpPr>
            <a:spLocks/>
          </p:cNvSpPr>
          <p:nvPr/>
        </p:nvSpPr>
        <p:spPr bwMode="auto">
          <a:xfrm flipH="1">
            <a:off x="7450138" y="1926431"/>
            <a:ext cx="504825" cy="935038"/>
          </a:xfrm>
          <a:prstGeom prst="leftBracket">
            <a:avLst>
              <a:gd name="adj" fmla="val 15435"/>
            </a:avLst>
          </a:prstGeom>
          <a:noFill/>
          <a:ln w="34925">
            <a:solidFill>
              <a:srgbClr val="7030A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14129"/>
              </p:ext>
            </p:extLst>
          </p:nvPr>
        </p:nvGraphicFramePr>
        <p:xfrm>
          <a:off x="7302501" y="4836319"/>
          <a:ext cx="248285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4" imgW="1783933" imgH="1135969" progId="Visio.Drawing.11">
                  <p:embed/>
                </p:oleObj>
              </mc:Choice>
              <mc:Fallback>
                <p:oleObj name="Visio" r:id="rId4" imgW="1783933" imgH="11359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1" y="4836319"/>
                        <a:ext cx="2482850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圆角矩形标注 41"/>
          <p:cNvSpPr/>
          <p:nvPr/>
        </p:nvSpPr>
        <p:spPr>
          <a:xfrm>
            <a:off x="2240280" y="228600"/>
            <a:ext cx="2225040" cy="809244"/>
          </a:xfrm>
          <a:prstGeom prst="wedgeRoundRectCallout">
            <a:avLst>
              <a:gd name="adj1" fmla="val 22752"/>
              <a:gd name="adj2" fmla="val 1381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Present state </a:t>
            </a:r>
            <a:r>
              <a:rPr lang="zh-CN" altLang="en-US" sz="2400" dirty="0">
                <a:latin typeface="Arial" charset="0"/>
              </a:rPr>
              <a:t>现态</a:t>
            </a:r>
            <a:endParaRPr lang="zh-CN" altLang="en-US" sz="2400" dirty="0"/>
          </a:p>
        </p:txBody>
      </p:sp>
      <p:sp>
        <p:nvSpPr>
          <p:cNvPr id="43" name="圆角矩形标注 42"/>
          <p:cNvSpPr/>
          <p:nvPr/>
        </p:nvSpPr>
        <p:spPr>
          <a:xfrm>
            <a:off x="5017136" y="228600"/>
            <a:ext cx="2225040" cy="809244"/>
          </a:xfrm>
          <a:prstGeom prst="wedgeRoundRectCallout">
            <a:avLst>
              <a:gd name="adj1" fmla="val -64919"/>
              <a:gd name="adj2" fmla="val 143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Next state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latin typeface="Arial" charset="0"/>
              </a:rPr>
              <a:t>次</a:t>
            </a:r>
            <a:r>
              <a:rPr lang="zh-CN" altLang="en-US" sz="2400" dirty="0">
                <a:latin typeface="Arial" charset="0"/>
              </a:rPr>
              <a:t>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3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S-R Latch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68336"/>
              </p:ext>
            </p:extLst>
          </p:nvPr>
        </p:nvGraphicFramePr>
        <p:xfrm>
          <a:off x="2194560" y="1645920"/>
          <a:ext cx="4495800" cy="462438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zh-CN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Remain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7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Invalid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88216"/>
              </p:ext>
            </p:extLst>
          </p:nvPr>
        </p:nvGraphicFramePr>
        <p:xfrm>
          <a:off x="7834471" y="4677569"/>
          <a:ext cx="2447925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Visio" r:id="rId3" imgW="1747845" imgH="1135969" progId="Visio.Drawing.11">
                  <p:embed/>
                </p:oleObj>
              </mc:Choice>
              <mc:Fallback>
                <p:oleObj name="Visio" r:id="rId3" imgW="1747845" imgH="11359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471" y="4677569"/>
                        <a:ext cx="2447925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7910671" y="3221831"/>
            <a:ext cx="26638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Q</a:t>
            </a:r>
            <a:r>
              <a:rPr lang="en-US" altLang="zh-CN" sz="2800" baseline="30000">
                <a:ea typeface="宋体" charset="-122"/>
              </a:rPr>
              <a:t>n+1</a:t>
            </a:r>
            <a:r>
              <a:rPr lang="en-US" altLang="zh-CN" sz="2800">
                <a:ea typeface="宋体" charset="-122"/>
              </a:rPr>
              <a:t>=S+R’Q</a:t>
            </a:r>
            <a:r>
              <a:rPr lang="en-US" altLang="zh-CN" sz="2800" baseline="30000">
                <a:ea typeface="宋体" charset="-122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SR=0  (</a:t>
            </a:r>
            <a:r>
              <a:rPr lang="zh-CN" altLang="en-US" sz="2800">
                <a:ea typeface="宋体" charset="-122"/>
              </a:rPr>
              <a:t>约束</a:t>
            </a:r>
            <a:r>
              <a:rPr lang="en-US" altLang="zh-CN" sz="2800">
                <a:ea typeface="宋体" charset="-122"/>
              </a:rPr>
              <a:t>)</a:t>
            </a:r>
          </a:p>
        </p:txBody>
      </p:sp>
      <p:sp>
        <p:nvSpPr>
          <p:cNvPr id="9" name="AutoShape 51"/>
          <p:cNvSpPr>
            <a:spLocks/>
          </p:cNvSpPr>
          <p:nvPr/>
        </p:nvSpPr>
        <p:spPr bwMode="auto">
          <a:xfrm>
            <a:off x="7605871" y="3298031"/>
            <a:ext cx="304800" cy="1003300"/>
          </a:xfrm>
          <a:prstGeom prst="leftBrace">
            <a:avLst>
              <a:gd name="adj1" fmla="val 274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7383621" y="1012031"/>
            <a:ext cx="3270250" cy="1905000"/>
            <a:chOff x="3560" y="1096"/>
            <a:chExt cx="2060" cy="1200"/>
          </a:xfrm>
        </p:grpSpPr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60" y="1096"/>
              <a:ext cx="2060" cy="1200"/>
              <a:chOff x="3560" y="1117"/>
              <a:chExt cx="2060" cy="1200"/>
            </a:xfrm>
          </p:grpSpPr>
          <p:sp>
            <p:nvSpPr>
              <p:cNvPr id="13" name="Rectangle 54"/>
              <p:cNvSpPr>
                <a:spLocks noChangeArrowheads="1"/>
              </p:cNvSpPr>
              <p:nvPr/>
            </p:nvSpPr>
            <p:spPr bwMode="auto">
              <a:xfrm>
                <a:off x="4860" y="1981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d</a:t>
                </a:r>
              </a:p>
            </p:txBody>
          </p:sp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4453" y="1981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4046" y="1981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16" name="Rectangle 57"/>
              <p:cNvSpPr>
                <a:spLocks noChangeArrowheads="1"/>
              </p:cNvSpPr>
              <p:nvPr/>
            </p:nvSpPr>
            <p:spPr bwMode="auto">
              <a:xfrm>
                <a:off x="5240" y="1645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0</a:t>
                </a:r>
              </a:p>
            </p:txBody>
          </p:sp>
          <p:sp>
            <p:nvSpPr>
              <p:cNvPr id="17" name="Rectangle 58"/>
              <p:cNvSpPr>
                <a:spLocks noChangeArrowheads="1"/>
              </p:cNvSpPr>
              <p:nvPr/>
            </p:nvSpPr>
            <p:spPr bwMode="auto">
              <a:xfrm>
                <a:off x="4860" y="1645"/>
                <a:ext cx="3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d</a:t>
                </a:r>
              </a:p>
            </p:txBody>
          </p:sp>
          <p:sp>
            <p:nvSpPr>
              <p:cNvPr id="18" name="Rectangle 59"/>
              <p:cNvSpPr>
                <a:spLocks noChangeArrowheads="1"/>
              </p:cNvSpPr>
              <p:nvPr/>
            </p:nvSpPr>
            <p:spPr bwMode="auto">
              <a:xfrm>
                <a:off x="4453" y="1645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4046" y="1645"/>
                <a:ext cx="40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>
                    <a:ea typeface="宋体" charset="-122"/>
                  </a:rPr>
                  <a:t>0</a:t>
                </a: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>
                <a:off x="4046" y="1981"/>
                <a:ext cx="157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62"/>
              <p:cNvSpPr>
                <a:spLocks noChangeShapeType="1"/>
              </p:cNvSpPr>
              <p:nvPr/>
            </p:nvSpPr>
            <p:spPr bwMode="auto">
              <a:xfrm>
                <a:off x="4046" y="2317"/>
                <a:ext cx="157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046" y="1645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>
                <a:off x="4453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860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5240" y="1645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>
                <a:off x="5620" y="1645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auto">
              <a:xfrm>
                <a:off x="4046" y="1645"/>
                <a:ext cx="157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69"/>
              <p:cNvSpPr>
                <a:spLocks noChangeShapeType="1"/>
              </p:cNvSpPr>
              <p:nvPr/>
            </p:nvSpPr>
            <p:spPr bwMode="auto">
              <a:xfrm>
                <a:off x="4046" y="1981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70"/>
              <p:cNvSpPr>
                <a:spLocks noChangeShapeType="1"/>
              </p:cNvSpPr>
              <p:nvPr/>
            </p:nvSpPr>
            <p:spPr bwMode="auto">
              <a:xfrm flipH="1" flipV="1">
                <a:off x="3758" y="1309"/>
                <a:ext cx="288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71"/>
              <p:cNvSpPr txBox="1">
                <a:spLocks noChangeArrowheads="1"/>
              </p:cNvSpPr>
              <p:nvPr/>
            </p:nvSpPr>
            <p:spPr bwMode="auto">
              <a:xfrm>
                <a:off x="3758" y="1207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000" b="1">
                    <a:latin typeface="Comic Sans MS" pitchFamily="66" charset="0"/>
                    <a:ea typeface="宋体" charset="-122"/>
                  </a:rPr>
                  <a:t>RS</a:t>
                </a:r>
              </a:p>
            </p:txBody>
          </p:sp>
          <p:sp>
            <p:nvSpPr>
              <p:cNvPr id="31" name="Text Box 72"/>
              <p:cNvSpPr txBox="1">
                <a:spLocks noChangeArrowheads="1"/>
              </p:cNvSpPr>
              <p:nvPr/>
            </p:nvSpPr>
            <p:spPr bwMode="auto">
              <a:xfrm>
                <a:off x="3560" y="1385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000" b="1">
                    <a:latin typeface="Comic Sans MS" pitchFamily="66" charset="0"/>
                    <a:ea typeface="宋体" charset="-122"/>
                  </a:rPr>
                  <a:t>Q</a:t>
                </a:r>
                <a:r>
                  <a:rPr lang="en-US" altLang="zh-CN" sz="2000" b="1" baseline="30000">
                    <a:latin typeface="Comic Sans MS" pitchFamily="66" charset="0"/>
                    <a:ea typeface="宋体" charset="-122"/>
                  </a:rPr>
                  <a:t>n</a:t>
                </a:r>
              </a:p>
            </p:txBody>
          </p:sp>
          <p:sp>
            <p:nvSpPr>
              <p:cNvPr id="32" name="Rectangle 73"/>
              <p:cNvSpPr>
                <a:spLocks noChangeArrowheads="1"/>
              </p:cNvSpPr>
              <p:nvPr/>
            </p:nvSpPr>
            <p:spPr bwMode="auto">
              <a:xfrm>
                <a:off x="5208" y="1117"/>
                <a:ext cx="374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10</a:t>
                </a:r>
              </a:p>
            </p:txBody>
          </p:sp>
          <p:sp>
            <p:nvSpPr>
              <p:cNvPr id="33" name="Rectangle 74"/>
              <p:cNvSpPr>
                <a:spLocks noChangeArrowheads="1"/>
              </p:cNvSpPr>
              <p:nvPr/>
            </p:nvSpPr>
            <p:spPr bwMode="auto">
              <a:xfrm>
                <a:off x="4814" y="1117"/>
                <a:ext cx="459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11</a:t>
                </a:r>
              </a:p>
            </p:txBody>
          </p:sp>
          <p:sp>
            <p:nvSpPr>
              <p:cNvPr id="34" name="Rectangle 75"/>
              <p:cNvSpPr>
                <a:spLocks noChangeArrowheads="1"/>
              </p:cNvSpPr>
              <p:nvPr/>
            </p:nvSpPr>
            <p:spPr bwMode="auto">
              <a:xfrm>
                <a:off x="4430" y="1117"/>
                <a:ext cx="432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01</a:t>
                </a:r>
              </a:p>
            </p:txBody>
          </p:sp>
          <p:sp>
            <p:nvSpPr>
              <p:cNvPr id="35" name="Rectangle 76"/>
              <p:cNvSpPr>
                <a:spLocks noChangeArrowheads="1"/>
              </p:cNvSpPr>
              <p:nvPr/>
            </p:nvSpPr>
            <p:spPr bwMode="auto">
              <a:xfrm>
                <a:off x="4059" y="1117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00</a:t>
                </a:r>
              </a:p>
            </p:txBody>
          </p:sp>
          <p:sp>
            <p:nvSpPr>
              <p:cNvPr id="36" name="Rectangle 77"/>
              <p:cNvSpPr>
                <a:spLocks noChangeArrowheads="1"/>
              </p:cNvSpPr>
              <p:nvPr/>
            </p:nvSpPr>
            <p:spPr bwMode="auto">
              <a:xfrm>
                <a:off x="3710" y="1741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1</a:t>
                </a:r>
              </a:p>
            </p:txBody>
          </p:sp>
          <p:sp>
            <p:nvSpPr>
              <p:cNvPr id="37" name="Rectangle 78"/>
              <p:cNvSpPr>
                <a:spLocks noChangeArrowheads="1"/>
              </p:cNvSpPr>
              <p:nvPr/>
            </p:nvSpPr>
            <p:spPr bwMode="auto">
              <a:xfrm>
                <a:off x="3710" y="1422"/>
                <a:ext cx="384" cy="5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endParaRPr lang="zh-CN" altLang="en-US" sz="2000">
                  <a:ea typeface="宋体" charset="-122"/>
                </a:endParaRPr>
              </a:p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ea typeface="宋体" charset="-122"/>
                  </a:rPr>
                  <a:t>0</a:t>
                </a:r>
              </a:p>
            </p:txBody>
          </p:sp>
        </p:grpSp>
        <p:sp>
          <p:nvSpPr>
            <p:cNvPr id="12" name="Rectangle 79"/>
            <p:cNvSpPr>
              <a:spLocks noChangeArrowheads="1"/>
            </p:cNvSpPr>
            <p:nvPr/>
          </p:nvSpPr>
          <p:spPr bwMode="auto">
            <a:xfrm>
              <a:off x="5239" y="195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>
                  <a:ea typeface="宋体" charset="-122"/>
                </a:rPr>
                <a:t>0</a:t>
              </a:r>
            </a:p>
          </p:txBody>
        </p:sp>
      </p:grpSp>
      <p:sp>
        <p:nvSpPr>
          <p:cNvPr id="38" name="AutoShape 158"/>
          <p:cNvSpPr>
            <a:spLocks noChangeArrowheads="1"/>
          </p:cNvSpPr>
          <p:nvPr/>
        </p:nvSpPr>
        <p:spPr bwMode="auto">
          <a:xfrm>
            <a:off x="8175784" y="2453481"/>
            <a:ext cx="1081087" cy="360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" name="AutoShape 159"/>
          <p:cNvSpPr>
            <a:spLocks noChangeArrowheads="1"/>
          </p:cNvSpPr>
          <p:nvPr/>
        </p:nvSpPr>
        <p:spPr bwMode="auto">
          <a:xfrm>
            <a:off x="8752046" y="1877219"/>
            <a:ext cx="1081088" cy="9350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 </a:t>
            </a:r>
            <a:r>
              <a:rPr lang="en-US" altLang="zh-CN" dirty="0"/>
              <a:t>Latch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active-LOW </a:t>
            </a:r>
            <a:r>
              <a:rPr lang="en-US" altLang="zh-CN" i="1" dirty="0" smtClean="0">
                <a:ea typeface="宋体" charset="-122"/>
              </a:rPr>
              <a:t>S’-R’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latch is in a stable (latched) condition when both inputs are HIGH.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To SET the latch (Q = 1), Let </a:t>
            </a:r>
            <a:r>
              <a:rPr lang="en-US" altLang="zh-CN" dirty="0" smtClean="0">
                <a:ea typeface="宋体" charset="-122"/>
              </a:rPr>
              <a:t>S’=LOW, R’=</a:t>
            </a:r>
            <a:r>
              <a:rPr lang="en-US" altLang="zh-CN" dirty="0">
                <a:ea typeface="宋体" charset="-122"/>
              </a:rPr>
              <a:t>HIGH</a:t>
            </a:r>
          </a:p>
          <a:p>
            <a:pPr lvl="1"/>
            <a:r>
              <a:rPr lang="en-US" altLang="zh-CN" dirty="0">
                <a:ea typeface="宋体" charset="-122"/>
              </a:rPr>
              <a:t>To RESET the latch (Q = 0) , Let </a:t>
            </a:r>
            <a:r>
              <a:rPr lang="en-US" altLang="zh-CN" dirty="0" smtClean="0">
                <a:ea typeface="宋体" charset="-122"/>
              </a:rPr>
              <a:t>S’=HIGH, R’=</a:t>
            </a:r>
            <a:r>
              <a:rPr lang="en-US" altLang="zh-CN" dirty="0">
                <a:ea typeface="宋体" charset="-122"/>
              </a:rPr>
              <a:t>LOW</a:t>
            </a: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active-HIGH S-R latch is in a stable (latched) condition when both inputs are LOW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dirty="0">
                <a:ea typeface="宋体" charset="-122"/>
              </a:rPr>
              <a:t>To SET the latch (Q = 1), Let </a:t>
            </a:r>
            <a:r>
              <a:rPr lang="en-US" altLang="zh-CN" dirty="0" smtClean="0">
                <a:ea typeface="宋体" charset="-122"/>
              </a:rPr>
              <a:t>S=HIGH, R=LOW</a:t>
            </a:r>
          </a:p>
          <a:p>
            <a:pPr lvl="1"/>
            <a:r>
              <a:rPr lang="en-US" altLang="zh-CN" dirty="0">
                <a:ea typeface="宋体" charset="-122"/>
              </a:rPr>
              <a:t>To RESET the latch (Q = 0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dirty="0">
                <a:ea typeface="宋体" charset="-122"/>
              </a:rPr>
              <a:t>Let </a:t>
            </a:r>
            <a:r>
              <a:rPr lang="en-US" altLang="zh-CN" dirty="0" smtClean="0">
                <a:ea typeface="宋体" charset="-122"/>
              </a:rPr>
              <a:t>S=LOW, R=</a:t>
            </a:r>
            <a:r>
              <a:rPr lang="en-US" altLang="zh-CN" dirty="0">
                <a:ea typeface="宋体" charset="-122"/>
              </a:rPr>
              <a:t>HIGH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909560" y="3368040"/>
            <a:ext cx="4069080" cy="153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Never apply an active set and reset at the same time (invalid).</a:t>
            </a:r>
          </a:p>
        </p:txBody>
      </p:sp>
    </p:spTree>
    <p:extLst>
      <p:ext uri="{BB962C8B-B14F-4D97-AF65-F5344CB8AC3E}">
        <p14:creationId xmlns:p14="http://schemas.microsoft.com/office/powerpoint/2010/main" val="15878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 </a:t>
            </a:r>
            <a:r>
              <a:rPr lang="en-US" altLang="zh-CN" dirty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3398"/>
              </p:ext>
            </p:extLst>
          </p:nvPr>
        </p:nvGraphicFramePr>
        <p:xfrm>
          <a:off x="794068" y="2687955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8" y="2687955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62331"/>
              </p:ext>
            </p:extLst>
          </p:nvPr>
        </p:nvGraphicFramePr>
        <p:xfrm>
          <a:off x="4710113" y="1443038"/>
          <a:ext cx="4525962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Visio" r:id="rId5" imgW="2023824" imgH="2023824" progId="Visio.Drawing.11">
                  <p:embed/>
                </p:oleObj>
              </mc:Choice>
              <mc:Fallback>
                <p:oleObj name="Visio" r:id="rId5" imgW="2023824" imgH="2023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443038"/>
                        <a:ext cx="4525962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84650" y="1247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R’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05288" y="321945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S’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205288" y="36766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Q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205288" y="56673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Q’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921250" y="3705225"/>
            <a:ext cx="43434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 Latch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23160"/>
              </p:ext>
            </p:extLst>
          </p:nvPr>
        </p:nvGraphicFramePr>
        <p:xfrm>
          <a:off x="2441575" y="2459038"/>
          <a:ext cx="293687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459038"/>
                        <a:ext cx="2936875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87100"/>
              </p:ext>
            </p:extLst>
          </p:nvPr>
        </p:nvGraphicFramePr>
        <p:xfrm>
          <a:off x="5897563" y="2498725"/>
          <a:ext cx="2911475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Visio" r:id="rId5" imgW="2427671" imgH="1647058" progId="Visio.Drawing.11">
                  <p:embed/>
                </p:oleObj>
              </mc:Choice>
              <mc:Fallback>
                <p:oleObj name="Visio" r:id="rId5" imgW="2427671" imgH="164705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2498725"/>
                        <a:ext cx="2911475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46703"/>
              </p:ext>
            </p:extLst>
          </p:nvPr>
        </p:nvGraphicFramePr>
        <p:xfrm>
          <a:off x="2728913" y="4762500"/>
          <a:ext cx="24828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Visio" r:id="rId7" imgW="1783933" imgH="1135969" progId="Visio.Drawing.11">
                  <p:embed/>
                </p:oleObj>
              </mc:Choice>
              <mc:Fallback>
                <p:oleObj name="Visio" r:id="rId7" imgW="1783933" imgH="113596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762500"/>
                        <a:ext cx="248285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02188"/>
              </p:ext>
            </p:extLst>
          </p:nvPr>
        </p:nvGraphicFramePr>
        <p:xfrm>
          <a:off x="6257925" y="4762500"/>
          <a:ext cx="2447925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Visio" r:id="rId9" imgW="1747845" imgH="1135969" progId="Visio.Drawing.11">
                  <p:embed/>
                </p:oleObj>
              </mc:Choice>
              <mc:Fallback>
                <p:oleObj name="Visio" r:id="rId9" imgW="1747845" imgH="113596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762500"/>
                        <a:ext cx="2447925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1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S-R </a:t>
            </a:r>
            <a:r>
              <a:rPr lang="en-US" altLang="zh-CN" dirty="0" smtClean="0"/>
              <a:t>Latch</a:t>
            </a:r>
            <a:br>
              <a:rPr lang="en-US" altLang="zh-CN" dirty="0" smtClean="0"/>
            </a:br>
            <a:r>
              <a:rPr lang="zh-CN" altLang="en-US" sz="2800" dirty="0" smtClean="0"/>
              <a:t>门</a:t>
            </a:r>
            <a:r>
              <a:rPr lang="zh-CN" altLang="en-US" sz="2800" dirty="0"/>
              <a:t>控</a:t>
            </a:r>
            <a:r>
              <a:rPr lang="en-US" altLang="zh-CN" sz="2800" dirty="0"/>
              <a:t>S-R</a:t>
            </a:r>
            <a:r>
              <a:rPr lang="zh-CN" altLang="en-US" sz="2800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Latch is sensitive to input changes </a:t>
            </a:r>
            <a:r>
              <a:rPr lang="en-US" altLang="zh-CN" b="1" dirty="0"/>
              <a:t>ONLY</a:t>
            </a:r>
            <a:r>
              <a:rPr lang="en-US" altLang="zh-CN" dirty="0"/>
              <a:t> when </a:t>
            </a:r>
            <a:r>
              <a:rPr lang="en-US" altLang="zh-CN" dirty="0" smtClean="0"/>
              <a:t>EN=1</a:t>
            </a:r>
            <a:endParaRPr lang="en-US" altLang="zh-CN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24" name="Picture 3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3178493"/>
            <a:ext cx="5257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内容占位符 3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0673028"/>
              </p:ext>
            </p:extLst>
          </p:nvPr>
        </p:nvGraphicFramePr>
        <p:xfrm>
          <a:off x="6858000" y="2389754"/>
          <a:ext cx="4875214" cy="2743020"/>
        </p:xfrm>
        <a:graphic>
          <a:graphicData uri="http://schemas.openxmlformats.org/drawingml/2006/table">
            <a:tbl>
              <a:tblPr firstRow="1" bandRow="1"/>
              <a:tblGrid>
                <a:gridCol w="56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EN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S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R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Next state of Q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0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X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X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No change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0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0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No change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0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Q=0; Reset state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0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Q=1 Set state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1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Franklin Gothic Book"/>
                          <a:ea typeface="微软雅黑"/>
                          <a:cs typeface="Arial"/>
                        </a:rPr>
                        <a:t>Undefined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10" marR="91410" marT="45705" marB="45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430766" y="6033254"/>
            <a:ext cx="3201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Characteristic Equation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007312" y="5727701"/>
            <a:ext cx="2133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Q</a:t>
            </a:r>
            <a:r>
              <a:rPr lang="en-US" altLang="zh-CN" sz="2400" baseline="30000" dirty="0">
                <a:ea typeface="宋体" charset="-122"/>
              </a:rPr>
              <a:t>n+1</a:t>
            </a:r>
            <a:r>
              <a:rPr lang="en-US" altLang="zh-CN" sz="2400" dirty="0">
                <a:ea typeface="宋体" charset="-122"/>
              </a:rPr>
              <a:t>=</a:t>
            </a:r>
            <a:r>
              <a:rPr lang="en-US" altLang="zh-CN" sz="2400" dirty="0" err="1">
                <a:ea typeface="宋体" charset="-122"/>
              </a:rPr>
              <a:t>S+R’Q</a:t>
            </a:r>
            <a:r>
              <a:rPr lang="en-US" altLang="zh-CN" sz="2400" baseline="30000" dirty="0" err="1">
                <a:ea typeface="宋体" charset="-122"/>
              </a:rPr>
              <a:t>n</a:t>
            </a:r>
            <a:endParaRPr lang="en-US" altLang="zh-CN" sz="2400" baseline="30000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SR=0</a:t>
            </a:r>
          </a:p>
        </p:txBody>
      </p:sp>
      <p:sp>
        <p:nvSpPr>
          <p:cNvPr id="38" name="AutoShape 9"/>
          <p:cNvSpPr>
            <a:spLocks/>
          </p:cNvSpPr>
          <p:nvPr/>
        </p:nvSpPr>
        <p:spPr bwMode="auto">
          <a:xfrm>
            <a:off x="5692987" y="5800726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S-R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62725" y="608457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Garamond" pitchFamily="18" charset="0"/>
                <a:ea typeface="宋体" charset="-122"/>
              </a:rPr>
              <a:t>hold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73575" y="608457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Garamond" pitchFamily="18" charset="0"/>
                <a:ea typeface="宋体" charset="-122"/>
              </a:rPr>
              <a:t>hold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86151"/>
              </p:ext>
            </p:extLst>
          </p:nvPr>
        </p:nvGraphicFramePr>
        <p:xfrm>
          <a:off x="3697288" y="1806258"/>
          <a:ext cx="47053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Visio" r:id="rId3" imgW="3283744" imgH="2563892" progId="Visio.Drawing.11">
                  <p:embed/>
                </p:oleObj>
              </mc:Choice>
              <mc:Fallback>
                <p:oleObj name="Visio" r:id="rId3" imgW="3283744" imgH="25638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806258"/>
                        <a:ext cx="47053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825875" y="4716145"/>
            <a:ext cx="5715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746375" y="169195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smtClean="0">
                <a:latin typeface="Garamond" pitchFamily="18" charset="0"/>
                <a:ea typeface="宋体" charset="-122"/>
              </a:rPr>
              <a:t>EN</a:t>
            </a:r>
            <a:endParaRPr lang="en-US" altLang="zh-CN" sz="2400" dirty="0">
              <a:latin typeface="Garamond" pitchFamily="18" charset="0"/>
              <a:ea typeface="宋体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746375" y="305879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Garamond" pitchFamily="18" charset="0"/>
                <a:ea typeface="宋体" charset="-122"/>
              </a:rPr>
              <a:t>R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746375" y="370808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Garamond" pitchFamily="18" charset="0"/>
                <a:ea typeface="宋体" charset="-122"/>
              </a:rPr>
              <a:t>S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746375" y="464312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Garamond" pitchFamily="18" charset="0"/>
                <a:ea typeface="宋体" charset="-122"/>
              </a:rPr>
              <a:t>Q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817813" y="601154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Garamond" pitchFamily="18" charset="0"/>
                <a:ea typeface="宋体" charset="-122"/>
              </a:rPr>
              <a:t>Q’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562725" y="1834833"/>
            <a:ext cx="1008063" cy="4681537"/>
          </a:xfrm>
          <a:prstGeom prst="rect">
            <a:avLst/>
          </a:pr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46600" y="1834833"/>
            <a:ext cx="1008063" cy="4681537"/>
          </a:xfrm>
          <a:prstGeom prst="rect">
            <a:avLst/>
          </a:pr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31" y="1633856"/>
            <a:ext cx="3215827" cy="192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 Models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43" y="1878330"/>
            <a:ext cx="54006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459480" y="3044190"/>
            <a:ext cx="5090160" cy="3474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92163" y="4652962"/>
            <a:ext cx="2195512" cy="940117"/>
          </a:xfrm>
          <a:prstGeom prst="wedgeRoundRectCallout">
            <a:avLst>
              <a:gd name="adj1" fmla="val 75464"/>
              <a:gd name="adj2" fmla="val -93057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ea typeface="宋体" charset="-122"/>
              </a:rPr>
              <a:t>状态方程</a:t>
            </a:r>
          </a:p>
          <a:p>
            <a:pPr algn="ctr"/>
            <a:r>
              <a:rPr lang="en-US" altLang="zh-CN" sz="2400" dirty="0">
                <a:ea typeface="宋体" charset="-122"/>
              </a:rPr>
              <a:t>S</a:t>
            </a:r>
            <a:r>
              <a:rPr lang="en-US" altLang="zh-CN" sz="2400" baseline="-25000" dirty="0">
                <a:ea typeface="宋体" charset="-122"/>
              </a:rPr>
              <a:t>t+1</a:t>
            </a:r>
            <a:r>
              <a:rPr lang="en-US" altLang="zh-CN" sz="2400" dirty="0">
                <a:ea typeface="宋体" charset="-122"/>
              </a:rPr>
              <a:t>=f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E,S</a:t>
            </a:r>
            <a:r>
              <a:rPr lang="en-US" altLang="zh-CN" sz="2400" baseline="-25000" dirty="0" err="1"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674418" y="5123020"/>
            <a:ext cx="2100262" cy="608490"/>
          </a:xfrm>
          <a:prstGeom prst="wedgeRoundRectCallout">
            <a:avLst>
              <a:gd name="adj1" fmla="val -116617"/>
              <a:gd name="adj2" fmla="val 8796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 smtClean="0">
                <a:ea typeface="宋体" charset="-122"/>
              </a:rPr>
              <a:t>存储元件：</a:t>
            </a:r>
            <a:r>
              <a:rPr lang="en-US" altLang="zh-CN" sz="2400" dirty="0" smtClean="0">
                <a:ea typeface="宋体" charset="-122"/>
              </a:rPr>
              <a:t>FF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8998268" y="3616642"/>
            <a:ext cx="2195512" cy="1036319"/>
          </a:xfrm>
          <a:prstGeom prst="wedgeRoundRectCallout">
            <a:avLst>
              <a:gd name="adj1" fmla="val -70577"/>
              <a:gd name="adj2" fmla="val 19084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ea typeface="宋体" charset="-122"/>
              </a:rPr>
              <a:t>激励方程</a:t>
            </a:r>
          </a:p>
          <a:p>
            <a:pPr algn="ctr"/>
            <a:r>
              <a:rPr lang="en-US" altLang="zh-CN" sz="2400" dirty="0">
                <a:ea typeface="宋体" charset="-122"/>
              </a:rPr>
              <a:t>E=f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(I,S)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8836342" y="1996758"/>
            <a:ext cx="2195513" cy="792162"/>
          </a:xfrm>
          <a:prstGeom prst="wedgeRoundRectCallout">
            <a:avLst>
              <a:gd name="adj1" fmla="val -71272"/>
              <a:gd name="adj2" fmla="val 178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ea typeface="宋体" charset="-122"/>
              </a:rPr>
              <a:t>输出方程</a:t>
            </a:r>
          </a:p>
          <a:p>
            <a:pPr algn="ctr"/>
            <a:r>
              <a:rPr lang="en-US" altLang="zh-CN" sz="2400">
                <a:ea typeface="宋体" charset="-122"/>
              </a:rPr>
              <a:t>O=f</a:t>
            </a:r>
            <a:r>
              <a:rPr lang="en-US" altLang="zh-CN" sz="2400" baseline="-25000">
                <a:ea typeface="宋体" charset="-122"/>
              </a:rPr>
              <a:t>1</a:t>
            </a:r>
            <a:r>
              <a:rPr lang="en-US" altLang="zh-CN" sz="2400">
                <a:ea typeface="宋体" charset="-122"/>
              </a:rPr>
              <a:t>(I,S)</a:t>
            </a:r>
          </a:p>
        </p:txBody>
      </p:sp>
    </p:spTree>
    <p:extLst>
      <p:ext uri="{BB962C8B-B14F-4D97-AF65-F5344CB8AC3E}">
        <p14:creationId xmlns:p14="http://schemas.microsoft.com/office/powerpoint/2010/main" val="2681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Latch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way to eliminate the undesirable indeterminate state in the RS flip flop is to ensure that inputs S and R are never 1 simultaneously. </a:t>
            </a:r>
            <a:r>
              <a:rPr lang="en-US" altLang="zh-CN" dirty="0" smtClean="0"/>
              <a:t>This </a:t>
            </a:r>
            <a:r>
              <a:rPr lang="en-US" altLang="zh-CN" dirty="0"/>
              <a:t>is done in the D latch: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1432562" y="4038602"/>
            <a:ext cx="5591777" cy="19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7289800" y="3954781"/>
            <a:ext cx="3276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813410" y="6202829"/>
            <a:ext cx="45040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Q</a:t>
            </a:r>
            <a:r>
              <a:rPr lang="en-US" altLang="zh-CN" sz="2800" baseline="30000" dirty="0">
                <a:ea typeface="宋体" charset="-122"/>
              </a:rPr>
              <a:t>n+1</a:t>
            </a:r>
            <a:r>
              <a:rPr lang="en-US" altLang="zh-CN" sz="2800" dirty="0">
                <a:ea typeface="宋体" charset="-122"/>
              </a:rPr>
              <a:t>=</a:t>
            </a:r>
            <a:r>
              <a:rPr lang="en-US" altLang="zh-CN" sz="2800" dirty="0" err="1">
                <a:ea typeface="宋体" charset="-122"/>
              </a:rPr>
              <a:t>S+R’Q</a:t>
            </a:r>
            <a:r>
              <a:rPr lang="en-US" altLang="zh-CN" sz="2800" baseline="30000" dirty="0" err="1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=D+D’</a:t>
            </a:r>
            <a:r>
              <a:rPr lang="en-US" altLang="zh-CN" sz="2800" dirty="0" smtClean="0">
                <a:ea typeface="宋体" charset="-122"/>
              </a:rPr>
              <a:t>’</a:t>
            </a:r>
            <a:r>
              <a:rPr lang="en-US" altLang="zh-CN" sz="2800" dirty="0" err="1" smtClean="0">
                <a:ea typeface="宋体" charset="-122"/>
              </a:rPr>
              <a:t>Q</a:t>
            </a:r>
            <a:r>
              <a:rPr lang="en-US" altLang="zh-CN" sz="2800" baseline="30000" dirty="0" err="1" smtClean="0">
                <a:ea typeface="宋体" charset="-122"/>
              </a:rPr>
              <a:t>n</a:t>
            </a:r>
            <a:r>
              <a:rPr lang="en-US" altLang="zh-CN" sz="2800" dirty="0" smtClean="0">
                <a:ea typeface="宋体" charset="-122"/>
              </a:rPr>
              <a:t>=D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896730" y="6187440"/>
            <a:ext cx="4184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19326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Latch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Determine the Q output for the D latch, given the inputs shown.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69300"/>
              </p:ext>
            </p:extLst>
          </p:nvPr>
        </p:nvGraphicFramePr>
        <p:xfrm>
          <a:off x="2895600" y="2985293"/>
          <a:ext cx="6553200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Visio" r:id="rId3" imgW="2923699" imgH="1483757" progId="Visio.Drawing.11">
                  <p:embed/>
                </p:oleObj>
              </mc:Choice>
              <mc:Fallback>
                <p:oleObj name="Visio" r:id="rId3" imgW="2923699" imgH="1483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85293"/>
                        <a:ext cx="6553200" cy="332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3273106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ea typeface="宋体" charset="-122"/>
              </a:rPr>
              <a:t>C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28800" y="443309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5000" y="572849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Q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76600" y="5347493"/>
            <a:ext cx="6400800" cy="10668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J-K </a:t>
            </a:r>
            <a:r>
              <a:rPr lang="en-US" altLang="zh-CN" dirty="0" smtClean="0"/>
              <a:t>Latch</a:t>
            </a:r>
            <a:br>
              <a:rPr lang="en-US" altLang="zh-CN" dirty="0" smtClean="0"/>
            </a:br>
            <a:r>
              <a:rPr lang="en-US" altLang="zh-CN" sz="2800" dirty="0" smtClean="0"/>
              <a:t>J-K</a:t>
            </a:r>
            <a:r>
              <a:rPr lang="zh-CN" altLang="en-US" sz="2800" dirty="0" smtClean="0"/>
              <a:t>锁存器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011680"/>
            <a:ext cx="4594857" cy="303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659880" y="2011680"/>
            <a:ext cx="3337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When EN=1  </a:t>
            </a:r>
          </a:p>
          <a:p>
            <a:r>
              <a:rPr lang="en-US" altLang="zh-CN" sz="2400" dirty="0"/>
              <a:t>R’=(</a:t>
            </a:r>
            <a:r>
              <a:rPr lang="en-US" altLang="zh-CN" sz="2400" dirty="0" err="1"/>
              <a:t>KQ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)’        S’=(</a:t>
            </a:r>
            <a:r>
              <a:rPr lang="en-US" altLang="zh-CN" sz="2400" dirty="0" err="1"/>
              <a:t>JQ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’)’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2286634" y="5417396"/>
            <a:ext cx="6964045" cy="16804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 smtClean="0"/>
              <a:t>Q</a:t>
            </a:r>
            <a:r>
              <a:rPr lang="en-US" altLang="zh-CN" sz="2800" baseline="30000" dirty="0" smtClean="0"/>
              <a:t>n+1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S+R’Q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JQ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’+(</a:t>
            </a:r>
            <a:r>
              <a:rPr lang="en-US" altLang="zh-CN" sz="2800" dirty="0" err="1" smtClean="0"/>
              <a:t>KQ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)’ </a:t>
            </a:r>
            <a:r>
              <a:rPr lang="en-US" altLang="zh-CN" sz="2800" dirty="0" err="1" smtClean="0"/>
              <a:t>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JQ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’+</a:t>
            </a:r>
            <a:r>
              <a:rPr lang="en-US" altLang="zh-CN" sz="2800" dirty="0" err="1" smtClean="0"/>
              <a:t>K’Q</a:t>
            </a:r>
            <a:r>
              <a:rPr lang="en-US" altLang="zh-CN" sz="2800" baseline="30000" dirty="0" err="1" smtClean="0"/>
              <a:t>n</a:t>
            </a:r>
            <a:endParaRPr lang="en-US" altLang="zh-CN" sz="2800" baseline="300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S’+R’ = (</a:t>
            </a:r>
            <a:r>
              <a:rPr lang="en-US" altLang="zh-CN" sz="2800" dirty="0" err="1" smtClean="0"/>
              <a:t>JQ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’)’ + (</a:t>
            </a:r>
            <a:r>
              <a:rPr lang="en-US" altLang="zh-CN" sz="2800" dirty="0" err="1" smtClean="0"/>
              <a:t>KQ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)’ = </a:t>
            </a:r>
            <a:r>
              <a:rPr lang="en-US" altLang="zh-CN" sz="2800" dirty="0" err="1" smtClean="0"/>
              <a:t>J+Q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err="1" smtClean="0"/>
              <a:t>+K</a:t>
            </a:r>
            <a:r>
              <a:rPr lang="en-US" altLang="zh-CN" sz="2800" dirty="0" smtClean="0"/>
              <a:t>’+</a:t>
            </a:r>
            <a:r>
              <a:rPr lang="en-US" altLang="zh-CN" sz="2800" dirty="0" err="1" smtClean="0"/>
              <a:t>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 smtClean="0"/>
              <a:t>’ = 1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682090" y="3876020"/>
            <a:ext cx="26741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Q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 = </a:t>
            </a:r>
            <a:r>
              <a:rPr lang="en-US" altLang="zh-CN" sz="2800" dirty="0" err="1" smtClean="0"/>
              <a:t>JQ</a:t>
            </a:r>
            <a:r>
              <a:rPr lang="en-US" altLang="zh-CN" sz="2800" baseline="30000" dirty="0" err="1" smtClean="0"/>
              <a:t>n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K’Q</a:t>
            </a:r>
            <a:r>
              <a:rPr lang="en-US" altLang="zh-CN" sz="2800" baseline="30000" dirty="0" err="1"/>
              <a:t>n</a:t>
            </a:r>
            <a:endParaRPr lang="en-US" altLang="zh-CN" sz="2800" baseline="300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82090" y="3352800"/>
            <a:ext cx="4184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31619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J-K Latch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75858"/>
              </p:ext>
            </p:extLst>
          </p:nvPr>
        </p:nvGraphicFramePr>
        <p:xfrm>
          <a:off x="6028373" y="1432560"/>
          <a:ext cx="3938587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4" imgW="2296927" imgH="2566798" progId="Visio.Drawing.11">
                  <p:embed/>
                </p:oleObj>
              </mc:Choice>
              <mc:Fallback>
                <p:oleObj name="Visio" r:id="rId4" imgW="2296927" imgH="2566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373" y="1432560"/>
                        <a:ext cx="3938587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90" y="1783080"/>
            <a:ext cx="3098857" cy="204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84369" y="3992210"/>
            <a:ext cx="276389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Q</a:t>
            </a:r>
            <a:r>
              <a:rPr lang="en-US" altLang="zh-CN" sz="2800" baseline="30000" dirty="0">
                <a:ea typeface="宋体" charset="-122"/>
              </a:rPr>
              <a:t>n+1</a:t>
            </a:r>
            <a:r>
              <a:rPr lang="en-US" altLang="zh-CN" sz="2800" dirty="0">
                <a:ea typeface="宋体" charset="-122"/>
              </a:rPr>
              <a:t> = </a:t>
            </a:r>
            <a:r>
              <a:rPr lang="en-US" altLang="zh-CN" sz="2800" dirty="0" err="1">
                <a:ea typeface="宋体" charset="-122"/>
              </a:rPr>
              <a:t>JQ</a:t>
            </a:r>
            <a:r>
              <a:rPr lang="en-US" altLang="zh-CN" sz="2800" baseline="30000" dirty="0" err="1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’+K’ </a:t>
            </a:r>
            <a:r>
              <a:rPr lang="en-US" altLang="zh-CN" sz="2800" dirty="0" err="1">
                <a:ea typeface="宋体" charset="-122"/>
              </a:rPr>
              <a:t>Q</a:t>
            </a:r>
            <a:r>
              <a:rPr lang="en-US" altLang="zh-CN" sz="2800" baseline="30000" dirty="0" err="1">
                <a:ea typeface="宋体" charset="-122"/>
              </a:rPr>
              <a:t>n</a:t>
            </a:r>
            <a:endParaRPr lang="en-US" altLang="zh-CN" sz="2800" baseline="30000" dirty="0">
              <a:ea typeface="宋体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874520" y="4625023"/>
            <a:ext cx="39928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When both J and K = 1, the output changes states (toggles, </a:t>
            </a:r>
            <a:r>
              <a:rPr lang="zh-CN" altLang="en-US" sz="2800" dirty="0">
                <a:ea typeface="宋体" charset="-122"/>
              </a:rPr>
              <a:t>翻转</a:t>
            </a:r>
            <a:r>
              <a:rPr lang="en-US" altLang="zh-CN" sz="2800" dirty="0">
                <a:ea typeface="宋体" charset="-122"/>
              </a:rPr>
              <a:t>).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028373" y="4961573"/>
            <a:ext cx="3816350" cy="863600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J-K Latch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62892"/>
              </p:ext>
            </p:extLst>
          </p:nvPr>
        </p:nvGraphicFramePr>
        <p:xfrm>
          <a:off x="3221356" y="1985963"/>
          <a:ext cx="6096000" cy="45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Visio" r:id="rId3" imgW="3545760" imgH="2579039" progId="Visio.Drawing.11">
                  <p:embed/>
                </p:oleObj>
              </mc:Choice>
              <mc:Fallback>
                <p:oleObj name="Visio" r:id="rId3" imgW="3545760" imgH="25790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356" y="1985963"/>
                        <a:ext cx="6096000" cy="451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33931" y="2057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latin typeface="Garamond" pitchFamily="18" charset="0"/>
                <a:ea typeface="宋体" charset="-122"/>
              </a:rPr>
              <a:t>EN</a:t>
            </a:r>
            <a:endParaRPr lang="en-US" altLang="zh-CN" sz="2400" b="1" dirty="0">
              <a:latin typeface="Garamond" pitchFamily="18" charset="0"/>
              <a:ea typeface="宋体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33931" y="2996566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Garamond" pitchFamily="18" charset="0"/>
                <a:ea typeface="宋体" charset="-122"/>
              </a:rPr>
              <a:t>J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9166" y="40012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Garamond" pitchFamily="18" charset="0"/>
                <a:ea typeface="宋体" charset="-122"/>
              </a:rPr>
              <a:t>K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6143" y="48815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Garamond" pitchFamily="18" charset="0"/>
                <a:ea typeface="宋体" charset="-122"/>
              </a:rPr>
              <a:t>Q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33931" y="58721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Garamond" pitchFamily="18" charset="0"/>
                <a:ea typeface="宋体" charset="-122"/>
              </a:rPr>
              <a:t>Q’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101081" y="2057400"/>
            <a:ext cx="1584325" cy="43926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292793" y="2033588"/>
            <a:ext cx="1223963" cy="43926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 triggering</a:t>
            </a:r>
            <a:br>
              <a:rPr lang="en-US" altLang="zh-CN" dirty="0" smtClean="0"/>
            </a:br>
            <a:r>
              <a:rPr lang="zh-CN" altLang="en-US" sz="2800" dirty="0"/>
              <a:t>边沿触发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88" y="1871980"/>
            <a:ext cx="6948488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73" y="4119563"/>
            <a:ext cx="5227918" cy="262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3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触发器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flip-flop differs from a latch in the manner it changes </a:t>
            </a:r>
            <a:r>
              <a:rPr lang="en-US" altLang="zh-CN" dirty="0" smtClean="0"/>
              <a:t>states.</a:t>
            </a:r>
          </a:p>
          <a:p>
            <a:r>
              <a:rPr lang="en-US" altLang="zh-CN" dirty="0"/>
              <a:t>A flip-flop is a clocked device, in which only the clock edge determines when a new bit is entered. </a:t>
            </a:r>
            <a:endParaRPr lang="en-US" altLang="zh-CN" dirty="0" smtClean="0"/>
          </a:p>
          <a:p>
            <a:r>
              <a:rPr lang="en-US" altLang="zh-CN" dirty="0"/>
              <a:t>The active edge can be positive or negative.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81027"/>
              </p:ext>
            </p:extLst>
          </p:nvPr>
        </p:nvGraphicFramePr>
        <p:xfrm>
          <a:off x="2895600" y="4800600"/>
          <a:ext cx="19335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Visio" r:id="rId4" imgW="1932056" imgH="1453560" progId="Visio.Drawing.11">
                  <p:embed/>
                </p:oleObj>
              </mc:Choice>
              <mc:Fallback>
                <p:oleObj name="Visio" r:id="rId4" imgW="1932056" imgH="14535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19335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45477"/>
              </p:ext>
            </p:extLst>
          </p:nvPr>
        </p:nvGraphicFramePr>
        <p:xfrm>
          <a:off x="6096000" y="4785360"/>
          <a:ext cx="20288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Visio" r:id="rId6" imgW="2026920" imgH="1453560" progId="Visio.Drawing.11">
                  <p:embed/>
                </p:oleObj>
              </mc:Choice>
              <mc:Fallback>
                <p:oleObj name="Visio" r:id="rId6" imgW="2026920" imgH="145356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785360"/>
                        <a:ext cx="202882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06040" y="6170414"/>
            <a:ext cx="2640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Positive edge-triggered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74080" y="6170414"/>
            <a:ext cx="2819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Negative edge-triggered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00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 </a:t>
            </a:r>
            <a:r>
              <a:rPr lang="en-US" altLang="zh-CN" dirty="0" smtClean="0"/>
              <a:t>FLIP-FLOP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58" y="2145826"/>
            <a:ext cx="4038600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68" y="1560513"/>
            <a:ext cx="3763963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77339" y="5092701"/>
            <a:ext cx="3602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Q</a:t>
            </a:r>
            <a:r>
              <a:rPr lang="en-US" altLang="zh-CN" sz="2000" b="1" baseline="30000" dirty="0">
                <a:ea typeface="宋体" charset="-122"/>
              </a:rPr>
              <a:t>n+1</a:t>
            </a:r>
            <a:r>
              <a:rPr lang="en-US" altLang="zh-CN" sz="2000" b="1" baseline="-25000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= </a:t>
            </a:r>
            <a:r>
              <a:rPr lang="en-US" altLang="zh-CN" sz="2000" b="1" dirty="0" err="1">
                <a:ea typeface="宋体" charset="-122"/>
              </a:rPr>
              <a:t>JQ</a:t>
            </a:r>
            <a:r>
              <a:rPr lang="en-US" altLang="zh-CN" sz="2000" b="1" baseline="30000" dirty="0" err="1">
                <a:ea typeface="宋体" charset="-122"/>
              </a:rPr>
              <a:t>n</a:t>
            </a:r>
            <a:r>
              <a:rPr lang="en-US" altLang="zh-CN" sz="2000" b="1" dirty="0">
                <a:ea typeface="宋体" charset="-122"/>
              </a:rPr>
              <a:t>’+</a:t>
            </a:r>
            <a:r>
              <a:rPr lang="en-US" altLang="zh-CN" sz="2000" b="1" dirty="0" err="1">
                <a:ea typeface="宋体" charset="-122"/>
              </a:rPr>
              <a:t>K’Q</a:t>
            </a:r>
            <a:r>
              <a:rPr lang="en-US" altLang="zh-CN" sz="2000" b="1" baseline="30000" dirty="0" err="1">
                <a:ea typeface="宋体" charset="-122"/>
              </a:rPr>
              <a:t>n</a:t>
            </a:r>
            <a:r>
              <a:rPr lang="en-US" altLang="zh-CN" sz="2000" b="1" baseline="-25000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= </a:t>
            </a:r>
            <a:r>
              <a:rPr lang="en-US" altLang="zh-CN" sz="2000" b="1" dirty="0" err="1">
                <a:ea typeface="宋体" charset="-122"/>
              </a:rPr>
              <a:t>TQ</a:t>
            </a:r>
            <a:r>
              <a:rPr lang="en-US" altLang="zh-CN" sz="2000" b="1" baseline="30000" dirty="0" err="1">
                <a:ea typeface="宋体" charset="-122"/>
              </a:rPr>
              <a:t>n</a:t>
            </a:r>
            <a:r>
              <a:rPr lang="en-US" altLang="zh-CN" sz="2000" b="1" dirty="0">
                <a:ea typeface="宋体" charset="-122"/>
              </a:rPr>
              <a:t>’+</a:t>
            </a:r>
            <a:r>
              <a:rPr lang="en-US" altLang="zh-CN" sz="2000" b="1" dirty="0" err="1">
                <a:ea typeface="宋体" charset="-122"/>
              </a:rPr>
              <a:t>T’Q</a:t>
            </a:r>
            <a:r>
              <a:rPr lang="en-US" altLang="zh-CN" sz="2000" b="1" baseline="30000" dirty="0" err="1">
                <a:ea typeface="宋体" charset="-122"/>
              </a:rPr>
              <a:t>n</a:t>
            </a:r>
            <a:endParaRPr lang="zh-CN" altLang="en-US" sz="2000" b="1" baseline="30000" dirty="0">
              <a:ea typeface="宋体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58806" y="3327401"/>
            <a:ext cx="2952750" cy="720725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>
                <a:ea typeface="宋体" charset="-122"/>
              </a:rPr>
              <a:t>不</a:t>
            </a:r>
          </a:p>
          <a:p>
            <a:pPr algn="r"/>
            <a:r>
              <a:rPr lang="zh-CN" altLang="en-US">
                <a:ea typeface="宋体" charset="-122"/>
              </a:rPr>
              <a:t>变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58806" y="4119563"/>
            <a:ext cx="2952750" cy="720725"/>
          </a:xfrm>
          <a:prstGeom prst="rect">
            <a:avLst/>
          </a:prstGeom>
          <a:solidFill>
            <a:srgbClr val="00FF00">
              <a:alpha val="2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>
                <a:ea typeface="宋体" charset="-122"/>
              </a:rPr>
              <a:t>翻</a:t>
            </a:r>
          </a:p>
          <a:p>
            <a:pPr algn="r"/>
            <a:r>
              <a:rPr lang="zh-CN" altLang="en-US">
                <a:ea typeface="宋体" charset="-122"/>
              </a:rPr>
              <a:t>转</a:t>
            </a:r>
          </a:p>
        </p:txBody>
      </p:sp>
    </p:spTree>
    <p:extLst>
      <p:ext uri="{BB962C8B-B14F-4D97-AF65-F5344CB8AC3E}">
        <p14:creationId xmlns:p14="http://schemas.microsoft.com/office/powerpoint/2010/main" val="1365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 FLIP-FLOP</a:t>
            </a:r>
            <a:r>
              <a:rPr lang="zh-CN" altLang="en-US" dirty="0"/>
              <a:t>*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07676"/>
              </p:ext>
            </p:extLst>
          </p:nvPr>
        </p:nvGraphicFramePr>
        <p:xfrm>
          <a:off x="2362835" y="2294573"/>
          <a:ext cx="6846888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3" imgW="4550092" imgH="1483757" progId="Visio.Drawing.11">
                  <p:embed/>
                </p:oleObj>
              </mc:Choice>
              <mc:Fallback>
                <p:oleObj name="Visio" r:id="rId3" imgW="4550092" imgH="14837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835" y="2294573"/>
                        <a:ext cx="6846888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80155" y="4998720"/>
            <a:ext cx="4032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latin typeface="Garamond" pitchFamily="18" charset="0"/>
                <a:ea typeface="宋体" charset="-122"/>
              </a:rPr>
              <a:t>When T 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= </a:t>
            </a:r>
            <a:r>
              <a:rPr lang="en-US" altLang="zh-CN" sz="3200" dirty="0" smtClean="0">
                <a:latin typeface="Garamond" pitchFamily="18" charset="0"/>
                <a:ea typeface="宋体" charset="-122"/>
              </a:rPr>
              <a:t>0,  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Q</a:t>
            </a:r>
            <a:r>
              <a:rPr lang="en-US" altLang="zh-CN" sz="3200" baseline="-25000" dirty="0">
                <a:latin typeface="Garamond" pitchFamily="18" charset="0"/>
                <a:ea typeface="宋体" charset="-122"/>
              </a:rPr>
              <a:t>t+1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 = </a:t>
            </a:r>
            <a:r>
              <a:rPr lang="en-US" altLang="zh-CN" sz="3200" dirty="0" err="1">
                <a:latin typeface="Garamond" pitchFamily="18" charset="0"/>
                <a:ea typeface="宋体" charset="-122"/>
              </a:rPr>
              <a:t>Q</a:t>
            </a:r>
            <a:r>
              <a:rPr lang="en-US" altLang="zh-CN" sz="3200" baseline="-25000" dirty="0" err="1">
                <a:latin typeface="Garamond" pitchFamily="18" charset="0"/>
                <a:ea typeface="宋体" charset="-122"/>
              </a:rPr>
              <a:t>t</a:t>
            </a:r>
            <a:endParaRPr lang="zh-CN" altLang="en-US" sz="3200" dirty="0">
              <a:latin typeface="Garamond" pitchFamily="18" charset="0"/>
              <a:ea typeface="宋体" charset="-122"/>
            </a:endParaRPr>
          </a:p>
          <a:p>
            <a:r>
              <a:rPr lang="en-US" altLang="zh-CN" sz="3200" dirty="0">
                <a:latin typeface="Garamond" pitchFamily="18" charset="0"/>
                <a:ea typeface="宋体" charset="-122"/>
              </a:rPr>
              <a:t>When </a:t>
            </a:r>
            <a:r>
              <a:rPr lang="en-US" altLang="zh-CN" sz="3200" dirty="0" smtClean="0">
                <a:latin typeface="Garamond" pitchFamily="18" charset="0"/>
                <a:ea typeface="宋体" charset="-122"/>
              </a:rPr>
              <a:t>T 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= </a:t>
            </a:r>
            <a:r>
              <a:rPr lang="en-US" altLang="zh-CN" sz="3200" dirty="0" smtClean="0">
                <a:latin typeface="Garamond" pitchFamily="18" charset="0"/>
                <a:ea typeface="宋体" charset="-122"/>
              </a:rPr>
              <a:t>1,  Q</a:t>
            </a:r>
            <a:r>
              <a:rPr lang="en-US" altLang="zh-CN" sz="3200" baseline="-25000" dirty="0" smtClean="0">
                <a:latin typeface="Garamond" pitchFamily="18" charset="0"/>
                <a:ea typeface="宋体" charset="-122"/>
              </a:rPr>
              <a:t>t+1</a:t>
            </a:r>
            <a:r>
              <a:rPr lang="en-US" altLang="zh-CN" sz="3200" dirty="0" smtClean="0">
                <a:latin typeface="Garamond" pitchFamily="18" charset="0"/>
                <a:ea typeface="宋体" charset="-122"/>
              </a:rPr>
              <a:t> 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= </a:t>
            </a:r>
            <a:r>
              <a:rPr lang="en-US" altLang="zh-CN" sz="3200" dirty="0" err="1">
                <a:latin typeface="Garamond" pitchFamily="18" charset="0"/>
                <a:ea typeface="宋体" charset="-122"/>
              </a:rPr>
              <a:t>Q</a:t>
            </a:r>
            <a:r>
              <a:rPr lang="en-US" altLang="zh-CN" sz="3200" baseline="-25000" dirty="0" err="1">
                <a:latin typeface="Garamond" pitchFamily="18" charset="0"/>
                <a:ea typeface="宋体" charset="-122"/>
              </a:rPr>
              <a:t>t</a:t>
            </a:r>
            <a:r>
              <a:rPr lang="en-US" altLang="zh-CN" sz="3200" dirty="0">
                <a:latin typeface="Garamond" pitchFamily="18" charset="0"/>
                <a:ea typeface="宋体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726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Determine the Q output for the J-K flip-flop, given the inputs shown. 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95644"/>
              </p:ext>
            </p:extLst>
          </p:nvPr>
        </p:nvGraphicFramePr>
        <p:xfrm>
          <a:off x="9320212" y="2840037"/>
          <a:ext cx="19335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Visio" r:id="rId3" imgW="1932056" imgH="1453560" progId="Visio.Drawing.11">
                  <p:embed/>
                </p:oleObj>
              </mc:Choice>
              <mc:Fallback>
                <p:oleObj name="Visio" r:id="rId3" imgW="1932056" imgH="1453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212" y="2840037"/>
                        <a:ext cx="19335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8"/>
          <p:cNvSpPr>
            <a:spLocks noChangeAspect="1" noChangeArrowheads="1" noTextEdit="1"/>
          </p:cNvSpPr>
          <p:nvPr/>
        </p:nvSpPr>
        <p:spPr bwMode="auto">
          <a:xfrm>
            <a:off x="1920240" y="3886200"/>
            <a:ext cx="6413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3568700"/>
            <a:ext cx="47244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80" y="3496944"/>
            <a:ext cx="47244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2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 signal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Clock</a:t>
            </a:r>
            <a:r>
              <a:rPr lang="zh-CN" altLang="en-US" dirty="0"/>
              <a:t>（时钟）： </a:t>
            </a:r>
            <a:r>
              <a:rPr lang="en-US" altLang="zh-CN" dirty="0"/>
              <a:t>the basic timing wave form. It’s a periodic waveform.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5" descr="AAGIGHR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3" y="3899942"/>
            <a:ext cx="11009947" cy="18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AGIGHO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467168"/>
            <a:ext cx="8046720" cy="22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 equations compare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97301"/>
              </p:ext>
            </p:extLst>
          </p:nvPr>
        </p:nvGraphicFramePr>
        <p:xfrm>
          <a:off x="2551748" y="2256790"/>
          <a:ext cx="6729412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Visio" r:id="rId3" imgW="6295549" imgH="3386614" progId="Visio.Drawing.11">
                  <p:embed/>
                </p:oleObj>
              </mc:Choice>
              <mc:Fallback>
                <p:oleObj name="Visio" r:id="rId3" imgW="6295549" imgH="338661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748" y="2256790"/>
                        <a:ext cx="6729412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3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935790" cy="3541714"/>
          </a:xfrm>
        </p:spPr>
        <p:txBody>
          <a:bodyPr/>
          <a:lstStyle/>
          <a:p>
            <a:r>
              <a:rPr lang="en-US" altLang="zh-CN" dirty="0"/>
              <a:t>Most flip-flops have other inputs that are </a:t>
            </a:r>
            <a:r>
              <a:rPr lang="en-US" altLang="zh-CN" b="1" u="sng" dirty="0"/>
              <a:t>asynchronous</a:t>
            </a:r>
            <a:r>
              <a:rPr lang="en-US" altLang="zh-CN" dirty="0"/>
              <a:t>(</a:t>
            </a:r>
            <a:r>
              <a:rPr lang="zh-CN" altLang="en-US" dirty="0"/>
              <a:t>异步的</a:t>
            </a:r>
            <a:r>
              <a:rPr lang="en-US" altLang="zh-CN" dirty="0"/>
              <a:t>), meaning they affect the output independent of the clock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Two such inputs are normally labeled preset (PRE) and clear (CLR). These inputs are usually active LOW. A J-K flip flop with active LOW preset and CLR is shown.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4" descr="AAGIGZY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84" y="2285999"/>
            <a:ext cx="2770716" cy="367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9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2011"/>
              </p:ext>
            </p:extLst>
          </p:nvPr>
        </p:nvGraphicFramePr>
        <p:xfrm>
          <a:off x="2574925" y="3749675"/>
          <a:ext cx="60198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CorelDRAW" r:id="rId3" imgW="5148232" imgH="2209190" progId="CorelDRAW.Graphic.13">
                  <p:embed/>
                </p:oleObj>
              </mc:Choice>
              <mc:Fallback>
                <p:oleObj name="CorelDRAW" r:id="rId3" imgW="5148232" imgH="220919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749675"/>
                        <a:ext cx="60198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193925" y="1692275"/>
            <a:ext cx="4800600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498725" y="2225675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Determine the 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en-US" altLang="zh-CN" dirty="0">
                <a:ea typeface="宋体" charset="-122"/>
              </a:rPr>
              <a:t> output for the </a:t>
            </a:r>
            <a:r>
              <a:rPr lang="en-US" altLang="zh-CN" i="1" dirty="0">
                <a:ea typeface="宋体" charset="-122"/>
              </a:rPr>
              <a:t>J-K</a:t>
            </a:r>
            <a:r>
              <a:rPr lang="en-US" altLang="zh-CN" dirty="0">
                <a:ea typeface="宋体" charset="-122"/>
              </a:rPr>
              <a:t> flip-flop, given the inputs shown. </a:t>
            </a:r>
          </a:p>
        </p:txBody>
      </p:sp>
      <p:sp>
        <p:nvSpPr>
          <p:cNvPr id="12" name="WordArt 22"/>
          <p:cNvSpPr>
            <a:spLocks noChangeArrowheads="1" noChangeShapeType="1" noTextEdit="1"/>
          </p:cNvSpPr>
          <p:nvPr/>
        </p:nvSpPr>
        <p:spPr bwMode="auto">
          <a:xfrm>
            <a:off x="1965325" y="184467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71125"/>
              </p:ext>
            </p:extLst>
          </p:nvPr>
        </p:nvGraphicFramePr>
        <p:xfrm>
          <a:off x="9113838" y="1279208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CorelDRAW" r:id="rId5" imgW="935576" imgH="1122314" progId="CorelDRAW.Graphic.13">
                  <p:embed/>
                </p:oleObj>
              </mc:Choice>
              <mc:Fallback>
                <p:oleObj name="CorelDRAW" r:id="rId5" imgW="935576" imgH="112231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838" y="1279208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9853613" y="2269808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CLK</a:t>
            </a:r>
            <a:endParaRPr lang="en-US" altLang="zh-CN">
              <a:ea typeface="宋体" charset="-122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736138" y="2819083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K</a:t>
            </a:r>
            <a:endParaRPr lang="en-US" altLang="zh-CN">
              <a:ea typeface="宋体" charset="-122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9742488" y="1779271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J</a:t>
            </a:r>
            <a:endParaRPr lang="en-US" altLang="zh-CN">
              <a:ea typeface="宋体" charset="-122"/>
            </a:endParaRP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10877551" y="2727008"/>
            <a:ext cx="381000" cy="336550"/>
            <a:chOff x="2454" y="3201"/>
            <a:chExt cx="240" cy="212"/>
          </a:xfrm>
        </p:grpSpPr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charset="-122"/>
                </a:rPr>
                <a:t>Q</a:t>
              </a: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10875963" y="162528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charset="-122"/>
              </a:rPr>
              <a:t>Q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9736138" y="974408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charset="-122"/>
              </a:rPr>
              <a:t>PRE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9777413" y="3489008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charset="-122"/>
              </a:rPr>
              <a:t>CLR</a:t>
            </a: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9888538" y="351599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9837738" y="100615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WordArt 46"/>
          <p:cNvSpPr>
            <a:spLocks noChangeArrowheads="1" noChangeShapeType="1" noTextEdit="1"/>
          </p:cNvSpPr>
          <p:nvPr/>
        </p:nvSpPr>
        <p:spPr bwMode="auto">
          <a:xfrm>
            <a:off x="1965325" y="303212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2538413" y="34448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Set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3641725" y="34448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Toggle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5775325" y="3444875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Reset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6842125" y="3444875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Toggle</a:t>
            </a: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4022725" y="47402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Set</a:t>
            </a: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4708525" y="34448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Set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491413" y="516572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Reset</a:t>
            </a:r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7908925" y="3444875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Latch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2422525" y="5883275"/>
            <a:ext cx="6400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2162175" y="3825875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CLK</a:t>
            </a:r>
            <a:endParaRPr lang="en-US" altLang="zh-CN">
              <a:ea typeface="宋体" charset="-122"/>
            </a:endParaRP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2346325" y="47402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K</a:t>
            </a:r>
            <a:endParaRPr lang="en-US" altLang="zh-CN">
              <a:ea typeface="宋体" charset="-122"/>
            </a:endParaRPr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 flipH="1">
            <a:off x="2359025" y="4283075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itchFamily="18" charset="0"/>
                <a:ea typeface="宋体" charset="-122"/>
              </a:rPr>
              <a:t>J</a:t>
            </a:r>
            <a:endParaRPr lang="en-US" altLang="zh-CN">
              <a:ea typeface="宋体" charset="-122"/>
            </a:endParaRP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2193925" y="58975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Q</a:t>
            </a:r>
          </a:p>
        </p:txBody>
      </p:sp>
      <p:grpSp>
        <p:nvGrpSpPr>
          <p:cNvPr id="39" name="Group 67"/>
          <p:cNvGrpSpPr>
            <a:grpSpLocks/>
          </p:cNvGrpSpPr>
          <p:nvPr/>
        </p:nvGrpSpPr>
        <p:grpSpPr bwMode="auto">
          <a:xfrm>
            <a:off x="2117725" y="5121275"/>
            <a:ext cx="508000" cy="304800"/>
            <a:chOff x="482" y="3190"/>
            <a:chExt cx="320" cy="192"/>
          </a:xfrm>
        </p:grpSpPr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482" y="3190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ea typeface="宋体" charset="-122"/>
                </a:rPr>
                <a:t>PRE</a:t>
              </a:r>
            </a:p>
          </p:txBody>
        </p:sp>
        <p:sp>
          <p:nvSpPr>
            <p:cNvPr id="41" name="Line 66"/>
            <p:cNvSpPr>
              <a:spLocks noChangeShapeType="1"/>
            </p:cNvSpPr>
            <p:nvPr/>
          </p:nvSpPr>
          <p:spPr bwMode="auto">
            <a:xfrm>
              <a:off x="546" y="321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70"/>
          <p:cNvGrpSpPr>
            <a:grpSpLocks/>
          </p:cNvGrpSpPr>
          <p:nvPr/>
        </p:nvGrpSpPr>
        <p:grpSpPr bwMode="auto">
          <a:xfrm>
            <a:off x="2117725" y="5502275"/>
            <a:ext cx="509588" cy="304800"/>
            <a:chOff x="720" y="3360"/>
            <a:chExt cx="321" cy="192"/>
          </a:xfrm>
        </p:grpSpPr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720" y="3360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ea typeface="宋体" charset="-122"/>
                </a:rPr>
                <a:t>CLR</a:t>
              </a:r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>
              <a:off x="790" y="33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4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</a:t>
            </a:r>
            <a:r>
              <a:rPr lang="en-US" altLang="zh-CN" dirty="0" smtClean="0"/>
              <a:t>Characteristics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sz="2800" dirty="0" smtClean="0"/>
              <a:t>触发器特性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Propagation delay time</a:t>
            </a:r>
            <a:r>
              <a:rPr lang="en-US" altLang="zh-CN" dirty="0"/>
              <a:t>(</a:t>
            </a:r>
            <a:r>
              <a:rPr lang="zh-CN" altLang="en-US" dirty="0"/>
              <a:t>传输延迟时间</a:t>
            </a:r>
            <a:r>
              <a:rPr lang="en-US" altLang="zh-CN" dirty="0"/>
              <a:t>) is specified for the rising and falling outputs. It is measured between the 50% level of the clock to the 50% level of the output transition. 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3" descr="AAGIHA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3923029"/>
            <a:ext cx="8612187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Characteristics</a:t>
            </a:r>
            <a:r>
              <a:rPr lang="zh-CN" altLang="en-US" dirty="0"/>
              <a:t>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</a:t>
            </a:r>
            <a:r>
              <a:rPr lang="en-US" altLang="zh-CN" b="1" u="sng" dirty="0"/>
              <a:t>propagation delay time</a:t>
            </a:r>
            <a:r>
              <a:rPr lang="en-US" altLang="zh-CN" dirty="0"/>
              <a:t> specification is the time required for an asynchronous input to cause a change in the output. Again it is measured from the 50% levels. The 74AHC family has specified delay times under 5 ns.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3" descr="AAGIHAE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6"/>
          <a:stretch/>
        </p:blipFill>
        <p:spPr bwMode="auto">
          <a:xfrm>
            <a:off x="2002472" y="4471579"/>
            <a:ext cx="8177847" cy="22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Characteristics</a:t>
            </a:r>
            <a:r>
              <a:rPr lang="zh-CN" altLang="en-US" dirty="0"/>
              <a:t>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Set-up time</a:t>
            </a:r>
            <a:r>
              <a:rPr lang="en-US" altLang="zh-CN" dirty="0"/>
              <a:t>(</a:t>
            </a:r>
            <a:r>
              <a:rPr lang="zh-CN" altLang="en-US" dirty="0"/>
              <a:t>建立时间</a:t>
            </a:r>
            <a:r>
              <a:rPr lang="en-US" altLang="zh-CN" dirty="0"/>
              <a:t>) </a:t>
            </a:r>
            <a:r>
              <a:rPr lang="en-US" altLang="zh-CN" dirty="0" smtClean="0"/>
              <a:t>and </a:t>
            </a:r>
            <a:r>
              <a:rPr lang="en-US" altLang="zh-CN" b="1" u="sng" dirty="0" smtClean="0"/>
              <a:t>hold time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保持时间</a:t>
            </a:r>
            <a:r>
              <a:rPr lang="en-US" altLang="zh-CN" dirty="0" smtClean="0"/>
              <a:t>) are times required </a:t>
            </a:r>
            <a:r>
              <a:rPr lang="en-US" altLang="zh-CN" dirty="0"/>
              <a:t>before and after the clock transition that data must be present to be reliably clocked into the flip-flop.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3" descr="AAGIHA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998595"/>
            <a:ext cx="5030787" cy="1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AAGIHAG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52" y="3998595"/>
            <a:ext cx="4948363" cy="1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Characteristics</a:t>
            </a:r>
            <a:r>
              <a:rPr lang="zh-CN" altLang="en-US" dirty="0"/>
              <a:t>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Other specifications include </a:t>
            </a:r>
            <a:r>
              <a:rPr lang="en-US" altLang="zh-CN" b="1" u="sng" dirty="0"/>
              <a:t>maximum clock frequency</a:t>
            </a:r>
            <a:r>
              <a:rPr lang="en-US" altLang="zh-CN" dirty="0"/>
              <a:t>(</a:t>
            </a:r>
            <a:r>
              <a:rPr lang="zh-CN" altLang="en-US" dirty="0"/>
              <a:t>最大时钟频率</a:t>
            </a:r>
            <a:r>
              <a:rPr lang="en-US" altLang="zh-CN" dirty="0"/>
              <a:t>), </a:t>
            </a:r>
            <a:r>
              <a:rPr lang="en-US" altLang="zh-CN" b="1" u="sng" dirty="0"/>
              <a:t>minimum pulse widths</a:t>
            </a:r>
            <a:r>
              <a:rPr lang="en-US" altLang="zh-CN" dirty="0"/>
              <a:t>(</a:t>
            </a:r>
            <a:r>
              <a:rPr lang="zh-CN" altLang="en-US" dirty="0"/>
              <a:t>最小脉冲宽度</a:t>
            </a:r>
            <a:r>
              <a:rPr lang="en-US" altLang="zh-CN" dirty="0"/>
              <a:t>) for various inputs, and </a:t>
            </a:r>
            <a:r>
              <a:rPr lang="en-US" altLang="zh-CN" b="1" u="sng" dirty="0"/>
              <a:t>power dissipation</a:t>
            </a:r>
            <a:r>
              <a:rPr lang="en-US" altLang="zh-CN" dirty="0"/>
              <a:t>(</a:t>
            </a:r>
            <a:r>
              <a:rPr lang="zh-CN" altLang="en-US" dirty="0"/>
              <a:t>功耗</a:t>
            </a:r>
            <a:r>
              <a:rPr lang="en-US" altLang="zh-CN" dirty="0"/>
              <a:t>). The power dissipation is the product of the supply voltage and the average current required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useful comparison between logic families is the </a:t>
            </a:r>
            <a:r>
              <a:rPr lang="en-US" altLang="zh-CN" b="1" u="sng" dirty="0"/>
              <a:t>speed-power product</a:t>
            </a:r>
            <a:r>
              <a:rPr lang="en-US" altLang="zh-CN" dirty="0"/>
              <a:t> which uses two of the specifications discussed: the average propagation delay and the average power dissipation. The unit is energy.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Applications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219510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Principal flip-flop applications are for temporary data storage, as  frequency dividers, and in </a:t>
            </a:r>
            <a:r>
              <a:rPr lang="en-US" altLang="zh-CN" dirty="0" smtClean="0"/>
              <a:t>counters.</a:t>
            </a:r>
          </a:p>
          <a:p>
            <a:r>
              <a:rPr lang="en-US" altLang="zh-CN" dirty="0"/>
              <a:t>Typically, for </a:t>
            </a:r>
            <a:r>
              <a:rPr lang="en-US" altLang="zh-CN" b="1" u="sng" dirty="0"/>
              <a:t>data storage</a:t>
            </a:r>
            <a:r>
              <a:rPr lang="en-US" altLang="zh-CN" dirty="0"/>
              <a:t> applications, a group of flip-flops are connected to parallel data lines and clocked together. Data is stored until the next clock pulse.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9" name="Picture 3" descr="AAGIHA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45" y="1223010"/>
            <a:ext cx="442595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b="1" u="sng" dirty="0"/>
              <a:t>frequency division</a:t>
            </a:r>
            <a:r>
              <a:rPr lang="en-US" altLang="zh-CN" sz="2800" dirty="0"/>
              <a:t>(</a:t>
            </a:r>
            <a:r>
              <a:rPr lang="zh-CN" altLang="en-US" sz="2800" dirty="0"/>
              <a:t>分频</a:t>
            </a:r>
            <a:r>
              <a:rPr lang="en-US" altLang="zh-CN" sz="2800" dirty="0"/>
              <a:t>), it is simple to use a flip-flop in the toggle mode or to chain a series of toggle flip flops to continue to divide by two.</a:t>
            </a:r>
          </a:p>
          <a:p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/>
          <a:stretch/>
        </p:blipFill>
        <p:spPr bwMode="auto">
          <a:xfrm>
            <a:off x="9445465" y="3441224"/>
            <a:ext cx="1944053" cy="23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68" y="4438650"/>
            <a:ext cx="610711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542631" y="4870450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623718" y="4870450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703218" y="4870450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782718" y="4943475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Flip-flop Applications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6813" y="1592275"/>
            <a:ext cx="5105400" cy="31861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752600" y="2391754"/>
            <a:ext cx="3649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Devide-by-4 </a:t>
            </a:r>
            <a:r>
              <a:rPr lang="en-US" altLang="zh-CN" sz="2800" dirty="0" smtClean="0"/>
              <a:t>Counter</a:t>
            </a:r>
          </a:p>
          <a:p>
            <a:r>
              <a:rPr lang="zh-CN" altLang="en-US" sz="2800" dirty="0"/>
              <a:t>除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计数器</a:t>
            </a:r>
            <a:endParaRPr lang="zh-CN" altLang="en-US" sz="28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4922838"/>
            <a:ext cx="6629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59250" y="5210176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38750" y="5210176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246813" y="5283201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327900" y="5210176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407400" y="5283201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 Models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667000"/>
            <a:ext cx="7772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Devide-by-8 Counter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81175" y="2487295"/>
            <a:ext cx="21796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>
                <a:ea typeface="宋体" charset="-122"/>
              </a:rPr>
              <a:t>Devide</a:t>
            </a:r>
            <a:r>
              <a:rPr lang="en-US" altLang="zh-CN" sz="2800" dirty="0">
                <a:ea typeface="宋体" charset="-122"/>
              </a:rPr>
              <a:t>-by- 8 </a:t>
            </a:r>
          </a:p>
          <a:p>
            <a:r>
              <a:rPr lang="en-US" altLang="zh-CN" sz="2800" dirty="0">
                <a:ea typeface="宋体" charset="-122"/>
              </a:rPr>
              <a:t>Counter</a:t>
            </a:r>
            <a:endParaRPr lang="en-US" altLang="zh-CN" sz="2800" dirty="0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除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8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计数器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616869"/>
            <a:ext cx="6153150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32325"/>
            <a:ext cx="701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7226300" y="3201194"/>
            <a:ext cx="36036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586663" y="3561556"/>
            <a:ext cx="36195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586663" y="3201194"/>
            <a:ext cx="0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8666163" y="3201194"/>
            <a:ext cx="3603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026525" y="3561556"/>
            <a:ext cx="36195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026525" y="3201194"/>
            <a:ext cx="0" cy="3603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7516813" y="2121694"/>
            <a:ext cx="144462" cy="93503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8812213" y="2193131"/>
            <a:ext cx="215900" cy="863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720682" y="786606"/>
            <a:ext cx="43989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If all the output is available, it turns to a modulus-8 counter.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4260850" y="4919663"/>
            <a:ext cx="0" cy="15128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051425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5772150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492875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7285038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8004175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8651875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9372600" y="49212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Sequential Circuit</a:t>
            </a:r>
            <a:endParaRPr lang="zh-CN" altLang="en-US">
              <a:ea typeface="宋体" charset="-122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There are two types of sequential circuits: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Synchronous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同步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sequential circuit: 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behavior can be defined from knowledge of its signal at discrete instants of time. This type of circuits achieves synchronization by using a timing signal called the </a:t>
            </a:r>
            <a:r>
              <a:rPr lang="en-US" altLang="zh-CN" i="1" dirty="0">
                <a:ea typeface="宋体" charset="-122"/>
              </a:rPr>
              <a:t>clock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Asynchronous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异步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sequential circuit: 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behavior is dependent on the order of input signal changes over continuous time, and output can change at </a:t>
            </a:r>
            <a:r>
              <a:rPr lang="en-US" altLang="zh-CN" b="1" dirty="0">
                <a:ea typeface="宋体" charset="-122"/>
              </a:rPr>
              <a:t>any</a:t>
            </a:r>
            <a:r>
              <a:rPr lang="en-US" altLang="zh-CN" dirty="0">
                <a:ea typeface="宋体" charset="-122"/>
              </a:rPr>
              <a:t> time (</a:t>
            </a:r>
            <a:r>
              <a:rPr lang="en-US" altLang="zh-CN" dirty="0" err="1">
                <a:ea typeface="宋体" charset="-122"/>
              </a:rPr>
              <a:t>clockless</a:t>
            </a:r>
            <a:r>
              <a:rPr lang="en-US" altLang="zh-CN" dirty="0">
                <a:ea typeface="宋体" charset="-122"/>
              </a:rPr>
              <a:t>).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5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7</a:t>
            </a:r>
            <a:br>
              <a:rPr lang="en-US" altLang="zh-CN" dirty="0" smtClean="0"/>
            </a:br>
            <a:r>
              <a:rPr lang="en-US" altLang="zh-CN" dirty="0" smtClean="0"/>
              <a:t>latches, flip-flops, and timers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锁存器、触发器和定时器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4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FlipFlop</a:t>
            </a:r>
            <a:r>
              <a:rPr lang="en-US" altLang="zh-CN" dirty="0"/>
              <a:t> / </a:t>
            </a:r>
            <a:r>
              <a:rPr lang="en-US" altLang="zh-CN" dirty="0" smtClean="0"/>
              <a:t>Latch</a:t>
            </a:r>
            <a:br>
              <a:rPr lang="en-US" altLang="zh-CN" dirty="0" smtClean="0"/>
            </a:br>
            <a:r>
              <a:rPr lang="zh-CN" altLang="en-US" sz="2800" dirty="0" smtClean="0"/>
              <a:t>触发器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</a:t>
            </a:r>
            <a:r>
              <a:rPr lang="en-US" altLang="zh-CN" b="1" u="sng" dirty="0" err="1"/>
              <a:t>flipflop</a:t>
            </a:r>
            <a:r>
              <a:rPr lang="en-US" altLang="zh-CN" b="1" u="sng" dirty="0"/>
              <a:t>/latch</a:t>
            </a:r>
            <a:r>
              <a:rPr lang="en-US" altLang="zh-CN" dirty="0"/>
              <a:t> is a temporary storage device that has two stable states (</a:t>
            </a:r>
            <a:r>
              <a:rPr lang="en-US" altLang="zh-CN" dirty="0" err="1"/>
              <a:t>bistable</a:t>
            </a:r>
            <a:r>
              <a:rPr lang="en-US" altLang="zh-CN" dirty="0"/>
              <a:t>). It is a basic form of memory. </a:t>
            </a:r>
            <a:endParaRPr lang="en-US" altLang="zh-CN" dirty="0" smtClean="0"/>
          </a:p>
          <a:p>
            <a:r>
              <a:rPr lang="en-US" altLang="zh-CN" dirty="0"/>
              <a:t>Type of </a:t>
            </a:r>
            <a:r>
              <a:rPr lang="en-US" altLang="zh-CN" dirty="0" smtClean="0"/>
              <a:t>FF</a:t>
            </a:r>
          </a:p>
          <a:p>
            <a:pPr lvl="1"/>
            <a:r>
              <a:rPr lang="en-US" altLang="zh-CN" dirty="0" smtClean="0"/>
              <a:t>SR</a:t>
            </a:r>
          </a:p>
          <a:p>
            <a:pPr lvl="1"/>
            <a:r>
              <a:rPr lang="en-US" altLang="zh-CN" dirty="0" smtClean="0"/>
              <a:t>D</a:t>
            </a:r>
          </a:p>
          <a:p>
            <a:pPr lvl="1"/>
            <a:r>
              <a:rPr lang="en-US" altLang="zh-CN" dirty="0" smtClean="0"/>
              <a:t>JK</a:t>
            </a:r>
          </a:p>
          <a:p>
            <a:pPr lvl="1"/>
            <a:r>
              <a:rPr lang="en-US" altLang="zh-CN" dirty="0" smtClean="0"/>
              <a:t>T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S-R </a:t>
            </a:r>
            <a:r>
              <a:rPr lang="en-US" altLang="zh-CN" dirty="0" smtClean="0"/>
              <a:t>Latch</a:t>
            </a:r>
            <a:br>
              <a:rPr lang="en-US" altLang="zh-CN" dirty="0" smtClean="0"/>
            </a:br>
            <a:r>
              <a:rPr lang="en-US" altLang="zh-CN" sz="2800" dirty="0" smtClean="0"/>
              <a:t>S-R</a:t>
            </a:r>
            <a:r>
              <a:rPr lang="zh-CN" altLang="en-US" sz="2800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S-R (Set-Reset) latch is the most basic type. It can be constructed from NOR gates or NAND gates. With NOR gates, the latch responds to active-HIGH inputs; with NAND gates, it responds to active-LOW inputs.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948788"/>
              </p:ext>
            </p:extLst>
          </p:nvPr>
        </p:nvGraphicFramePr>
        <p:xfrm>
          <a:off x="2228215" y="4196398"/>
          <a:ext cx="293687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Visio" r:id="rId4" imgW="2455306" imgH="1647058" progId="Visio.Drawing.11">
                  <p:embed/>
                </p:oleObj>
              </mc:Choice>
              <mc:Fallback>
                <p:oleObj name="Visio" r:id="rId4" imgW="2455306" imgH="16470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215" y="4196398"/>
                        <a:ext cx="2936875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33726"/>
              </p:ext>
            </p:extLst>
          </p:nvPr>
        </p:nvGraphicFramePr>
        <p:xfrm>
          <a:off x="6217603" y="4205605"/>
          <a:ext cx="2911475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Visio" r:id="rId6" imgW="2427671" imgH="1647058" progId="Visio.Drawing.11">
                  <p:embed/>
                </p:oleObj>
              </mc:Choice>
              <mc:Fallback>
                <p:oleObj name="Visio" r:id="rId6" imgW="2427671" imgH="164705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603" y="4205605"/>
                        <a:ext cx="2911475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262357" y="6322813"/>
            <a:ext cx="3229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NOR Active-HIGH Latch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231495" y="6322814"/>
            <a:ext cx="3249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NAND Active-LOW Latch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2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S’-R’ </a:t>
            </a:r>
            <a:r>
              <a:rPr lang="en-US" altLang="zh-CN" dirty="0" smtClean="0"/>
              <a:t>Latch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04377"/>
              </p:ext>
            </p:extLst>
          </p:nvPr>
        </p:nvGraphicFramePr>
        <p:xfrm>
          <a:off x="2484438" y="1989138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Visio" r:id="rId3" imgW="2455306" imgH="1647058" progId="Visio.Drawing.11">
                  <p:embed/>
                </p:oleObj>
              </mc:Choice>
              <mc:Fallback>
                <p:oleObj name="Visio" r:id="rId3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2638" y="2060575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154738" y="2205038"/>
            <a:ext cx="360363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052638" y="3500438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80063" y="2205038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156326" y="3429000"/>
            <a:ext cx="360362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14203"/>
              </p:ext>
            </p:extLst>
          </p:nvPr>
        </p:nvGraphicFramePr>
        <p:xfrm>
          <a:off x="2484438" y="4552950"/>
          <a:ext cx="29368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Visio" r:id="rId5" imgW="2455306" imgH="1647058" progId="Visio.Drawing.11">
                  <p:embed/>
                </p:oleObj>
              </mc:Choice>
              <mc:Fallback>
                <p:oleObj name="Visio" r:id="rId5" imgW="2455306" imgH="1647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52950"/>
                        <a:ext cx="29368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052638" y="4624388"/>
            <a:ext cx="360363" cy="36036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6154738" y="4768850"/>
            <a:ext cx="360363" cy="360363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2052638" y="6064250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580063" y="4768850"/>
            <a:ext cx="360363" cy="36036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156326" y="5992813"/>
            <a:ext cx="360362" cy="360362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</a:t>
            </a:r>
          </a:p>
        </p:txBody>
      </p:sp>
      <p:graphicFrame>
        <p:nvGraphicFramePr>
          <p:cNvPr id="1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81447"/>
              </p:ext>
            </p:extLst>
          </p:nvPr>
        </p:nvGraphicFramePr>
        <p:xfrm>
          <a:off x="7372668" y="2347913"/>
          <a:ext cx="2808288" cy="1039813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9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1720</TotalTime>
  <Words>1524</Words>
  <Application>Microsoft Office PowerPoint</Application>
  <PresentationFormat>宽屏</PresentationFormat>
  <Paragraphs>528</Paragraphs>
  <Slides>40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Comic Sans MS</vt:lpstr>
      <vt:lpstr>Franklin Gothic Book</vt:lpstr>
      <vt:lpstr>Franklin Gothic Heavy</vt:lpstr>
      <vt:lpstr>Garamond</vt:lpstr>
      <vt:lpstr>Impact</vt:lpstr>
      <vt:lpstr>Times</vt:lpstr>
      <vt:lpstr>Times New Roman</vt:lpstr>
      <vt:lpstr>Trebuchet MS</vt:lpstr>
      <vt:lpstr>Wingdings</vt:lpstr>
      <vt:lpstr>Circuit</vt:lpstr>
      <vt:lpstr>Visio</vt:lpstr>
      <vt:lpstr>CorelDRAW</vt:lpstr>
      <vt:lpstr>Sequential Circuits</vt:lpstr>
      <vt:lpstr>Sequential Circuit Models</vt:lpstr>
      <vt:lpstr>Clock signal</vt:lpstr>
      <vt:lpstr>Sequential Circuit Models</vt:lpstr>
      <vt:lpstr>Sequential Circuit</vt:lpstr>
      <vt:lpstr>CHAPTER 7 latches, flip-flops, and timers</vt:lpstr>
      <vt:lpstr>FlipFlop / Latch 触发器/锁存器</vt:lpstr>
      <vt:lpstr>S-R Latch S-R锁存器</vt:lpstr>
      <vt:lpstr>S’-R’ Latch</vt:lpstr>
      <vt:lpstr>S’-R’ Latch</vt:lpstr>
      <vt:lpstr>S’-R’ Latch</vt:lpstr>
      <vt:lpstr>S’-R’ Latch</vt:lpstr>
      <vt:lpstr>S’-R’ Latch</vt:lpstr>
      <vt:lpstr>S-R Latch</vt:lpstr>
      <vt:lpstr>SR Latch</vt:lpstr>
      <vt:lpstr>SR Latch</vt:lpstr>
      <vt:lpstr>SR Latch</vt:lpstr>
      <vt:lpstr>Gated S-R Latch 门控S-R锁存器</vt:lpstr>
      <vt:lpstr>Gated S-R Latch</vt:lpstr>
      <vt:lpstr>D Latch</vt:lpstr>
      <vt:lpstr>D Latch</vt:lpstr>
      <vt:lpstr>J-K Latch J-K锁存器</vt:lpstr>
      <vt:lpstr>J-K Latch</vt:lpstr>
      <vt:lpstr>J-K Latch</vt:lpstr>
      <vt:lpstr>Edge triggering 边沿触发</vt:lpstr>
      <vt:lpstr>Flip-flops  触发器</vt:lpstr>
      <vt:lpstr>T FLIP-FLOP*</vt:lpstr>
      <vt:lpstr>T FLIP-FLOP*</vt:lpstr>
      <vt:lpstr>Flip-flops</vt:lpstr>
      <vt:lpstr>Characteristic equations compare</vt:lpstr>
      <vt:lpstr>Flip-flops</vt:lpstr>
      <vt:lpstr>Flip-flops</vt:lpstr>
      <vt:lpstr>Flip-flop Characteristics*  触发器特性</vt:lpstr>
      <vt:lpstr>Flip-flop Characteristics*</vt:lpstr>
      <vt:lpstr>Flip-flop Characteristics*</vt:lpstr>
      <vt:lpstr>Flip-flop Characteristics*</vt:lpstr>
      <vt:lpstr>Flip-flop Applications</vt:lpstr>
      <vt:lpstr>Flip-flop Applications</vt:lpstr>
      <vt:lpstr>Flip-flop Applications</vt:lpstr>
      <vt:lpstr>Devide-by-8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105</cp:revision>
  <dcterms:created xsi:type="dcterms:W3CDTF">2014-08-26T23:43:54Z</dcterms:created>
  <dcterms:modified xsi:type="dcterms:W3CDTF">2021-11-09T01:59:49Z</dcterms:modified>
</cp:coreProperties>
</file>