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7" r:id="rId5"/>
    <p:sldId id="27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数字逻辑实验</a:t>
            </a:r>
            <a:r>
              <a:rPr lang="en-US" altLang="zh-CN" sz="4000" dirty="0"/>
              <a:t>5</a:t>
            </a:r>
            <a:r>
              <a:rPr lang="zh-CN" altLang="en-US" sz="4000" dirty="0" smtClean="0"/>
              <a:t>：多</a:t>
            </a:r>
            <a:r>
              <a:rPr lang="zh-CN" altLang="en-US" sz="4000" dirty="0"/>
              <a:t>路选择器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实验要求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5" y="1127125"/>
            <a:ext cx="10553065" cy="5616575"/>
          </a:xfrm>
        </p:spPr>
        <p:txBody>
          <a:bodyPr>
            <a:normAutofit fontScale="90000"/>
          </a:bodyPr>
          <a:p>
            <a:pPr marL="0" algn="l">
              <a:buClrTx/>
              <a:buSzTx/>
              <a:buNone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内容：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 Vivado 设计一个 4 选 1 多路选择器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 Vivado 设计一个 8 选 1 多路选择器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用自己设计的两种多路选择器实现逻辑函数并进行板级验证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2855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注意：</a:t>
            </a:r>
            <a:endParaRPr lang="zh-CN" altLang="en-US" sz="2855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详细设计过程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原理图、引脚分配等重要步骤的截图以及说明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55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进行板级验证，填写实验结果</a:t>
            </a:r>
            <a:endParaRPr lang="zh-CN" altLang="en-US" sz="2855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4选1多路选择器</a:t>
            </a:r>
            <a:endParaRPr dirty="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93775" y="2486025"/>
          <a:ext cx="277177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/>
                <a:gridCol w="923925"/>
                <a:gridCol w="92392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 baseline="-25000"/>
                        <a:t>1</a:t>
                      </a:r>
                      <a:endParaRPr lang="en-US" altLang="zh-CN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 baseline="-25000"/>
                        <a:t>0</a:t>
                      </a:r>
                      <a:endParaRPr lang="en-US" altLang="zh-CN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 baseline="-25000"/>
                        <a:t>0</a:t>
                      </a:r>
                      <a:endParaRPr lang="en-US" altLang="zh-CN" baseline="-25000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 baseline="-25000"/>
                        <a:t>1</a:t>
                      </a:r>
                      <a:endParaRPr lang="en-US" altLang="zh-CN" baseline="-25000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 baseline="-25000"/>
                        <a:t>2</a:t>
                      </a:r>
                      <a:endParaRPr lang="en-US" altLang="zh-CN" baseline="-25000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 baseline="-25000"/>
                        <a:t>3</a:t>
                      </a:r>
                      <a:endParaRPr lang="en-US" altLang="zh-CN" baseline="-25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5601335" y="1514348"/>
          <a:ext cx="3897630" cy="3676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65"/>
                <a:gridCol w="1810385"/>
                <a:gridCol w="1249680"/>
              </a:tblGrid>
              <a:tr h="3676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S</a:t>
                      </a:r>
                      <a:r>
                        <a:rPr lang="en-US" altLang="zh-CN" b="1" baseline="-25000"/>
                        <a:t>1</a:t>
                      </a:r>
                      <a:r>
                        <a:rPr lang="en-US" altLang="zh-CN" sz="1800" b="1">
                          <a:sym typeface="+mn-ea"/>
                        </a:rPr>
                        <a:t>S</a:t>
                      </a:r>
                      <a:r>
                        <a:rPr lang="en-US" altLang="zh-CN" sz="1800" b="1" baseline="-25000">
                          <a:sym typeface="+mn-ea"/>
                        </a:rPr>
                        <a:t>0</a:t>
                      </a:r>
                      <a:endParaRPr lang="en-US" altLang="zh-CN" sz="1800" b="1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</a:t>
                      </a:r>
                      <a:r>
                        <a:rPr lang="en-US" altLang="zh-CN" sz="1800" b="1" baseline="-25000">
                          <a:sym typeface="+mn-ea"/>
                        </a:rPr>
                        <a:t>3</a:t>
                      </a:r>
                      <a:r>
                        <a:rPr lang="en-US" altLang="zh-CN" sz="1800" b="1">
                          <a:sym typeface="+mn-ea"/>
                        </a:rPr>
                        <a:t>D</a:t>
                      </a:r>
                      <a:r>
                        <a:rPr lang="en-US" altLang="zh-CN" sz="1800" b="1" baseline="-25000">
                          <a:sym typeface="+mn-ea"/>
                        </a:rPr>
                        <a:t>2</a:t>
                      </a:r>
                      <a:r>
                        <a:rPr lang="en-US" altLang="zh-CN" sz="1800" b="1">
                          <a:sym typeface="+mn-ea"/>
                        </a:rPr>
                        <a:t>D</a:t>
                      </a:r>
                      <a:r>
                        <a:rPr lang="en-US" altLang="zh-CN" sz="1800" b="1" baseline="-25000">
                          <a:sym typeface="+mn-ea"/>
                        </a:rPr>
                        <a:t>1</a:t>
                      </a:r>
                      <a:r>
                        <a:rPr lang="en-US" altLang="zh-CN" sz="1800" b="1">
                          <a:sym typeface="+mn-ea"/>
                        </a:rPr>
                        <a:t>D</a:t>
                      </a:r>
                      <a:r>
                        <a:rPr lang="en-US" altLang="zh-CN" sz="1800" b="1" baseline="-25000">
                          <a:sym typeface="+mn-ea"/>
                        </a:rPr>
                        <a:t>0</a:t>
                      </a:r>
                      <a:endParaRPr lang="en-US" altLang="zh-CN" sz="1800" b="1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Y</a:t>
                      </a:r>
                      <a:endParaRPr lang="en-US" altLang="zh-CN" b="1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 X X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 X X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 X 0 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 X 1 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 0 X 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 1 X 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 X X 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 X X 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4391660" y="3046095"/>
            <a:ext cx="796290" cy="83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3775" y="1691640"/>
            <a:ext cx="1706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真值表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93775" y="5261610"/>
            <a:ext cx="3129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ym typeface="+mn-ea"/>
              </a:rPr>
              <a:t>输出布尔表达式</a:t>
            </a:r>
            <a:endParaRPr lang="zh-CN" altLang="en-US" sz="2800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5055" y="5956300"/>
          <a:ext cx="570166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413000" imgH="254000" progId="Equation.KSEE3">
                  <p:embed/>
                </p:oleObj>
              </mc:Choice>
              <mc:Fallback>
                <p:oleObj name="" r:id="rId3" imgW="2413000" imgH="2540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55" y="5956300"/>
                        <a:ext cx="5701665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多路选择器</a:t>
            </a:r>
            <a:endParaRPr lang="zh-CN" altLang="en-US" dirty="0"/>
          </a:p>
        </p:txBody>
      </p:sp>
      <p:pic>
        <p:nvPicPr>
          <p:cNvPr id="5" name="Picture 148"/>
          <p:cNvPicPr/>
          <p:nvPr>
            <p:custDataLst>
              <p:tags r:id="rId1"/>
            </p:custDataLst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85" y="1549196"/>
            <a:ext cx="6515660" cy="391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71245" y="1814830"/>
          <a:ext cx="2484120" cy="322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130300" imgH="1447800" progId="Visio.Drawing.11">
                  <p:embed/>
                </p:oleObj>
              </mc:Choice>
              <mc:Fallback>
                <p:oleObj name="" r:id="rId3" imgW="1130300" imgH="1447800" progId="Visio.Drawing.11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245" y="1814830"/>
                        <a:ext cx="2484120" cy="322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3775" y="5261610"/>
            <a:ext cx="3129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mtClean="0">
                <a:sym typeface="+mn-ea"/>
              </a:rPr>
              <a:t>输出布尔表达式</a:t>
            </a:r>
            <a:endParaRPr lang="zh-CN" altLang="en-US" sz="2800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5055" y="5956300"/>
          <a:ext cx="570166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413000" imgH="254000" progId="Equation.KSEE3">
                  <p:embed/>
                </p:oleObj>
              </mc:Choice>
              <mc:Fallback>
                <p:oleObj name="" r:id="rId5" imgW="2413000" imgH="254000" progId="Equation.KSEE3">
                  <p:embed/>
                  <p:pic>
                    <p:nvPicPr>
                      <p:cNvPr id="0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55" y="5956300"/>
                        <a:ext cx="5701665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730" cy="1325880"/>
          </a:xfrm>
        </p:spPr>
        <p:txBody>
          <a:bodyPr>
            <a:normAutofit/>
          </a:bodyPr>
          <a:lstStyle/>
          <a:p>
            <a:r>
              <a:rPr dirty="0"/>
              <a:t>用自己设计的多路选择器实现逻辑函数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970280" y="2076450"/>
            <a:ext cx="268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y=</a:t>
            </a:r>
            <a:r>
              <a:rPr lang="en-US" altLang="zh-CN" sz="3600" dirty="0" err="1"/>
              <a:t>a</a:t>
            </a:r>
            <a:r>
              <a:rPr lang="zh-CN" altLang="en-US" sz="3600">
                <a:sym typeface="+mn-ea"/>
              </a:rPr>
              <a:t>⊕</a:t>
            </a:r>
            <a:r>
              <a:rPr lang="en-US" altLang="zh-CN" sz="3600" dirty="0" err="1"/>
              <a:t>b</a:t>
            </a:r>
            <a:r>
              <a:rPr lang="zh-CN" altLang="en-US" sz="3600">
                <a:sym typeface="+mn-ea"/>
              </a:rPr>
              <a:t>⊕</a:t>
            </a:r>
            <a:r>
              <a:rPr lang="en-US" altLang="zh-CN" sz="3600">
                <a:sym typeface="+mn-ea"/>
              </a:rPr>
              <a:t>c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4480"/>
            <a:ext cx="2315845" cy="1526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445260"/>
            <a:ext cx="6728460" cy="5130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25485" cy="1325880"/>
          </a:xfrm>
        </p:spPr>
        <p:txBody>
          <a:bodyPr/>
          <a:p>
            <a:r>
              <a:rPr lang="zh-CN" altLang="en-US" dirty="0"/>
              <a:t>附录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17a54d0-f965-43c9-aa47-bd8ed8acaf46}"/>
</p:tagLst>
</file>

<file path=ppt/tags/tag2.xml><?xml version="1.0" encoding="utf-8"?>
<p:tagLst xmlns:p="http://schemas.openxmlformats.org/presentationml/2006/main">
  <p:tag name="KSO_WM_UNIT_TABLE_BEAUTIFY" val="smartTable{fa3fd60a-d87d-4ae2-9898-e33d5d2b5404}"/>
</p:tagLst>
</file>

<file path=ppt/tags/tag3.xml><?xml version="1.0" encoding="utf-8"?>
<p:tagLst xmlns:p="http://schemas.openxmlformats.org/presentationml/2006/main">
  <p:tag name="KSO_WM_UNIT_PLACING_PICTURE_USER_VIEWPORT" val="{&quot;height&quot;:6159.264566929134,&quot;width&quot;:10260.8818897637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120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</vt:lpstr>
      <vt:lpstr>Wingdings</vt:lpstr>
      <vt:lpstr>等线 Light</vt:lpstr>
      <vt:lpstr>微软雅黑</vt:lpstr>
      <vt:lpstr>Arial Unicode MS</vt:lpstr>
      <vt:lpstr>Calibri</vt:lpstr>
      <vt:lpstr>Office 主题​​</vt:lpstr>
      <vt:lpstr>1_Office 主题​​</vt:lpstr>
      <vt:lpstr>Equation.KSEE3</vt:lpstr>
      <vt:lpstr>Visio.Drawing.11</vt:lpstr>
      <vt:lpstr>Equation.KSEE3</vt:lpstr>
      <vt:lpstr>PowerPoint 演示文稿</vt:lpstr>
      <vt:lpstr>实验要求</vt:lpstr>
      <vt:lpstr>4选1多路选择器</vt:lpstr>
      <vt:lpstr>4选1多路选择器</vt:lpstr>
      <vt:lpstr>用自己设计的多路选择器实现逻辑函数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刘蕊</cp:lastModifiedBy>
  <cp:revision>35</cp:revision>
  <dcterms:created xsi:type="dcterms:W3CDTF">2017-11-09T12:00:00Z</dcterms:created>
  <dcterms:modified xsi:type="dcterms:W3CDTF">2021-11-21T11:02:48Z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2AB80FE2D965493FB01EECFBC9797E5E</vt:lpwstr>
  </property>
  <property fmtid="{D5CDD505-2E9C-101B-9397-08002B2CF9AE}" pid="3" name="KSOProductBuildVer">
    <vt:lpwstr>2052-11.1.0.11045</vt:lpwstr>
  </property>
</Properties>
</file>