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75" r:id="rId6"/>
    <p:sldId id="263" r:id="rId7"/>
    <p:sldId id="276" r:id="rId8"/>
    <p:sldId id="277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73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4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6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9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1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938376" y="2402540"/>
            <a:ext cx="8315247" cy="712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数字逻辑实验</a:t>
            </a:r>
            <a:r>
              <a:rPr lang="en-US" altLang="zh-CN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</a:t>
            </a:r>
            <a:r>
              <a:rPr lang="zh-CN" altLang="en-US" sz="4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：计数器</a:t>
            </a:r>
            <a:endParaRPr lang="zh-CN" altLang="en-US" sz="4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95" y="445840"/>
            <a:ext cx="10969200" cy="705600"/>
          </a:xfrm>
        </p:spPr>
        <p:txBody>
          <a:bodyPr>
            <a:normAutofit/>
          </a:bodyPr>
          <a:lstStyle/>
          <a:p>
            <a:r>
              <a:rPr sz="2665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附录</a:t>
            </a:r>
            <a:r>
              <a:rPr lang="en-US" altLang="zh-CN" sz="2665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endParaRPr lang="zh-CN" altLang="en-US" sz="2665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282125"/>
            <a:ext cx="5176800" cy="474840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基本触发器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320" y="1282125"/>
            <a:ext cx="5176800" cy="47484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双击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实例进行配置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/>
            <a:r>
              <a:rPr lang="en-US" altLang="zh-CN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zh-CN" altLang="en-US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触发器</a:t>
            </a:r>
            <a:endParaRPr lang="zh-CN" altLang="en-US" sz="1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Active Clk Edge</a:t>
            </a:r>
            <a:endParaRPr lang="en-US" altLang="zh-CN" sz="12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Clear Port</a:t>
            </a:r>
            <a:endParaRPr lang="en-US" altLang="zh-CN" sz="12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2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Preset Port</a:t>
            </a:r>
            <a:endParaRPr lang="en-US" altLang="zh-CN" sz="12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12165" y="2205990"/>
          <a:ext cx="2277110" cy="353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" r:id="rId1" imgW="3162300" imgH="4876800" progId="Visio.Drawing.11">
                  <p:embed/>
                </p:oleObj>
              </mc:Choice>
              <mc:Fallback>
                <p:oleObj name="" r:id="rId1" imgW="3162300" imgH="48768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165" y="2205990"/>
                        <a:ext cx="2277110" cy="353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249670" y="3057525"/>
          <a:ext cx="504190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" r:id="rId3" imgW="10160000" imgH="7670800" progId="Visio.Drawing.11">
                  <p:embed/>
                </p:oleObj>
              </mc:Choice>
              <mc:Fallback>
                <p:oleObj name="" r:id="rId3" imgW="10160000" imgH="76708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9670" y="3057525"/>
                        <a:ext cx="5041900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附录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</a:t>
            </a:r>
            <a:endParaRPr lang="en-US" altLang="zh-CN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特殊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mux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选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选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选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lab_clk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输入时钟频率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100MHz(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W5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引脚输入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输出时钟频率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1Hz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2Hz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3Hz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……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100MHz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833755" y="2270125"/>
          <a:ext cx="1038225" cy="199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" r:id="rId1" imgW="1435100" imgH="2717800" progId="Visio.Drawing.11">
                  <p:embed/>
                </p:oleObj>
              </mc:Choice>
              <mc:Fallback>
                <p:oleObj name="" r:id="rId1" imgW="1435100" imgH="2717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3755" y="2270125"/>
                        <a:ext cx="1038225" cy="199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326005" y="2270125"/>
          <a:ext cx="103822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" r:id="rId3" imgW="1435100" imgH="1905000" progId="Visio.Drawing.11">
                  <p:embed/>
                </p:oleObj>
              </mc:Choice>
              <mc:Fallback>
                <p:oleObj name="" r:id="rId3" imgW="1435100" imgH="1905000" progId="Visio.Drawing.11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6005" y="2270125"/>
                        <a:ext cx="103822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416810" y="4023995"/>
          <a:ext cx="103822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" r:id="rId5" imgW="1435100" imgH="1511300" progId="Visio.Drawing.11">
                  <p:embed/>
                </p:oleObj>
              </mc:Choice>
              <mc:Fallback>
                <p:oleObj name="" r:id="rId5" imgW="1435100" imgH="15113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6810" y="4023995"/>
                        <a:ext cx="1038225" cy="109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附录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特殊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seg7_drv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Input Bit Strobe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yes/no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Base Number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Hex，Dec，Oct，Bin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Segs Common Pole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Common Anode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Common Cathode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Bits Common Pole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Common Anode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Common Cathode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8330" y="2128520"/>
          <a:ext cx="5432425" cy="46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" r:id="rId1" imgW="10160000" imgH="7670800" progId="Visio.Drawing.11">
                  <p:embed/>
                </p:oleObj>
              </mc:Choice>
              <mc:Fallback>
                <p:oleObj name="" r:id="rId1" imgW="10160000" imgH="7670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" y="2128520"/>
                        <a:ext cx="5432425" cy="46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等线" panose="02010600030101010101" charset="-122"/>
                <a:ea typeface="等线" panose="02010600030101010101" charset="-122"/>
              </a:rPr>
              <a:t>实验要求</a:t>
            </a:r>
            <a:endParaRPr lang="en-US" altLang="zh-CN" b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469390"/>
            <a:ext cx="10217150" cy="477012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内容：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设计一个 </a:t>
            </a:r>
            <a:r>
              <a:rPr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模8异步计数器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设计一个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模5计数器</a:t>
            </a:r>
            <a:r>
              <a: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buNone/>
            </a:pP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注意：</a:t>
            </a: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详细设计过程</a:t>
            </a: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原理图、引脚分配等重要步骤的截图以及说明</a:t>
            </a: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进行板级验证，填写实验结果</a:t>
            </a:r>
            <a:endParaRPr lang="zh-CN" altLang="en-US" sz="24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lstStyle/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Exp1. 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模8异步计数器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196340"/>
            <a:ext cx="5176520" cy="5033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功能示意图</a:t>
            </a:r>
            <a:endParaRPr lang="zh-CN" altLang="en-US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CLK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：时钟输入端</a:t>
            </a:r>
            <a:endParaRPr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EN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：使能端</a:t>
            </a:r>
            <a:endParaRPr lang="en-US" altLang="zh-CN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：计数输出端</a:t>
            </a:r>
            <a:endParaRPr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lvl="0" indent="0">
              <a:buNone/>
            </a:pP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功能描述</a:t>
            </a:r>
            <a:endParaRPr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1"/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EN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有效时，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位计数端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7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）依次输出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000~111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的计数值</a:t>
            </a:r>
            <a:r>
              <a:rPr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。</a:t>
            </a:r>
            <a:endParaRPr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endParaRPr lang="zh-CN" altLang="en-US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电路原理图</a:t>
            </a:r>
            <a:endParaRPr lang="zh-CN" altLang="en-US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</a:t>
            </a: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个串联的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JK</a:t>
            </a: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触发器</a:t>
            </a:r>
            <a:endParaRPr lang="zh-CN" altLang="en-US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时钟下降沿</a:t>
            </a:r>
            <a:r>
              <a:rPr lang="zh-CN" altLang="en-US" sz="17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触发</a:t>
            </a:r>
            <a:endParaRPr lang="zh-CN" altLang="en-US" sz="17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7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</a:t>
            </a: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K</a:t>
            </a: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连接在一起作为使能端（</a:t>
            </a:r>
            <a:r>
              <a:rPr lang="en-US" altLang="zh-CN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EN</a:t>
            </a:r>
            <a:r>
              <a:rPr lang="zh-CN" altLang="en-US" sz="17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 sz="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225" name="图片 1" descr="AAGIHAN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710045" y="3728720"/>
            <a:ext cx="4740910" cy="2378710"/>
          </a:xfrm>
          <a:prstGeom prst="rect">
            <a:avLst/>
          </a:prstGeom>
          <a:noFill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39897" y="1196174"/>
          <a:ext cx="265303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2" imgW="1587500" imgH="1206500" progId="Visio.Drawing.11">
                  <p:embed/>
                </p:oleObj>
              </mc:Choice>
              <mc:Fallback>
                <p:oleObj name="" r:id="rId2" imgW="1587500" imgH="12065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39897" y="1196174"/>
                        <a:ext cx="2653030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lstStyle/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Exp1. 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模8异步计数器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795" y="984885"/>
            <a:ext cx="68199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95" y="4963160"/>
            <a:ext cx="7132320" cy="1714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46475"/>
            <a:ext cx="10969200" cy="705600"/>
          </a:xfrm>
        </p:spPr>
        <p:txBody>
          <a:bodyPr/>
          <a:lstStyle/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Exp2.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计数器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75105" y="4285615"/>
            <a:ext cx="5252720" cy="1939925"/>
            <a:chOff x="4207" y="4759"/>
            <a:chExt cx="8272" cy="2888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535" y="5565"/>
              <a:ext cx="5621" cy="12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圆角 111"/>
            <p:cNvSpPr/>
            <p:nvPr/>
          </p:nvSpPr>
          <p:spPr>
            <a:xfrm>
              <a:off x="4207" y="4760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: 圆角 112"/>
            <p:cNvSpPr/>
            <p:nvPr/>
          </p:nvSpPr>
          <p:spPr>
            <a:xfrm>
              <a:off x="6401" y="4759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: 圆角 113"/>
            <p:cNvSpPr/>
            <p:nvPr/>
          </p:nvSpPr>
          <p:spPr>
            <a:xfrm>
              <a:off x="8875" y="4759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: 圆角 114"/>
            <p:cNvSpPr/>
            <p:nvPr/>
          </p:nvSpPr>
          <p:spPr>
            <a:xfrm>
              <a:off x="11146" y="4766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: 圆角 115"/>
            <p:cNvSpPr/>
            <p:nvPr/>
          </p:nvSpPr>
          <p:spPr>
            <a:xfrm>
              <a:off x="11146" y="6823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连接符: 肘形 116"/>
            <p:cNvCxnSpPr>
              <a:stCxn id="112" idx="3"/>
              <a:endCxn id="113" idx="1"/>
            </p:cNvCxnSpPr>
            <p:nvPr/>
          </p:nvCxnSpPr>
          <p:spPr>
            <a:xfrm flipV="1">
              <a:off x="5540" y="5171"/>
              <a:ext cx="861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连接符: 肘形 117"/>
            <p:cNvCxnSpPr>
              <a:stCxn id="113" idx="3"/>
              <a:endCxn id="114" idx="1"/>
            </p:cNvCxnSpPr>
            <p:nvPr/>
          </p:nvCxnSpPr>
          <p:spPr>
            <a:xfrm flipV="1">
              <a:off x="7734" y="5171"/>
              <a:ext cx="1141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连接符: 肘形 118"/>
            <p:cNvCxnSpPr/>
            <p:nvPr/>
          </p:nvCxnSpPr>
          <p:spPr>
            <a:xfrm>
              <a:off x="10227" y="5171"/>
              <a:ext cx="939" cy="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连接符: 肘形 119"/>
            <p:cNvCxnSpPr>
              <a:stCxn id="122" idx="0"/>
              <a:endCxn id="112" idx="2"/>
            </p:cNvCxnSpPr>
            <p:nvPr/>
          </p:nvCxnSpPr>
          <p:spPr>
            <a:xfrm rot="5400000" flipH="1" flipV="1">
              <a:off x="4254" y="6203"/>
              <a:ext cx="1240" cy="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连接符: 肘形 120"/>
            <p:cNvCxnSpPr>
              <a:stCxn id="115" idx="2"/>
              <a:endCxn id="116" idx="0"/>
            </p:cNvCxnSpPr>
            <p:nvPr/>
          </p:nvCxnSpPr>
          <p:spPr>
            <a:xfrm rot="16200000" flipH="1">
              <a:off x="11196" y="6206"/>
              <a:ext cx="1233" cy="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矩形: 圆角 121"/>
            <p:cNvSpPr/>
            <p:nvPr/>
          </p:nvSpPr>
          <p:spPr>
            <a:xfrm>
              <a:off x="4207" y="6823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: 圆角 122"/>
            <p:cNvSpPr/>
            <p:nvPr/>
          </p:nvSpPr>
          <p:spPr>
            <a:xfrm>
              <a:off x="6401" y="6805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: 圆角 123"/>
            <p:cNvSpPr/>
            <p:nvPr/>
          </p:nvSpPr>
          <p:spPr>
            <a:xfrm>
              <a:off x="8875" y="6823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连接符: 肘形 124"/>
            <p:cNvCxnSpPr>
              <a:stCxn id="116" idx="1"/>
            </p:cNvCxnSpPr>
            <p:nvPr/>
          </p:nvCxnSpPr>
          <p:spPr>
            <a:xfrm rot="10800000" flipV="1">
              <a:off x="10112" y="7235"/>
              <a:ext cx="1035" cy="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连接符: 肘形 125"/>
            <p:cNvCxnSpPr/>
            <p:nvPr/>
          </p:nvCxnSpPr>
          <p:spPr>
            <a:xfrm rot="10800000">
              <a:off x="7585" y="7227"/>
              <a:ext cx="1386" cy="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连接符: 肘形 126"/>
            <p:cNvCxnSpPr>
              <a:stCxn id="123" idx="1"/>
            </p:cNvCxnSpPr>
            <p:nvPr/>
          </p:nvCxnSpPr>
          <p:spPr>
            <a:xfrm rot="10800000">
              <a:off x="5448" y="7217"/>
              <a:ext cx="953" cy="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 rot="857609">
              <a:off x="8142" y="5741"/>
              <a:ext cx="1018" cy="54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</a:rPr>
                <a:t>置零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75105" y="1546860"/>
            <a:ext cx="5252085" cy="1833880"/>
            <a:chOff x="2641" y="4228"/>
            <a:chExt cx="8271" cy="2888"/>
          </a:xfrm>
        </p:grpSpPr>
        <p:sp>
          <p:nvSpPr>
            <p:cNvPr id="7" name="矩形: 圆角 4"/>
            <p:cNvSpPr/>
            <p:nvPr/>
          </p:nvSpPr>
          <p:spPr>
            <a:xfrm>
              <a:off x="2641" y="4228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5"/>
            <p:cNvSpPr/>
            <p:nvPr/>
          </p:nvSpPr>
          <p:spPr>
            <a:xfrm>
              <a:off x="4835" y="4228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6"/>
            <p:cNvSpPr/>
            <p:nvPr/>
          </p:nvSpPr>
          <p:spPr>
            <a:xfrm>
              <a:off x="7309" y="4228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7"/>
            <p:cNvSpPr/>
            <p:nvPr/>
          </p:nvSpPr>
          <p:spPr>
            <a:xfrm>
              <a:off x="9580" y="4234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圆角 8"/>
            <p:cNvSpPr/>
            <p:nvPr/>
          </p:nvSpPr>
          <p:spPr>
            <a:xfrm>
              <a:off x="9580" y="6292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连接符: 肘形 9"/>
            <p:cNvCxnSpPr>
              <a:stCxn id="7" idx="3"/>
              <a:endCxn id="8" idx="1"/>
            </p:cNvCxnSpPr>
            <p:nvPr/>
          </p:nvCxnSpPr>
          <p:spPr>
            <a:xfrm flipV="1">
              <a:off x="3974" y="4640"/>
              <a:ext cx="861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0"/>
            <p:cNvCxnSpPr>
              <a:stCxn id="8" idx="3"/>
              <a:endCxn id="9" idx="1"/>
            </p:cNvCxnSpPr>
            <p:nvPr/>
          </p:nvCxnSpPr>
          <p:spPr>
            <a:xfrm flipV="1">
              <a:off x="6168" y="4640"/>
              <a:ext cx="1141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/>
            <p:cNvCxnSpPr>
              <a:stCxn id="10" idx="2"/>
              <a:endCxn id="11" idx="0"/>
            </p:cNvCxnSpPr>
            <p:nvPr/>
          </p:nvCxnSpPr>
          <p:spPr>
            <a:xfrm rot="16200000" flipH="1">
              <a:off x="9630" y="5675"/>
              <a:ext cx="1233" cy="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: 圆角 14"/>
            <p:cNvSpPr/>
            <p:nvPr/>
          </p:nvSpPr>
          <p:spPr>
            <a:xfrm>
              <a:off x="2641" y="6292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4835" y="6273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7309" y="6292"/>
              <a:ext cx="1333" cy="8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15" idx="0"/>
              <a:endCxn id="7" idx="2"/>
            </p:cNvCxnSpPr>
            <p:nvPr/>
          </p:nvCxnSpPr>
          <p:spPr>
            <a:xfrm flipV="1">
              <a:off x="3308" y="5052"/>
              <a:ext cx="0" cy="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5" idx="3"/>
            </p:cNvCxnSpPr>
            <p:nvPr/>
          </p:nvCxnSpPr>
          <p:spPr>
            <a:xfrm flipH="1">
              <a:off x="3974" y="6704"/>
              <a:ext cx="8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6" idx="3"/>
            </p:cNvCxnSpPr>
            <p:nvPr/>
          </p:nvCxnSpPr>
          <p:spPr>
            <a:xfrm flipH="1" flipV="1">
              <a:off x="6168" y="6685"/>
              <a:ext cx="1141" cy="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7" idx="3"/>
            </p:cNvCxnSpPr>
            <p:nvPr/>
          </p:nvCxnSpPr>
          <p:spPr>
            <a:xfrm flipH="1">
              <a:off x="8642" y="6697"/>
              <a:ext cx="939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0" idx="1"/>
            </p:cNvCxnSpPr>
            <p:nvPr/>
          </p:nvCxnSpPr>
          <p:spPr>
            <a:xfrm>
              <a:off x="8642" y="4642"/>
              <a:ext cx="939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13125"/>
            <a:ext cx="10969200" cy="705600"/>
          </a:xfrm>
        </p:spPr>
        <p:txBody>
          <a:bodyPr/>
          <a:lstStyle/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Exp2.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计数器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330" y="1237615"/>
            <a:ext cx="9323705" cy="243586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同步电路原理图</a:t>
            </a:r>
            <a:endParaRPr lang="zh-CN" altLang="en-US" sz="1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JK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触发器使用同一个时钟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(CLK)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同步触发</a:t>
            </a:r>
            <a:endParaRPr lang="zh-CN" altLang="en-US" sz="1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为启动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(Start)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端</a:t>
            </a:r>
            <a:endParaRPr lang="zh-CN" altLang="en-US" sz="1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位计数输出端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范围：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000~100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即十进制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0~4)</a:t>
            </a:r>
            <a:endParaRPr lang="en-US" altLang="zh-CN" sz="1800" dirty="0" smtClean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39545" y="3054350"/>
          <a:ext cx="8492490" cy="364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" r:id="rId1" imgW="4787900" imgH="2082800" progId="Visio.Drawing.11">
                  <p:embed/>
                </p:oleObj>
              </mc:Choice>
              <mc:Fallback>
                <p:oleObj name="" r:id="rId1" imgW="4787900" imgH="2082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9545" y="3054350"/>
                        <a:ext cx="8492490" cy="364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13125"/>
            <a:ext cx="10969200" cy="705600"/>
          </a:xfrm>
        </p:spPr>
        <p:txBody>
          <a:bodyPr/>
          <a:lstStyle/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Exp2.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计数器</a:t>
            </a:r>
            <a:endParaRPr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608330" y="1221105"/>
            <a:ext cx="10714355" cy="2040890"/>
          </a:xfrm>
        </p:spPr>
        <p:txBody>
          <a:bodyPr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异步电路示意图</a:t>
            </a:r>
            <a:endParaRPr lang="zh-CN" altLang="en-US" sz="1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JK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触发器串联</a:t>
            </a:r>
            <a:r>
              <a:rPr 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下降沿触发：向上计数</a:t>
            </a:r>
            <a:r>
              <a:rPr 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清零端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CLR(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低有效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计数到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101(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即十进制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5)</a:t>
            </a:r>
            <a:r>
              <a:rPr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时，清零</a:t>
            </a:r>
            <a:r>
              <a:rPr 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Q</a:t>
            </a:r>
            <a:r>
              <a:rPr lang="en-US" altLang="zh-CN" sz="1800" baseline="-25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= 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101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</a:t>
            </a:r>
            <a:r>
              <a:rPr lang="zh-CN" altLang="en-US" sz="18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个与非门对计数值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101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）译码，并将此与非门连接到触发器的清零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CLR’</a:t>
            </a:r>
            <a:r>
              <a:rPr lang="zh-CN" altLang="en-US" sz="18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输入上</a:t>
            </a:r>
            <a:endParaRPr lang="zh-CN" altLang="en-US" sz="1800" dirty="0" smtClean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19" name="对象 18"/>
          <p:cNvGraphicFramePr>
            <a:graphicFrameLocks noGrp="1" noChangeAspect="1"/>
          </p:cNvGraphicFramePr>
          <p:nvPr/>
        </p:nvGraphicFramePr>
        <p:xfrm>
          <a:off x="2037715" y="3119755"/>
          <a:ext cx="8067675" cy="361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" r:id="rId1" imgW="5194300" imgH="2324100" progId="Visio.Drawing.11">
                  <p:embed/>
                </p:oleObj>
              </mc:Choice>
              <mc:Fallback>
                <p:oleObj name="" r:id="rId1" imgW="5194300" imgH="23241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7715" y="3119755"/>
                        <a:ext cx="8067675" cy="361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17900"/>
            <a:ext cx="10969200" cy="705600"/>
          </a:xfrm>
        </p:spPr>
        <p:txBody>
          <a:bodyPr/>
          <a:lstStyle/>
          <a:p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七段数码管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扩展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zh-CN" altLang="en-US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234440"/>
            <a:ext cx="5176520" cy="5447665"/>
          </a:xfrm>
        </p:spPr>
        <p:txBody>
          <a:bodyPr>
            <a:no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个带小数点的七段共阳极数码管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位选引脚</a:t>
            </a:r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U2(AN3)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U4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(AN2)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V4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(AN1)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W4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(AN0)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段选引脚</a:t>
            </a:r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W7(A)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W6(B)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U8(C)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V8(D)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U5(E)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V5(F)</a:t>
            </a:r>
            <a:endParaRPr lang="en-US" altLang="zh-CN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U7(G)</a:t>
            </a:r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82720" y="1234500"/>
            <a:ext cx="5176800" cy="4748400"/>
          </a:xfrm>
        </p:spPr>
        <p:txBody>
          <a:bodyPr/>
          <a:lstStyle/>
          <a:p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数码管驱动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核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位输入数据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d3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d2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d1</a:t>
            </a:r>
            <a:r>
              <a:rPr lang="zh-CN" altLang="en-US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d0</a:t>
            </a:r>
            <a:endParaRPr lang="zh-CN" altLang="en-US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位选信号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an0，an1，an2，an3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段选信号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 algn="l">
              <a:buClrTx/>
              <a:buSzTx/>
            </a:pPr>
            <a:r>
              <a:rPr lang="en-US" altLang="zh-CN" sz="16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a，b，c，d，e，f，g</a:t>
            </a:r>
            <a:endParaRPr lang="en-US" altLang="zh-CN" sz="16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670" y="1945640"/>
            <a:ext cx="2717165" cy="3891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4039235"/>
            <a:ext cx="1630045" cy="2642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附录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endParaRPr lang="en-US" altLang="zh-CN" sz="24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基本逻辑门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</a:t>
            </a:r>
            <a:r>
              <a: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实例</a:t>
            </a:r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07415" y="1997075"/>
          <a:ext cx="2263140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" r:id="rId1" imgW="4292600" imgH="8813800" progId="Visio.Drawing.11">
                  <p:embed/>
                </p:oleObj>
              </mc:Choice>
              <mc:Fallback>
                <p:oleObj name="" r:id="rId1" imgW="4292600" imgH="8813800" progId="Visio.Drawing.11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7415" y="1997075"/>
                        <a:ext cx="2263140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双击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实例进行配置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zh-CN" altLang="en-US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与门</a:t>
            </a:r>
            <a:r>
              <a:rPr lang="en-US" altLang="zh-CN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</a:t>
            </a:r>
            <a:r>
              <a:rPr lang="zh-CN" altLang="en-US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实例</a:t>
            </a:r>
            <a:endParaRPr lang="zh-CN" altLang="en-US" sz="1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 sz="1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Number of Input Ports (2, 3, 4 ……)</a:t>
            </a:r>
            <a:endParaRPr lang="zh-CN" altLang="en-US" sz="1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140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595745" y="3075940"/>
          <a:ext cx="4808220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" r:id="rId3" imgW="10160000" imgH="7607300" progId="Visio.Drawing.11">
                  <p:embed/>
                </p:oleObj>
              </mc:Choice>
              <mc:Fallback>
                <p:oleObj name="" r:id="rId3" imgW="10160000" imgH="76073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5745" y="3075940"/>
                        <a:ext cx="4808220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65.xml><?xml version="1.0" encoding="utf-8"?>
<p:tagLst xmlns:p="http://schemas.openxmlformats.org/presentationml/2006/main">
  <p:tag name="KSO_WM_UNIT_PLACING_PICTURE_USER_VIEWPORT" val="{&quot;height&quot;:8004.760629921259,&quot;width&quot;:13260.233070866141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1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宽屏</PresentationFormat>
  <Paragraphs>155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等线</vt:lpstr>
      <vt:lpstr>Calibri</vt:lpstr>
      <vt:lpstr>Arial Unicode MS</vt:lpstr>
      <vt:lpstr>Office 主题​​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实验要求</vt:lpstr>
      <vt:lpstr>Exp1. 模8异步计数器</vt:lpstr>
      <vt:lpstr>Exp1. 模8异步计数器</vt:lpstr>
      <vt:lpstr>Exp2. 模5计数器</vt:lpstr>
      <vt:lpstr>Exp2. 模5计数器</vt:lpstr>
      <vt:lpstr>Exp2. 模5计数器</vt:lpstr>
      <vt:lpstr>七段数码管(扩展)</vt:lpstr>
      <vt:lpstr>附录1</vt:lpstr>
      <vt:lpstr>附录2</vt:lpstr>
      <vt:lpstr>附录3</vt:lpstr>
      <vt:lpstr>附录4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刘蕊</cp:lastModifiedBy>
  <cp:revision>155</cp:revision>
  <dcterms:created xsi:type="dcterms:W3CDTF">2019-06-19T02:08:00Z</dcterms:created>
  <dcterms:modified xsi:type="dcterms:W3CDTF">2021-12-05T07:05:16Z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A9D0993CC73F408EA9ED78D33E278D95</vt:lpwstr>
  </property>
</Properties>
</file>