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3"/>
    <p:sldId id="266" r:id="rId4"/>
    <p:sldId id="302" r:id="rId5"/>
    <p:sldId id="285" r:id="rId6"/>
    <p:sldId id="308" r:id="rId7"/>
    <p:sldId id="311" r:id="rId8"/>
    <p:sldId id="269" r:id="rId9"/>
    <p:sldId id="278" r:id="rId10"/>
    <p:sldId id="279" r:id="rId11"/>
    <p:sldId id="281" r:id="rId12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384"/>
      </p:cViewPr>
      <p:guideLst>
        <p:guide orient="horz" pos="2167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4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image" Target="../media/image4.png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image" Target="../media/image3.png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image" Target="../media/image2.png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image" Target="../media/image4.png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image" Target="../media/image4.png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0" Type="http://schemas.openxmlformats.org/officeDocument/2006/relationships/tags" Target="../tags/tag222.xml"/><Relationship Id="rId2" Type="http://schemas.openxmlformats.org/officeDocument/2006/relationships/tags" Target="../tags/tag204.xml"/><Relationship Id="rId19" Type="http://schemas.openxmlformats.org/officeDocument/2006/relationships/tags" Target="../tags/tag221.xml"/><Relationship Id="rId18" Type="http://schemas.openxmlformats.org/officeDocument/2006/relationships/tags" Target="../tags/tag220.xml"/><Relationship Id="rId17" Type="http://schemas.openxmlformats.org/officeDocument/2006/relationships/tags" Target="../tags/tag219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2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>
              <a:solidFill>
                <a:srgbClr val="53585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475241"/>
            <a:ext cx="7807369" cy="167891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72"/>
          <p:cNvSpPr/>
          <p:nvPr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2977"/>
          <p:cNvSpPr/>
          <p:nvPr>
            <p:custDataLst>
              <p:tags r:id="rId10"/>
            </p:custDataLst>
          </p:nvPr>
        </p:nvSpPr>
        <p:spPr>
          <a:xfrm>
            <a:off x="4317851" y="1650851"/>
            <a:ext cx="3556298" cy="3556298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DCD5CB">
                    <a:hueOff val="-2214564"/>
                    <a:satOff val="-18421"/>
                    <a:lumOff val="-82896"/>
                    <a:alpha val="70145"/>
                  </a:srgbClr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1"/>
                  <a:lumOff val="-82896"/>
                  <a:alpha val="70145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317851" y="2114551"/>
            <a:ext cx="3556298" cy="26479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br>
              <a:rPr lang="en-US" altLang="zh-CN" dirty="0">
                <a:sym typeface="+mn-ea"/>
              </a:rPr>
            </a:b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-635" y="5125720"/>
            <a:ext cx="12192635" cy="1726565"/>
            <a:chOff x="-635" y="5125720"/>
            <a:chExt cx="12192635" cy="172656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pic>
          <p:nvPicPr>
            <p:cNvPr id="7" name="Picture 1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14995" y="5125720"/>
              <a:ext cx="3977005" cy="172656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7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-635" y="1598295"/>
            <a:ext cx="12192415" cy="5253990"/>
            <a:chOff x="-635" y="1598295"/>
            <a:chExt cx="12192415" cy="5253990"/>
          </a:xfrm>
        </p:grpSpPr>
        <p:pic>
          <p:nvPicPr>
            <p:cNvPr id="6" name="Picture 1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 userDrawn="1"/>
          </p:nvGrpSpPr>
          <p:grpSpPr>
            <a:xfrm>
              <a:off x="11892915" y="1598295"/>
              <a:ext cx="298865" cy="1209455"/>
              <a:chOff x="11892915" y="1598295"/>
              <a:chExt cx="298865" cy="1209455"/>
            </a:xfrm>
          </p:grpSpPr>
          <p:sp>
            <p:nvSpPr>
              <p:cNvPr id="23" name="矩形 22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892915" y="205397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892915" y="159829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892915" y="250798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-116657" y="2726286"/>
            <a:ext cx="12414798" cy="1240236"/>
            <a:chOff x="-116657" y="2726286"/>
            <a:chExt cx="12414798" cy="1240236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116657" y="2726286"/>
              <a:ext cx="577659" cy="1240236"/>
              <a:chOff x="-116657" y="2874445"/>
              <a:chExt cx="577659" cy="1240236"/>
            </a:xfrm>
          </p:grpSpPr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 userDrawn="1">
                <p:custDataLst>
                  <p:tags r:id="rId10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 userDrawn="1">
                <p:custDataLst>
                  <p:tags r:id="rId11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 userDrawn="1">
                <p:custDataLst>
                  <p:tags r:id="rId12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 userDrawn="1">
                <p:custDataLst>
                  <p:tags r:id="rId13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14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 flipH="1">
              <a:off x="11720482" y="2726286"/>
              <a:ext cx="577659" cy="1240236"/>
              <a:chOff x="-116657" y="2874445"/>
              <a:chExt cx="577659" cy="1240236"/>
            </a:xfrm>
          </p:grpSpPr>
          <p:sp>
            <p:nvSpPr>
              <p:cNvPr id="43" name="任意多边形: 形状 42"/>
              <p:cNvSpPr/>
              <p:nvPr userDrawn="1">
                <p:custDataLst>
                  <p:tags r:id="rId15"/>
                </p:custDataLst>
              </p:nvPr>
            </p:nvSpPr>
            <p:spPr>
              <a:xfrm rot="13620000" flipH="1">
                <a:off x="-128691" y="3543424"/>
                <a:ext cx="271780" cy="233045"/>
              </a:xfrm>
              <a:custGeom>
                <a:avLst/>
                <a:gdLst>
                  <a:gd name="connsiteX0" fmla="*/ 0 w 271780"/>
                  <a:gd name="connsiteY0" fmla="*/ 233045 h 233045"/>
                  <a:gd name="connsiteX1" fmla="*/ 271780 w 271780"/>
                  <a:gd name="connsiteY1" fmla="*/ 233045 h 233045"/>
                  <a:gd name="connsiteX2" fmla="*/ 271780 w 271780"/>
                  <a:gd name="connsiteY2" fmla="*/ 0 h 233045"/>
                  <a:gd name="connsiteX3" fmla="*/ 232653 w 271780"/>
                  <a:gd name="connsiteY3" fmla="*/ 0 h 233045"/>
                  <a:gd name="connsiteX4" fmla="*/ 0 w 271780"/>
                  <a:gd name="connsiteY4" fmla="*/ 216952 h 23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80" h="233045">
                    <a:moveTo>
                      <a:pt x="0" y="233045"/>
                    </a:moveTo>
                    <a:lnTo>
                      <a:pt x="271780" y="233045"/>
                    </a:lnTo>
                    <a:lnTo>
                      <a:pt x="271780" y="0"/>
                    </a:lnTo>
                    <a:lnTo>
                      <a:pt x="232653" y="0"/>
                    </a:lnTo>
                    <a:lnTo>
                      <a:pt x="0" y="216952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16"/>
                </p:custDataLst>
              </p:nvPr>
            </p:nvSpPr>
            <p:spPr>
              <a:xfrm rot="13620000" flipH="1">
                <a:off x="227322" y="3575316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>
                <p:custDataLst>
                  <p:tags r:id="rId17"/>
                </p:custDataLst>
              </p:nvPr>
            </p:nvSpPr>
            <p:spPr>
              <a:xfrm rot="13587297" flipH="1">
                <a:off x="-113169" y="3880684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16839 w 234315"/>
                  <a:gd name="connsiteY3" fmla="*/ 0 h 233680"/>
                  <a:gd name="connsiteX4" fmla="*/ 0 w 234315"/>
                  <a:gd name="connsiteY4" fmla="*/ 206097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16839" y="0"/>
                    </a:lnTo>
                    <a:lnTo>
                      <a:pt x="0" y="20609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 userDrawn="1">
                <p:custDataLst>
                  <p:tags r:id="rId18"/>
                </p:custDataLst>
              </p:nvPr>
            </p:nvSpPr>
            <p:spPr>
              <a:xfrm rot="13620000" flipH="1">
                <a:off x="-116975" y="3203650"/>
                <a:ext cx="234315" cy="233680"/>
              </a:xfrm>
              <a:custGeom>
                <a:avLst/>
                <a:gdLst>
                  <a:gd name="connsiteX0" fmla="*/ 0 w 234315"/>
                  <a:gd name="connsiteY0" fmla="*/ 233680 h 233680"/>
                  <a:gd name="connsiteX1" fmla="*/ 234315 w 234315"/>
                  <a:gd name="connsiteY1" fmla="*/ 233680 h 233680"/>
                  <a:gd name="connsiteX2" fmla="*/ 234315 w 234315"/>
                  <a:gd name="connsiteY2" fmla="*/ 0 h 233680"/>
                  <a:gd name="connsiteX3" fmla="*/ 224549 w 234315"/>
                  <a:gd name="connsiteY3" fmla="*/ 0 h 233680"/>
                  <a:gd name="connsiteX4" fmla="*/ 0 w 234315"/>
                  <a:gd name="connsiteY4" fmla="*/ 209395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315" h="233680">
                    <a:moveTo>
                      <a:pt x="0" y="233680"/>
                    </a:moveTo>
                    <a:lnTo>
                      <a:pt x="234315" y="233680"/>
                    </a:lnTo>
                    <a:lnTo>
                      <a:pt x="234315" y="0"/>
                    </a:lnTo>
                    <a:lnTo>
                      <a:pt x="224549" y="0"/>
                    </a:lnTo>
                    <a:lnTo>
                      <a:pt x="0" y="20939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 userDrawn="1">
                <p:custDataLst>
                  <p:tags r:id="rId19"/>
                </p:custDataLst>
              </p:nvPr>
            </p:nvSpPr>
            <p:spPr>
              <a:xfrm rot="13620000" flipH="1">
                <a:off x="207541" y="3229882"/>
                <a:ext cx="271780" cy="2330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 userDrawn="1">
                <p:custDataLst>
                  <p:tags r:id="rId20"/>
                </p:custDataLst>
              </p:nvPr>
            </p:nvSpPr>
            <p:spPr>
              <a:xfrm rot="13620000" flipH="1">
                <a:off x="-106734" y="2874445"/>
                <a:ext cx="233680" cy="233680"/>
              </a:xfrm>
              <a:custGeom>
                <a:avLst/>
                <a:gdLst>
                  <a:gd name="connsiteX0" fmla="*/ 0 w 233680"/>
                  <a:gd name="connsiteY0" fmla="*/ 233680 h 233680"/>
                  <a:gd name="connsiteX1" fmla="*/ 233680 w 233680"/>
                  <a:gd name="connsiteY1" fmla="*/ 233680 h 233680"/>
                  <a:gd name="connsiteX2" fmla="*/ 233680 w 233680"/>
                  <a:gd name="connsiteY2" fmla="*/ 0 h 233680"/>
                  <a:gd name="connsiteX3" fmla="*/ 209681 w 233680"/>
                  <a:gd name="connsiteY3" fmla="*/ 0 h 233680"/>
                  <a:gd name="connsiteX4" fmla="*/ 0 w 233680"/>
                  <a:gd name="connsiteY4" fmla="*/ 195531 h 23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680" h="233680">
                    <a:moveTo>
                      <a:pt x="0" y="233680"/>
                    </a:moveTo>
                    <a:lnTo>
                      <a:pt x="233680" y="233680"/>
                    </a:lnTo>
                    <a:lnTo>
                      <a:pt x="233680" y="0"/>
                    </a:lnTo>
                    <a:lnTo>
                      <a:pt x="209681" y="0"/>
                    </a:lnTo>
                    <a:lnTo>
                      <a:pt x="0" y="19553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B400-BDC3-4630-8C09-4784A53BC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8896-DE39-423B-BDBD-3425063AD6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9" name="Shape 32"/>
          <p:cNvSpPr/>
          <p:nvPr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0" name="Shape 33"/>
          <p:cNvSpPr/>
          <p:nvPr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1" name="Shape 36"/>
          <p:cNvSpPr/>
          <p:nvPr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2" name="Shape 38"/>
          <p:cNvSpPr/>
          <p:nvPr>
            <p:custDataLst>
              <p:tags r:id="rId8"/>
            </p:custDataLst>
          </p:nvPr>
        </p:nvSpPr>
        <p:spPr>
          <a:xfrm flipV="1">
            <a:off x="4419600" y="2512933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21"/>
                <a:lumOff val="-82896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21"/>
                    <a:lumOff val="-82896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>
            <p:custDataLst>
              <p:tags r:id="rId14"/>
            </p:custDataLst>
          </p:nvPr>
        </p:nvSpPr>
        <p:spPr>
          <a:xfrm flipV="1">
            <a:off x="4419601" y="2512933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21"/>
                    <a:lumOff val="-82896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21"/>
                  <a:lumOff val="-82896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247900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220085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21"/>
                    <a:lumOff val="-82896"/>
                    <a:alpha val="70145"/>
                  </a:schemeClr>
                </a:solidFill>
              </a:defRPr>
            </a:pPr>
            <a:endParaRPr sz="1500"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21"/>
              <a:lumOff val="-82896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228.xml"/><Relationship Id="rId28" Type="http://schemas.openxmlformats.org/officeDocument/2006/relationships/tags" Target="../tags/tag227.xml"/><Relationship Id="rId27" Type="http://schemas.openxmlformats.org/officeDocument/2006/relationships/tags" Target="../tags/tag226.xml"/><Relationship Id="rId26" Type="http://schemas.openxmlformats.org/officeDocument/2006/relationships/tags" Target="../tags/tag225.xml"/><Relationship Id="rId25" Type="http://schemas.openxmlformats.org/officeDocument/2006/relationships/tags" Target="../tags/tag224.xml"/><Relationship Id="rId24" Type="http://schemas.openxmlformats.org/officeDocument/2006/relationships/tags" Target="../tags/tag223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3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231.xml"/><Relationship Id="rId7" Type="http://schemas.openxmlformats.org/officeDocument/2006/relationships/image" Target="../media/image7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tags" Target="../tags/tag2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232.xml"/><Relationship Id="rId13" Type="http://schemas.openxmlformats.org/officeDocument/2006/relationships/image" Target="../media/image14.png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e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233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4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5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6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237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</a:t>
            </a:r>
            <a:r>
              <a:rPr lang="zh-CN" altLang="en-US" sz="4000" dirty="0" smtClean="0"/>
              <a:t>实验</a:t>
            </a:r>
            <a:r>
              <a:rPr lang="en-US" altLang="zh-CN" sz="4000" dirty="0"/>
              <a:t>8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流水灯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seg7_drv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Input Bit Strobe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yes/no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Base Number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Hex，Dec，Oct，Bin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Segs Common Pole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Common Anode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Common Cathode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Bits Common Pole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Common Anode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 algn="l">
              <a:buClrTx/>
              <a:buSz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Common Cathode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7245" y="1659255"/>
          <a:ext cx="5544185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" imgW="10160000" imgH="7670800" progId="Visio.Drawing.11">
                  <p:embed/>
                </p:oleObj>
              </mc:Choice>
              <mc:Fallback>
                <p:oleObj name="" r:id="rId1" imgW="10160000" imgH="7670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45" y="1659255"/>
                        <a:ext cx="5544185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1360" y="1188085"/>
            <a:ext cx="1036828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内容：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尽可能少的 D 触发器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设计一个 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 位流水灯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要求：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 盏灯一字排列，从右到 左，灯依次点亮熄灭，前一盏灯熄灭后，后一盏灯点亮。用 1 表示点亮，0 表示熄灭的 话，那么 LED 灯呈现 0001-&gt;0010-&gt;0100-&gt;1000-&gt;0001 的循环。该电路还应该有一个使 能开关，当开关闭合时，电路开始工作，否则电路保持在 0000。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注意：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0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进行板级验证，填写实验结果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dirty="0" smtClean="0">
                <a:sym typeface="+mn-ea"/>
              </a:rPr>
              <a:t>分析输入、输出，列出状态图、状态表、状态方程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6780" y="1132205"/>
            <a:ext cx="5283200" cy="474345"/>
          </a:xfrm>
        </p:spPr>
        <p:txBody>
          <a:bodyPr/>
          <a:lstStyle/>
          <a:p>
            <a:pPr marL="0" indent="0">
              <a:buNone/>
            </a:pPr>
            <a:r>
              <a:rPr sz="2000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输出与输入无关</a:t>
            </a:r>
            <a:r>
              <a:rPr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，只与当前状态有关。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882765" y="2396490"/>
          <a:ext cx="449072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/>
                <a:gridCol w="1493520"/>
                <a:gridCol w="1493520"/>
              </a:tblGrid>
              <a:tr h="38544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altLang="zh-CN" sz="1400" baseline="-25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aseline="-25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3210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Reset=0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Reset=1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001/0000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000/0000</a:t>
                      </a:r>
                      <a:endParaRPr lang="en-US" altLang="zh-CN" sz="140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010/0001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000/0001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011/00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  <a:r>
                        <a:rPr lang="en-US" altLang="zh-CN" sz="1400"/>
                        <a:t>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000/</a:t>
                      </a:r>
                      <a:r>
                        <a:rPr lang="en-US" altLang="zh-CN" sz="1400">
                          <a:sym typeface="+mn-ea"/>
                        </a:rPr>
                        <a:t>0010</a:t>
                      </a:r>
                      <a:endParaRPr lang="en-US" altLang="zh-CN" sz="140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011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100/0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  <a:r>
                        <a:rPr lang="en-US" altLang="zh-CN" sz="1400"/>
                        <a:t>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000</a:t>
                      </a:r>
                      <a:r>
                        <a:rPr lang="en-US" altLang="zh-CN" sz="1400">
                          <a:sym typeface="+mn-ea"/>
                        </a:rPr>
                        <a:t>/0100</a:t>
                      </a:r>
                      <a:endParaRPr lang="en-US" altLang="zh-CN" sz="140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001</a:t>
                      </a:r>
                      <a:r>
                        <a:rPr lang="en-US" altLang="zh-CN" sz="1400" dirty="0" smtClean="0">
                          <a:sym typeface="+mn-ea"/>
                        </a:rPr>
                        <a:t>/1000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000</a:t>
                      </a:r>
                      <a:r>
                        <a:rPr lang="en-US" altLang="zh-CN" sz="1400" dirty="0" smtClean="0">
                          <a:sym typeface="+mn-ea"/>
                        </a:rPr>
                        <a:t>/1000</a:t>
                      </a:r>
                      <a:endParaRPr lang="en-US" altLang="zh-C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21725" y="2377440"/>
          <a:ext cx="140589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" r:id="rId2" imgW="1079500" imgH="241300" progId="Equation.KSEE3">
                  <p:embed/>
                </p:oleObj>
              </mc:Choice>
              <mc:Fallback>
                <p:oleObj name="" r:id="rId2" imgW="1079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21725" y="2377440"/>
                        <a:ext cx="140589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6140" y="2590165"/>
          <a:ext cx="69469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" r:id="rId4" imgW="533400" imgH="241300" progId="Equation.KSEE3">
                  <p:embed/>
                </p:oleObj>
              </mc:Choice>
              <mc:Fallback>
                <p:oleObj name="" r:id="rId4" imgW="533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6140" y="2590165"/>
                        <a:ext cx="69469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68092" y="2275205"/>
          <a:ext cx="508381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" r:id="rId6" imgW="5791200" imgH="3213100" progId="Visio.Drawing.11">
                  <p:embed/>
                </p:oleObj>
              </mc:Choice>
              <mc:Fallback>
                <p:oleObj name="" r:id="rId6" imgW="5791200" imgH="3213100" progId="Visio.Drawing.11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8092" y="2275205"/>
                        <a:ext cx="5083810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>
                <a:sym typeface="+mn-ea"/>
              </a:rPr>
              <a:t>. </a:t>
            </a:r>
            <a:r>
              <a:rPr dirty="0">
                <a:sym typeface="+mn-ea"/>
              </a:rPr>
              <a:t>状态方程</a:t>
            </a:r>
            <a:endParaRPr dirty="0"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00520" y="556260"/>
          <a:ext cx="2040485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" r:id="rId1" imgW="1663700" imgH="1765300" progId="Visio.Drawing.11">
                  <p:embed/>
                </p:oleObj>
              </mc:Choice>
              <mc:Fallback>
                <p:oleObj name="" r:id="rId1" imgW="1663700" imgH="1765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0520" y="556260"/>
                        <a:ext cx="2040485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385300" y="556260"/>
          <a:ext cx="2040474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" r:id="rId3" imgW="1663700" imgH="1765300" progId="Visio.Drawing.11">
                  <p:embed/>
                </p:oleObj>
              </mc:Choice>
              <mc:Fallback>
                <p:oleObj name="" r:id="rId3" imgW="1663700" imgH="17653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300" y="556260"/>
                        <a:ext cx="2040474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14274" y="2716530"/>
          <a:ext cx="2011579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" r:id="rId5" imgW="1663700" imgH="1790700" progId="Visio.Drawing.11">
                  <p:embed/>
                </p:oleObj>
              </mc:Choice>
              <mc:Fallback>
                <p:oleObj name="" r:id="rId5" imgW="1663700" imgH="17907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4274" y="2716530"/>
                        <a:ext cx="2011579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620" y="5098415"/>
          <a:ext cx="12147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" r:id="rId7" imgW="774065" imgH="254000" progId="Equation.KSEE3">
                  <p:embed/>
                </p:oleObj>
              </mc:Choice>
              <mc:Fallback>
                <p:oleObj name="" r:id="rId7" imgW="7740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6620" y="5098415"/>
                        <a:ext cx="121475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349" y="5718540"/>
          <a:ext cx="3827145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" r:id="rId9" imgW="2438400" imgH="241300" progId="Equation.KSEE3">
                  <p:embed/>
                </p:oleObj>
              </mc:Choice>
              <mc:Fallback>
                <p:oleObj name="" r:id="rId9" imgW="24384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6349" y="5718540"/>
                        <a:ext cx="3827145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6708" y="6319250"/>
          <a:ext cx="99568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" r:id="rId11" imgW="634365" imgH="241300" progId="Equation.KSEE3">
                  <p:embed/>
                </p:oleObj>
              </mc:Choice>
              <mc:Fallback>
                <p:oleObj name="" r:id="rId11" imgW="6343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46708" y="6319250"/>
                        <a:ext cx="99568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715" y="1217930"/>
            <a:ext cx="5288280" cy="53949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>
                <a:sym typeface="+mn-ea"/>
              </a:rPr>
              <a:t>输出方程</a:t>
            </a:r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99160" y="1256030"/>
          <a:ext cx="2182351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" r:id="rId1" imgW="1663700" imgH="1168400" progId="Visio.Drawing.11">
                  <p:embed/>
                </p:oleObj>
              </mc:Choice>
              <mc:Fallback>
                <p:oleObj name="" r:id="rId1" imgW="1663700" imgH="1168400" progId="Visio.Drawing.11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160" y="1256030"/>
                        <a:ext cx="2182351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99088" y="3486817"/>
          <a:ext cx="2182495" cy="15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" r:id="rId3" imgW="1663700" imgH="1168400" progId="Visio.Drawing.11">
                  <p:embed/>
                </p:oleObj>
              </mc:Choice>
              <mc:Fallback>
                <p:oleObj name="" r:id="rId3" imgW="1663700" imgH="1168400" progId="Visio.Drawing.11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088" y="3486817"/>
                        <a:ext cx="2182495" cy="151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004435" y="1256030"/>
          <a:ext cx="2182351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" r:id="rId5" imgW="1663700" imgH="1168400" progId="Visio.Drawing.11">
                  <p:embed/>
                </p:oleObj>
              </mc:Choice>
              <mc:Fallback>
                <p:oleObj name="" r:id="rId5" imgW="1663700" imgH="1168400" progId="Visio.Drawing.11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435" y="1256030"/>
                        <a:ext cx="2182351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940300" y="3611245"/>
          <a:ext cx="2311395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" r:id="rId7" imgW="1765300" imgH="1168400" progId="Visio.Drawing.11">
                  <p:embed/>
                </p:oleObj>
              </mc:Choice>
              <mc:Fallback>
                <p:oleObj name="" r:id="rId7" imgW="1765300" imgH="1168400" progId="Visio.Drawing.11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0300" y="3611245"/>
                        <a:ext cx="2311395" cy="15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0230" y="3138805"/>
          <a:ext cx="80391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" r:id="rId9" imgW="482600" imgH="228600" progId="Equation.KSEE3">
                  <p:embed/>
                </p:oleObj>
              </mc:Choice>
              <mc:Fallback>
                <p:oleObj name="" r:id="rId9" imgW="482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0230" y="3138805"/>
                        <a:ext cx="80391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3925" y="3138488"/>
          <a:ext cx="99441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" r:id="rId11" imgW="596900" imgH="215900" progId="Equation.KSEE3">
                  <p:embed/>
                </p:oleObj>
              </mc:Choice>
              <mc:Fallback>
                <p:oleObj name="" r:id="rId11" imgW="59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3925" y="3138488"/>
                        <a:ext cx="99441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4640" y="5306696"/>
          <a:ext cx="107950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4640" y="5306696"/>
                        <a:ext cx="1079500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2335" y="5306696"/>
          <a:ext cx="101600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" r:id="rId15" imgW="609600" imgH="254000" progId="Equation.KSEE3">
                  <p:embed/>
                </p:oleObj>
              </mc:Choice>
              <mc:Fallback>
                <p:oleObj name="" r:id="rId15" imgW="609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2335" y="5306696"/>
                        <a:ext cx="1016000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>
                <a:sym typeface="+mn-ea"/>
              </a:rPr>
              <a:t>原理图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284" y="1498600"/>
            <a:ext cx="10579432" cy="4669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基本逻辑门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67510" y="1573530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" r:id="rId1" imgW="4292600" imgH="8813800" progId="Visio.Drawing.11">
                  <p:embed/>
                </p:oleObj>
              </mc:Choice>
              <mc:Fallback>
                <p:oleObj name="" r:id="rId1" imgW="4292600" imgH="88138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7510" y="1573530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双击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实例进行配置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与门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Number of Input Ports (2, 3, 4 ……)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76365" y="2355850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" r:id="rId3" imgW="10160000" imgH="7607300" progId="Visio.Drawing.11">
                  <p:embed/>
                </p:oleObj>
              </mc:Choice>
              <mc:Fallback>
                <p:oleObj name="" r:id="rId3" imgW="10160000" imgH="76073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6365" y="2355850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2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基本触发器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双击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实例进行配置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触发器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Active Clk Edge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Clear Port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Preset Port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1095" y="1880870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" r:id="rId1" imgW="3162300" imgH="4876800" progId="Visio.Drawing.11">
                  <p:embed/>
                </p:oleObj>
              </mc:Choice>
              <mc:Fallback>
                <p:oleObj name="" r:id="rId1" imgW="3162300" imgH="48768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1095" y="1880870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9180" y="2854325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" r:id="rId3" imgW="10160000" imgH="7670800" progId="Visio.Drawing.11">
                  <p:embed/>
                </p:oleObj>
              </mc:Choice>
              <mc:Fallback>
                <p:oleObj name="" r:id="rId3" imgW="10160000" imgH="76708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9180" y="2854325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附录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特殊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</a:t>
            </a: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实例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mux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lab_clk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输入时钟频率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100MHz(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W5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引脚输入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输出时钟频率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2"/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3Hz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……</a:t>
            </a:r>
            <a:r>
              <a:rPr lang="zh-CN" altLang="en-US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100MHz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097280" y="1569720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" r:id="rId1" imgW="1435100" imgH="2717800" progId="Visio.Drawing.11">
                  <p:embed/>
                </p:oleObj>
              </mc:Choice>
              <mc:Fallback>
                <p:oleObj name="" r:id="rId1" imgW="1435100" imgH="2717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1569720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609850" y="1569720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" r:id="rId3" imgW="1435100" imgH="1905000" progId="Visio.Drawing.11">
                  <p:embed/>
                </p:oleObj>
              </mc:Choice>
              <mc:Fallback>
                <p:oleObj name="" r:id="rId3" imgW="1435100" imgH="19050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850" y="1569720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609850" y="3567430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" r:id="rId5" imgW="1435100" imgH="1511300" progId="Visio.Drawing.11">
                  <p:embed/>
                </p:oleObj>
              </mc:Choice>
              <mc:Fallback>
                <p:oleObj name="" r:id="rId5" imgW="1435100" imgH="15113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9850" y="3567430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3、7、15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ABLE_BEAUTIFY" val="smartTable{9f194024-76a4-446c-a0be-26b403d5d98b}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108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汉仪旗黑-85S</vt:lpstr>
      <vt:lpstr>黑体</vt:lpstr>
      <vt:lpstr>Helvetica Light</vt:lpstr>
      <vt:lpstr>等线</vt:lpstr>
      <vt:lpstr>Wingdings</vt:lpstr>
      <vt:lpstr>Arial Unicode MS</vt:lpstr>
      <vt:lpstr>Office 主题​​</vt:lpstr>
      <vt:lpstr>Equation.KSEE3</vt:lpstr>
      <vt:lpstr>Visio.Drawing.11</vt:lpstr>
      <vt:lpstr>Visio.Drawing.11</vt:lpstr>
      <vt:lpstr>Visio.Drawing.11</vt:lpstr>
      <vt:lpstr>Visio.Drawing.11</vt:lpstr>
      <vt:lpstr>Equation.KSEE3</vt:lpstr>
      <vt:lpstr>Equation.KSEE3</vt:lpstr>
      <vt:lpstr>Equation.KSEE3</vt:lpstr>
      <vt:lpstr>Equation.KSEE3</vt:lpstr>
      <vt:lpstr>Visio.Drawing.11</vt:lpstr>
      <vt:lpstr>Visio.Drawing.11</vt:lpstr>
      <vt:lpstr>Equation.KSEE3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Equation.KSEE3</vt:lpstr>
      <vt:lpstr>Equation.KSEE3</vt:lpstr>
      <vt:lpstr>Equation.KSEE3</vt:lpstr>
      <vt:lpstr>PowerPoint 演示文稿</vt:lpstr>
      <vt:lpstr>实验要求</vt:lpstr>
      <vt:lpstr>1. 分析输入、输出，列出状态图、状态表、状态方程</vt:lpstr>
      <vt:lpstr>2. 状态方程</vt:lpstr>
      <vt:lpstr>4. 输出方程</vt:lpstr>
      <vt:lpstr>4. 原理图</vt:lpstr>
      <vt:lpstr>附录1</vt:lpstr>
      <vt:lpstr>附录2 </vt:lpstr>
      <vt:lpstr>附录3</vt:lpstr>
      <vt:lpstr>附录4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刘蕊</cp:lastModifiedBy>
  <cp:revision>212</cp:revision>
  <dcterms:created xsi:type="dcterms:W3CDTF">2017-11-13T01:05:00Z</dcterms:created>
  <dcterms:modified xsi:type="dcterms:W3CDTF">2021-12-12T04:18:19Z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6A4D1EAEA43F427C9790F09CDD222A05</vt:lpwstr>
  </property>
</Properties>
</file>