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2"/>
  </p:notesMasterIdLst>
  <p:sldIdLst>
    <p:sldId id="256" r:id="rId2"/>
    <p:sldId id="34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40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341" r:id="rId29"/>
    <p:sldId id="283" r:id="rId30"/>
    <p:sldId id="285" r:id="rId31"/>
    <p:sldId id="284" r:id="rId32"/>
    <p:sldId id="286" r:id="rId33"/>
    <p:sldId id="287" r:id="rId34"/>
    <p:sldId id="288" r:id="rId35"/>
    <p:sldId id="289" r:id="rId36"/>
    <p:sldId id="290" r:id="rId37"/>
    <p:sldId id="292" r:id="rId38"/>
    <p:sldId id="291" r:id="rId39"/>
    <p:sldId id="293" r:id="rId40"/>
    <p:sldId id="294" r:id="rId41"/>
    <p:sldId id="295" r:id="rId42"/>
    <p:sldId id="299" r:id="rId43"/>
    <p:sldId id="298" r:id="rId44"/>
    <p:sldId id="296" r:id="rId45"/>
    <p:sldId id="300" r:id="rId46"/>
    <p:sldId id="301" r:id="rId47"/>
    <p:sldId id="302" r:id="rId48"/>
    <p:sldId id="303" r:id="rId49"/>
    <p:sldId id="304" r:id="rId50"/>
    <p:sldId id="305" r:id="rId51"/>
    <p:sldId id="310" r:id="rId52"/>
    <p:sldId id="306" r:id="rId53"/>
    <p:sldId id="307" r:id="rId54"/>
    <p:sldId id="308" r:id="rId55"/>
    <p:sldId id="309" r:id="rId56"/>
    <p:sldId id="311" r:id="rId57"/>
    <p:sldId id="312" r:id="rId58"/>
    <p:sldId id="313" r:id="rId59"/>
    <p:sldId id="316" r:id="rId60"/>
    <p:sldId id="314" r:id="rId61"/>
    <p:sldId id="315" r:id="rId62"/>
    <p:sldId id="317" r:id="rId63"/>
    <p:sldId id="318" r:id="rId64"/>
    <p:sldId id="319" r:id="rId65"/>
    <p:sldId id="320" r:id="rId66"/>
    <p:sldId id="321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8" r:id="rId8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1" autoAdjust="0"/>
    <p:restoredTop sz="79558" autoAdjust="0"/>
  </p:normalViewPr>
  <p:slideViewPr>
    <p:cSldViewPr snapToGrid="0">
      <p:cViewPr varScale="1">
        <p:scale>
          <a:sx n="60" d="100"/>
          <a:sy n="60" d="100"/>
        </p:scale>
        <p:origin x="12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D7DDE9-CF11-4316-B9A4-0C9DBC2F35DF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3C518293-A05E-4AD7-8EBA-8D2C28873269}">
      <dgm:prSet phldrT="[文本]"/>
      <dgm:spPr/>
      <dgm:t>
        <a:bodyPr/>
        <a:lstStyle/>
        <a:p>
          <a:r>
            <a:rPr lang="en-US" altLang="zh-CN" dirty="0" smtClean="0">
              <a:ea typeface="宋体" charset="-122"/>
            </a:rPr>
            <a:t>Identity Properties  </a:t>
          </a:r>
        </a:p>
        <a:p>
          <a:r>
            <a:rPr lang="en-US" altLang="zh-CN" dirty="0" smtClean="0">
              <a:ea typeface="宋体" charset="-122"/>
            </a:rPr>
            <a:t>0-1</a:t>
          </a:r>
          <a:r>
            <a:rPr lang="zh-CN" altLang="en-US" dirty="0" smtClean="0">
              <a:ea typeface="宋体" charset="-122"/>
            </a:rPr>
            <a:t>律 </a:t>
          </a:r>
          <a:endParaRPr lang="zh-CN" altLang="en-US" dirty="0"/>
        </a:p>
      </dgm:t>
    </dgm:pt>
    <dgm:pt modelId="{4F4387D0-43C4-4B14-8871-12C14386C0C1}" type="parTrans" cxnId="{CCDC1C2F-D806-4147-AB97-1C78049CDDDC}">
      <dgm:prSet/>
      <dgm:spPr/>
      <dgm:t>
        <a:bodyPr/>
        <a:lstStyle/>
        <a:p>
          <a:endParaRPr lang="zh-CN" altLang="en-US"/>
        </a:p>
      </dgm:t>
    </dgm:pt>
    <dgm:pt modelId="{71BB50C1-D436-4A47-9FBC-4530A135C752}" type="sibTrans" cxnId="{CCDC1C2F-D806-4147-AB97-1C78049CDDDC}">
      <dgm:prSet/>
      <dgm:spPr/>
      <dgm:t>
        <a:bodyPr/>
        <a:lstStyle/>
        <a:p>
          <a:endParaRPr lang="zh-CN" altLang="en-US"/>
        </a:p>
      </dgm:t>
    </dgm:pt>
    <dgm:pt modelId="{FBCA3EB9-CABD-4E01-9718-C4E02AB87696}">
      <dgm:prSet phldrT="[文本]" custT="1"/>
      <dgm:spPr/>
      <dgm:t>
        <a:bodyPr/>
        <a:lstStyle/>
        <a:p>
          <a:r>
            <a:rPr lang="en-US" altLang="zh-CN" sz="2400" dirty="0" smtClean="0">
              <a:ea typeface="宋体" charset="-122"/>
            </a:rPr>
            <a:t>1.  </a:t>
          </a:r>
          <a:r>
            <a:rPr lang="en-US" altLang="zh-CN" sz="2400" i="1" dirty="0" smtClean="0">
              <a:ea typeface="宋体" charset="-122"/>
            </a:rPr>
            <a:t>A</a:t>
          </a:r>
          <a:r>
            <a:rPr lang="en-US" altLang="zh-CN" sz="2400" dirty="0" smtClean="0">
              <a:ea typeface="宋体" charset="-122"/>
            </a:rPr>
            <a:t> + 0 = </a:t>
          </a:r>
          <a:r>
            <a:rPr lang="en-US" altLang="zh-CN" sz="2400" i="1" dirty="0" smtClean="0">
              <a:ea typeface="宋体" charset="-122"/>
            </a:rPr>
            <a:t>A</a:t>
          </a:r>
          <a:endParaRPr lang="zh-CN" altLang="en-US" sz="2400" dirty="0"/>
        </a:p>
      </dgm:t>
    </dgm:pt>
    <dgm:pt modelId="{D308593F-06A0-461A-89A9-E4BBB5CBC540}" type="parTrans" cxnId="{D0AA158A-C2CB-4CC3-823C-3ED55A068805}">
      <dgm:prSet/>
      <dgm:spPr/>
      <dgm:t>
        <a:bodyPr/>
        <a:lstStyle/>
        <a:p>
          <a:endParaRPr lang="zh-CN" altLang="en-US"/>
        </a:p>
      </dgm:t>
    </dgm:pt>
    <dgm:pt modelId="{BBA6594A-9853-40D5-AAAB-F96D38E60A48}" type="sibTrans" cxnId="{D0AA158A-C2CB-4CC3-823C-3ED55A068805}">
      <dgm:prSet/>
      <dgm:spPr/>
      <dgm:t>
        <a:bodyPr/>
        <a:lstStyle/>
        <a:p>
          <a:endParaRPr lang="zh-CN" altLang="en-US"/>
        </a:p>
      </dgm:t>
    </dgm:pt>
    <dgm:pt modelId="{37E113AA-7CBC-4376-ADA4-3BF7884A81CB}">
      <dgm:prSet phldrT="[文本]" custT="1"/>
      <dgm:spPr/>
      <dgm:t>
        <a:bodyPr/>
        <a:lstStyle/>
        <a:p>
          <a:r>
            <a:rPr lang="en-US" altLang="zh-CN" sz="2400" dirty="0" smtClean="0">
              <a:ea typeface="宋体" charset="-122"/>
            </a:rPr>
            <a:t>2.  </a:t>
          </a:r>
          <a:r>
            <a:rPr lang="en-US" altLang="zh-CN" sz="2400" i="1" dirty="0" smtClean="0">
              <a:ea typeface="宋体" charset="-122"/>
            </a:rPr>
            <a:t>A</a:t>
          </a:r>
          <a:r>
            <a:rPr lang="en-US" altLang="zh-CN" sz="2400" dirty="0" smtClean="0">
              <a:ea typeface="宋体" charset="-122"/>
            </a:rPr>
            <a:t> + 1 = 1</a:t>
          </a:r>
          <a:endParaRPr lang="zh-CN" altLang="en-US" sz="2400" dirty="0"/>
        </a:p>
      </dgm:t>
    </dgm:pt>
    <dgm:pt modelId="{A8FCA6F9-6ACB-48EE-9C9C-6593BA8B55C6}" type="parTrans" cxnId="{E79B5083-6EEB-4D63-BFF4-AE28919C1B93}">
      <dgm:prSet/>
      <dgm:spPr/>
      <dgm:t>
        <a:bodyPr/>
        <a:lstStyle/>
        <a:p>
          <a:endParaRPr lang="zh-CN" altLang="en-US"/>
        </a:p>
      </dgm:t>
    </dgm:pt>
    <dgm:pt modelId="{80121548-D357-4335-A9B7-55E585E512B3}" type="sibTrans" cxnId="{E79B5083-6EEB-4D63-BFF4-AE28919C1B93}">
      <dgm:prSet/>
      <dgm:spPr/>
      <dgm:t>
        <a:bodyPr/>
        <a:lstStyle/>
        <a:p>
          <a:endParaRPr lang="zh-CN" altLang="en-US"/>
        </a:p>
      </dgm:t>
    </dgm:pt>
    <dgm:pt modelId="{9A150507-5D8C-43A0-A53A-A764ADF4DDB4}">
      <dgm:prSet phldrT="[文本]"/>
      <dgm:spPr/>
      <dgm:t>
        <a:bodyPr/>
        <a:lstStyle/>
        <a:p>
          <a:r>
            <a:rPr lang="en-US" altLang="zh-CN" dirty="0" err="1" smtClean="0">
              <a:ea typeface="宋体" charset="-122"/>
            </a:rPr>
            <a:t>Idempotency</a:t>
          </a:r>
          <a:r>
            <a:rPr lang="en-US" altLang="zh-CN" dirty="0" smtClean="0">
              <a:ea typeface="宋体" charset="-122"/>
            </a:rPr>
            <a:t> Property</a:t>
          </a:r>
        </a:p>
        <a:p>
          <a:r>
            <a:rPr lang="zh-CN" altLang="en-US" dirty="0" smtClean="0">
              <a:ea typeface="宋体" charset="-122"/>
            </a:rPr>
            <a:t>幂等性：</a:t>
          </a:r>
          <a:r>
            <a:rPr lang="en-US" altLang="zh-CN" dirty="0" smtClean="0">
              <a:ea typeface="宋体" charset="-122"/>
            </a:rPr>
            <a:t>5. 7</a:t>
          </a:r>
          <a:endParaRPr lang="zh-CN" altLang="en-US" dirty="0"/>
        </a:p>
      </dgm:t>
    </dgm:pt>
    <dgm:pt modelId="{80199870-4FCF-42C6-B589-57603A57DFB3}" type="parTrans" cxnId="{FBCA0674-2751-4984-8CF4-E5D7A93236BC}">
      <dgm:prSet/>
      <dgm:spPr/>
      <dgm:t>
        <a:bodyPr/>
        <a:lstStyle/>
        <a:p>
          <a:endParaRPr lang="zh-CN" altLang="en-US"/>
        </a:p>
      </dgm:t>
    </dgm:pt>
    <dgm:pt modelId="{B4666797-9915-47BD-B354-93CD8C77EA15}" type="sibTrans" cxnId="{FBCA0674-2751-4984-8CF4-E5D7A93236BC}">
      <dgm:prSet/>
      <dgm:spPr/>
      <dgm:t>
        <a:bodyPr/>
        <a:lstStyle/>
        <a:p>
          <a:endParaRPr lang="zh-CN" altLang="en-US"/>
        </a:p>
      </dgm:t>
    </dgm:pt>
    <dgm:pt modelId="{3CC3A2D7-3347-4C0F-AB22-9A5C83772D75}">
      <dgm:prSet phldrT="[文本]" custT="1"/>
      <dgm:spPr/>
      <dgm:t>
        <a:bodyPr/>
        <a:lstStyle/>
        <a:p>
          <a:r>
            <a:rPr lang="en-US" altLang="zh-CN" sz="2400" dirty="0" smtClean="0">
              <a:ea typeface="宋体" charset="-122"/>
            </a:rPr>
            <a:t>5.  </a:t>
          </a:r>
          <a:r>
            <a:rPr lang="en-US" altLang="zh-CN" sz="2400" i="1" dirty="0" smtClean="0">
              <a:ea typeface="宋体" charset="-122"/>
            </a:rPr>
            <a:t>A</a:t>
          </a:r>
          <a:r>
            <a:rPr lang="en-US" altLang="zh-CN" sz="2400" dirty="0" smtClean="0">
              <a:ea typeface="宋体" charset="-122"/>
            </a:rPr>
            <a:t> + </a:t>
          </a:r>
          <a:r>
            <a:rPr lang="en-US" altLang="zh-CN" sz="2400" i="1" dirty="0" smtClean="0">
              <a:ea typeface="宋体" charset="-122"/>
            </a:rPr>
            <a:t>A</a:t>
          </a:r>
          <a:r>
            <a:rPr lang="en-US" altLang="zh-CN" sz="2400" dirty="0" smtClean="0">
              <a:ea typeface="宋体" charset="-122"/>
            </a:rPr>
            <a:t> = </a:t>
          </a:r>
          <a:r>
            <a:rPr lang="en-US" altLang="zh-CN" sz="2400" i="1" dirty="0" smtClean="0">
              <a:ea typeface="宋体" charset="-122"/>
            </a:rPr>
            <a:t>A</a:t>
          </a:r>
          <a:endParaRPr lang="zh-CN" altLang="en-US" sz="2400" dirty="0"/>
        </a:p>
      </dgm:t>
    </dgm:pt>
    <dgm:pt modelId="{AD13F891-3DAB-455F-9039-C1498DEBAD4E}" type="parTrans" cxnId="{40C7BC4E-706D-4C20-B290-51FC0ED53887}">
      <dgm:prSet/>
      <dgm:spPr/>
      <dgm:t>
        <a:bodyPr/>
        <a:lstStyle/>
        <a:p>
          <a:endParaRPr lang="zh-CN" altLang="en-US"/>
        </a:p>
      </dgm:t>
    </dgm:pt>
    <dgm:pt modelId="{1BFE37A6-5890-4293-9383-E3C93F2B8358}" type="sibTrans" cxnId="{40C7BC4E-706D-4C20-B290-51FC0ED53887}">
      <dgm:prSet/>
      <dgm:spPr/>
      <dgm:t>
        <a:bodyPr/>
        <a:lstStyle/>
        <a:p>
          <a:endParaRPr lang="zh-CN" altLang="en-US"/>
        </a:p>
      </dgm:t>
    </dgm:pt>
    <dgm:pt modelId="{26B9C7E6-C00B-4C83-B358-62915F51A59A}">
      <dgm:prSet phldrT="[文本]" custT="1"/>
      <dgm:spPr/>
      <dgm:t>
        <a:bodyPr/>
        <a:lstStyle/>
        <a:p>
          <a:r>
            <a:rPr lang="en-US" altLang="zh-CN" sz="2400" dirty="0" smtClean="0">
              <a:ea typeface="宋体" charset="-122"/>
            </a:rPr>
            <a:t>7.  </a:t>
          </a:r>
          <a:r>
            <a:rPr lang="en-US" altLang="zh-CN" sz="2400" i="1" dirty="0" smtClean="0">
              <a:ea typeface="宋体" charset="-122"/>
            </a:rPr>
            <a:t>A</a:t>
          </a:r>
          <a:r>
            <a:rPr lang="en-US" altLang="zh-CN" sz="2400" dirty="0" smtClean="0">
              <a:ea typeface="宋体" charset="-122"/>
            </a:rPr>
            <a:t> </a:t>
          </a:r>
          <a:r>
            <a:rPr lang="en-US" altLang="zh-CN" sz="2400" baseline="30000" dirty="0" smtClean="0">
              <a:ea typeface="宋体" charset="-122"/>
            </a:rPr>
            <a:t>.</a:t>
          </a:r>
          <a:r>
            <a:rPr lang="en-US" altLang="zh-CN" sz="2400" dirty="0" smtClean="0">
              <a:ea typeface="宋体" charset="-122"/>
            </a:rPr>
            <a:t> </a:t>
          </a:r>
          <a:r>
            <a:rPr lang="en-US" altLang="zh-CN" sz="2400" i="1" dirty="0" smtClean="0">
              <a:ea typeface="宋体" charset="-122"/>
            </a:rPr>
            <a:t>A = A</a:t>
          </a:r>
          <a:endParaRPr lang="zh-CN" altLang="en-US" sz="2400" dirty="0"/>
        </a:p>
      </dgm:t>
    </dgm:pt>
    <dgm:pt modelId="{164629C5-00A2-4BBF-A8D2-B27DD0DB715B}" type="parTrans" cxnId="{781A4B50-F556-41EA-963E-CCF57F6C4C5E}">
      <dgm:prSet/>
      <dgm:spPr/>
      <dgm:t>
        <a:bodyPr/>
        <a:lstStyle/>
        <a:p>
          <a:endParaRPr lang="zh-CN" altLang="en-US"/>
        </a:p>
      </dgm:t>
    </dgm:pt>
    <dgm:pt modelId="{4CF0F221-AAE9-4512-A41E-0659474B8D1E}" type="sibTrans" cxnId="{781A4B50-F556-41EA-963E-CCF57F6C4C5E}">
      <dgm:prSet/>
      <dgm:spPr/>
      <dgm:t>
        <a:bodyPr/>
        <a:lstStyle/>
        <a:p>
          <a:endParaRPr lang="zh-CN" altLang="en-US"/>
        </a:p>
      </dgm:t>
    </dgm:pt>
    <dgm:pt modelId="{DA44A2D3-B0ED-4A05-A86E-82DC0F401427}">
      <dgm:prSet phldrT="[文本]"/>
      <dgm:spPr/>
      <dgm:t>
        <a:bodyPr/>
        <a:lstStyle/>
        <a:p>
          <a:r>
            <a:rPr lang="en-US" altLang="zh-CN" dirty="0" smtClean="0">
              <a:ea typeface="宋体" charset="-122"/>
            </a:rPr>
            <a:t>Complement Properties</a:t>
          </a:r>
        </a:p>
        <a:p>
          <a:r>
            <a:rPr lang="zh-CN" altLang="en-US" dirty="0" smtClean="0">
              <a:ea typeface="宋体" charset="-122"/>
            </a:rPr>
            <a:t>互补律：</a:t>
          </a:r>
          <a:r>
            <a:rPr lang="en-US" altLang="zh-CN" dirty="0" smtClean="0">
              <a:ea typeface="宋体" charset="-122"/>
            </a:rPr>
            <a:t>6.8</a:t>
          </a:r>
          <a:endParaRPr lang="zh-CN" altLang="en-US" dirty="0"/>
        </a:p>
      </dgm:t>
    </dgm:pt>
    <dgm:pt modelId="{DC560C0A-4B0B-402F-9B66-054AC180BB39}" type="parTrans" cxnId="{589FCFF1-C375-44DD-A3BE-05EDF2CF0AE7}">
      <dgm:prSet/>
      <dgm:spPr/>
      <dgm:t>
        <a:bodyPr/>
        <a:lstStyle/>
        <a:p>
          <a:endParaRPr lang="zh-CN" altLang="en-US"/>
        </a:p>
      </dgm:t>
    </dgm:pt>
    <dgm:pt modelId="{BD82AFDA-3031-48F4-90CE-C3F7503E1AD2}" type="sibTrans" cxnId="{589FCFF1-C375-44DD-A3BE-05EDF2CF0AE7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44B82B0-B48E-44A5-91AB-8E3DE36EA893}">
          <dgm:prSet phldrT="[文本]" custT="1"/>
          <dgm:spPr/>
          <dgm:t>
            <a:bodyPr/>
            <a:lstStyle/>
            <a:p>
              <a:r>
                <a:rPr lang="en-US" altLang="zh-CN" sz="2400" dirty="0" smtClean="0">
                  <a:ea typeface="宋体" charset="-122"/>
                </a:rPr>
                <a:t>6.  </a:t>
              </a:r>
              <a14:m>
                <m:oMath xmlns:m="http://schemas.openxmlformats.org/officeDocument/2006/math">
                  <m:r>
                    <a:rPr lang="en-US" altLang="zh-CN" sz="2400" b="0" i="1" smtClean="0">
                      <a:latin typeface="Cambria Math" panose="02040503050406030204" pitchFamily="18" charset="0"/>
                      <a:ea typeface="宋体" charset="-122"/>
                    </a:rPr>
                    <m:t>𝐴</m:t>
                  </m:r>
                  <m:r>
                    <a:rPr lang="en-US" altLang="zh-CN" sz="2400" b="0" i="1" smtClean="0">
                      <a:latin typeface="Cambria Math" panose="02040503050406030204" pitchFamily="18" charset="0"/>
                      <a:ea typeface="宋体" charset="-122"/>
                    </a:rPr>
                    <m:t>+</m:t>
                  </m:r>
                  <m:acc>
                    <m:accPr>
                      <m:chr m:val="̅"/>
                      <m:ctrlPr>
                        <a:rPr lang="en-US" altLang="zh-CN" sz="2400" b="0" i="1" smtClean="0">
                          <a:latin typeface="Cambria Math" panose="02040503050406030204" pitchFamily="18" charset="0"/>
                          <a:ea typeface="宋体" charset="-122"/>
                        </a:rPr>
                      </m:ctrlPr>
                    </m:accPr>
                    <m:e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宋体" charset="-122"/>
                        </a:rPr>
                        <m:t>𝐴</m:t>
                      </m:r>
                    </m:e>
                  </m:acc>
                  <m:r>
                    <a:rPr lang="en-US" altLang="zh-CN" sz="2400" b="0" i="1" smtClean="0">
                      <a:latin typeface="Cambria Math" panose="02040503050406030204" pitchFamily="18" charset="0"/>
                      <a:ea typeface="宋体" charset="-122"/>
                    </a:rPr>
                    <m:t>=1</m:t>
                  </m:r>
                </m:oMath>
              </a14:m>
              <a:endParaRPr lang="zh-CN" altLang="en-US" sz="2400" dirty="0"/>
            </a:p>
          </dgm:t>
        </dgm:pt>
      </mc:Choice>
      <mc:Fallback xmlns="">
        <dgm:pt modelId="{C44B82B0-B48E-44A5-91AB-8E3DE36EA893}">
          <dgm:prSet phldrT="[文本]" custT="1"/>
          <dgm:spPr/>
          <dgm:t>
            <a:bodyPr/>
            <a:lstStyle/>
            <a:p>
              <a:r>
                <a:rPr lang="en-US" altLang="zh-CN" sz="2400" dirty="0" smtClean="0">
                  <a:ea typeface="宋体" charset="-122"/>
                </a:rPr>
                <a:t>6.  </a:t>
              </a:r>
              <a:r>
                <a:rPr lang="en-US" altLang="zh-CN" sz="2400" b="0" i="0" smtClean="0">
                  <a:latin typeface="Cambria Math" panose="02040503050406030204" pitchFamily="18" charset="0"/>
                  <a:ea typeface="宋体" charset="-122"/>
                </a:rPr>
                <a:t>𝐴+𝐴 ̅=1</a:t>
              </a:r>
              <a:endParaRPr lang="zh-CN" altLang="en-US" sz="2400" dirty="0"/>
            </a:p>
          </dgm:t>
        </dgm:pt>
      </mc:Fallback>
    </mc:AlternateContent>
    <dgm:pt modelId="{D046EB2A-77F4-4465-BB4D-8A723F5B2C90}" type="parTrans" cxnId="{C7514F91-4763-4BBA-BF32-6E3EC88CFB2F}">
      <dgm:prSet/>
      <dgm:spPr/>
      <dgm:t>
        <a:bodyPr/>
        <a:lstStyle/>
        <a:p>
          <a:endParaRPr lang="zh-CN" altLang="en-US"/>
        </a:p>
      </dgm:t>
    </dgm:pt>
    <dgm:pt modelId="{124BD9CE-6A4E-44BC-A672-12283021EC77}" type="sibTrans" cxnId="{C7514F91-4763-4BBA-BF32-6E3EC88CFB2F}">
      <dgm:prSet/>
      <dgm:spPr/>
      <dgm:t>
        <a:bodyPr/>
        <a:lstStyle/>
        <a:p>
          <a:endParaRPr lang="zh-CN" altLang="en-US"/>
        </a:p>
      </dgm:t>
    </dgm:pt>
    <dgm:pt modelId="{04C14C88-AA1A-4392-BF0A-DD440A4C1E2B}">
      <dgm:prSet phldrT="[文本]"/>
      <dgm:spPr/>
      <dgm:t>
        <a:bodyPr/>
        <a:lstStyle/>
        <a:p>
          <a:r>
            <a:rPr lang="en-US" altLang="zh-CN" dirty="0" smtClean="0">
              <a:ea typeface="宋体" charset="-122"/>
              <a:cs typeface="Times New Roman" pitchFamily="18" charset="0"/>
            </a:rPr>
            <a:t>Absorption Property </a:t>
          </a:r>
        </a:p>
        <a:p>
          <a:r>
            <a:rPr lang="zh-CN" altLang="en-US" dirty="0" smtClean="0">
              <a:ea typeface="宋体" charset="-122"/>
            </a:rPr>
            <a:t>吸收律：</a:t>
          </a:r>
          <a:r>
            <a:rPr lang="en-US" altLang="zh-CN" dirty="0" smtClean="0">
              <a:ea typeface="宋体" charset="-122"/>
            </a:rPr>
            <a:t>10.11 </a:t>
          </a:r>
          <a:endParaRPr lang="zh-CN" altLang="en-US" dirty="0"/>
        </a:p>
      </dgm:t>
    </dgm:pt>
    <dgm:pt modelId="{241103F9-FF6B-4ACB-B151-A4FF83A026C8}" type="parTrans" cxnId="{3577A79D-01BD-4A5E-914E-A39D3980B708}">
      <dgm:prSet/>
      <dgm:spPr/>
      <dgm:t>
        <a:bodyPr/>
        <a:lstStyle/>
        <a:p>
          <a:endParaRPr lang="zh-CN" altLang="en-US"/>
        </a:p>
      </dgm:t>
    </dgm:pt>
    <dgm:pt modelId="{133AC4E2-45F6-460D-8C27-BAF8797BDA37}" type="sibTrans" cxnId="{3577A79D-01BD-4A5E-914E-A39D3980B708}">
      <dgm:prSet/>
      <dgm:spPr/>
      <dgm:t>
        <a:bodyPr/>
        <a:lstStyle/>
        <a:p>
          <a:endParaRPr lang="zh-CN" altLang="en-US"/>
        </a:p>
      </dgm:t>
    </dgm:pt>
    <dgm:pt modelId="{3FA7A704-699B-4E67-AF91-CF8471E75AE3}">
      <dgm:prSet phldrT="[文本]" custT="1"/>
      <dgm:spPr/>
      <dgm:t>
        <a:bodyPr/>
        <a:lstStyle/>
        <a:p>
          <a:r>
            <a:rPr lang="en-US" altLang="zh-CN" sz="2400" dirty="0" smtClean="0">
              <a:ea typeface="宋体" charset="-122"/>
            </a:rPr>
            <a:t>3.  </a:t>
          </a:r>
          <a:r>
            <a:rPr lang="en-US" altLang="zh-CN" sz="2400" i="1" dirty="0" smtClean="0">
              <a:ea typeface="宋体" charset="-122"/>
            </a:rPr>
            <a:t>A</a:t>
          </a:r>
          <a:r>
            <a:rPr lang="en-US" altLang="zh-CN" sz="2400" dirty="0" smtClean="0">
              <a:ea typeface="宋体" charset="-122"/>
            </a:rPr>
            <a:t> </a:t>
          </a:r>
          <a:r>
            <a:rPr lang="en-US" altLang="zh-CN" sz="2400" baseline="30000" dirty="0" smtClean="0">
              <a:ea typeface="宋体" charset="-122"/>
            </a:rPr>
            <a:t>.</a:t>
          </a:r>
          <a:r>
            <a:rPr lang="en-US" altLang="zh-CN" sz="2400" dirty="0" smtClean="0">
              <a:ea typeface="宋体" charset="-122"/>
            </a:rPr>
            <a:t> 0 = 0</a:t>
          </a:r>
          <a:endParaRPr lang="zh-CN" altLang="en-US" sz="2400" dirty="0"/>
        </a:p>
      </dgm:t>
    </dgm:pt>
    <dgm:pt modelId="{2D425572-F89F-4F27-AE8D-35433D0191D6}" type="parTrans" cxnId="{71A2088D-4017-4A1D-83F9-1872BD62DA6E}">
      <dgm:prSet/>
      <dgm:spPr/>
      <dgm:t>
        <a:bodyPr/>
        <a:lstStyle/>
        <a:p>
          <a:endParaRPr lang="zh-CN" altLang="en-US"/>
        </a:p>
      </dgm:t>
    </dgm:pt>
    <dgm:pt modelId="{9052F387-B727-4754-94C1-E68430F1D532}" type="sibTrans" cxnId="{71A2088D-4017-4A1D-83F9-1872BD62DA6E}">
      <dgm:prSet/>
      <dgm:spPr/>
      <dgm:t>
        <a:bodyPr/>
        <a:lstStyle/>
        <a:p>
          <a:endParaRPr lang="zh-CN" altLang="en-US"/>
        </a:p>
      </dgm:t>
    </dgm:pt>
    <dgm:pt modelId="{BAEBBFAE-B8C5-4761-9B7D-B4F83318DEFF}">
      <dgm:prSet phldrT="[文本]" custT="1"/>
      <dgm:spPr/>
      <dgm:t>
        <a:bodyPr/>
        <a:lstStyle/>
        <a:p>
          <a:r>
            <a:rPr lang="en-US" altLang="zh-CN" sz="2400" dirty="0" smtClean="0">
              <a:ea typeface="宋体" charset="-122"/>
            </a:rPr>
            <a:t>4.  </a:t>
          </a:r>
          <a:r>
            <a:rPr lang="en-US" altLang="zh-CN" sz="2400" i="1" dirty="0" smtClean="0">
              <a:ea typeface="宋体" charset="-122"/>
            </a:rPr>
            <a:t>A</a:t>
          </a:r>
          <a:r>
            <a:rPr lang="en-US" altLang="zh-CN" sz="2400" dirty="0" smtClean="0">
              <a:ea typeface="宋体" charset="-122"/>
            </a:rPr>
            <a:t> </a:t>
          </a:r>
          <a:r>
            <a:rPr lang="en-US" altLang="zh-CN" sz="2400" baseline="30000" dirty="0" smtClean="0">
              <a:ea typeface="宋体" charset="-122"/>
            </a:rPr>
            <a:t>.</a:t>
          </a:r>
          <a:r>
            <a:rPr lang="en-US" altLang="zh-CN" sz="2400" dirty="0" smtClean="0">
              <a:ea typeface="宋体" charset="-122"/>
            </a:rPr>
            <a:t> 1 = </a:t>
          </a:r>
          <a:r>
            <a:rPr lang="en-US" altLang="zh-CN" sz="2400" i="1" dirty="0" smtClean="0">
              <a:ea typeface="宋体" charset="-122"/>
            </a:rPr>
            <a:t>A</a:t>
          </a:r>
          <a:endParaRPr lang="zh-CN" altLang="en-US" sz="2400" dirty="0"/>
        </a:p>
      </dgm:t>
    </dgm:pt>
    <dgm:pt modelId="{0FEA6CF2-2126-4F7A-900B-C351FFD67861}" type="parTrans" cxnId="{BF802CD4-D58B-4064-A176-412D5641CBCE}">
      <dgm:prSet/>
      <dgm:spPr/>
      <dgm:t>
        <a:bodyPr/>
        <a:lstStyle/>
        <a:p>
          <a:endParaRPr lang="zh-CN" altLang="en-US"/>
        </a:p>
      </dgm:t>
    </dgm:pt>
    <dgm:pt modelId="{EB5227ED-C62C-4BB1-927A-A838D0A7D0E1}" type="sibTrans" cxnId="{BF802CD4-D58B-4064-A176-412D5641CBCE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12F4AE6-685B-480D-A067-C25C3D2C69EC}">
          <dgm:prSet phldrT="[文本]" custT="1"/>
          <dgm:spPr/>
          <dgm:t>
            <a:bodyPr/>
            <a:lstStyle/>
            <a:p>
              <a:r>
                <a:rPr lang="en-US" altLang="zh-CN" sz="2400" dirty="0" smtClean="0">
                  <a:ea typeface="宋体" charset="-122"/>
                </a:rPr>
                <a:t>8.  </a:t>
              </a:r>
              <a14:m>
                <m:oMath xmlns:m="http://schemas.openxmlformats.org/officeDocument/2006/math">
                  <m:r>
                    <a:rPr lang="en-US" altLang="zh-CN" sz="2400" b="0" i="1" smtClean="0">
                      <a:latin typeface="Cambria Math" panose="02040503050406030204" pitchFamily="18" charset="0"/>
                      <a:ea typeface="宋体" charset="-122"/>
                    </a:rPr>
                    <m:t>𝐴</m:t>
                  </m:r>
                  <m:r>
                    <a:rPr lang="en-US" altLang="zh-CN" sz="24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∙</m:t>
                  </m:r>
                  <m:acc>
                    <m:accPr>
                      <m:chr m:val="̅"/>
                      <m:ctrlPr>
                        <a:rPr lang="en-US" altLang="zh-CN" sz="2400" b="0" i="1" smtClean="0">
                          <a:latin typeface="Cambria Math" panose="02040503050406030204" pitchFamily="18" charset="0"/>
                          <a:ea typeface="宋体" charset="-122"/>
                        </a:rPr>
                      </m:ctrlPr>
                    </m:accPr>
                    <m:e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宋体" charset="-122"/>
                        </a:rPr>
                        <m:t>𝐴</m:t>
                      </m:r>
                    </m:e>
                  </m:acc>
                  <m:r>
                    <a:rPr lang="en-US" altLang="zh-CN" sz="2400" b="0" i="1" smtClean="0">
                      <a:latin typeface="Cambria Math" panose="02040503050406030204" pitchFamily="18" charset="0"/>
                      <a:ea typeface="宋体" charset="-122"/>
                    </a:rPr>
                    <m:t>=0</m:t>
                  </m:r>
                </m:oMath>
              </a14:m>
              <a:endParaRPr lang="zh-CN" altLang="en-US" sz="2400" dirty="0"/>
            </a:p>
          </dgm:t>
        </dgm:pt>
      </mc:Choice>
      <mc:Fallback xmlns="">
        <dgm:pt modelId="{112F4AE6-685B-480D-A067-C25C3D2C69EC}">
          <dgm:prSet phldrT="[文本]" custT="1"/>
          <dgm:spPr/>
          <dgm:t>
            <a:bodyPr/>
            <a:lstStyle/>
            <a:p>
              <a:r>
                <a:rPr lang="en-US" altLang="zh-CN" sz="2400" dirty="0" smtClean="0">
                  <a:ea typeface="宋体" charset="-122"/>
                </a:rPr>
                <a:t>8.  </a:t>
              </a:r>
              <a:r>
                <a:rPr lang="en-US" altLang="zh-CN" sz="2400" b="0" i="0" smtClean="0">
                  <a:latin typeface="Cambria Math" panose="02040503050406030204" pitchFamily="18" charset="0"/>
                  <a:ea typeface="宋体" charset="-122"/>
                </a:rPr>
                <a:t>𝐴</a:t>
              </a:r>
              <a:r>
                <a:rPr lang="en-US" altLang="zh-CN" sz="24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∙</a:t>
              </a:r>
              <a:r>
                <a:rPr lang="en-US" altLang="zh-CN" sz="2400" b="0" i="0" smtClean="0">
                  <a:latin typeface="Cambria Math" panose="02040503050406030204" pitchFamily="18" charset="0"/>
                  <a:ea typeface="宋体" charset="-122"/>
                </a:rPr>
                <a:t>𝐴 ̅=</a:t>
              </a:r>
              <a:r>
                <a:rPr lang="en-US" altLang="zh-CN" sz="2400" b="0" i="0" smtClean="0">
                  <a:latin typeface="Cambria Math" panose="02040503050406030204" pitchFamily="18" charset="0"/>
                  <a:ea typeface="宋体" charset="-122"/>
                </a:rPr>
                <a:t>0</a:t>
              </a:r>
              <a:endParaRPr lang="zh-CN" altLang="en-US" sz="2400" dirty="0"/>
            </a:p>
          </dgm:t>
        </dgm:pt>
      </mc:Fallback>
    </mc:AlternateContent>
    <dgm:pt modelId="{4E80C57B-7076-4B6D-877E-DC1E9F42B6C1}" type="parTrans" cxnId="{7DB4BA37-1224-4B39-99CB-91DFBCB7C2A5}">
      <dgm:prSet/>
      <dgm:spPr/>
      <dgm:t>
        <a:bodyPr/>
        <a:lstStyle/>
        <a:p>
          <a:endParaRPr lang="zh-CN" altLang="en-US"/>
        </a:p>
      </dgm:t>
    </dgm:pt>
    <dgm:pt modelId="{B63A5337-F61C-4294-A433-B80841171B41}" type="sibTrans" cxnId="{7DB4BA37-1224-4B39-99CB-91DFBCB7C2A5}">
      <dgm:prSet/>
      <dgm:spPr/>
      <dgm:t>
        <a:bodyPr/>
        <a:lstStyle/>
        <a:p>
          <a:endParaRPr lang="zh-CN" altLang="en-US"/>
        </a:p>
      </dgm:t>
    </dgm:pt>
    <dgm:pt modelId="{88FCF139-6639-42D5-AFFE-EB624BF92A3E}">
      <dgm:prSet custT="1"/>
      <dgm:spPr/>
      <dgm:t>
        <a:bodyPr/>
        <a:lstStyle/>
        <a:p>
          <a:r>
            <a:rPr lang="en-US" altLang="zh-CN" sz="2400" dirty="0" smtClean="0">
              <a:ea typeface="宋体" charset="-122"/>
            </a:rPr>
            <a:t>10.  </a:t>
          </a:r>
          <a:r>
            <a:rPr lang="en-US" altLang="zh-CN" sz="2400" i="1" dirty="0" smtClean="0">
              <a:ea typeface="宋体" charset="-122"/>
            </a:rPr>
            <a:t>A + AB = A</a:t>
          </a:r>
          <a:endParaRPr lang="zh-CN" altLang="en-US" sz="2400" dirty="0"/>
        </a:p>
      </dgm:t>
    </dgm:pt>
    <dgm:pt modelId="{80BF42D6-2EB8-4E14-B038-AD7FBE1BD824}" type="parTrans" cxnId="{07EB86B4-9C9D-4DC7-9FBF-64A38E2142D8}">
      <dgm:prSet/>
      <dgm:spPr/>
      <dgm:t>
        <a:bodyPr/>
        <a:lstStyle/>
        <a:p>
          <a:endParaRPr lang="zh-CN" altLang="en-US"/>
        </a:p>
      </dgm:t>
    </dgm:pt>
    <dgm:pt modelId="{54945EE0-D427-42BF-A634-30C63B226D20}" type="sibTrans" cxnId="{07EB86B4-9C9D-4DC7-9FBF-64A38E2142D8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06B8525-A41C-4892-B9D0-02CF668AE0D2}">
          <dgm:prSet custT="1"/>
          <dgm:spPr/>
          <dgm:t>
            <a:bodyPr/>
            <a:lstStyle/>
            <a:p>
              <a:r>
                <a:rPr lang="en-US" altLang="zh-CN" sz="2400" dirty="0" smtClean="0">
                  <a:ea typeface="宋体" charset="-122"/>
                </a:rPr>
                <a:t>11. </a:t>
              </a:r>
              <a14:m>
                <m:oMath xmlns:m="http://schemas.openxmlformats.org/officeDocument/2006/math">
                  <m:r>
                    <a:rPr lang="en-US" altLang="zh-CN" sz="2400" b="0" i="1" smtClean="0">
                      <a:latin typeface="Cambria Math" panose="02040503050406030204" pitchFamily="18" charset="0"/>
                      <a:ea typeface="宋体" charset="-122"/>
                    </a:rPr>
                    <m:t>𝐴</m:t>
                  </m:r>
                  <m:r>
                    <a:rPr lang="en-US" altLang="zh-CN" sz="2400" b="0" i="1" smtClean="0">
                      <a:latin typeface="Cambria Math" panose="02040503050406030204" pitchFamily="18" charset="0"/>
                      <a:ea typeface="宋体" charset="-122"/>
                    </a:rPr>
                    <m:t>+</m:t>
                  </m:r>
                  <m:acc>
                    <m:accPr>
                      <m:chr m:val="̅"/>
                      <m:ctrlPr>
                        <a:rPr lang="en-US" altLang="zh-CN" sz="2400" b="0" i="1" smtClean="0">
                          <a:latin typeface="Cambria Math" panose="02040503050406030204" pitchFamily="18" charset="0"/>
                          <a:ea typeface="宋体" charset="-122"/>
                        </a:rPr>
                      </m:ctrlPr>
                    </m:accPr>
                    <m:e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宋体" charset="-122"/>
                        </a:rPr>
                        <m:t>𝐴</m:t>
                      </m:r>
                    </m:e>
                  </m:acc>
                  <m:r>
                    <a:rPr lang="en-US" altLang="zh-CN" sz="2400" b="0" i="1" smtClean="0">
                      <a:latin typeface="Cambria Math" panose="02040503050406030204" pitchFamily="18" charset="0"/>
                      <a:ea typeface="宋体" charset="-122"/>
                    </a:rPr>
                    <m:t>𝐵</m:t>
                  </m:r>
                  <m:r>
                    <a:rPr lang="en-US" altLang="zh-CN" sz="2400" b="0" i="1" smtClean="0">
                      <a:latin typeface="Cambria Math" panose="02040503050406030204" pitchFamily="18" charset="0"/>
                      <a:ea typeface="宋体" charset="-122"/>
                    </a:rPr>
                    <m:t>=                </m:t>
                  </m:r>
                  <m:r>
                    <a:rPr lang="en-US" altLang="zh-CN" sz="2400" b="0" i="1" smtClean="0">
                      <a:latin typeface="Cambria Math" panose="02040503050406030204" pitchFamily="18" charset="0"/>
                      <a:ea typeface="宋体" charset="-122"/>
                    </a:rPr>
                    <m:t>𝐴</m:t>
                  </m:r>
                  <m:r>
                    <a:rPr lang="en-US" altLang="zh-CN" sz="2400" b="0" i="1" smtClean="0">
                      <a:latin typeface="Cambria Math" panose="02040503050406030204" pitchFamily="18" charset="0"/>
                      <a:ea typeface="宋体" charset="-122"/>
                    </a:rPr>
                    <m:t>+</m:t>
                  </m:r>
                  <m:r>
                    <a:rPr lang="en-US" altLang="zh-CN" sz="2400" b="0" i="1" smtClean="0">
                      <a:latin typeface="Cambria Math" panose="02040503050406030204" pitchFamily="18" charset="0"/>
                      <a:ea typeface="宋体" charset="-122"/>
                    </a:rPr>
                    <m:t>𝐵</m:t>
                  </m:r>
                </m:oMath>
              </a14:m>
              <a:endParaRPr lang="zh-CN" altLang="en-US" sz="2400" dirty="0"/>
            </a:p>
          </dgm:t>
        </dgm:pt>
      </mc:Choice>
      <mc:Fallback xmlns="">
        <dgm:pt modelId="{906B8525-A41C-4892-B9D0-02CF668AE0D2}">
          <dgm:prSet custT="1"/>
          <dgm:spPr/>
          <dgm:t>
            <a:bodyPr/>
            <a:lstStyle/>
            <a:p>
              <a:r>
                <a:rPr lang="en-US" altLang="zh-CN" sz="2400" dirty="0" smtClean="0">
                  <a:ea typeface="宋体" charset="-122"/>
                </a:rPr>
                <a:t>11. </a:t>
              </a:r>
              <a:r>
                <a:rPr lang="en-US" altLang="zh-CN" sz="2400" b="0" i="0" smtClean="0">
                  <a:latin typeface="Cambria Math" panose="02040503050406030204" pitchFamily="18" charset="0"/>
                  <a:ea typeface="宋体" charset="-122"/>
                </a:rPr>
                <a:t>𝐴+𝐴 ̅𝐵=                𝐴+𝐵</a:t>
              </a:r>
              <a:endParaRPr lang="zh-CN" altLang="en-US" sz="2400" dirty="0"/>
            </a:p>
          </dgm:t>
        </dgm:pt>
      </mc:Fallback>
    </mc:AlternateContent>
    <dgm:pt modelId="{1218D6F0-30D6-4BF0-8466-2B0205689321}" type="parTrans" cxnId="{CA9B3580-2A90-426D-A381-6F75094BBEE5}">
      <dgm:prSet/>
      <dgm:spPr/>
      <dgm:t>
        <a:bodyPr/>
        <a:lstStyle/>
        <a:p>
          <a:endParaRPr lang="zh-CN" altLang="en-US"/>
        </a:p>
      </dgm:t>
    </dgm:pt>
    <dgm:pt modelId="{5E5DAD6D-F6FF-4976-A32A-051AD35237A8}" type="sibTrans" cxnId="{CA9B3580-2A90-426D-A381-6F75094BBEE5}">
      <dgm:prSet/>
      <dgm:spPr/>
      <dgm:t>
        <a:bodyPr/>
        <a:lstStyle/>
        <a:p>
          <a:endParaRPr lang="zh-CN" altLang="en-US"/>
        </a:p>
      </dgm:t>
    </dgm:pt>
    <dgm:pt modelId="{64920325-4F73-4360-80B4-E2BBE032045A}" type="pres">
      <dgm:prSet presAssocID="{C5D7DDE9-CF11-4316-B9A4-0C9DBC2F35D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759F916-8182-409A-96EA-35B1BCBE253E}" type="pres">
      <dgm:prSet presAssocID="{3C518293-A05E-4AD7-8EBA-8D2C28873269}" presName="composite" presStyleCnt="0"/>
      <dgm:spPr/>
    </dgm:pt>
    <dgm:pt modelId="{E1AFC22C-B641-4452-B4FF-C0A42FBD0BE9}" type="pres">
      <dgm:prSet presAssocID="{3C518293-A05E-4AD7-8EBA-8D2C28873269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2C725C-EE53-449F-9F10-840E9115574C}" type="pres">
      <dgm:prSet presAssocID="{3C518293-A05E-4AD7-8EBA-8D2C28873269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CE3BAE-0601-4957-A14D-F5C5693E14C7}" type="pres">
      <dgm:prSet presAssocID="{71BB50C1-D436-4A47-9FBC-4530A135C752}" presName="space" presStyleCnt="0"/>
      <dgm:spPr/>
    </dgm:pt>
    <dgm:pt modelId="{F08182FC-7ECF-4EDC-AA02-C64FADE6E720}" type="pres">
      <dgm:prSet presAssocID="{9A150507-5D8C-43A0-A53A-A764ADF4DDB4}" presName="composite" presStyleCnt="0"/>
      <dgm:spPr/>
    </dgm:pt>
    <dgm:pt modelId="{2AE8B496-02E8-483D-952A-3D912383A673}" type="pres">
      <dgm:prSet presAssocID="{9A150507-5D8C-43A0-A53A-A764ADF4DDB4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6AEA9C-48A7-45BE-9E12-CF1CE5C37FF3}" type="pres">
      <dgm:prSet presAssocID="{9A150507-5D8C-43A0-A53A-A764ADF4DDB4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694BA0-FA60-4F71-B9B3-2E11296C01BC}" type="pres">
      <dgm:prSet presAssocID="{B4666797-9915-47BD-B354-93CD8C77EA15}" presName="space" presStyleCnt="0"/>
      <dgm:spPr/>
    </dgm:pt>
    <dgm:pt modelId="{4996A61F-714D-4E2F-8618-9F9A6422439C}" type="pres">
      <dgm:prSet presAssocID="{DA44A2D3-B0ED-4A05-A86E-82DC0F401427}" presName="composite" presStyleCnt="0"/>
      <dgm:spPr/>
    </dgm:pt>
    <dgm:pt modelId="{3097147C-D704-4372-853D-69E65DAE7798}" type="pres">
      <dgm:prSet presAssocID="{DA44A2D3-B0ED-4A05-A86E-82DC0F401427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BFA09E-11DE-4AB6-AEC6-6169BF2021C3}" type="pres">
      <dgm:prSet presAssocID="{DA44A2D3-B0ED-4A05-A86E-82DC0F401427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04EE8B-6E4B-415D-867A-50D50C428CE4}" type="pres">
      <dgm:prSet presAssocID="{BD82AFDA-3031-48F4-90CE-C3F7503E1AD2}" presName="space" presStyleCnt="0"/>
      <dgm:spPr/>
    </dgm:pt>
    <dgm:pt modelId="{FC50AB4F-4921-4E48-B054-B46EFA6EC58A}" type="pres">
      <dgm:prSet presAssocID="{04C14C88-AA1A-4392-BF0A-DD440A4C1E2B}" presName="composite" presStyleCnt="0"/>
      <dgm:spPr/>
    </dgm:pt>
    <dgm:pt modelId="{5F1EE749-A4E4-409A-8219-BD0E23EBA35E}" type="pres">
      <dgm:prSet presAssocID="{04C14C88-AA1A-4392-BF0A-DD440A4C1E2B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DA8596-7536-471B-8D68-530DE7BB27BB}" type="pres">
      <dgm:prSet presAssocID="{04C14C88-AA1A-4392-BF0A-DD440A4C1E2B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C8860A3-BC43-4E3C-B95B-547889281E54}" type="presOf" srcId="{3CC3A2D7-3347-4C0F-AB22-9A5C83772D75}" destId="{836AEA9C-48A7-45BE-9E12-CF1CE5C37FF3}" srcOrd="0" destOrd="0" presId="urn:microsoft.com/office/officeart/2005/8/layout/hList1"/>
    <dgm:cxn modelId="{BF802CD4-D58B-4064-A176-412D5641CBCE}" srcId="{3C518293-A05E-4AD7-8EBA-8D2C28873269}" destId="{BAEBBFAE-B8C5-4761-9B7D-B4F83318DEFF}" srcOrd="3" destOrd="0" parTransId="{0FEA6CF2-2126-4F7A-900B-C351FFD67861}" sibTransId="{EB5227ED-C62C-4BB1-927A-A838D0A7D0E1}"/>
    <dgm:cxn modelId="{D1F7CD7C-C9FE-4C90-B259-548CF2E55EF3}" type="presOf" srcId="{3FA7A704-699B-4E67-AF91-CF8471E75AE3}" destId="{D92C725C-EE53-449F-9F10-840E9115574C}" srcOrd="0" destOrd="2" presId="urn:microsoft.com/office/officeart/2005/8/layout/hList1"/>
    <dgm:cxn modelId="{7DB4BA37-1224-4B39-99CB-91DFBCB7C2A5}" srcId="{DA44A2D3-B0ED-4A05-A86E-82DC0F401427}" destId="{112F4AE6-685B-480D-A067-C25C3D2C69EC}" srcOrd="1" destOrd="0" parTransId="{4E80C57B-7076-4B6D-877E-DC1E9F42B6C1}" sibTransId="{B63A5337-F61C-4294-A433-B80841171B41}"/>
    <dgm:cxn modelId="{0678B997-1842-420E-9F93-54C6B1E9CBDD}" type="presOf" srcId="{C44B82B0-B48E-44A5-91AB-8E3DE36EA893}" destId="{89BFA09E-11DE-4AB6-AEC6-6169BF2021C3}" srcOrd="0" destOrd="0" presId="urn:microsoft.com/office/officeart/2005/8/layout/hList1"/>
    <dgm:cxn modelId="{2E9F275D-8CAC-47FC-A29D-06C8201C0DB9}" type="presOf" srcId="{26B9C7E6-C00B-4C83-B358-62915F51A59A}" destId="{836AEA9C-48A7-45BE-9E12-CF1CE5C37FF3}" srcOrd="0" destOrd="1" presId="urn:microsoft.com/office/officeart/2005/8/layout/hList1"/>
    <dgm:cxn modelId="{7B9D3591-D805-41DD-B4B4-E95F63C4B78B}" type="presOf" srcId="{C5D7DDE9-CF11-4316-B9A4-0C9DBC2F35DF}" destId="{64920325-4F73-4360-80B4-E2BBE032045A}" srcOrd="0" destOrd="0" presId="urn:microsoft.com/office/officeart/2005/8/layout/hList1"/>
    <dgm:cxn modelId="{ADEF7471-5AC5-492E-87A3-392E614E8854}" type="presOf" srcId="{BAEBBFAE-B8C5-4761-9B7D-B4F83318DEFF}" destId="{D92C725C-EE53-449F-9F10-840E9115574C}" srcOrd="0" destOrd="3" presId="urn:microsoft.com/office/officeart/2005/8/layout/hList1"/>
    <dgm:cxn modelId="{DD8264BE-8A20-409B-A4B5-F8E7DB801F37}" type="presOf" srcId="{9A150507-5D8C-43A0-A53A-A764ADF4DDB4}" destId="{2AE8B496-02E8-483D-952A-3D912383A673}" srcOrd="0" destOrd="0" presId="urn:microsoft.com/office/officeart/2005/8/layout/hList1"/>
    <dgm:cxn modelId="{07EB86B4-9C9D-4DC7-9FBF-64A38E2142D8}" srcId="{04C14C88-AA1A-4392-BF0A-DD440A4C1E2B}" destId="{88FCF139-6639-42D5-AFFE-EB624BF92A3E}" srcOrd="0" destOrd="0" parTransId="{80BF42D6-2EB8-4E14-B038-AD7FBE1BD824}" sibTransId="{54945EE0-D427-42BF-A634-30C63B226D20}"/>
    <dgm:cxn modelId="{589FCFF1-C375-44DD-A3BE-05EDF2CF0AE7}" srcId="{C5D7DDE9-CF11-4316-B9A4-0C9DBC2F35DF}" destId="{DA44A2D3-B0ED-4A05-A86E-82DC0F401427}" srcOrd="2" destOrd="0" parTransId="{DC560C0A-4B0B-402F-9B66-054AC180BB39}" sibTransId="{BD82AFDA-3031-48F4-90CE-C3F7503E1AD2}"/>
    <dgm:cxn modelId="{CA9B3580-2A90-426D-A381-6F75094BBEE5}" srcId="{04C14C88-AA1A-4392-BF0A-DD440A4C1E2B}" destId="{906B8525-A41C-4892-B9D0-02CF668AE0D2}" srcOrd="1" destOrd="0" parTransId="{1218D6F0-30D6-4BF0-8466-2B0205689321}" sibTransId="{5E5DAD6D-F6FF-4976-A32A-051AD35237A8}"/>
    <dgm:cxn modelId="{E79B5083-6EEB-4D63-BFF4-AE28919C1B93}" srcId="{3C518293-A05E-4AD7-8EBA-8D2C28873269}" destId="{37E113AA-7CBC-4376-ADA4-3BF7884A81CB}" srcOrd="1" destOrd="0" parTransId="{A8FCA6F9-6ACB-48EE-9C9C-6593BA8B55C6}" sibTransId="{80121548-D357-4335-A9B7-55E585E512B3}"/>
    <dgm:cxn modelId="{9419D2AC-AD11-4581-AFB9-20700440004B}" type="presOf" srcId="{3C518293-A05E-4AD7-8EBA-8D2C28873269}" destId="{E1AFC22C-B641-4452-B4FF-C0A42FBD0BE9}" srcOrd="0" destOrd="0" presId="urn:microsoft.com/office/officeart/2005/8/layout/hList1"/>
    <dgm:cxn modelId="{3DCEDC7F-2BE5-42DA-8E3F-C4B65078A048}" type="presOf" srcId="{37E113AA-7CBC-4376-ADA4-3BF7884A81CB}" destId="{D92C725C-EE53-449F-9F10-840E9115574C}" srcOrd="0" destOrd="1" presId="urn:microsoft.com/office/officeart/2005/8/layout/hList1"/>
    <dgm:cxn modelId="{CCDC1C2F-D806-4147-AB97-1C78049CDDDC}" srcId="{C5D7DDE9-CF11-4316-B9A4-0C9DBC2F35DF}" destId="{3C518293-A05E-4AD7-8EBA-8D2C28873269}" srcOrd="0" destOrd="0" parTransId="{4F4387D0-43C4-4B14-8871-12C14386C0C1}" sibTransId="{71BB50C1-D436-4A47-9FBC-4530A135C752}"/>
    <dgm:cxn modelId="{F16D2840-8D4C-4E08-A0D5-1B8B8DE9C1C1}" type="presOf" srcId="{112F4AE6-685B-480D-A067-C25C3D2C69EC}" destId="{89BFA09E-11DE-4AB6-AEC6-6169BF2021C3}" srcOrd="0" destOrd="1" presId="urn:microsoft.com/office/officeart/2005/8/layout/hList1"/>
    <dgm:cxn modelId="{40C7BC4E-706D-4C20-B290-51FC0ED53887}" srcId="{9A150507-5D8C-43A0-A53A-A764ADF4DDB4}" destId="{3CC3A2D7-3347-4C0F-AB22-9A5C83772D75}" srcOrd="0" destOrd="0" parTransId="{AD13F891-3DAB-455F-9039-C1498DEBAD4E}" sibTransId="{1BFE37A6-5890-4293-9383-E3C93F2B8358}"/>
    <dgm:cxn modelId="{FA62CAD2-0A4C-46EA-AADC-A978DED0339D}" type="presOf" srcId="{DA44A2D3-B0ED-4A05-A86E-82DC0F401427}" destId="{3097147C-D704-4372-853D-69E65DAE7798}" srcOrd="0" destOrd="0" presId="urn:microsoft.com/office/officeart/2005/8/layout/hList1"/>
    <dgm:cxn modelId="{CEB4994F-0DEA-46DD-82B2-E4E67B01AA53}" type="presOf" srcId="{04C14C88-AA1A-4392-BF0A-DD440A4C1E2B}" destId="{5F1EE749-A4E4-409A-8219-BD0E23EBA35E}" srcOrd="0" destOrd="0" presId="urn:microsoft.com/office/officeart/2005/8/layout/hList1"/>
    <dgm:cxn modelId="{3577A79D-01BD-4A5E-914E-A39D3980B708}" srcId="{C5D7DDE9-CF11-4316-B9A4-0C9DBC2F35DF}" destId="{04C14C88-AA1A-4392-BF0A-DD440A4C1E2B}" srcOrd="3" destOrd="0" parTransId="{241103F9-FF6B-4ACB-B151-A4FF83A026C8}" sibTransId="{133AC4E2-45F6-460D-8C27-BAF8797BDA37}"/>
    <dgm:cxn modelId="{781A4B50-F556-41EA-963E-CCF57F6C4C5E}" srcId="{9A150507-5D8C-43A0-A53A-A764ADF4DDB4}" destId="{26B9C7E6-C00B-4C83-B358-62915F51A59A}" srcOrd="1" destOrd="0" parTransId="{164629C5-00A2-4BBF-A8D2-B27DD0DB715B}" sibTransId="{4CF0F221-AAE9-4512-A41E-0659474B8D1E}"/>
    <dgm:cxn modelId="{D0AA158A-C2CB-4CC3-823C-3ED55A068805}" srcId="{3C518293-A05E-4AD7-8EBA-8D2C28873269}" destId="{FBCA3EB9-CABD-4E01-9718-C4E02AB87696}" srcOrd="0" destOrd="0" parTransId="{D308593F-06A0-461A-89A9-E4BBB5CBC540}" sibTransId="{BBA6594A-9853-40D5-AAAB-F96D38E60A48}"/>
    <dgm:cxn modelId="{B245B7BA-7638-43A5-AFCE-770736ABE340}" type="presOf" srcId="{FBCA3EB9-CABD-4E01-9718-C4E02AB87696}" destId="{D92C725C-EE53-449F-9F10-840E9115574C}" srcOrd="0" destOrd="0" presId="urn:microsoft.com/office/officeart/2005/8/layout/hList1"/>
    <dgm:cxn modelId="{FBCA0674-2751-4984-8CF4-E5D7A93236BC}" srcId="{C5D7DDE9-CF11-4316-B9A4-0C9DBC2F35DF}" destId="{9A150507-5D8C-43A0-A53A-A764ADF4DDB4}" srcOrd="1" destOrd="0" parTransId="{80199870-4FCF-42C6-B589-57603A57DFB3}" sibTransId="{B4666797-9915-47BD-B354-93CD8C77EA15}"/>
    <dgm:cxn modelId="{C7514F91-4763-4BBA-BF32-6E3EC88CFB2F}" srcId="{DA44A2D3-B0ED-4A05-A86E-82DC0F401427}" destId="{C44B82B0-B48E-44A5-91AB-8E3DE36EA893}" srcOrd="0" destOrd="0" parTransId="{D046EB2A-77F4-4465-BB4D-8A723F5B2C90}" sibTransId="{124BD9CE-6A4E-44BC-A672-12283021EC77}"/>
    <dgm:cxn modelId="{D1666F2C-A2CD-451B-81CE-4E65AA44D77F}" type="presOf" srcId="{906B8525-A41C-4892-B9D0-02CF668AE0D2}" destId="{06DA8596-7536-471B-8D68-530DE7BB27BB}" srcOrd="0" destOrd="1" presId="urn:microsoft.com/office/officeart/2005/8/layout/hList1"/>
    <dgm:cxn modelId="{0D40002E-EA64-413F-B823-9AE4F0145521}" type="presOf" srcId="{88FCF139-6639-42D5-AFFE-EB624BF92A3E}" destId="{06DA8596-7536-471B-8D68-530DE7BB27BB}" srcOrd="0" destOrd="0" presId="urn:microsoft.com/office/officeart/2005/8/layout/hList1"/>
    <dgm:cxn modelId="{71A2088D-4017-4A1D-83F9-1872BD62DA6E}" srcId="{3C518293-A05E-4AD7-8EBA-8D2C28873269}" destId="{3FA7A704-699B-4E67-AF91-CF8471E75AE3}" srcOrd="2" destOrd="0" parTransId="{2D425572-F89F-4F27-AE8D-35433D0191D6}" sibTransId="{9052F387-B727-4754-94C1-E68430F1D532}"/>
    <dgm:cxn modelId="{EB1FE2A6-DF0B-4746-AF1C-36BC11CA75BA}" type="presParOf" srcId="{64920325-4F73-4360-80B4-E2BBE032045A}" destId="{0759F916-8182-409A-96EA-35B1BCBE253E}" srcOrd="0" destOrd="0" presId="urn:microsoft.com/office/officeart/2005/8/layout/hList1"/>
    <dgm:cxn modelId="{EEA80E3F-FF8E-4883-80A8-0BE58643E652}" type="presParOf" srcId="{0759F916-8182-409A-96EA-35B1BCBE253E}" destId="{E1AFC22C-B641-4452-B4FF-C0A42FBD0BE9}" srcOrd="0" destOrd="0" presId="urn:microsoft.com/office/officeart/2005/8/layout/hList1"/>
    <dgm:cxn modelId="{7C47353C-7834-4F14-99B3-DF868E4E890C}" type="presParOf" srcId="{0759F916-8182-409A-96EA-35B1BCBE253E}" destId="{D92C725C-EE53-449F-9F10-840E9115574C}" srcOrd="1" destOrd="0" presId="urn:microsoft.com/office/officeart/2005/8/layout/hList1"/>
    <dgm:cxn modelId="{D82D63BD-794E-4654-8C81-E37BE8B7E680}" type="presParOf" srcId="{64920325-4F73-4360-80B4-E2BBE032045A}" destId="{0ECE3BAE-0601-4957-A14D-F5C5693E14C7}" srcOrd="1" destOrd="0" presId="urn:microsoft.com/office/officeart/2005/8/layout/hList1"/>
    <dgm:cxn modelId="{D5CF3A88-87FF-4D8B-87F0-40EA6F894C40}" type="presParOf" srcId="{64920325-4F73-4360-80B4-E2BBE032045A}" destId="{F08182FC-7ECF-4EDC-AA02-C64FADE6E720}" srcOrd="2" destOrd="0" presId="urn:microsoft.com/office/officeart/2005/8/layout/hList1"/>
    <dgm:cxn modelId="{718DA965-6B03-4657-BE00-5E2C428128C7}" type="presParOf" srcId="{F08182FC-7ECF-4EDC-AA02-C64FADE6E720}" destId="{2AE8B496-02E8-483D-952A-3D912383A673}" srcOrd="0" destOrd="0" presId="urn:microsoft.com/office/officeart/2005/8/layout/hList1"/>
    <dgm:cxn modelId="{49EDE196-70DB-414E-8BD6-6F66EABDD9B8}" type="presParOf" srcId="{F08182FC-7ECF-4EDC-AA02-C64FADE6E720}" destId="{836AEA9C-48A7-45BE-9E12-CF1CE5C37FF3}" srcOrd="1" destOrd="0" presId="urn:microsoft.com/office/officeart/2005/8/layout/hList1"/>
    <dgm:cxn modelId="{6425C0DC-BE4A-45EF-BF4E-A69AB1F5C4B6}" type="presParOf" srcId="{64920325-4F73-4360-80B4-E2BBE032045A}" destId="{D4694BA0-FA60-4F71-B9B3-2E11296C01BC}" srcOrd="3" destOrd="0" presId="urn:microsoft.com/office/officeart/2005/8/layout/hList1"/>
    <dgm:cxn modelId="{7FA9F0F8-FE1E-4FC1-ABE5-613A6EEF5299}" type="presParOf" srcId="{64920325-4F73-4360-80B4-E2BBE032045A}" destId="{4996A61F-714D-4E2F-8618-9F9A6422439C}" srcOrd="4" destOrd="0" presId="urn:microsoft.com/office/officeart/2005/8/layout/hList1"/>
    <dgm:cxn modelId="{CB11EFBD-3656-4507-8FA7-50EA1992F69B}" type="presParOf" srcId="{4996A61F-714D-4E2F-8618-9F9A6422439C}" destId="{3097147C-D704-4372-853D-69E65DAE7798}" srcOrd="0" destOrd="0" presId="urn:microsoft.com/office/officeart/2005/8/layout/hList1"/>
    <dgm:cxn modelId="{D4B242AD-EA08-43E2-93E4-52028F02679A}" type="presParOf" srcId="{4996A61F-714D-4E2F-8618-9F9A6422439C}" destId="{89BFA09E-11DE-4AB6-AEC6-6169BF2021C3}" srcOrd="1" destOrd="0" presId="urn:microsoft.com/office/officeart/2005/8/layout/hList1"/>
    <dgm:cxn modelId="{B564BD3D-F2BC-4A04-AA79-3FE64AE56A30}" type="presParOf" srcId="{64920325-4F73-4360-80B4-E2BBE032045A}" destId="{0004EE8B-6E4B-415D-867A-50D50C428CE4}" srcOrd="5" destOrd="0" presId="urn:microsoft.com/office/officeart/2005/8/layout/hList1"/>
    <dgm:cxn modelId="{49744C90-68AF-4F15-994B-D68EBCF9F0E9}" type="presParOf" srcId="{64920325-4F73-4360-80B4-E2BBE032045A}" destId="{FC50AB4F-4921-4E48-B054-B46EFA6EC58A}" srcOrd="6" destOrd="0" presId="urn:microsoft.com/office/officeart/2005/8/layout/hList1"/>
    <dgm:cxn modelId="{9D559ADE-BDA8-497A-9603-FCBAAC82FD4D}" type="presParOf" srcId="{FC50AB4F-4921-4E48-B054-B46EFA6EC58A}" destId="{5F1EE749-A4E4-409A-8219-BD0E23EBA35E}" srcOrd="0" destOrd="0" presId="urn:microsoft.com/office/officeart/2005/8/layout/hList1"/>
    <dgm:cxn modelId="{2C960CA0-8C27-4DC6-A79A-03E871D43F23}" type="presParOf" srcId="{FC50AB4F-4921-4E48-B054-B46EFA6EC58A}" destId="{06DA8596-7536-471B-8D68-530DE7BB27B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D7DDE9-CF11-4316-B9A4-0C9DBC2F35DF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3C518293-A05E-4AD7-8EBA-8D2C28873269}">
      <dgm:prSet phldrT="[文本]"/>
      <dgm:spPr/>
      <dgm:t>
        <a:bodyPr/>
        <a:lstStyle/>
        <a:p>
          <a:r>
            <a:rPr lang="en-US" altLang="zh-CN" dirty="0" smtClean="0">
              <a:ea typeface="宋体" charset="-122"/>
            </a:rPr>
            <a:t>Identity Properties  </a:t>
          </a:r>
        </a:p>
        <a:p>
          <a:r>
            <a:rPr lang="en-US" altLang="zh-CN" dirty="0" smtClean="0">
              <a:ea typeface="宋体" charset="-122"/>
            </a:rPr>
            <a:t>0-1</a:t>
          </a:r>
          <a:r>
            <a:rPr lang="zh-CN" altLang="en-US" dirty="0" smtClean="0">
              <a:ea typeface="宋体" charset="-122"/>
            </a:rPr>
            <a:t>律 </a:t>
          </a:r>
          <a:endParaRPr lang="zh-CN" altLang="en-US" dirty="0"/>
        </a:p>
      </dgm:t>
    </dgm:pt>
    <dgm:pt modelId="{4F4387D0-43C4-4B14-8871-12C14386C0C1}" type="parTrans" cxnId="{CCDC1C2F-D806-4147-AB97-1C78049CDDDC}">
      <dgm:prSet/>
      <dgm:spPr/>
      <dgm:t>
        <a:bodyPr/>
        <a:lstStyle/>
        <a:p>
          <a:endParaRPr lang="zh-CN" altLang="en-US"/>
        </a:p>
      </dgm:t>
    </dgm:pt>
    <dgm:pt modelId="{71BB50C1-D436-4A47-9FBC-4530A135C752}" type="sibTrans" cxnId="{CCDC1C2F-D806-4147-AB97-1C78049CDDDC}">
      <dgm:prSet/>
      <dgm:spPr/>
      <dgm:t>
        <a:bodyPr/>
        <a:lstStyle/>
        <a:p>
          <a:endParaRPr lang="zh-CN" altLang="en-US"/>
        </a:p>
      </dgm:t>
    </dgm:pt>
    <dgm:pt modelId="{FBCA3EB9-CABD-4E01-9718-C4E02AB87696}">
      <dgm:prSet phldrT="[文本]" custT="1"/>
      <dgm:spPr/>
      <dgm:t>
        <a:bodyPr/>
        <a:lstStyle/>
        <a:p>
          <a:r>
            <a:rPr lang="en-US" altLang="zh-CN" sz="2400" dirty="0" smtClean="0">
              <a:ea typeface="宋体" charset="-122"/>
            </a:rPr>
            <a:t>1.  </a:t>
          </a:r>
          <a:r>
            <a:rPr lang="en-US" altLang="zh-CN" sz="2400" i="1" dirty="0" smtClean="0">
              <a:ea typeface="宋体" charset="-122"/>
            </a:rPr>
            <a:t>A</a:t>
          </a:r>
          <a:r>
            <a:rPr lang="en-US" altLang="zh-CN" sz="2400" dirty="0" smtClean="0">
              <a:ea typeface="宋体" charset="-122"/>
            </a:rPr>
            <a:t> + 0 = </a:t>
          </a:r>
          <a:r>
            <a:rPr lang="en-US" altLang="zh-CN" sz="2400" i="1" dirty="0" smtClean="0">
              <a:ea typeface="宋体" charset="-122"/>
            </a:rPr>
            <a:t>A</a:t>
          </a:r>
          <a:endParaRPr lang="zh-CN" altLang="en-US" sz="2400" dirty="0"/>
        </a:p>
      </dgm:t>
    </dgm:pt>
    <dgm:pt modelId="{D308593F-06A0-461A-89A9-E4BBB5CBC540}" type="parTrans" cxnId="{D0AA158A-C2CB-4CC3-823C-3ED55A068805}">
      <dgm:prSet/>
      <dgm:spPr/>
      <dgm:t>
        <a:bodyPr/>
        <a:lstStyle/>
        <a:p>
          <a:endParaRPr lang="zh-CN" altLang="en-US"/>
        </a:p>
      </dgm:t>
    </dgm:pt>
    <dgm:pt modelId="{BBA6594A-9853-40D5-AAAB-F96D38E60A48}" type="sibTrans" cxnId="{D0AA158A-C2CB-4CC3-823C-3ED55A068805}">
      <dgm:prSet/>
      <dgm:spPr/>
      <dgm:t>
        <a:bodyPr/>
        <a:lstStyle/>
        <a:p>
          <a:endParaRPr lang="zh-CN" altLang="en-US"/>
        </a:p>
      </dgm:t>
    </dgm:pt>
    <dgm:pt modelId="{37E113AA-7CBC-4376-ADA4-3BF7884A81CB}">
      <dgm:prSet phldrT="[文本]" custT="1"/>
      <dgm:spPr/>
      <dgm:t>
        <a:bodyPr/>
        <a:lstStyle/>
        <a:p>
          <a:r>
            <a:rPr lang="en-US" altLang="zh-CN" sz="2400" dirty="0" smtClean="0">
              <a:ea typeface="宋体" charset="-122"/>
            </a:rPr>
            <a:t>2.  </a:t>
          </a:r>
          <a:r>
            <a:rPr lang="en-US" altLang="zh-CN" sz="2400" i="1" dirty="0" smtClean="0">
              <a:ea typeface="宋体" charset="-122"/>
            </a:rPr>
            <a:t>A</a:t>
          </a:r>
          <a:r>
            <a:rPr lang="en-US" altLang="zh-CN" sz="2400" dirty="0" smtClean="0">
              <a:ea typeface="宋体" charset="-122"/>
            </a:rPr>
            <a:t> + 1 = 1</a:t>
          </a:r>
          <a:endParaRPr lang="zh-CN" altLang="en-US" sz="2400" dirty="0"/>
        </a:p>
      </dgm:t>
    </dgm:pt>
    <dgm:pt modelId="{A8FCA6F9-6ACB-48EE-9C9C-6593BA8B55C6}" type="parTrans" cxnId="{E79B5083-6EEB-4D63-BFF4-AE28919C1B93}">
      <dgm:prSet/>
      <dgm:spPr/>
      <dgm:t>
        <a:bodyPr/>
        <a:lstStyle/>
        <a:p>
          <a:endParaRPr lang="zh-CN" altLang="en-US"/>
        </a:p>
      </dgm:t>
    </dgm:pt>
    <dgm:pt modelId="{80121548-D357-4335-A9B7-55E585E512B3}" type="sibTrans" cxnId="{E79B5083-6EEB-4D63-BFF4-AE28919C1B93}">
      <dgm:prSet/>
      <dgm:spPr/>
      <dgm:t>
        <a:bodyPr/>
        <a:lstStyle/>
        <a:p>
          <a:endParaRPr lang="zh-CN" altLang="en-US"/>
        </a:p>
      </dgm:t>
    </dgm:pt>
    <dgm:pt modelId="{9A150507-5D8C-43A0-A53A-A764ADF4DDB4}">
      <dgm:prSet phldrT="[文本]"/>
      <dgm:spPr/>
      <dgm:t>
        <a:bodyPr/>
        <a:lstStyle/>
        <a:p>
          <a:r>
            <a:rPr lang="en-US" altLang="zh-CN" dirty="0" err="1" smtClean="0">
              <a:ea typeface="宋体" charset="-122"/>
            </a:rPr>
            <a:t>Idempotency</a:t>
          </a:r>
          <a:r>
            <a:rPr lang="en-US" altLang="zh-CN" dirty="0" smtClean="0">
              <a:ea typeface="宋体" charset="-122"/>
            </a:rPr>
            <a:t> Property</a:t>
          </a:r>
        </a:p>
        <a:p>
          <a:r>
            <a:rPr lang="zh-CN" altLang="en-US" dirty="0" smtClean="0">
              <a:ea typeface="宋体" charset="-122"/>
            </a:rPr>
            <a:t>幂等性：</a:t>
          </a:r>
          <a:r>
            <a:rPr lang="en-US" altLang="zh-CN" dirty="0" smtClean="0">
              <a:ea typeface="宋体" charset="-122"/>
            </a:rPr>
            <a:t>5. 7</a:t>
          </a:r>
          <a:endParaRPr lang="zh-CN" altLang="en-US" dirty="0"/>
        </a:p>
      </dgm:t>
    </dgm:pt>
    <dgm:pt modelId="{80199870-4FCF-42C6-B589-57603A57DFB3}" type="parTrans" cxnId="{FBCA0674-2751-4984-8CF4-E5D7A93236BC}">
      <dgm:prSet/>
      <dgm:spPr/>
      <dgm:t>
        <a:bodyPr/>
        <a:lstStyle/>
        <a:p>
          <a:endParaRPr lang="zh-CN" altLang="en-US"/>
        </a:p>
      </dgm:t>
    </dgm:pt>
    <dgm:pt modelId="{B4666797-9915-47BD-B354-93CD8C77EA15}" type="sibTrans" cxnId="{FBCA0674-2751-4984-8CF4-E5D7A93236BC}">
      <dgm:prSet/>
      <dgm:spPr/>
      <dgm:t>
        <a:bodyPr/>
        <a:lstStyle/>
        <a:p>
          <a:endParaRPr lang="zh-CN" altLang="en-US"/>
        </a:p>
      </dgm:t>
    </dgm:pt>
    <dgm:pt modelId="{3CC3A2D7-3347-4C0F-AB22-9A5C83772D75}">
      <dgm:prSet phldrT="[文本]" custT="1"/>
      <dgm:spPr/>
      <dgm:t>
        <a:bodyPr/>
        <a:lstStyle/>
        <a:p>
          <a:r>
            <a:rPr lang="en-US" altLang="zh-CN" sz="2400" dirty="0" smtClean="0">
              <a:ea typeface="宋体" charset="-122"/>
            </a:rPr>
            <a:t>5.  </a:t>
          </a:r>
          <a:r>
            <a:rPr lang="en-US" altLang="zh-CN" sz="2400" i="1" dirty="0" smtClean="0">
              <a:ea typeface="宋体" charset="-122"/>
            </a:rPr>
            <a:t>A</a:t>
          </a:r>
          <a:r>
            <a:rPr lang="en-US" altLang="zh-CN" sz="2400" dirty="0" smtClean="0">
              <a:ea typeface="宋体" charset="-122"/>
            </a:rPr>
            <a:t> + </a:t>
          </a:r>
          <a:r>
            <a:rPr lang="en-US" altLang="zh-CN" sz="2400" i="1" dirty="0" smtClean="0">
              <a:ea typeface="宋体" charset="-122"/>
            </a:rPr>
            <a:t>A</a:t>
          </a:r>
          <a:r>
            <a:rPr lang="en-US" altLang="zh-CN" sz="2400" dirty="0" smtClean="0">
              <a:ea typeface="宋体" charset="-122"/>
            </a:rPr>
            <a:t> = </a:t>
          </a:r>
          <a:r>
            <a:rPr lang="en-US" altLang="zh-CN" sz="2400" i="1" dirty="0" smtClean="0">
              <a:ea typeface="宋体" charset="-122"/>
            </a:rPr>
            <a:t>A</a:t>
          </a:r>
          <a:endParaRPr lang="zh-CN" altLang="en-US" sz="2400" dirty="0"/>
        </a:p>
      </dgm:t>
    </dgm:pt>
    <dgm:pt modelId="{AD13F891-3DAB-455F-9039-C1498DEBAD4E}" type="parTrans" cxnId="{40C7BC4E-706D-4C20-B290-51FC0ED53887}">
      <dgm:prSet/>
      <dgm:spPr/>
      <dgm:t>
        <a:bodyPr/>
        <a:lstStyle/>
        <a:p>
          <a:endParaRPr lang="zh-CN" altLang="en-US"/>
        </a:p>
      </dgm:t>
    </dgm:pt>
    <dgm:pt modelId="{1BFE37A6-5890-4293-9383-E3C93F2B8358}" type="sibTrans" cxnId="{40C7BC4E-706D-4C20-B290-51FC0ED53887}">
      <dgm:prSet/>
      <dgm:spPr/>
      <dgm:t>
        <a:bodyPr/>
        <a:lstStyle/>
        <a:p>
          <a:endParaRPr lang="zh-CN" altLang="en-US"/>
        </a:p>
      </dgm:t>
    </dgm:pt>
    <dgm:pt modelId="{26B9C7E6-C00B-4C83-B358-62915F51A59A}">
      <dgm:prSet phldrT="[文本]" custT="1"/>
      <dgm:spPr/>
      <dgm:t>
        <a:bodyPr/>
        <a:lstStyle/>
        <a:p>
          <a:r>
            <a:rPr lang="en-US" altLang="zh-CN" sz="2400" dirty="0" smtClean="0">
              <a:ea typeface="宋体" charset="-122"/>
            </a:rPr>
            <a:t>7.  </a:t>
          </a:r>
          <a:r>
            <a:rPr lang="en-US" altLang="zh-CN" sz="2400" i="1" dirty="0" smtClean="0">
              <a:ea typeface="宋体" charset="-122"/>
            </a:rPr>
            <a:t>A</a:t>
          </a:r>
          <a:r>
            <a:rPr lang="en-US" altLang="zh-CN" sz="2400" dirty="0" smtClean="0">
              <a:ea typeface="宋体" charset="-122"/>
            </a:rPr>
            <a:t> </a:t>
          </a:r>
          <a:r>
            <a:rPr lang="en-US" altLang="zh-CN" sz="2400" baseline="30000" dirty="0" smtClean="0">
              <a:ea typeface="宋体" charset="-122"/>
            </a:rPr>
            <a:t>.</a:t>
          </a:r>
          <a:r>
            <a:rPr lang="en-US" altLang="zh-CN" sz="2400" dirty="0" smtClean="0">
              <a:ea typeface="宋体" charset="-122"/>
            </a:rPr>
            <a:t> </a:t>
          </a:r>
          <a:r>
            <a:rPr lang="en-US" altLang="zh-CN" sz="2400" i="1" dirty="0" smtClean="0">
              <a:ea typeface="宋体" charset="-122"/>
            </a:rPr>
            <a:t>A = A</a:t>
          </a:r>
          <a:endParaRPr lang="zh-CN" altLang="en-US" sz="2400" dirty="0"/>
        </a:p>
      </dgm:t>
    </dgm:pt>
    <dgm:pt modelId="{164629C5-00A2-4BBF-A8D2-B27DD0DB715B}" type="parTrans" cxnId="{781A4B50-F556-41EA-963E-CCF57F6C4C5E}">
      <dgm:prSet/>
      <dgm:spPr/>
      <dgm:t>
        <a:bodyPr/>
        <a:lstStyle/>
        <a:p>
          <a:endParaRPr lang="zh-CN" altLang="en-US"/>
        </a:p>
      </dgm:t>
    </dgm:pt>
    <dgm:pt modelId="{4CF0F221-AAE9-4512-A41E-0659474B8D1E}" type="sibTrans" cxnId="{781A4B50-F556-41EA-963E-CCF57F6C4C5E}">
      <dgm:prSet/>
      <dgm:spPr/>
      <dgm:t>
        <a:bodyPr/>
        <a:lstStyle/>
        <a:p>
          <a:endParaRPr lang="zh-CN" altLang="en-US"/>
        </a:p>
      </dgm:t>
    </dgm:pt>
    <dgm:pt modelId="{DA44A2D3-B0ED-4A05-A86E-82DC0F401427}">
      <dgm:prSet phldrT="[文本]"/>
      <dgm:spPr/>
      <dgm:t>
        <a:bodyPr/>
        <a:lstStyle/>
        <a:p>
          <a:r>
            <a:rPr lang="en-US" altLang="zh-CN" dirty="0" smtClean="0">
              <a:ea typeface="宋体" charset="-122"/>
            </a:rPr>
            <a:t>Complement Properties</a:t>
          </a:r>
        </a:p>
        <a:p>
          <a:r>
            <a:rPr lang="zh-CN" altLang="en-US" dirty="0" smtClean="0">
              <a:ea typeface="宋体" charset="-122"/>
            </a:rPr>
            <a:t>互补律：</a:t>
          </a:r>
          <a:r>
            <a:rPr lang="en-US" altLang="zh-CN" dirty="0" smtClean="0">
              <a:ea typeface="宋体" charset="-122"/>
            </a:rPr>
            <a:t>6.8</a:t>
          </a:r>
          <a:endParaRPr lang="zh-CN" altLang="en-US" dirty="0"/>
        </a:p>
      </dgm:t>
    </dgm:pt>
    <dgm:pt modelId="{DC560C0A-4B0B-402F-9B66-054AC180BB39}" type="parTrans" cxnId="{589FCFF1-C375-44DD-A3BE-05EDF2CF0AE7}">
      <dgm:prSet/>
      <dgm:spPr/>
      <dgm:t>
        <a:bodyPr/>
        <a:lstStyle/>
        <a:p>
          <a:endParaRPr lang="zh-CN" altLang="en-US"/>
        </a:p>
      </dgm:t>
    </dgm:pt>
    <dgm:pt modelId="{BD82AFDA-3031-48F4-90CE-C3F7503E1AD2}" type="sibTrans" cxnId="{589FCFF1-C375-44DD-A3BE-05EDF2CF0AE7}">
      <dgm:prSet/>
      <dgm:spPr/>
      <dgm:t>
        <a:bodyPr/>
        <a:lstStyle/>
        <a:p>
          <a:endParaRPr lang="zh-CN" altLang="en-US"/>
        </a:p>
      </dgm:t>
    </dgm:pt>
    <dgm:pt modelId="{C44B82B0-B48E-44A5-91AB-8E3DE36EA893}">
      <dgm:prSet phldrT="[文本]" custT="1"/>
      <dgm:spPr>
        <a:blipFill>
          <a:blip xmlns:r="http://schemas.openxmlformats.org/officeDocument/2006/relationships" r:embed="rId1"/>
          <a:stretch>
            <a:fillRect l="-1584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D046EB2A-77F4-4465-BB4D-8A723F5B2C90}" type="parTrans" cxnId="{C7514F91-4763-4BBA-BF32-6E3EC88CFB2F}">
      <dgm:prSet/>
      <dgm:spPr/>
      <dgm:t>
        <a:bodyPr/>
        <a:lstStyle/>
        <a:p>
          <a:endParaRPr lang="zh-CN" altLang="en-US"/>
        </a:p>
      </dgm:t>
    </dgm:pt>
    <dgm:pt modelId="{124BD9CE-6A4E-44BC-A672-12283021EC77}" type="sibTrans" cxnId="{C7514F91-4763-4BBA-BF32-6E3EC88CFB2F}">
      <dgm:prSet/>
      <dgm:spPr/>
      <dgm:t>
        <a:bodyPr/>
        <a:lstStyle/>
        <a:p>
          <a:endParaRPr lang="zh-CN" altLang="en-US"/>
        </a:p>
      </dgm:t>
    </dgm:pt>
    <dgm:pt modelId="{04C14C88-AA1A-4392-BF0A-DD440A4C1E2B}">
      <dgm:prSet phldrT="[文本]"/>
      <dgm:spPr/>
      <dgm:t>
        <a:bodyPr/>
        <a:lstStyle/>
        <a:p>
          <a:r>
            <a:rPr lang="en-US" altLang="zh-CN" dirty="0" smtClean="0">
              <a:ea typeface="宋体" charset="-122"/>
              <a:cs typeface="Times New Roman" pitchFamily="18" charset="0"/>
            </a:rPr>
            <a:t>Absorption Property </a:t>
          </a:r>
        </a:p>
        <a:p>
          <a:r>
            <a:rPr lang="zh-CN" altLang="en-US" dirty="0" smtClean="0">
              <a:ea typeface="宋体" charset="-122"/>
            </a:rPr>
            <a:t>吸收律：</a:t>
          </a:r>
          <a:r>
            <a:rPr lang="en-US" altLang="zh-CN" dirty="0" smtClean="0">
              <a:ea typeface="宋体" charset="-122"/>
            </a:rPr>
            <a:t>10.11 </a:t>
          </a:r>
          <a:endParaRPr lang="zh-CN" altLang="en-US" dirty="0"/>
        </a:p>
      </dgm:t>
    </dgm:pt>
    <dgm:pt modelId="{241103F9-FF6B-4ACB-B151-A4FF83A026C8}" type="parTrans" cxnId="{3577A79D-01BD-4A5E-914E-A39D3980B708}">
      <dgm:prSet/>
      <dgm:spPr/>
      <dgm:t>
        <a:bodyPr/>
        <a:lstStyle/>
        <a:p>
          <a:endParaRPr lang="zh-CN" altLang="en-US"/>
        </a:p>
      </dgm:t>
    </dgm:pt>
    <dgm:pt modelId="{133AC4E2-45F6-460D-8C27-BAF8797BDA37}" type="sibTrans" cxnId="{3577A79D-01BD-4A5E-914E-A39D3980B708}">
      <dgm:prSet/>
      <dgm:spPr/>
      <dgm:t>
        <a:bodyPr/>
        <a:lstStyle/>
        <a:p>
          <a:endParaRPr lang="zh-CN" altLang="en-US"/>
        </a:p>
      </dgm:t>
    </dgm:pt>
    <dgm:pt modelId="{3FA7A704-699B-4E67-AF91-CF8471E75AE3}">
      <dgm:prSet phldrT="[文本]" custT="1"/>
      <dgm:spPr/>
      <dgm:t>
        <a:bodyPr/>
        <a:lstStyle/>
        <a:p>
          <a:r>
            <a:rPr lang="en-US" altLang="zh-CN" sz="2400" dirty="0" smtClean="0">
              <a:ea typeface="宋体" charset="-122"/>
            </a:rPr>
            <a:t>3.  </a:t>
          </a:r>
          <a:r>
            <a:rPr lang="en-US" altLang="zh-CN" sz="2400" i="1" dirty="0" smtClean="0">
              <a:ea typeface="宋体" charset="-122"/>
            </a:rPr>
            <a:t>A</a:t>
          </a:r>
          <a:r>
            <a:rPr lang="en-US" altLang="zh-CN" sz="2400" dirty="0" smtClean="0">
              <a:ea typeface="宋体" charset="-122"/>
            </a:rPr>
            <a:t> </a:t>
          </a:r>
          <a:r>
            <a:rPr lang="en-US" altLang="zh-CN" sz="2400" baseline="30000" dirty="0" smtClean="0">
              <a:ea typeface="宋体" charset="-122"/>
            </a:rPr>
            <a:t>.</a:t>
          </a:r>
          <a:r>
            <a:rPr lang="en-US" altLang="zh-CN" sz="2400" dirty="0" smtClean="0">
              <a:ea typeface="宋体" charset="-122"/>
            </a:rPr>
            <a:t> 0 = 0</a:t>
          </a:r>
          <a:endParaRPr lang="zh-CN" altLang="en-US" sz="2400" dirty="0"/>
        </a:p>
      </dgm:t>
    </dgm:pt>
    <dgm:pt modelId="{2D425572-F89F-4F27-AE8D-35433D0191D6}" type="parTrans" cxnId="{71A2088D-4017-4A1D-83F9-1872BD62DA6E}">
      <dgm:prSet/>
      <dgm:spPr/>
      <dgm:t>
        <a:bodyPr/>
        <a:lstStyle/>
        <a:p>
          <a:endParaRPr lang="zh-CN" altLang="en-US"/>
        </a:p>
      </dgm:t>
    </dgm:pt>
    <dgm:pt modelId="{9052F387-B727-4754-94C1-E68430F1D532}" type="sibTrans" cxnId="{71A2088D-4017-4A1D-83F9-1872BD62DA6E}">
      <dgm:prSet/>
      <dgm:spPr/>
      <dgm:t>
        <a:bodyPr/>
        <a:lstStyle/>
        <a:p>
          <a:endParaRPr lang="zh-CN" altLang="en-US"/>
        </a:p>
      </dgm:t>
    </dgm:pt>
    <dgm:pt modelId="{BAEBBFAE-B8C5-4761-9B7D-B4F83318DEFF}">
      <dgm:prSet phldrT="[文本]" custT="1"/>
      <dgm:spPr/>
      <dgm:t>
        <a:bodyPr/>
        <a:lstStyle/>
        <a:p>
          <a:r>
            <a:rPr lang="en-US" altLang="zh-CN" sz="2400" dirty="0" smtClean="0">
              <a:ea typeface="宋体" charset="-122"/>
            </a:rPr>
            <a:t>4.  </a:t>
          </a:r>
          <a:r>
            <a:rPr lang="en-US" altLang="zh-CN" sz="2400" i="1" dirty="0" smtClean="0">
              <a:ea typeface="宋体" charset="-122"/>
            </a:rPr>
            <a:t>A</a:t>
          </a:r>
          <a:r>
            <a:rPr lang="en-US" altLang="zh-CN" sz="2400" dirty="0" smtClean="0">
              <a:ea typeface="宋体" charset="-122"/>
            </a:rPr>
            <a:t> </a:t>
          </a:r>
          <a:r>
            <a:rPr lang="en-US" altLang="zh-CN" sz="2400" baseline="30000" dirty="0" smtClean="0">
              <a:ea typeface="宋体" charset="-122"/>
            </a:rPr>
            <a:t>.</a:t>
          </a:r>
          <a:r>
            <a:rPr lang="en-US" altLang="zh-CN" sz="2400" dirty="0" smtClean="0">
              <a:ea typeface="宋体" charset="-122"/>
            </a:rPr>
            <a:t> 1 = </a:t>
          </a:r>
          <a:r>
            <a:rPr lang="en-US" altLang="zh-CN" sz="2400" i="1" dirty="0" smtClean="0">
              <a:ea typeface="宋体" charset="-122"/>
            </a:rPr>
            <a:t>A</a:t>
          </a:r>
          <a:endParaRPr lang="zh-CN" altLang="en-US" sz="2400" dirty="0"/>
        </a:p>
      </dgm:t>
    </dgm:pt>
    <dgm:pt modelId="{0FEA6CF2-2126-4F7A-900B-C351FFD67861}" type="parTrans" cxnId="{BF802CD4-D58B-4064-A176-412D5641CBCE}">
      <dgm:prSet/>
      <dgm:spPr/>
      <dgm:t>
        <a:bodyPr/>
        <a:lstStyle/>
        <a:p>
          <a:endParaRPr lang="zh-CN" altLang="en-US"/>
        </a:p>
      </dgm:t>
    </dgm:pt>
    <dgm:pt modelId="{EB5227ED-C62C-4BB1-927A-A838D0A7D0E1}" type="sibTrans" cxnId="{BF802CD4-D58B-4064-A176-412D5641CBCE}">
      <dgm:prSet/>
      <dgm:spPr/>
      <dgm:t>
        <a:bodyPr/>
        <a:lstStyle/>
        <a:p>
          <a:endParaRPr lang="zh-CN" altLang="en-US"/>
        </a:p>
      </dgm:t>
    </dgm:pt>
    <dgm:pt modelId="{112F4AE6-685B-480D-A067-C25C3D2C69EC}">
      <dgm:prSet phldrT="[文本]" custT="1"/>
      <dgm:spPr/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4E80C57B-7076-4B6D-877E-DC1E9F42B6C1}" type="parTrans" cxnId="{7DB4BA37-1224-4B39-99CB-91DFBCB7C2A5}">
      <dgm:prSet/>
      <dgm:spPr/>
      <dgm:t>
        <a:bodyPr/>
        <a:lstStyle/>
        <a:p>
          <a:endParaRPr lang="zh-CN" altLang="en-US"/>
        </a:p>
      </dgm:t>
    </dgm:pt>
    <dgm:pt modelId="{B63A5337-F61C-4294-A433-B80841171B41}" type="sibTrans" cxnId="{7DB4BA37-1224-4B39-99CB-91DFBCB7C2A5}">
      <dgm:prSet/>
      <dgm:spPr/>
      <dgm:t>
        <a:bodyPr/>
        <a:lstStyle/>
        <a:p>
          <a:endParaRPr lang="zh-CN" altLang="en-US"/>
        </a:p>
      </dgm:t>
    </dgm:pt>
    <dgm:pt modelId="{88FCF139-6639-42D5-AFFE-EB624BF92A3E}">
      <dgm:prSet custT="1"/>
      <dgm:spPr>
        <a:blipFill>
          <a:blip xmlns:r="http://schemas.openxmlformats.org/officeDocument/2006/relationships" r:embed="rId2"/>
          <a:stretch>
            <a:fillRect l="-1584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80BF42D6-2EB8-4E14-B038-AD7FBE1BD824}" type="parTrans" cxnId="{07EB86B4-9C9D-4DC7-9FBF-64A38E2142D8}">
      <dgm:prSet/>
      <dgm:spPr/>
      <dgm:t>
        <a:bodyPr/>
        <a:lstStyle/>
        <a:p>
          <a:endParaRPr lang="zh-CN" altLang="en-US"/>
        </a:p>
      </dgm:t>
    </dgm:pt>
    <dgm:pt modelId="{54945EE0-D427-42BF-A634-30C63B226D20}" type="sibTrans" cxnId="{07EB86B4-9C9D-4DC7-9FBF-64A38E2142D8}">
      <dgm:prSet/>
      <dgm:spPr/>
      <dgm:t>
        <a:bodyPr/>
        <a:lstStyle/>
        <a:p>
          <a:endParaRPr lang="zh-CN" altLang="en-US"/>
        </a:p>
      </dgm:t>
    </dgm:pt>
    <dgm:pt modelId="{906B8525-A41C-4892-B9D0-02CF668AE0D2}">
      <dgm:prSet custT="1"/>
      <dgm:spPr/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1218D6F0-30D6-4BF0-8466-2B0205689321}" type="parTrans" cxnId="{CA9B3580-2A90-426D-A381-6F75094BBEE5}">
      <dgm:prSet/>
      <dgm:spPr/>
      <dgm:t>
        <a:bodyPr/>
        <a:lstStyle/>
        <a:p>
          <a:endParaRPr lang="zh-CN" altLang="en-US"/>
        </a:p>
      </dgm:t>
    </dgm:pt>
    <dgm:pt modelId="{5E5DAD6D-F6FF-4976-A32A-051AD35237A8}" type="sibTrans" cxnId="{CA9B3580-2A90-426D-A381-6F75094BBEE5}">
      <dgm:prSet/>
      <dgm:spPr/>
      <dgm:t>
        <a:bodyPr/>
        <a:lstStyle/>
        <a:p>
          <a:endParaRPr lang="zh-CN" altLang="en-US"/>
        </a:p>
      </dgm:t>
    </dgm:pt>
    <dgm:pt modelId="{64920325-4F73-4360-80B4-E2BBE032045A}" type="pres">
      <dgm:prSet presAssocID="{C5D7DDE9-CF11-4316-B9A4-0C9DBC2F35DF}" presName="Name0" presStyleCnt="0">
        <dgm:presLayoutVars>
          <dgm:dir/>
          <dgm:animLvl val="lvl"/>
          <dgm:resizeHandles val="exact"/>
        </dgm:presLayoutVars>
      </dgm:prSet>
      <dgm:spPr/>
    </dgm:pt>
    <dgm:pt modelId="{0759F916-8182-409A-96EA-35B1BCBE253E}" type="pres">
      <dgm:prSet presAssocID="{3C518293-A05E-4AD7-8EBA-8D2C28873269}" presName="composite" presStyleCnt="0"/>
      <dgm:spPr/>
    </dgm:pt>
    <dgm:pt modelId="{E1AFC22C-B641-4452-B4FF-C0A42FBD0BE9}" type="pres">
      <dgm:prSet presAssocID="{3C518293-A05E-4AD7-8EBA-8D2C28873269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2C725C-EE53-449F-9F10-840E9115574C}" type="pres">
      <dgm:prSet presAssocID="{3C518293-A05E-4AD7-8EBA-8D2C28873269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CE3BAE-0601-4957-A14D-F5C5693E14C7}" type="pres">
      <dgm:prSet presAssocID="{71BB50C1-D436-4A47-9FBC-4530A135C752}" presName="space" presStyleCnt="0"/>
      <dgm:spPr/>
    </dgm:pt>
    <dgm:pt modelId="{F08182FC-7ECF-4EDC-AA02-C64FADE6E720}" type="pres">
      <dgm:prSet presAssocID="{9A150507-5D8C-43A0-A53A-A764ADF4DDB4}" presName="composite" presStyleCnt="0"/>
      <dgm:spPr/>
    </dgm:pt>
    <dgm:pt modelId="{2AE8B496-02E8-483D-952A-3D912383A673}" type="pres">
      <dgm:prSet presAssocID="{9A150507-5D8C-43A0-A53A-A764ADF4DDB4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6AEA9C-48A7-45BE-9E12-CF1CE5C37FF3}" type="pres">
      <dgm:prSet presAssocID="{9A150507-5D8C-43A0-A53A-A764ADF4DDB4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694BA0-FA60-4F71-B9B3-2E11296C01BC}" type="pres">
      <dgm:prSet presAssocID="{B4666797-9915-47BD-B354-93CD8C77EA15}" presName="space" presStyleCnt="0"/>
      <dgm:spPr/>
    </dgm:pt>
    <dgm:pt modelId="{4996A61F-714D-4E2F-8618-9F9A6422439C}" type="pres">
      <dgm:prSet presAssocID="{DA44A2D3-B0ED-4A05-A86E-82DC0F401427}" presName="composite" presStyleCnt="0"/>
      <dgm:spPr/>
    </dgm:pt>
    <dgm:pt modelId="{3097147C-D704-4372-853D-69E65DAE7798}" type="pres">
      <dgm:prSet presAssocID="{DA44A2D3-B0ED-4A05-A86E-82DC0F401427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BFA09E-11DE-4AB6-AEC6-6169BF2021C3}" type="pres">
      <dgm:prSet presAssocID="{DA44A2D3-B0ED-4A05-A86E-82DC0F401427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04EE8B-6E4B-415D-867A-50D50C428CE4}" type="pres">
      <dgm:prSet presAssocID="{BD82AFDA-3031-48F4-90CE-C3F7503E1AD2}" presName="space" presStyleCnt="0"/>
      <dgm:spPr/>
    </dgm:pt>
    <dgm:pt modelId="{FC50AB4F-4921-4E48-B054-B46EFA6EC58A}" type="pres">
      <dgm:prSet presAssocID="{04C14C88-AA1A-4392-BF0A-DD440A4C1E2B}" presName="composite" presStyleCnt="0"/>
      <dgm:spPr/>
    </dgm:pt>
    <dgm:pt modelId="{5F1EE749-A4E4-409A-8219-BD0E23EBA35E}" type="pres">
      <dgm:prSet presAssocID="{04C14C88-AA1A-4392-BF0A-DD440A4C1E2B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DA8596-7536-471B-8D68-530DE7BB27BB}" type="pres">
      <dgm:prSet presAssocID="{04C14C88-AA1A-4392-BF0A-DD440A4C1E2B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C8860A3-BC43-4E3C-B95B-547889281E54}" type="presOf" srcId="{3CC3A2D7-3347-4C0F-AB22-9A5C83772D75}" destId="{836AEA9C-48A7-45BE-9E12-CF1CE5C37FF3}" srcOrd="0" destOrd="0" presId="urn:microsoft.com/office/officeart/2005/8/layout/hList1"/>
    <dgm:cxn modelId="{BF802CD4-D58B-4064-A176-412D5641CBCE}" srcId="{3C518293-A05E-4AD7-8EBA-8D2C28873269}" destId="{BAEBBFAE-B8C5-4761-9B7D-B4F83318DEFF}" srcOrd="3" destOrd="0" parTransId="{0FEA6CF2-2126-4F7A-900B-C351FFD67861}" sibTransId="{EB5227ED-C62C-4BB1-927A-A838D0A7D0E1}"/>
    <dgm:cxn modelId="{D1F7CD7C-C9FE-4C90-B259-548CF2E55EF3}" type="presOf" srcId="{3FA7A704-699B-4E67-AF91-CF8471E75AE3}" destId="{D92C725C-EE53-449F-9F10-840E9115574C}" srcOrd="0" destOrd="2" presId="urn:microsoft.com/office/officeart/2005/8/layout/hList1"/>
    <dgm:cxn modelId="{7DB4BA37-1224-4B39-99CB-91DFBCB7C2A5}" srcId="{DA44A2D3-B0ED-4A05-A86E-82DC0F401427}" destId="{112F4AE6-685B-480D-A067-C25C3D2C69EC}" srcOrd="1" destOrd="0" parTransId="{4E80C57B-7076-4B6D-877E-DC1E9F42B6C1}" sibTransId="{B63A5337-F61C-4294-A433-B80841171B41}"/>
    <dgm:cxn modelId="{0678B997-1842-420E-9F93-54C6B1E9CBDD}" type="presOf" srcId="{C44B82B0-B48E-44A5-91AB-8E3DE36EA893}" destId="{89BFA09E-11DE-4AB6-AEC6-6169BF2021C3}" srcOrd="0" destOrd="0" presId="urn:microsoft.com/office/officeart/2005/8/layout/hList1"/>
    <dgm:cxn modelId="{2E9F275D-8CAC-47FC-A29D-06C8201C0DB9}" type="presOf" srcId="{26B9C7E6-C00B-4C83-B358-62915F51A59A}" destId="{836AEA9C-48A7-45BE-9E12-CF1CE5C37FF3}" srcOrd="0" destOrd="1" presId="urn:microsoft.com/office/officeart/2005/8/layout/hList1"/>
    <dgm:cxn modelId="{7B9D3591-D805-41DD-B4B4-E95F63C4B78B}" type="presOf" srcId="{C5D7DDE9-CF11-4316-B9A4-0C9DBC2F35DF}" destId="{64920325-4F73-4360-80B4-E2BBE032045A}" srcOrd="0" destOrd="0" presId="urn:microsoft.com/office/officeart/2005/8/layout/hList1"/>
    <dgm:cxn modelId="{ADEF7471-5AC5-492E-87A3-392E614E8854}" type="presOf" srcId="{BAEBBFAE-B8C5-4761-9B7D-B4F83318DEFF}" destId="{D92C725C-EE53-449F-9F10-840E9115574C}" srcOrd="0" destOrd="3" presId="urn:microsoft.com/office/officeart/2005/8/layout/hList1"/>
    <dgm:cxn modelId="{DD8264BE-8A20-409B-A4B5-F8E7DB801F37}" type="presOf" srcId="{9A150507-5D8C-43A0-A53A-A764ADF4DDB4}" destId="{2AE8B496-02E8-483D-952A-3D912383A673}" srcOrd="0" destOrd="0" presId="urn:microsoft.com/office/officeart/2005/8/layout/hList1"/>
    <dgm:cxn modelId="{07EB86B4-9C9D-4DC7-9FBF-64A38E2142D8}" srcId="{04C14C88-AA1A-4392-BF0A-DD440A4C1E2B}" destId="{88FCF139-6639-42D5-AFFE-EB624BF92A3E}" srcOrd="0" destOrd="0" parTransId="{80BF42D6-2EB8-4E14-B038-AD7FBE1BD824}" sibTransId="{54945EE0-D427-42BF-A634-30C63B226D20}"/>
    <dgm:cxn modelId="{589FCFF1-C375-44DD-A3BE-05EDF2CF0AE7}" srcId="{C5D7DDE9-CF11-4316-B9A4-0C9DBC2F35DF}" destId="{DA44A2D3-B0ED-4A05-A86E-82DC0F401427}" srcOrd="2" destOrd="0" parTransId="{DC560C0A-4B0B-402F-9B66-054AC180BB39}" sibTransId="{BD82AFDA-3031-48F4-90CE-C3F7503E1AD2}"/>
    <dgm:cxn modelId="{CA9B3580-2A90-426D-A381-6F75094BBEE5}" srcId="{04C14C88-AA1A-4392-BF0A-DD440A4C1E2B}" destId="{906B8525-A41C-4892-B9D0-02CF668AE0D2}" srcOrd="1" destOrd="0" parTransId="{1218D6F0-30D6-4BF0-8466-2B0205689321}" sibTransId="{5E5DAD6D-F6FF-4976-A32A-051AD35237A8}"/>
    <dgm:cxn modelId="{E79B5083-6EEB-4D63-BFF4-AE28919C1B93}" srcId="{3C518293-A05E-4AD7-8EBA-8D2C28873269}" destId="{37E113AA-7CBC-4376-ADA4-3BF7884A81CB}" srcOrd="1" destOrd="0" parTransId="{A8FCA6F9-6ACB-48EE-9C9C-6593BA8B55C6}" sibTransId="{80121548-D357-4335-A9B7-55E585E512B3}"/>
    <dgm:cxn modelId="{9419D2AC-AD11-4581-AFB9-20700440004B}" type="presOf" srcId="{3C518293-A05E-4AD7-8EBA-8D2C28873269}" destId="{E1AFC22C-B641-4452-B4FF-C0A42FBD0BE9}" srcOrd="0" destOrd="0" presId="urn:microsoft.com/office/officeart/2005/8/layout/hList1"/>
    <dgm:cxn modelId="{3DCEDC7F-2BE5-42DA-8E3F-C4B65078A048}" type="presOf" srcId="{37E113AA-7CBC-4376-ADA4-3BF7884A81CB}" destId="{D92C725C-EE53-449F-9F10-840E9115574C}" srcOrd="0" destOrd="1" presId="urn:microsoft.com/office/officeart/2005/8/layout/hList1"/>
    <dgm:cxn modelId="{CCDC1C2F-D806-4147-AB97-1C78049CDDDC}" srcId="{C5D7DDE9-CF11-4316-B9A4-0C9DBC2F35DF}" destId="{3C518293-A05E-4AD7-8EBA-8D2C28873269}" srcOrd="0" destOrd="0" parTransId="{4F4387D0-43C4-4B14-8871-12C14386C0C1}" sibTransId="{71BB50C1-D436-4A47-9FBC-4530A135C752}"/>
    <dgm:cxn modelId="{F16D2840-8D4C-4E08-A0D5-1B8B8DE9C1C1}" type="presOf" srcId="{112F4AE6-685B-480D-A067-C25C3D2C69EC}" destId="{89BFA09E-11DE-4AB6-AEC6-6169BF2021C3}" srcOrd="0" destOrd="1" presId="urn:microsoft.com/office/officeart/2005/8/layout/hList1"/>
    <dgm:cxn modelId="{40C7BC4E-706D-4C20-B290-51FC0ED53887}" srcId="{9A150507-5D8C-43A0-A53A-A764ADF4DDB4}" destId="{3CC3A2D7-3347-4C0F-AB22-9A5C83772D75}" srcOrd="0" destOrd="0" parTransId="{AD13F891-3DAB-455F-9039-C1498DEBAD4E}" sibTransId="{1BFE37A6-5890-4293-9383-E3C93F2B8358}"/>
    <dgm:cxn modelId="{FA62CAD2-0A4C-46EA-AADC-A978DED0339D}" type="presOf" srcId="{DA44A2D3-B0ED-4A05-A86E-82DC0F401427}" destId="{3097147C-D704-4372-853D-69E65DAE7798}" srcOrd="0" destOrd="0" presId="urn:microsoft.com/office/officeart/2005/8/layout/hList1"/>
    <dgm:cxn modelId="{CEB4994F-0DEA-46DD-82B2-E4E67B01AA53}" type="presOf" srcId="{04C14C88-AA1A-4392-BF0A-DD440A4C1E2B}" destId="{5F1EE749-A4E4-409A-8219-BD0E23EBA35E}" srcOrd="0" destOrd="0" presId="urn:microsoft.com/office/officeart/2005/8/layout/hList1"/>
    <dgm:cxn modelId="{3577A79D-01BD-4A5E-914E-A39D3980B708}" srcId="{C5D7DDE9-CF11-4316-B9A4-0C9DBC2F35DF}" destId="{04C14C88-AA1A-4392-BF0A-DD440A4C1E2B}" srcOrd="3" destOrd="0" parTransId="{241103F9-FF6B-4ACB-B151-A4FF83A026C8}" sibTransId="{133AC4E2-45F6-460D-8C27-BAF8797BDA37}"/>
    <dgm:cxn modelId="{781A4B50-F556-41EA-963E-CCF57F6C4C5E}" srcId="{9A150507-5D8C-43A0-A53A-A764ADF4DDB4}" destId="{26B9C7E6-C00B-4C83-B358-62915F51A59A}" srcOrd="1" destOrd="0" parTransId="{164629C5-00A2-4BBF-A8D2-B27DD0DB715B}" sibTransId="{4CF0F221-AAE9-4512-A41E-0659474B8D1E}"/>
    <dgm:cxn modelId="{D0AA158A-C2CB-4CC3-823C-3ED55A068805}" srcId="{3C518293-A05E-4AD7-8EBA-8D2C28873269}" destId="{FBCA3EB9-CABD-4E01-9718-C4E02AB87696}" srcOrd="0" destOrd="0" parTransId="{D308593F-06A0-461A-89A9-E4BBB5CBC540}" sibTransId="{BBA6594A-9853-40D5-AAAB-F96D38E60A48}"/>
    <dgm:cxn modelId="{B245B7BA-7638-43A5-AFCE-770736ABE340}" type="presOf" srcId="{FBCA3EB9-CABD-4E01-9718-C4E02AB87696}" destId="{D92C725C-EE53-449F-9F10-840E9115574C}" srcOrd="0" destOrd="0" presId="urn:microsoft.com/office/officeart/2005/8/layout/hList1"/>
    <dgm:cxn modelId="{FBCA0674-2751-4984-8CF4-E5D7A93236BC}" srcId="{C5D7DDE9-CF11-4316-B9A4-0C9DBC2F35DF}" destId="{9A150507-5D8C-43A0-A53A-A764ADF4DDB4}" srcOrd="1" destOrd="0" parTransId="{80199870-4FCF-42C6-B589-57603A57DFB3}" sibTransId="{B4666797-9915-47BD-B354-93CD8C77EA15}"/>
    <dgm:cxn modelId="{C7514F91-4763-4BBA-BF32-6E3EC88CFB2F}" srcId="{DA44A2D3-B0ED-4A05-A86E-82DC0F401427}" destId="{C44B82B0-B48E-44A5-91AB-8E3DE36EA893}" srcOrd="0" destOrd="0" parTransId="{D046EB2A-77F4-4465-BB4D-8A723F5B2C90}" sibTransId="{124BD9CE-6A4E-44BC-A672-12283021EC77}"/>
    <dgm:cxn modelId="{D1666F2C-A2CD-451B-81CE-4E65AA44D77F}" type="presOf" srcId="{906B8525-A41C-4892-B9D0-02CF668AE0D2}" destId="{06DA8596-7536-471B-8D68-530DE7BB27BB}" srcOrd="0" destOrd="1" presId="urn:microsoft.com/office/officeart/2005/8/layout/hList1"/>
    <dgm:cxn modelId="{0D40002E-EA64-413F-B823-9AE4F0145521}" type="presOf" srcId="{88FCF139-6639-42D5-AFFE-EB624BF92A3E}" destId="{06DA8596-7536-471B-8D68-530DE7BB27BB}" srcOrd="0" destOrd="0" presId="urn:microsoft.com/office/officeart/2005/8/layout/hList1"/>
    <dgm:cxn modelId="{71A2088D-4017-4A1D-83F9-1872BD62DA6E}" srcId="{3C518293-A05E-4AD7-8EBA-8D2C28873269}" destId="{3FA7A704-699B-4E67-AF91-CF8471E75AE3}" srcOrd="2" destOrd="0" parTransId="{2D425572-F89F-4F27-AE8D-35433D0191D6}" sibTransId="{9052F387-B727-4754-94C1-E68430F1D532}"/>
    <dgm:cxn modelId="{EB1FE2A6-DF0B-4746-AF1C-36BC11CA75BA}" type="presParOf" srcId="{64920325-4F73-4360-80B4-E2BBE032045A}" destId="{0759F916-8182-409A-96EA-35B1BCBE253E}" srcOrd="0" destOrd="0" presId="urn:microsoft.com/office/officeart/2005/8/layout/hList1"/>
    <dgm:cxn modelId="{EEA80E3F-FF8E-4883-80A8-0BE58643E652}" type="presParOf" srcId="{0759F916-8182-409A-96EA-35B1BCBE253E}" destId="{E1AFC22C-B641-4452-B4FF-C0A42FBD0BE9}" srcOrd="0" destOrd="0" presId="urn:microsoft.com/office/officeart/2005/8/layout/hList1"/>
    <dgm:cxn modelId="{7C47353C-7834-4F14-99B3-DF868E4E890C}" type="presParOf" srcId="{0759F916-8182-409A-96EA-35B1BCBE253E}" destId="{D92C725C-EE53-449F-9F10-840E9115574C}" srcOrd="1" destOrd="0" presId="urn:microsoft.com/office/officeart/2005/8/layout/hList1"/>
    <dgm:cxn modelId="{D82D63BD-794E-4654-8C81-E37BE8B7E680}" type="presParOf" srcId="{64920325-4F73-4360-80B4-E2BBE032045A}" destId="{0ECE3BAE-0601-4957-A14D-F5C5693E14C7}" srcOrd="1" destOrd="0" presId="urn:microsoft.com/office/officeart/2005/8/layout/hList1"/>
    <dgm:cxn modelId="{D5CF3A88-87FF-4D8B-87F0-40EA6F894C40}" type="presParOf" srcId="{64920325-4F73-4360-80B4-E2BBE032045A}" destId="{F08182FC-7ECF-4EDC-AA02-C64FADE6E720}" srcOrd="2" destOrd="0" presId="urn:microsoft.com/office/officeart/2005/8/layout/hList1"/>
    <dgm:cxn modelId="{718DA965-6B03-4657-BE00-5E2C428128C7}" type="presParOf" srcId="{F08182FC-7ECF-4EDC-AA02-C64FADE6E720}" destId="{2AE8B496-02E8-483D-952A-3D912383A673}" srcOrd="0" destOrd="0" presId="urn:microsoft.com/office/officeart/2005/8/layout/hList1"/>
    <dgm:cxn modelId="{49EDE196-70DB-414E-8BD6-6F66EABDD9B8}" type="presParOf" srcId="{F08182FC-7ECF-4EDC-AA02-C64FADE6E720}" destId="{836AEA9C-48A7-45BE-9E12-CF1CE5C37FF3}" srcOrd="1" destOrd="0" presId="urn:microsoft.com/office/officeart/2005/8/layout/hList1"/>
    <dgm:cxn modelId="{6425C0DC-BE4A-45EF-BF4E-A69AB1F5C4B6}" type="presParOf" srcId="{64920325-4F73-4360-80B4-E2BBE032045A}" destId="{D4694BA0-FA60-4F71-B9B3-2E11296C01BC}" srcOrd="3" destOrd="0" presId="urn:microsoft.com/office/officeart/2005/8/layout/hList1"/>
    <dgm:cxn modelId="{7FA9F0F8-FE1E-4FC1-ABE5-613A6EEF5299}" type="presParOf" srcId="{64920325-4F73-4360-80B4-E2BBE032045A}" destId="{4996A61F-714D-4E2F-8618-9F9A6422439C}" srcOrd="4" destOrd="0" presId="urn:microsoft.com/office/officeart/2005/8/layout/hList1"/>
    <dgm:cxn modelId="{CB11EFBD-3656-4507-8FA7-50EA1992F69B}" type="presParOf" srcId="{4996A61F-714D-4E2F-8618-9F9A6422439C}" destId="{3097147C-D704-4372-853D-69E65DAE7798}" srcOrd="0" destOrd="0" presId="urn:microsoft.com/office/officeart/2005/8/layout/hList1"/>
    <dgm:cxn modelId="{D4B242AD-EA08-43E2-93E4-52028F02679A}" type="presParOf" srcId="{4996A61F-714D-4E2F-8618-9F9A6422439C}" destId="{89BFA09E-11DE-4AB6-AEC6-6169BF2021C3}" srcOrd="1" destOrd="0" presId="urn:microsoft.com/office/officeart/2005/8/layout/hList1"/>
    <dgm:cxn modelId="{B564BD3D-F2BC-4A04-AA79-3FE64AE56A30}" type="presParOf" srcId="{64920325-4F73-4360-80B4-E2BBE032045A}" destId="{0004EE8B-6E4B-415D-867A-50D50C428CE4}" srcOrd="5" destOrd="0" presId="urn:microsoft.com/office/officeart/2005/8/layout/hList1"/>
    <dgm:cxn modelId="{49744C90-68AF-4F15-994B-D68EBCF9F0E9}" type="presParOf" srcId="{64920325-4F73-4360-80B4-E2BBE032045A}" destId="{FC50AB4F-4921-4E48-B054-B46EFA6EC58A}" srcOrd="6" destOrd="0" presId="urn:microsoft.com/office/officeart/2005/8/layout/hList1"/>
    <dgm:cxn modelId="{9D559ADE-BDA8-497A-9603-FCBAAC82FD4D}" type="presParOf" srcId="{FC50AB4F-4921-4E48-B054-B46EFA6EC58A}" destId="{5F1EE749-A4E4-409A-8219-BD0E23EBA35E}" srcOrd="0" destOrd="0" presId="urn:microsoft.com/office/officeart/2005/8/layout/hList1"/>
    <dgm:cxn modelId="{2C960CA0-8C27-4DC6-A79A-03E871D43F23}" type="presParOf" srcId="{FC50AB4F-4921-4E48-B054-B46EFA6EC58A}" destId="{06DA8596-7536-471B-8D68-530DE7BB27B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FC22C-B641-4452-B4FF-C0A42FBD0BE9}">
      <dsp:nvSpPr>
        <dsp:cNvPr id="0" name=""/>
        <dsp:cNvSpPr/>
      </dsp:nvSpPr>
      <dsp:spPr>
        <a:xfrm>
          <a:off x="4445" y="475202"/>
          <a:ext cx="2673243" cy="7919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>
              <a:ea typeface="宋体" charset="-122"/>
            </a:rPr>
            <a:t>Identity Properties 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>
              <a:ea typeface="宋体" charset="-122"/>
            </a:rPr>
            <a:t>0-1</a:t>
          </a:r>
          <a:r>
            <a:rPr lang="zh-CN" altLang="en-US" sz="1900" kern="1200" dirty="0" smtClean="0">
              <a:ea typeface="宋体" charset="-122"/>
            </a:rPr>
            <a:t>律 </a:t>
          </a:r>
          <a:endParaRPr lang="zh-CN" altLang="en-US" sz="1900" kern="1200" dirty="0"/>
        </a:p>
      </dsp:txBody>
      <dsp:txXfrm>
        <a:off x="4445" y="475202"/>
        <a:ext cx="2673243" cy="791933"/>
      </dsp:txXfrm>
    </dsp:sp>
    <dsp:sp modelId="{D92C725C-EE53-449F-9F10-840E9115574C}">
      <dsp:nvSpPr>
        <dsp:cNvPr id="0" name=""/>
        <dsp:cNvSpPr/>
      </dsp:nvSpPr>
      <dsp:spPr>
        <a:xfrm>
          <a:off x="4445" y="1267135"/>
          <a:ext cx="2673243" cy="1721114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>
              <a:ea typeface="宋体" charset="-122"/>
            </a:rPr>
            <a:t>1.  </a:t>
          </a:r>
          <a:r>
            <a:rPr lang="en-US" altLang="zh-CN" sz="2400" i="1" kern="1200" dirty="0" smtClean="0">
              <a:ea typeface="宋体" charset="-122"/>
            </a:rPr>
            <a:t>A</a:t>
          </a:r>
          <a:r>
            <a:rPr lang="en-US" altLang="zh-CN" sz="2400" kern="1200" dirty="0" smtClean="0">
              <a:ea typeface="宋体" charset="-122"/>
            </a:rPr>
            <a:t> + 0 = </a:t>
          </a:r>
          <a:r>
            <a:rPr lang="en-US" altLang="zh-CN" sz="2400" i="1" kern="1200" dirty="0" smtClean="0">
              <a:ea typeface="宋体" charset="-122"/>
            </a:rPr>
            <a:t>A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>
              <a:ea typeface="宋体" charset="-122"/>
            </a:rPr>
            <a:t>2.  </a:t>
          </a:r>
          <a:r>
            <a:rPr lang="en-US" altLang="zh-CN" sz="2400" i="1" kern="1200" dirty="0" smtClean="0">
              <a:ea typeface="宋体" charset="-122"/>
            </a:rPr>
            <a:t>A</a:t>
          </a:r>
          <a:r>
            <a:rPr lang="en-US" altLang="zh-CN" sz="2400" kern="1200" dirty="0" smtClean="0">
              <a:ea typeface="宋体" charset="-122"/>
            </a:rPr>
            <a:t> + 1 = 1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>
              <a:ea typeface="宋体" charset="-122"/>
            </a:rPr>
            <a:t>3.  </a:t>
          </a:r>
          <a:r>
            <a:rPr lang="en-US" altLang="zh-CN" sz="2400" i="1" kern="1200" dirty="0" smtClean="0">
              <a:ea typeface="宋体" charset="-122"/>
            </a:rPr>
            <a:t>A</a:t>
          </a:r>
          <a:r>
            <a:rPr lang="en-US" altLang="zh-CN" sz="2400" kern="1200" dirty="0" smtClean="0">
              <a:ea typeface="宋体" charset="-122"/>
            </a:rPr>
            <a:t> </a:t>
          </a:r>
          <a:r>
            <a:rPr lang="en-US" altLang="zh-CN" sz="2400" kern="1200" baseline="30000" dirty="0" smtClean="0">
              <a:ea typeface="宋体" charset="-122"/>
            </a:rPr>
            <a:t>.</a:t>
          </a:r>
          <a:r>
            <a:rPr lang="en-US" altLang="zh-CN" sz="2400" kern="1200" dirty="0" smtClean="0">
              <a:ea typeface="宋体" charset="-122"/>
            </a:rPr>
            <a:t> 0 = 0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>
              <a:ea typeface="宋体" charset="-122"/>
            </a:rPr>
            <a:t>4.  </a:t>
          </a:r>
          <a:r>
            <a:rPr lang="en-US" altLang="zh-CN" sz="2400" i="1" kern="1200" dirty="0" smtClean="0">
              <a:ea typeface="宋体" charset="-122"/>
            </a:rPr>
            <a:t>A</a:t>
          </a:r>
          <a:r>
            <a:rPr lang="en-US" altLang="zh-CN" sz="2400" kern="1200" dirty="0" smtClean="0">
              <a:ea typeface="宋体" charset="-122"/>
            </a:rPr>
            <a:t> </a:t>
          </a:r>
          <a:r>
            <a:rPr lang="en-US" altLang="zh-CN" sz="2400" kern="1200" baseline="30000" dirty="0" smtClean="0">
              <a:ea typeface="宋体" charset="-122"/>
            </a:rPr>
            <a:t>.</a:t>
          </a:r>
          <a:r>
            <a:rPr lang="en-US" altLang="zh-CN" sz="2400" kern="1200" dirty="0" smtClean="0">
              <a:ea typeface="宋体" charset="-122"/>
            </a:rPr>
            <a:t> 1 = </a:t>
          </a:r>
          <a:r>
            <a:rPr lang="en-US" altLang="zh-CN" sz="2400" i="1" kern="1200" dirty="0" smtClean="0">
              <a:ea typeface="宋体" charset="-122"/>
            </a:rPr>
            <a:t>A</a:t>
          </a:r>
          <a:endParaRPr lang="zh-CN" altLang="en-US" sz="2400" kern="1200" dirty="0"/>
        </a:p>
      </dsp:txBody>
      <dsp:txXfrm>
        <a:off x="4445" y="1267135"/>
        <a:ext cx="2673243" cy="1721114"/>
      </dsp:txXfrm>
    </dsp:sp>
    <dsp:sp modelId="{2AE8B496-02E8-483D-952A-3D912383A673}">
      <dsp:nvSpPr>
        <dsp:cNvPr id="0" name=""/>
        <dsp:cNvSpPr/>
      </dsp:nvSpPr>
      <dsp:spPr>
        <a:xfrm>
          <a:off x="3051943" y="475202"/>
          <a:ext cx="2673243" cy="7919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err="1" smtClean="0">
              <a:ea typeface="宋体" charset="-122"/>
            </a:rPr>
            <a:t>Idempotency</a:t>
          </a:r>
          <a:r>
            <a:rPr lang="en-US" altLang="zh-CN" sz="1900" kern="1200" dirty="0" smtClean="0">
              <a:ea typeface="宋体" charset="-122"/>
            </a:rPr>
            <a:t> Property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ea typeface="宋体" charset="-122"/>
            </a:rPr>
            <a:t>幂等性：</a:t>
          </a:r>
          <a:r>
            <a:rPr lang="en-US" altLang="zh-CN" sz="1900" kern="1200" dirty="0" smtClean="0">
              <a:ea typeface="宋体" charset="-122"/>
            </a:rPr>
            <a:t>5. 7</a:t>
          </a:r>
          <a:endParaRPr lang="zh-CN" altLang="en-US" sz="1900" kern="1200" dirty="0"/>
        </a:p>
      </dsp:txBody>
      <dsp:txXfrm>
        <a:off x="3051943" y="475202"/>
        <a:ext cx="2673243" cy="791933"/>
      </dsp:txXfrm>
    </dsp:sp>
    <dsp:sp modelId="{836AEA9C-48A7-45BE-9E12-CF1CE5C37FF3}">
      <dsp:nvSpPr>
        <dsp:cNvPr id="0" name=""/>
        <dsp:cNvSpPr/>
      </dsp:nvSpPr>
      <dsp:spPr>
        <a:xfrm>
          <a:off x="3051943" y="1267135"/>
          <a:ext cx="2673243" cy="1721114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>
              <a:ea typeface="宋体" charset="-122"/>
            </a:rPr>
            <a:t>5.  </a:t>
          </a:r>
          <a:r>
            <a:rPr lang="en-US" altLang="zh-CN" sz="2400" i="1" kern="1200" dirty="0" smtClean="0">
              <a:ea typeface="宋体" charset="-122"/>
            </a:rPr>
            <a:t>A</a:t>
          </a:r>
          <a:r>
            <a:rPr lang="en-US" altLang="zh-CN" sz="2400" kern="1200" dirty="0" smtClean="0">
              <a:ea typeface="宋体" charset="-122"/>
            </a:rPr>
            <a:t> + </a:t>
          </a:r>
          <a:r>
            <a:rPr lang="en-US" altLang="zh-CN" sz="2400" i="1" kern="1200" dirty="0" smtClean="0">
              <a:ea typeface="宋体" charset="-122"/>
            </a:rPr>
            <a:t>A</a:t>
          </a:r>
          <a:r>
            <a:rPr lang="en-US" altLang="zh-CN" sz="2400" kern="1200" dirty="0" smtClean="0">
              <a:ea typeface="宋体" charset="-122"/>
            </a:rPr>
            <a:t> = </a:t>
          </a:r>
          <a:r>
            <a:rPr lang="en-US" altLang="zh-CN" sz="2400" i="1" kern="1200" dirty="0" smtClean="0">
              <a:ea typeface="宋体" charset="-122"/>
            </a:rPr>
            <a:t>A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>
              <a:ea typeface="宋体" charset="-122"/>
            </a:rPr>
            <a:t>7.  </a:t>
          </a:r>
          <a:r>
            <a:rPr lang="en-US" altLang="zh-CN" sz="2400" i="1" kern="1200" dirty="0" smtClean="0">
              <a:ea typeface="宋体" charset="-122"/>
            </a:rPr>
            <a:t>A</a:t>
          </a:r>
          <a:r>
            <a:rPr lang="en-US" altLang="zh-CN" sz="2400" kern="1200" dirty="0" smtClean="0">
              <a:ea typeface="宋体" charset="-122"/>
            </a:rPr>
            <a:t> </a:t>
          </a:r>
          <a:r>
            <a:rPr lang="en-US" altLang="zh-CN" sz="2400" kern="1200" baseline="30000" dirty="0" smtClean="0">
              <a:ea typeface="宋体" charset="-122"/>
            </a:rPr>
            <a:t>.</a:t>
          </a:r>
          <a:r>
            <a:rPr lang="en-US" altLang="zh-CN" sz="2400" kern="1200" dirty="0" smtClean="0">
              <a:ea typeface="宋体" charset="-122"/>
            </a:rPr>
            <a:t> </a:t>
          </a:r>
          <a:r>
            <a:rPr lang="en-US" altLang="zh-CN" sz="2400" i="1" kern="1200" dirty="0" smtClean="0">
              <a:ea typeface="宋体" charset="-122"/>
            </a:rPr>
            <a:t>A = A</a:t>
          </a:r>
          <a:endParaRPr lang="zh-CN" altLang="en-US" sz="2400" kern="1200" dirty="0"/>
        </a:p>
      </dsp:txBody>
      <dsp:txXfrm>
        <a:off x="3051943" y="1267135"/>
        <a:ext cx="2673243" cy="1721114"/>
      </dsp:txXfrm>
    </dsp:sp>
    <dsp:sp modelId="{3097147C-D704-4372-853D-69E65DAE7798}">
      <dsp:nvSpPr>
        <dsp:cNvPr id="0" name=""/>
        <dsp:cNvSpPr/>
      </dsp:nvSpPr>
      <dsp:spPr>
        <a:xfrm>
          <a:off x="6099442" y="475202"/>
          <a:ext cx="2673243" cy="7919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>
              <a:ea typeface="宋体" charset="-122"/>
            </a:rPr>
            <a:t>Complement Properties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ea typeface="宋体" charset="-122"/>
            </a:rPr>
            <a:t>互补律：</a:t>
          </a:r>
          <a:r>
            <a:rPr lang="en-US" altLang="zh-CN" sz="1900" kern="1200" dirty="0" smtClean="0">
              <a:ea typeface="宋体" charset="-122"/>
            </a:rPr>
            <a:t>6.8</a:t>
          </a:r>
          <a:endParaRPr lang="zh-CN" altLang="en-US" sz="1900" kern="1200" dirty="0"/>
        </a:p>
      </dsp:txBody>
      <dsp:txXfrm>
        <a:off x="6099442" y="475202"/>
        <a:ext cx="2673243" cy="791933"/>
      </dsp:txXfrm>
    </dsp:sp>
    <dsp:sp modelId="{89BFA09E-11DE-4AB6-AEC6-6169BF2021C3}">
      <dsp:nvSpPr>
        <dsp:cNvPr id="0" name=""/>
        <dsp:cNvSpPr/>
      </dsp:nvSpPr>
      <dsp:spPr>
        <a:xfrm>
          <a:off x="6099442" y="1267135"/>
          <a:ext cx="2673243" cy="1721114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>
              <a:ea typeface="宋体" charset="-122"/>
            </a:rPr>
            <a:t>6.  </a:t>
          </a:r>
          <a14:m xmlns:a14="http://schemas.microsoft.com/office/drawing/2010/main">
            <m:oMath xmlns:m="http://schemas.openxmlformats.org/officeDocument/2006/math">
              <m:r>
                <a:rPr lang="en-US" altLang="zh-CN" sz="2400" b="0" i="1" kern="1200" smtClean="0">
                  <a:latin typeface="Cambria Math" panose="02040503050406030204" pitchFamily="18" charset="0"/>
                  <a:ea typeface="宋体" charset="-122"/>
                </a:rPr>
                <m:t>𝐴</m:t>
              </m:r>
              <m:r>
                <a:rPr lang="en-US" altLang="zh-CN" sz="2400" b="0" i="1" kern="1200" smtClean="0">
                  <a:latin typeface="Cambria Math" panose="02040503050406030204" pitchFamily="18" charset="0"/>
                  <a:ea typeface="宋体" charset="-122"/>
                </a:rPr>
                <m:t>+</m:t>
              </m:r>
              <m:acc>
                <m:accPr>
                  <m:chr m:val="̅"/>
                  <m:ctrlPr>
                    <a:rPr lang="en-US" altLang="zh-CN" sz="2400" b="0" i="1" kern="1200" smtClean="0">
                      <a:latin typeface="Cambria Math" panose="02040503050406030204" pitchFamily="18" charset="0"/>
                      <a:ea typeface="宋体" charset="-122"/>
                    </a:rPr>
                  </m:ctrlPr>
                </m:accPr>
                <m:e>
                  <m:r>
                    <a:rPr lang="en-US" altLang="zh-CN" sz="2400" b="0" i="1" kern="1200" smtClean="0">
                      <a:latin typeface="Cambria Math" panose="02040503050406030204" pitchFamily="18" charset="0"/>
                      <a:ea typeface="宋体" charset="-122"/>
                    </a:rPr>
                    <m:t>𝐴</m:t>
                  </m:r>
                </m:e>
              </m:acc>
              <m:r>
                <a:rPr lang="en-US" altLang="zh-CN" sz="2400" b="0" i="1" kern="1200" smtClean="0">
                  <a:latin typeface="Cambria Math" panose="02040503050406030204" pitchFamily="18" charset="0"/>
                  <a:ea typeface="宋体" charset="-122"/>
                </a:rPr>
                <m:t>=1</m:t>
              </m:r>
            </m:oMath>
          </a14:m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>
              <a:ea typeface="宋体" charset="-122"/>
            </a:rPr>
            <a:t>8.  </a:t>
          </a:r>
          <a14:m xmlns:a14="http://schemas.microsoft.com/office/drawing/2010/main">
            <m:oMath xmlns:m="http://schemas.openxmlformats.org/officeDocument/2006/math">
              <m:r>
                <a:rPr lang="en-US" altLang="zh-CN" sz="2400" b="0" i="1" kern="1200" smtClean="0">
                  <a:latin typeface="Cambria Math" panose="02040503050406030204" pitchFamily="18" charset="0"/>
                  <a:ea typeface="宋体" charset="-122"/>
                </a:rPr>
                <m:t>𝐴</m:t>
              </m:r>
              <m:r>
                <a:rPr lang="en-US" altLang="zh-CN" sz="24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∙</m:t>
              </m:r>
              <m:acc>
                <m:accPr>
                  <m:chr m:val="̅"/>
                  <m:ctrlPr>
                    <a:rPr lang="en-US" altLang="zh-CN" sz="2400" b="0" i="1" kern="1200" smtClean="0">
                      <a:latin typeface="Cambria Math" panose="02040503050406030204" pitchFamily="18" charset="0"/>
                      <a:ea typeface="宋体" charset="-122"/>
                    </a:rPr>
                  </m:ctrlPr>
                </m:accPr>
                <m:e>
                  <m:r>
                    <a:rPr lang="en-US" altLang="zh-CN" sz="2400" b="0" i="1" kern="1200" smtClean="0">
                      <a:latin typeface="Cambria Math" panose="02040503050406030204" pitchFamily="18" charset="0"/>
                      <a:ea typeface="宋体" charset="-122"/>
                    </a:rPr>
                    <m:t>𝐴</m:t>
                  </m:r>
                </m:e>
              </m:acc>
              <m:r>
                <a:rPr lang="en-US" altLang="zh-CN" sz="2400" b="0" i="1" kern="1200" smtClean="0">
                  <a:latin typeface="Cambria Math" panose="02040503050406030204" pitchFamily="18" charset="0"/>
                  <a:ea typeface="宋体" charset="-122"/>
                </a:rPr>
                <m:t>=0</m:t>
              </m:r>
            </m:oMath>
          </a14:m>
          <a:endParaRPr lang="zh-CN" altLang="en-US" sz="2400" kern="1200" dirty="0"/>
        </a:p>
      </dsp:txBody>
      <dsp:txXfrm>
        <a:off x="6099442" y="1267135"/>
        <a:ext cx="2673243" cy="1721114"/>
      </dsp:txXfrm>
    </dsp:sp>
    <dsp:sp modelId="{5F1EE749-A4E4-409A-8219-BD0E23EBA35E}">
      <dsp:nvSpPr>
        <dsp:cNvPr id="0" name=""/>
        <dsp:cNvSpPr/>
      </dsp:nvSpPr>
      <dsp:spPr>
        <a:xfrm>
          <a:off x="9146940" y="475202"/>
          <a:ext cx="2673243" cy="7919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>
              <a:ea typeface="宋体" charset="-122"/>
              <a:cs typeface="Times New Roman" pitchFamily="18" charset="0"/>
            </a:rPr>
            <a:t>Absorption Property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ea typeface="宋体" charset="-122"/>
            </a:rPr>
            <a:t>吸收律：</a:t>
          </a:r>
          <a:r>
            <a:rPr lang="en-US" altLang="zh-CN" sz="1900" kern="1200" dirty="0" smtClean="0">
              <a:ea typeface="宋体" charset="-122"/>
            </a:rPr>
            <a:t>10.11 </a:t>
          </a:r>
          <a:endParaRPr lang="zh-CN" altLang="en-US" sz="1900" kern="1200" dirty="0"/>
        </a:p>
      </dsp:txBody>
      <dsp:txXfrm>
        <a:off x="9146940" y="475202"/>
        <a:ext cx="2673243" cy="791933"/>
      </dsp:txXfrm>
    </dsp:sp>
    <dsp:sp modelId="{06DA8596-7536-471B-8D68-530DE7BB27BB}">
      <dsp:nvSpPr>
        <dsp:cNvPr id="0" name=""/>
        <dsp:cNvSpPr/>
      </dsp:nvSpPr>
      <dsp:spPr>
        <a:xfrm>
          <a:off x="9146940" y="1267135"/>
          <a:ext cx="2673243" cy="1721114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>
              <a:ea typeface="宋体" charset="-122"/>
            </a:rPr>
            <a:t>10.  </a:t>
          </a:r>
          <a:r>
            <a:rPr lang="en-US" altLang="zh-CN" sz="2400" i="1" kern="1200" dirty="0" smtClean="0">
              <a:ea typeface="宋体" charset="-122"/>
            </a:rPr>
            <a:t>A + AB = A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>
              <a:ea typeface="宋体" charset="-122"/>
            </a:rPr>
            <a:t>11. </a:t>
          </a:r>
          <a14:m xmlns:a14="http://schemas.microsoft.com/office/drawing/2010/main">
            <m:oMath xmlns:m="http://schemas.openxmlformats.org/officeDocument/2006/math">
              <m:r>
                <a:rPr lang="en-US" altLang="zh-CN" sz="2400" b="0" i="1" kern="1200" smtClean="0">
                  <a:latin typeface="Cambria Math" panose="02040503050406030204" pitchFamily="18" charset="0"/>
                  <a:ea typeface="宋体" charset="-122"/>
                </a:rPr>
                <m:t>𝐴</m:t>
              </m:r>
              <m:r>
                <a:rPr lang="en-US" altLang="zh-CN" sz="2400" b="0" i="1" kern="1200" smtClean="0">
                  <a:latin typeface="Cambria Math" panose="02040503050406030204" pitchFamily="18" charset="0"/>
                  <a:ea typeface="宋体" charset="-122"/>
                </a:rPr>
                <m:t>+</m:t>
              </m:r>
              <m:acc>
                <m:accPr>
                  <m:chr m:val="̅"/>
                  <m:ctrlPr>
                    <a:rPr lang="en-US" altLang="zh-CN" sz="2400" b="0" i="1" kern="1200" smtClean="0">
                      <a:latin typeface="Cambria Math" panose="02040503050406030204" pitchFamily="18" charset="0"/>
                      <a:ea typeface="宋体" charset="-122"/>
                    </a:rPr>
                  </m:ctrlPr>
                </m:accPr>
                <m:e>
                  <m:r>
                    <a:rPr lang="en-US" altLang="zh-CN" sz="2400" b="0" i="1" kern="1200" smtClean="0">
                      <a:latin typeface="Cambria Math" panose="02040503050406030204" pitchFamily="18" charset="0"/>
                      <a:ea typeface="宋体" charset="-122"/>
                    </a:rPr>
                    <m:t>𝐴</m:t>
                  </m:r>
                </m:e>
              </m:acc>
              <m:r>
                <a:rPr lang="en-US" altLang="zh-CN" sz="2400" b="0" i="1" kern="1200" smtClean="0">
                  <a:latin typeface="Cambria Math" panose="02040503050406030204" pitchFamily="18" charset="0"/>
                  <a:ea typeface="宋体" charset="-122"/>
                </a:rPr>
                <m:t>𝐵</m:t>
              </m:r>
              <m:r>
                <a:rPr lang="en-US" altLang="zh-CN" sz="2400" b="0" i="1" kern="1200" smtClean="0">
                  <a:latin typeface="Cambria Math" panose="02040503050406030204" pitchFamily="18" charset="0"/>
                  <a:ea typeface="宋体" charset="-122"/>
                </a:rPr>
                <m:t>=                </m:t>
              </m:r>
              <m:r>
                <a:rPr lang="en-US" altLang="zh-CN" sz="2400" b="0" i="1" kern="1200" smtClean="0">
                  <a:latin typeface="Cambria Math" panose="02040503050406030204" pitchFamily="18" charset="0"/>
                  <a:ea typeface="宋体" charset="-122"/>
                </a:rPr>
                <m:t>𝐴</m:t>
              </m:r>
              <m:r>
                <a:rPr lang="en-US" altLang="zh-CN" sz="2400" b="0" i="1" kern="1200" smtClean="0">
                  <a:latin typeface="Cambria Math" panose="02040503050406030204" pitchFamily="18" charset="0"/>
                  <a:ea typeface="宋体" charset="-122"/>
                </a:rPr>
                <m:t>+</m:t>
              </m:r>
              <m:r>
                <a:rPr lang="en-US" altLang="zh-CN" sz="2400" b="0" i="1" kern="1200" smtClean="0">
                  <a:latin typeface="Cambria Math" panose="02040503050406030204" pitchFamily="18" charset="0"/>
                  <a:ea typeface="宋体" charset="-122"/>
                </a:rPr>
                <m:t>𝐵</m:t>
              </m:r>
            </m:oMath>
          </a14:m>
          <a:endParaRPr lang="zh-CN" altLang="en-US" sz="2400" kern="1200" dirty="0"/>
        </a:p>
      </dsp:txBody>
      <dsp:txXfrm>
        <a:off x="9146940" y="1267135"/>
        <a:ext cx="2673243" cy="1721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5729F-046A-43B1-89B7-FB1B1CB1077D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E199D-55EA-494A-A9FC-1B0509E12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2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变量集</a:t>
            </a:r>
            <a:r>
              <a:rPr lang="en-US" altLang="zh-CN" dirty="0" smtClean="0">
                <a:latin typeface="Arial" charset="0"/>
              </a:rPr>
              <a:t>K</a:t>
            </a:r>
            <a:r>
              <a:rPr lang="zh-CN" altLang="en-US" dirty="0" smtClean="0">
                <a:latin typeface="Arial" charset="0"/>
              </a:rPr>
              <a:t>是布尔代数中变量的集合，它可以用任何字母表示，每个变量的取值只能是常量“</a:t>
            </a:r>
            <a:r>
              <a:rPr lang="en-US" altLang="zh-CN" dirty="0" smtClean="0">
                <a:latin typeface="Arial" charset="0"/>
              </a:rPr>
              <a:t>0”</a:t>
            </a:r>
            <a:r>
              <a:rPr lang="zh-CN" altLang="en-US" dirty="0" smtClean="0">
                <a:latin typeface="Arial" charset="0"/>
              </a:rPr>
              <a:t>或“</a:t>
            </a:r>
            <a:r>
              <a:rPr lang="en-US" altLang="zh-CN" dirty="0" smtClean="0">
                <a:latin typeface="Arial" charset="0"/>
              </a:rPr>
              <a:t>1”</a:t>
            </a:r>
            <a:r>
              <a:rPr lang="zh-CN" altLang="en-US" dirty="0" smtClean="0">
                <a:latin typeface="Arial" charset="0"/>
              </a:rPr>
              <a:t>。布尔代数又称为开关代数（逻辑代数）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zh-CN" altLang="en-US" dirty="0" smtClean="0">
                <a:latin typeface="Arial" charset="0"/>
              </a:rPr>
              <a:t>不提以下概念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zh-CN" altLang="en-US" b="1" dirty="0" smtClean="0">
                <a:latin typeface="Arial" charset="0"/>
              </a:rPr>
              <a:t>反码</a:t>
            </a:r>
            <a:r>
              <a:rPr lang="en-US" altLang="zh-CN" b="1" dirty="0" smtClean="0">
                <a:latin typeface="Arial" charset="0"/>
              </a:rPr>
              <a:t>complement </a:t>
            </a:r>
            <a:r>
              <a:rPr lang="zh-CN" altLang="en-US" dirty="0" smtClean="0">
                <a:latin typeface="Arial" charset="0"/>
              </a:rPr>
              <a:t>是变量的反相，例如，变量</a:t>
            </a:r>
            <a:r>
              <a:rPr lang="en-US" altLang="zh-CN" dirty="0" smtClean="0">
                <a:latin typeface="Arial" charset="0"/>
              </a:rPr>
              <a:t>A</a:t>
            </a:r>
            <a:r>
              <a:rPr lang="zh-CN" altLang="en-US" dirty="0" smtClean="0">
                <a:latin typeface="Arial" charset="0"/>
              </a:rPr>
              <a:t>的反码是</a:t>
            </a:r>
            <a:r>
              <a:rPr lang="en-US" altLang="zh-CN" dirty="0" smtClean="0">
                <a:latin typeface="Arial" charset="0"/>
              </a:rPr>
              <a:t>A’</a:t>
            </a:r>
            <a:r>
              <a:rPr lang="zh-CN" altLang="en-US" dirty="0" smtClean="0">
                <a:latin typeface="Arial" charset="0"/>
              </a:rPr>
              <a:t>。</a:t>
            </a:r>
            <a:r>
              <a:rPr lang="en-US" altLang="zh-CN" dirty="0" smtClean="0">
                <a:latin typeface="Arial" charset="0"/>
              </a:rPr>
              <a:t>A</a:t>
            </a:r>
            <a:r>
              <a:rPr lang="zh-CN" altLang="en-US" dirty="0" smtClean="0">
                <a:latin typeface="Arial" charset="0"/>
              </a:rPr>
              <a:t>为</a:t>
            </a:r>
            <a:r>
              <a:rPr lang="en-US" altLang="zh-CN" dirty="0" smtClean="0">
                <a:latin typeface="Arial" charset="0"/>
              </a:rPr>
              <a:t>0</a:t>
            </a:r>
            <a:r>
              <a:rPr lang="zh-CN" altLang="en-US" dirty="0" smtClean="0">
                <a:latin typeface="Arial" charset="0"/>
              </a:rPr>
              <a:t>则</a:t>
            </a:r>
            <a:r>
              <a:rPr lang="en-US" altLang="zh-CN" dirty="0" smtClean="0">
                <a:latin typeface="Arial" charset="0"/>
              </a:rPr>
              <a:t>A’</a:t>
            </a:r>
            <a:r>
              <a:rPr lang="zh-CN" altLang="en-US" dirty="0" smtClean="0">
                <a:latin typeface="Arial" charset="0"/>
              </a:rPr>
              <a:t>为</a:t>
            </a:r>
            <a:r>
              <a:rPr lang="en-US" altLang="zh-CN" dirty="0" smtClean="0">
                <a:latin typeface="Arial" charset="0"/>
              </a:rPr>
              <a:t>1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一个</a:t>
            </a:r>
            <a:r>
              <a:rPr lang="zh-CN" altLang="en-US" b="1" dirty="0" smtClean="0">
                <a:latin typeface="Arial" charset="0"/>
              </a:rPr>
              <a:t>文字 </a:t>
            </a:r>
            <a:r>
              <a:rPr lang="en-US" altLang="zh-CN" b="1" dirty="0" smtClean="0">
                <a:latin typeface="Arial" charset="0"/>
              </a:rPr>
              <a:t>literal </a:t>
            </a:r>
            <a:r>
              <a:rPr lang="zh-CN" altLang="en-US" dirty="0" smtClean="0">
                <a:latin typeface="Arial" charset="0"/>
              </a:rPr>
              <a:t>就是一个变量或者变量的反码。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604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第三题可以两种解法，不熟悉的可以用分配法后，把每一项都拆开，用配项法，去除重复项后再继续化简。熟悉的也可以直接用之前所给配项法结论，直接找形如</a:t>
            </a:r>
            <a:r>
              <a:rPr lang="en-US" altLang="zh-CN" sz="1200" dirty="0" smtClean="0"/>
              <a:t>A’B+AC’+BC’=A’B+AC’</a:t>
            </a:r>
            <a:r>
              <a:rPr lang="zh-CN" altLang="en-US" sz="1200" dirty="0" smtClean="0"/>
              <a:t>的形式消除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460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eaLnBrk="1" hangingPunct="1"/>
            <a:r>
              <a:rPr lang="zh-CN" altLang="en-US" sz="2400" dirty="0" smtClean="0">
                <a:latin typeface="Arial" charset="0"/>
              </a:rPr>
              <a:t>与项，布尔变量之间用“</a:t>
            </a:r>
            <a:r>
              <a:rPr lang="en-US" altLang="zh-CN" sz="2400" dirty="0" smtClean="0">
                <a:latin typeface="Arial" charset="0"/>
              </a:rPr>
              <a:t>·”</a:t>
            </a:r>
            <a:r>
              <a:rPr lang="zh-CN" altLang="en-US" sz="2400" dirty="0" smtClean="0">
                <a:latin typeface="Arial" charset="0"/>
              </a:rPr>
              <a:t>连接</a:t>
            </a:r>
            <a:endParaRPr lang="en-US" altLang="zh-CN" sz="2400" dirty="0" smtClean="0">
              <a:latin typeface="Arial" charset="0"/>
            </a:endParaRPr>
          </a:p>
          <a:p>
            <a:pPr marL="0" lvl="1" eaLnBrk="1" hangingPunct="1"/>
            <a:r>
              <a:rPr lang="zh-CN" altLang="en-US" sz="2400" dirty="0" smtClean="0">
                <a:latin typeface="Arial" charset="0"/>
              </a:rPr>
              <a:t>或项，布尔变量之间用“</a:t>
            </a:r>
            <a:r>
              <a:rPr lang="en-US" altLang="zh-CN" sz="2400" dirty="0" smtClean="0">
                <a:latin typeface="Arial" charset="0"/>
              </a:rPr>
              <a:t>+”</a:t>
            </a:r>
            <a:r>
              <a:rPr lang="zh-CN" altLang="en-US" sz="2400" dirty="0" smtClean="0">
                <a:latin typeface="Arial" charset="0"/>
              </a:rPr>
              <a:t>连接</a:t>
            </a:r>
            <a:endParaRPr lang="en-US" altLang="zh-CN" sz="2400" dirty="0" smtClean="0">
              <a:latin typeface="Arial" charset="0"/>
            </a:endParaRPr>
          </a:p>
          <a:p>
            <a:pPr eaLnBrk="1" hangingPunct="1"/>
            <a:endParaRPr lang="zh-CN" altLang="en-US" sz="2400" dirty="0" smtClean="0">
              <a:latin typeface="Arial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843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Domain</a:t>
            </a:r>
            <a:r>
              <a:rPr lang="zh-CN" altLang="en-US" dirty="0" smtClean="0"/>
              <a:t>在涉及最小项</a:t>
            </a:r>
            <a:r>
              <a:rPr lang="en-US" altLang="zh-CN" dirty="0" smtClean="0"/>
              <a:t>/</a:t>
            </a:r>
            <a:r>
              <a:rPr lang="zh-CN" altLang="en-US" dirty="0" smtClean="0"/>
              <a:t>最大项的表达式里很关键。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36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eaLnBrk="1" hangingPunct="1"/>
            <a:r>
              <a:rPr lang="zh-CN" altLang="en-US" sz="2400" dirty="0" smtClean="0">
                <a:latin typeface="Arial" charset="0"/>
              </a:rPr>
              <a:t>与项，布尔变量之间用“</a:t>
            </a:r>
            <a:r>
              <a:rPr lang="en-US" altLang="zh-CN" sz="2400" dirty="0" smtClean="0">
                <a:latin typeface="Arial" charset="0"/>
              </a:rPr>
              <a:t>·”</a:t>
            </a:r>
            <a:r>
              <a:rPr lang="zh-CN" altLang="en-US" sz="2400" dirty="0" smtClean="0">
                <a:latin typeface="Arial" charset="0"/>
              </a:rPr>
              <a:t>连接</a:t>
            </a:r>
            <a:endParaRPr lang="en-US" altLang="zh-CN" sz="2400" dirty="0" smtClean="0">
              <a:latin typeface="Arial" charset="0"/>
            </a:endParaRPr>
          </a:p>
          <a:p>
            <a:pPr marL="0" lvl="1" eaLnBrk="1" hangingPunct="1"/>
            <a:r>
              <a:rPr lang="zh-CN" altLang="en-US" sz="2400" dirty="0" smtClean="0">
                <a:latin typeface="Arial" charset="0"/>
              </a:rPr>
              <a:t>或项，布尔变量之间用“</a:t>
            </a:r>
            <a:r>
              <a:rPr lang="en-US" altLang="zh-CN" sz="2400" dirty="0" smtClean="0">
                <a:latin typeface="Arial" charset="0"/>
              </a:rPr>
              <a:t>+”</a:t>
            </a:r>
            <a:r>
              <a:rPr lang="zh-CN" altLang="en-US" sz="2400" dirty="0" smtClean="0">
                <a:latin typeface="Arial" charset="0"/>
              </a:rPr>
              <a:t>连接</a:t>
            </a:r>
            <a:endParaRPr lang="en-US" altLang="zh-CN" sz="2400" dirty="0" smtClean="0">
              <a:latin typeface="Arial" charset="0"/>
            </a:endParaRPr>
          </a:p>
          <a:p>
            <a:pPr eaLnBrk="1" hangingPunct="1"/>
            <a:r>
              <a:rPr lang="zh-CN" altLang="en-US" dirty="0" smtClean="0">
                <a:latin typeface="Arial" charset="0"/>
              </a:rPr>
              <a:t>最小项*，特殊“与项”，域中的每个变量都以原变量或反变量的形式在其中出现，且仅出现一次。</a:t>
            </a:r>
            <a:endParaRPr lang="en-US" altLang="zh-CN" dirty="0" smtClean="0">
              <a:latin typeface="Arial" charset="0"/>
            </a:endParaRPr>
          </a:p>
          <a:p>
            <a:pPr marL="0" lvl="1" eaLnBrk="1" hangingPunct="1"/>
            <a:r>
              <a:rPr lang="zh-CN" altLang="en-US" sz="2400" dirty="0" smtClean="0">
                <a:latin typeface="Arial" charset="0"/>
              </a:rPr>
              <a:t>最大项*：特殊“或项”，域中的每个变量都以原变量或反变量的形式在其中出现，且仅出现一次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36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latin typeface="Arial" charset="0"/>
              </a:rPr>
              <a:t>一个逻辑函数如果有两个变量（</a:t>
            </a:r>
            <a:r>
              <a:rPr lang="en-US" altLang="zh-CN" sz="2400" dirty="0" smtClean="0">
                <a:latin typeface="Arial" charset="0"/>
              </a:rPr>
              <a:t>A, B</a:t>
            </a:r>
            <a:r>
              <a:rPr lang="zh-CN" altLang="en-US" sz="2400" dirty="0" smtClean="0">
                <a:latin typeface="Arial" charset="0"/>
              </a:rPr>
              <a:t>），则总共有</a:t>
            </a:r>
            <a:r>
              <a:rPr lang="en-US" altLang="zh-CN" sz="2400" dirty="0" smtClean="0">
                <a:latin typeface="Arial" charset="0"/>
              </a:rPr>
              <a:t>2</a:t>
            </a:r>
            <a:r>
              <a:rPr lang="en-US" altLang="zh-CN" sz="2400" baseline="30000" dirty="0" smtClean="0">
                <a:latin typeface="Arial" charset="0"/>
              </a:rPr>
              <a:t>2</a:t>
            </a:r>
            <a:r>
              <a:rPr lang="zh-CN" altLang="en-US" sz="2400" dirty="0" smtClean="0">
                <a:latin typeface="Arial" charset="0"/>
              </a:rPr>
              <a:t>个最小项，分别是</a:t>
            </a:r>
            <a:r>
              <a:rPr lang="en-US" altLang="zh-CN" sz="2400" dirty="0" smtClean="0">
                <a:latin typeface="Arial" charset="0"/>
              </a:rPr>
              <a:t>A’B’, A’B, AB’, AB</a:t>
            </a:r>
            <a:r>
              <a:rPr lang="zh-CN" altLang="en-US" sz="2400" dirty="0" smtClean="0">
                <a:latin typeface="Arial" charset="0"/>
              </a:rPr>
              <a:t>。</a:t>
            </a:r>
          </a:p>
          <a:p>
            <a:pPr eaLnBrk="1" hangingPunct="1"/>
            <a:r>
              <a:rPr lang="zh-CN" altLang="en-US" sz="2400" dirty="0" smtClean="0">
                <a:latin typeface="Arial" charset="0"/>
              </a:rPr>
              <a:t>最小项用符号</a:t>
            </a:r>
            <a:r>
              <a:rPr lang="en-US" altLang="zh-CN" sz="2400" dirty="0" smtClean="0">
                <a:latin typeface="Arial" charset="0"/>
              </a:rPr>
              <a:t>m</a:t>
            </a:r>
            <a:r>
              <a:rPr lang="en-US" altLang="zh-CN" sz="2400" baseline="-25000" dirty="0" smtClean="0">
                <a:latin typeface="Arial" charset="0"/>
              </a:rPr>
              <a:t>i</a:t>
            </a:r>
            <a:r>
              <a:rPr lang="zh-CN" altLang="en-US" sz="2400" dirty="0" smtClean="0">
                <a:latin typeface="Arial" charset="0"/>
              </a:rPr>
              <a:t>表示。下标</a:t>
            </a:r>
            <a:r>
              <a:rPr lang="en-US" altLang="zh-CN" sz="2400" dirty="0" smtClean="0">
                <a:latin typeface="Arial" charset="0"/>
              </a:rPr>
              <a:t>i</a:t>
            </a:r>
            <a:r>
              <a:rPr lang="zh-CN" altLang="en-US" sz="2400" dirty="0" smtClean="0">
                <a:latin typeface="Arial" charset="0"/>
              </a:rPr>
              <a:t>的确定方式为：把项中的原变量用</a:t>
            </a:r>
            <a:r>
              <a:rPr lang="en-US" altLang="zh-CN" sz="2400" dirty="0" smtClean="0">
                <a:latin typeface="Arial" charset="0"/>
              </a:rPr>
              <a:t>1</a:t>
            </a:r>
            <a:r>
              <a:rPr lang="zh-CN" altLang="en-US" sz="2400" dirty="0" smtClean="0">
                <a:latin typeface="Arial" charset="0"/>
              </a:rPr>
              <a:t>代替，反变量用</a:t>
            </a:r>
            <a:r>
              <a:rPr lang="en-US" altLang="zh-CN" sz="2400" dirty="0" smtClean="0">
                <a:latin typeface="Arial" charset="0"/>
              </a:rPr>
              <a:t>0</a:t>
            </a:r>
            <a:r>
              <a:rPr lang="zh-CN" altLang="en-US" sz="2400" dirty="0" smtClean="0">
                <a:latin typeface="Arial" charset="0"/>
              </a:rPr>
              <a:t>代替，得到的二进制数的等值十进制数值。</a:t>
            </a:r>
          </a:p>
          <a:p>
            <a:pPr eaLnBrk="1" hangingPunct="1"/>
            <a:r>
              <a:rPr lang="zh-CN" altLang="en-US" sz="2400" dirty="0" smtClean="0">
                <a:latin typeface="Arial" charset="0"/>
              </a:rPr>
              <a:t>最小项性质：</a:t>
            </a:r>
          </a:p>
          <a:p>
            <a:pPr lvl="1" eaLnBrk="1" hangingPunct="1"/>
            <a:r>
              <a:rPr lang="zh-CN" altLang="en-US" sz="2000" dirty="0" smtClean="0">
                <a:latin typeface="Arial" charset="0"/>
              </a:rPr>
              <a:t>任意一个最小项，只有一组变量取值使该最小项的值为</a:t>
            </a:r>
            <a:r>
              <a:rPr lang="en-US" altLang="zh-CN" sz="2000" dirty="0" smtClean="0">
                <a:latin typeface="Arial" charset="0"/>
              </a:rPr>
              <a:t>1</a:t>
            </a:r>
            <a:r>
              <a:rPr lang="zh-CN" altLang="en-US" sz="2000" dirty="0" smtClean="0">
                <a:latin typeface="Arial" charset="0"/>
              </a:rPr>
              <a:t>。</a:t>
            </a:r>
          </a:p>
          <a:p>
            <a:pPr lvl="1" eaLnBrk="1" hangingPunct="1"/>
            <a:r>
              <a:rPr lang="zh-CN" altLang="en-US" sz="2000" dirty="0" smtClean="0">
                <a:latin typeface="Arial" charset="0"/>
              </a:rPr>
              <a:t>任意两个最小项间的“与”运算结果为</a:t>
            </a:r>
            <a:r>
              <a:rPr lang="en-US" altLang="zh-CN" sz="2000" dirty="0" smtClean="0">
                <a:latin typeface="Arial" charset="0"/>
              </a:rPr>
              <a:t>0</a:t>
            </a:r>
            <a:r>
              <a:rPr lang="zh-CN" altLang="en-US" sz="2000" dirty="0" smtClean="0">
                <a:latin typeface="Arial" charset="0"/>
              </a:rPr>
              <a:t>。</a:t>
            </a:r>
          </a:p>
          <a:p>
            <a:pPr lvl="1" eaLnBrk="1" hangingPunct="1"/>
            <a:r>
              <a:rPr lang="en-US" altLang="zh-CN" sz="2000" dirty="0" smtClean="0">
                <a:latin typeface="Arial" charset="0"/>
              </a:rPr>
              <a:t>n</a:t>
            </a:r>
            <a:r>
              <a:rPr lang="zh-CN" altLang="en-US" sz="2000" dirty="0" smtClean="0">
                <a:latin typeface="Arial" charset="0"/>
              </a:rPr>
              <a:t>个变量的</a:t>
            </a:r>
            <a:r>
              <a:rPr lang="en-US" altLang="zh-CN" sz="2000" dirty="0" smtClean="0">
                <a:latin typeface="Arial" charset="0"/>
              </a:rPr>
              <a:t>2</a:t>
            </a:r>
            <a:r>
              <a:rPr lang="en-US" altLang="zh-CN" sz="2000" baseline="30000" dirty="0" smtClean="0">
                <a:latin typeface="Arial" charset="0"/>
              </a:rPr>
              <a:t>n</a:t>
            </a:r>
            <a:r>
              <a:rPr lang="zh-CN" altLang="en-US" sz="2000" dirty="0" smtClean="0">
                <a:latin typeface="Arial" charset="0"/>
              </a:rPr>
              <a:t>个最小项的“或”运算逻辑结果为</a:t>
            </a:r>
            <a:r>
              <a:rPr lang="en-US" altLang="zh-CN" sz="2000" dirty="0" smtClean="0">
                <a:latin typeface="Arial" charset="0"/>
              </a:rPr>
              <a:t>1</a:t>
            </a:r>
            <a:endParaRPr lang="zh-CN" altLang="en-US" dirty="0" smtClean="0">
              <a:latin typeface="Arial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640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latin typeface="Arial" charset="0"/>
              </a:rPr>
              <a:t>最大项性质：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>
                <a:latin typeface="Arial" charset="0"/>
              </a:rPr>
              <a:t>任意一个最大项，只有一组变量取值使该最大项的值为</a:t>
            </a:r>
            <a:r>
              <a:rPr lang="en-US" altLang="zh-CN" sz="2000" dirty="0" smtClean="0">
                <a:latin typeface="Arial" charset="0"/>
              </a:rPr>
              <a:t>0</a:t>
            </a:r>
            <a:r>
              <a:rPr lang="zh-CN" altLang="en-US" sz="2000" dirty="0" smtClean="0">
                <a:latin typeface="Arial" charset="0"/>
              </a:rPr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>
                <a:latin typeface="Arial" charset="0"/>
              </a:rPr>
              <a:t>任意两个最大项间的“或”运算结果为</a:t>
            </a:r>
            <a:r>
              <a:rPr lang="en-US" altLang="zh-CN" sz="2000" dirty="0" smtClean="0">
                <a:latin typeface="Arial" charset="0"/>
              </a:rPr>
              <a:t>1</a:t>
            </a:r>
            <a:r>
              <a:rPr lang="zh-CN" altLang="en-US" sz="2000" dirty="0" smtClean="0">
                <a:latin typeface="Arial" charset="0"/>
              </a:rPr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Arial" charset="0"/>
              </a:rPr>
              <a:t>n</a:t>
            </a:r>
            <a:r>
              <a:rPr lang="zh-CN" altLang="en-US" sz="2000" dirty="0" smtClean="0">
                <a:latin typeface="Arial" charset="0"/>
              </a:rPr>
              <a:t>个变量的</a:t>
            </a:r>
            <a:r>
              <a:rPr lang="en-US" altLang="zh-CN" sz="2000" dirty="0" smtClean="0">
                <a:latin typeface="Arial" charset="0"/>
              </a:rPr>
              <a:t>2</a:t>
            </a:r>
            <a:r>
              <a:rPr lang="en-US" altLang="zh-CN" sz="2000" baseline="30000" dirty="0" smtClean="0">
                <a:latin typeface="Arial" charset="0"/>
              </a:rPr>
              <a:t>n</a:t>
            </a:r>
            <a:r>
              <a:rPr lang="zh-CN" altLang="en-US" sz="2000" dirty="0" smtClean="0">
                <a:latin typeface="Arial" charset="0"/>
              </a:rPr>
              <a:t>个最大项的“与”运算逻辑结果为</a:t>
            </a:r>
            <a:r>
              <a:rPr lang="en-US" altLang="zh-CN" sz="2000" dirty="0" smtClean="0">
                <a:latin typeface="Arial" charset="0"/>
              </a:rPr>
              <a:t>0</a:t>
            </a:r>
            <a:r>
              <a:rPr lang="zh-CN" altLang="en-US" sz="2000" dirty="0" smtClean="0">
                <a:latin typeface="Arial" charset="0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260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m</a:t>
            </a:r>
            <a:r>
              <a:rPr lang="en-US" altLang="zh-CN" baseline="-25000" dirty="0" smtClean="0"/>
              <a:t>i</a:t>
            </a:r>
            <a:r>
              <a:rPr lang="zh-CN" altLang="en-US" baseline="0" dirty="0" smtClean="0"/>
              <a:t>与</a:t>
            </a:r>
            <a:r>
              <a:rPr lang="en-US" altLang="zh-CN" dirty="0" err="1" smtClean="0"/>
              <a:t>M</a:t>
            </a:r>
            <a:r>
              <a:rPr lang="en-US" altLang="zh-CN" baseline="-25000" dirty="0" err="1" smtClean="0"/>
              <a:t>i</a:t>
            </a:r>
            <a:r>
              <a:rPr lang="zh-CN" altLang="en-US" baseline="0" dirty="0" smtClean="0"/>
              <a:t>的关系可以使用德摩根定律推导。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2. </a:t>
            </a:r>
            <a:r>
              <a:rPr lang="zh-CN" altLang="en-US" baseline="0" dirty="0" smtClean="0"/>
              <a:t>留意</a:t>
            </a:r>
            <a:r>
              <a:rPr lang="en-US" altLang="zh-CN" baseline="0" dirty="0" smtClean="0"/>
              <a:t>PPT</a:t>
            </a:r>
            <a:r>
              <a:rPr lang="zh-CN" altLang="en-US" baseline="0" dirty="0" smtClean="0"/>
              <a:t>中所给函数间的互补关系。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</a:rPr>
              <a:t>最小项和最大项，下标相同时，是一种互为反函数的关系。</a:t>
            </a:r>
          </a:p>
          <a:p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48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后续会学到一些元器件，给定域之后可以直接产生最小项，对计算函数结果比较便利。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390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1EBDC5-4384-4C34-8FE7-7D97576309E0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卡诺图的作用：化简逻辑函数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卡诺图是一个方格矩阵。</a:t>
            </a:r>
            <a:r>
              <a:rPr lang="en-US" altLang="zh-CN" dirty="0" smtClean="0">
                <a:latin typeface="Arial" charset="0"/>
              </a:rPr>
              <a:t>n</a:t>
            </a:r>
            <a:r>
              <a:rPr lang="zh-CN" altLang="en-US" dirty="0" smtClean="0">
                <a:latin typeface="Arial" charset="0"/>
              </a:rPr>
              <a:t>个变量的卡诺图有</a:t>
            </a:r>
            <a:r>
              <a:rPr lang="en-US" altLang="zh-CN" dirty="0" smtClean="0">
                <a:latin typeface="Arial" charset="0"/>
              </a:rPr>
              <a:t>2</a:t>
            </a:r>
            <a:r>
              <a:rPr lang="en-US" altLang="zh-CN" baseline="30000" dirty="0" smtClean="0">
                <a:latin typeface="Arial" charset="0"/>
              </a:rPr>
              <a:t>n</a:t>
            </a:r>
            <a:r>
              <a:rPr lang="zh-CN" altLang="en-US" dirty="0" smtClean="0">
                <a:latin typeface="Arial" charset="0"/>
              </a:rPr>
              <a:t>个小方格。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一个单元格对应着真值表中的一行。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一个单元格对应着逻辑表达式中的一个最大项或者一个最小项。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997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3850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5020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变量卡诺图为例，熟悉如何从真值表填写卡诺图，进一步熟悉，卡诺图每个小方格所对应的含义。</a:t>
            </a:r>
            <a:endParaRPr lang="en-US" altLang="zh-CN" dirty="0" smtClean="0"/>
          </a:p>
          <a:p>
            <a:r>
              <a:rPr lang="zh-CN" altLang="en-US" dirty="0" smtClean="0"/>
              <a:t>在变量固定顺序为（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）的情况下，可以使用最小项方式填写。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499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体会逻辑相邻在边界处的特殊。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38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体会逻辑相邻在边界处的特殊。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1208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305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6927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latin typeface="Arial" charset="0"/>
              </a:rPr>
              <a:t>输入变量的有些组合可能会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latin typeface="Arial" charset="0"/>
              </a:rPr>
              <a:t>从不出现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latin typeface="Arial" charset="0"/>
              </a:rPr>
              <a:t>即便出现了，输出结果也无人关注。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latin typeface="Arial" charset="0"/>
              </a:rPr>
              <a:t>例如：</a:t>
            </a:r>
            <a:r>
              <a:rPr lang="en-US" altLang="zh-CN" dirty="0" smtClean="0">
                <a:latin typeface="Arial" charset="0"/>
              </a:rPr>
              <a:t>1110</a:t>
            </a:r>
            <a:r>
              <a:rPr lang="en-US" altLang="zh-CN" baseline="-25000" dirty="0" smtClean="0">
                <a:latin typeface="Arial" charset="0"/>
              </a:rPr>
              <a:t>2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1111</a:t>
            </a:r>
            <a:r>
              <a:rPr lang="en-US" altLang="zh-CN" baseline="-25000" dirty="0" smtClean="0">
                <a:latin typeface="Arial" charset="0"/>
              </a:rPr>
              <a:t>2 </a:t>
            </a:r>
            <a:r>
              <a:rPr lang="zh-CN" altLang="en-US" dirty="0" smtClean="0">
                <a:latin typeface="Arial" charset="0"/>
              </a:rPr>
              <a:t>不会出现在</a:t>
            </a:r>
            <a:r>
              <a:rPr lang="en-US" altLang="zh-CN" dirty="0" smtClean="0">
                <a:latin typeface="Arial" charset="0"/>
              </a:rPr>
              <a:t>8421BCD</a:t>
            </a:r>
            <a:r>
              <a:rPr lang="zh-CN" altLang="en-US" dirty="0" smtClean="0">
                <a:latin typeface="Arial" charset="0"/>
              </a:rPr>
              <a:t>码中</a:t>
            </a:r>
            <a:endParaRPr lang="en-US" altLang="zh-CN" baseline="-25000" dirty="0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latin typeface="Arial" charset="0"/>
              </a:rPr>
              <a:t>这些组合所对应的最小项或者最大项被称之为随意项。随意项在卡诺图中的值可以随意的被置成</a:t>
            </a:r>
            <a:r>
              <a:rPr lang="en-US" altLang="zh-CN" dirty="0" smtClean="0">
                <a:latin typeface="Arial" charset="0"/>
              </a:rPr>
              <a:t>0</a:t>
            </a:r>
            <a:r>
              <a:rPr lang="zh-CN" altLang="en-US" dirty="0" smtClean="0">
                <a:latin typeface="Arial" charset="0"/>
              </a:rPr>
              <a:t>或者</a:t>
            </a:r>
            <a:r>
              <a:rPr lang="en-US" altLang="zh-CN" dirty="0" smtClean="0">
                <a:latin typeface="Arial" charset="0"/>
              </a:rPr>
              <a:t>1</a:t>
            </a:r>
            <a:r>
              <a:rPr lang="zh-CN" altLang="en-US" dirty="0" smtClean="0">
                <a:latin typeface="Arial" charset="0"/>
              </a:rPr>
              <a:t>。</a:t>
            </a:r>
          </a:p>
          <a:p>
            <a:endParaRPr lang="zh-CN" altLang="en-US" dirty="0" smtClean="0">
              <a:latin typeface="Arial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8477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9795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074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Arial" charset="0"/>
              </a:rPr>
              <a:t>2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3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4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5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6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7</a:t>
            </a:r>
            <a:r>
              <a:rPr lang="zh-CN" altLang="en-US" dirty="0" smtClean="0">
                <a:latin typeface="Arial" charset="0"/>
              </a:rPr>
              <a:t>是不会出现的最小项，可用于化简。最后，上述标准积之和形式，可以全部使用“与非”门实现。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184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进一步的：可以考虑是多输入或门，或者多输入与门。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745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A+BC = (A+B)(A+C)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632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此处可通过真值表验证各个等式。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359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此处可通过真值表验证各个等式。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851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218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218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FFFF99"/>
                </a:solidFill>
                <a:ea typeface="宋体" charset="-122"/>
              </a:rPr>
              <a:t>Equivalent form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35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>
                <a:latin typeface="+mj-lt"/>
                <a:ea typeface="+mj-e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C4C49E7-1F55-4131-B13F-2AD21E3D31F6}" type="datetime1">
              <a:rPr lang="en-US" altLang="zh-CN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7B57F-97AD-4C86-95AB-F271B61E01D7}" type="datetime1">
              <a:rPr lang="en-US" altLang="zh-CN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9BCB-5201-4B8F-83FE-8EDD1463954E}" type="datetime1">
              <a:rPr lang="en-US" altLang="zh-CN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F181-BD85-4EB3-ABFF-7D1AB2DAC6E4}" type="datetime1">
              <a:rPr lang="en-US" altLang="zh-CN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AAB4-6495-4177-8318-2253E064E870}" type="datetime1">
              <a:rPr lang="en-US" altLang="zh-CN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7FC1-6E7C-42CE-9ADA-3C04E78B5177}" type="datetime1">
              <a:rPr lang="en-US" altLang="zh-CN" smtClean="0"/>
              <a:t>10/11/2021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B63E-5624-4D25-B9F5-1FD4756DB9DD}" type="datetime1">
              <a:rPr lang="en-US" altLang="zh-CN" smtClean="0"/>
              <a:t>10/11/2021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D333-88FD-47BA-A5B3-DECF956036D9}" type="datetime1">
              <a:rPr lang="en-US" altLang="zh-CN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04AE-A51B-4BD6-8042-76E29D69A528}" type="datetime1">
              <a:rPr lang="en-US" altLang="zh-CN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D631-CB17-41F7-AF47-3BAA6B8DC753}" type="datetime1">
              <a:rPr lang="en-US" altLang="zh-CN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A2E5-BB65-4BE7-AB26-EBD4C105A8DB}" type="datetime1">
              <a:rPr lang="en-US" altLang="zh-CN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B587-DE1A-4A2B-8B50-5EB72C394858}" type="datetime1">
              <a:rPr lang="en-US" altLang="zh-CN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B423-4441-4A44-B39E-5C3E9C8CA8D7}" type="datetime1">
              <a:rPr lang="en-US" altLang="zh-CN" smtClean="0"/>
              <a:t>10/11/2021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08ED-139F-4C77-92F3-71F4F36F292F}" type="datetime1">
              <a:rPr lang="en-US" altLang="zh-CN" smtClean="0"/>
              <a:t>10/11/2021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B69A-6738-43DE-8EB1-DC5C3B420AF8}" type="datetime1">
              <a:rPr lang="en-US" altLang="zh-CN" smtClean="0"/>
              <a:t>10/11/2021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DC9C-5E8B-48CD-8ECE-317F50911F58}" type="datetime1">
              <a:rPr lang="en-US" altLang="zh-CN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6AF0-5993-459C-B898-CDA1241638C4}" type="datetime1">
              <a:rPr lang="en-US" altLang="zh-CN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95A1-F42C-4ACC-BA51-A9D745BD1353}" type="datetime1">
              <a:rPr lang="en-US" altLang="zh-CN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23.png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9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3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6.emf"/><Relationship Id="rId4" Type="http://schemas.openxmlformats.org/officeDocument/2006/relationships/oleObject" Target="../embeddings/oleObject16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3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7.emf"/><Relationship Id="rId4" Type="http://schemas.openxmlformats.org/officeDocument/2006/relationships/oleObject" Target="../embeddings/oleObject17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45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47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3.png"/><Relationship Id="rId5" Type="http://schemas.openxmlformats.org/officeDocument/2006/relationships/oleObject" Target="../embeddings/oleObject25.bin"/><Relationship Id="rId4" Type="http://schemas.openxmlformats.org/officeDocument/2006/relationships/image" Target="../media/image52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Chapter 4</a:t>
            </a:r>
            <a:br>
              <a:rPr lang="en-US" altLang="zh-CN" dirty="0" smtClean="0"/>
            </a:br>
            <a:r>
              <a:rPr lang="en-US" altLang="zh-CN" dirty="0" err="1" smtClean="0"/>
              <a:t>boolean</a:t>
            </a:r>
            <a:r>
              <a:rPr lang="en-US" altLang="zh-CN" dirty="0" smtClean="0"/>
              <a:t> algebra and logic simplification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布尔代数和逻辑化简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366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Rules of Boolean </a:t>
            </a:r>
            <a:r>
              <a:rPr lang="en-US" altLang="zh-CN" dirty="0" smtClean="0"/>
              <a:t>Algebra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95400" y="18288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宋体" charset="-122"/>
              </a:rPr>
              <a:t>1.  </a:t>
            </a:r>
            <a:r>
              <a:rPr lang="en-US" altLang="zh-CN" i="1" dirty="0">
                <a:ea typeface="宋体" charset="-122"/>
              </a:rPr>
              <a:t>A</a:t>
            </a:r>
            <a:r>
              <a:rPr lang="en-US" altLang="zh-CN" dirty="0">
                <a:ea typeface="宋体" charset="-122"/>
              </a:rPr>
              <a:t> + 0 = </a:t>
            </a:r>
            <a:r>
              <a:rPr lang="en-US" altLang="zh-CN" i="1" dirty="0">
                <a:ea typeface="宋体" charset="-122"/>
              </a:rPr>
              <a:t>A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295400" y="2538942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宋体" charset="-122"/>
              </a:rPr>
              <a:t>2.  </a:t>
            </a:r>
            <a:r>
              <a:rPr lang="en-US" altLang="zh-CN" i="1" dirty="0">
                <a:ea typeface="宋体" charset="-122"/>
              </a:rPr>
              <a:t>A</a:t>
            </a:r>
            <a:r>
              <a:rPr lang="en-US" altLang="zh-CN" dirty="0">
                <a:ea typeface="宋体" charset="-122"/>
              </a:rPr>
              <a:t> + 1 = 1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295400" y="32766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宋体" charset="-122"/>
              </a:rPr>
              <a:t>3.  </a:t>
            </a:r>
            <a:r>
              <a:rPr lang="en-US" altLang="zh-CN" i="1" dirty="0">
                <a:ea typeface="宋体" charset="-122"/>
              </a:rPr>
              <a:t>A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baseline="30000" dirty="0">
                <a:ea typeface="宋体" charset="-122"/>
              </a:rPr>
              <a:t>.</a:t>
            </a:r>
            <a:r>
              <a:rPr lang="en-US" altLang="zh-CN" dirty="0">
                <a:ea typeface="宋体" charset="-122"/>
              </a:rPr>
              <a:t> 0 = 0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295400" y="3979333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宋体" charset="-122"/>
              </a:rPr>
              <a:t>4.  </a:t>
            </a:r>
            <a:r>
              <a:rPr lang="en-US" altLang="zh-CN" i="1" dirty="0">
                <a:ea typeface="宋体" charset="-122"/>
              </a:rPr>
              <a:t>A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baseline="30000" dirty="0">
                <a:ea typeface="宋体" charset="-122"/>
              </a:rPr>
              <a:t>.</a:t>
            </a:r>
            <a:r>
              <a:rPr lang="en-US" altLang="zh-CN" dirty="0">
                <a:ea typeface="宋体" charset="-122"/>
              </a:rPr>
              <a:t> 1 = </a:t>
            </a:r>
            <a:r>
              <a:rPr lang="en-US" altLang="zh-CN" i="1" dirty="0">
                <a:ea typeface="宋体" charset="-122"/>
              </a:rPr>
              <a:t>A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581400" y="18288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宋体" charset="-122"/>
              </a:rPr>
              <a:t>5.  </a:t>
            </a:r>
            <a:r>
              <a:rPr lang="en-US" altLang="zh-CN" i="1" dirty="0">
                <a:ea typeface="宋体" charset="-122"/>
              </a:rPr>
              <a:t>A</a:t>
            </a:r>
            <a:r>
              <a:rPr lang="en-US" altLang="zh-CN" dirty="0">
                <a:ea typeface="宋体" charset="-122"/>
              </a:rPr>
              <a:t> + </a:t>
            </a:r>
            <a:r>
              <a:rPr lang="en-US" altLang="zh-CN" i="1" dirty="0">
                <a:ea typeface="宋体" charset="-122"/>
              </a:rPr>
              <a:t>A</a:t>
            </a:r>
            <a:r>
              <a:rPr lang="en-US" altLang="zh-CN" dirty="0">
                <a:ea typeface="宋体" charset="-122"/>
              </a:rPr>
              <a:t> = </a:t>
            </a:r>
            <a:r>
              <a:rPr lang="en-US" altLang="zh-CN" i="1" dirty="0">
                <a:ea typeface="宋体" charset="-122"/>
              </a:rPr>
              <a:t>A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581400" y="32766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宋体" charset="-122"/>
              </a:rPr>
              <a:t>7.  </a:t>
            </a:r>
            <a:r>
              <a:rPr lang="en-US" altLang="zh-CN" i="1" dirty="0">
                <a:ea typeface="宋体" charset="-122"/>
              </a:rPr>
              <a:t>A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baseline="30000" dirty="0">
                <a:ea typeface="宋体" charset="-122"/>
              </a:rPr>
              <a:t>.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i="1" dirty="0">
                <a:ea typeface="宋体" charset="-122"/>
              </a:rPr>
              <a:t>A = A</a:t>
            </a:r>
          </a:p>
        </p:txBody>
      </p:sp>
      <p:grpSp>
        <p:nvGrpSpPr>
          <p:cNvPr id="12" name="Group 17"/>
          <p:cNvGrpSpPr>
            <a:grpSpLocks/>
          </p:cNvGrpSpPr>
          <p:nvPr/>
        </p:nvGrpSpPr>
        <p:grpSpPr bwMode="auto">
          <a:xfrm>
            <a:off x="3581400" y="2569632"/>
            <a:ext cx="2362200" cy="457200"/>
            <a:chOff x="816" y="2304"/>
            <a:chExt cx="1488" cy="288"/>
          </a:xfrm>
        </p:grpSpPr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816" y="2304"/>
              <a:ext cx="1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ea typeface="宋体" charset="-122"/>
                </a:rPr>
                <a:t>6.  </a:t>
              </a:r>
              <a:r>
                <a:rPr lang="en-US" altLang="zh-CN" i="1" dirty="0">
                  <a:ea typeface="宋体" charset="-122"/>
                </a:rPr>
                <a:t>A</a:t>
              </a:r>
              <a:r>
                <a:rPr lang="en-US" altLang="zh-CN" dirty="0">
                  <a:ea typeface="宋体" charset="-122"/>
                </a:rPr>
                <a:t> + </a:t>
              </a:r>
              <a:r>
                <a:rPr lang="en-US" altLang="zh-CN" i="1" dirty="0">
                  <a:ea typeface="宋体" charset="-122"/>
                </a:rPr>
                <a:t>A</a:t>
              </a:r>
              <a:r>
                <a:rPr lang="en-US" altLang="zh-CN" dirty="0">
                  <a:ea typeface="宋体" charset="-122"/>
                </a:rPr>
                <a:t> = 1</a:t>
              </a:r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1488" y="2352"/>
              <a:ext cx="9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3543300" y="3979333"/>
            <a:ext cx="2362200" cy="457200"/>
            <a:chOff x="816" y="2880"/>
            <a:chExt cx="1488" cy="288"/>
          </a:xfrm>
        </p:grpSpPr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816" y="2880"/>
              <a:ext cx="1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ea typeface="宋体" charset="-122"/>
                </a:rPr>
                <a:t>8.  </a:t>
              </a:r>
              <a:r>
                <a:rPr lang="en-US" altLang="zh-CN" i="1" dirty="0">
                  <a:ea typeface="宋体" charset="-122"/>
                </a:rPr>
                <a:t>A</a:t>
              </a:r>
              <a:r>
                <a:rPr lang="en-US" altLang="zh-CN" dirty="0">
                  <a:ea typeface="宋体" charset="-122"/>
                </a:rPr>
                <a:t> </a:t>
              </a:r>
              <a:r>
                <a:rPr lang="en-US" altLang="zh-CN" baseline="30000" dirty="0">
                  <a:ea typeface="宋体" charset="-122"/>
                </a:rPr>
                <a:t>.</a:t>
              </a:r>
              <a:r>
                <a:rPr lang="en-US" altLang="zh-CN" dirty="0">
                  <a:ea typeface="宋体" charset="-122"/>
                </a:rPr>
                <a:t> </a:t>
              </a:r>
              <a:r>
                <a:rPr lang="en-US" altLang="zh-CN" i="1" dirty="0">
                  <a:ea typeface="宋体" charset="-122"/>
                </a:rPr>
                <a:t>A</a:t>
              </a:r>
              <a:r>
                <a:rPr lang="en-US" altLang="zh-CN" dirty="0">
                  <a:ea typeface="宋体" charset="-122"/>
                </a:rPr>
                <a:t> = 0</a:t>
              </a: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1378" y="2928"/>
              <a:ext cx="104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6062661" y="1731962"/>
            <a:ext cx="2362200" cy="631825"/>
            <a:chOff x="816" y="3154"/>
            <a:chExt cx="1488" cy="398"/>
          </a:xfrm>
        </p:grpSpPr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816" y="3264"/>
              <a:ext cx="1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ea typeface="宋体" charset="-122"/>
                </a:rPr>
                <a:t>9.  </a:t>
              </a:r>
              <a:r>
                <a:rPr lang="en-US" altLang="zh-CN" i="1" dirty="0">
                  <a:ea typeface="宋体" charset="-122"/>
                </a:rPr>
                <a:t>A</a:t>
              </a:r>
              <a:r>
                <a:rPr lang="en-US" altLang="zh-CN" dirty="0">
                  <a:ea typeface="宋体" charset="-122"/>
                </a:rPr>
                <a:t> = </a:t>
              </a:r>
              <a:r>
                <a:rPr lang="en-US" altLang="zh-CN" i="1" dirty="0">
                  <a:ea typeface="宋体" charset="-122"/>
                </a:rPr>
                <a:t>A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083" y="315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=</a:t>
              </a:r>
            </a:p>
          </p:txBody>
        </p:sp>
      </p:grp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5960532" y="2538942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宋体" charset="-122"/>
              </a:rPr>
              <a:t>10.  </a:t>
            </a:r>
            <a:r>
              <a:rPr lang="en-US" altLang="zh-CN" i="1" dirty="0">
                <a:ea typeface="宋体" charset="-122"/>
              </a:rPr>
              <a:t>A + AB = A</a:t>
            </a: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5960532" y="3979333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宋体" charset="-122"/>
              </a:rPr>
              <a:t>12.  (</a:t>
            </a:r>
            <a:r>
              <a:rPr lang="en-US" altLang="zh-CN" i="1" dirty="0">
                <a:ea typeface="宋体" charset="-122"/>
              </a:rPr>
              <a:t>A + B</a:t>
            </a:r>
            <a:r>
              <a:rPr lang="en-US" altLang="zh-CN" dirty="0">
                <a:ea typeface="宋体" charset="-122"/>
              </a:rPr>
              <a:t>)(</a:t>
            </a:r>
            <a:r>
              <a:rPr lang="en-US" altLang="zh-CN" i="1" dirty="0">
                <a:ea typeface="宋体" charset="-122"/>
              </a:rPr>
              <a:t>A + C</a:t>
            </a:r>
            <a:r>
              <a:rPr lang="en-US" altLang="zh-CN" dirty="0">
                <a:ea typeface="宋体" charset="-122"/>
              </a:rPr>
              <a:t>)</a:t>
            </a:r>
            <a:r>
              <a:rPr lang="en-US" altLang="zh-CN" i="1" dirty="0">
                <a:ea typeface="宋体" charset="-122"/>
              </a:rPr>
              <a:t> = A + BC</a:t>
            </a:r>
          </a:p>
        </p:txBody>
      </p:sp>
      <p:grpSp>
        <p:nvGrpSpPr>
          <p:cNvPr id="23" name="Group 26"/>
          <p:cNvGrpSpPr>
            <a:grpSpLocks/>
          </p:cNvGrpSpPr>
          <p:nvPr/>
        </p:nvGrpSpPr>
        <p:grpSpPr bwMode="auto">
          <a:xfrm>
            <a:off x="5960532" y="3276600"/>
            <a:ext cx="2819400" cy="457200"/>
            <a:chOff x="2640" y="2448"/>
            <a:chExt cx="1776" cy="288"/>
          </a:xfrm>
        </p:grpSpPr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640" y="2448"/>
              <a:ext cx="1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ea typeface="宋体" charset="-122"/>
                </a:rPr>
                <a:t>11.  </a:t>
              </a:r>
              <a:r>
                <a:rPr lang="en-US" altLang="zh-CN" i="1" dirty="0">
                  <a:ea typeface="宋体" charset="-122"/>
                </a:rPr>
                <a:t>A + AB = A + B</a:t>
              </a: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408" y="2496"/>
              <a:ext cx="9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8170332" y="1053293"/>
            <a:ext cx="3699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Verify with </a:t>
            </a:r>
            <a:r>
              <a:rPr lang="en-US" altLang="zh-CN" sz="2800" dirty="0"/>
              <a:t>truth </a:t>
            </a:r>
            <a:r>
              <a:rPr lang="en-US" altLang="zh-CN" sz="2800" dirty="0" smtClean="0"/>
              <a:t>table.</a:t>
            </a:r>
            <a:r>
              <a:rPr lang="en-US" altLang="zh-CN" sz="2800" dirty="0"/>
              <a:t> </a:t>
            </a:r>
            <a:endParaRPr lang="zh-CN" altLang="en-US" sz="2800" dirty="0"/>
          </a:p>
        </p:txBody>
      </p:sp>
      <p:sp>
        <p:nvSpPr>
          <p:cNvPr id="27" name="矩形 26"/>
          <p:cNvSpPr/>
          <p:nvPr/>
        </p:nvSpPr>
        <p:spPr>
          <a:xfrm>
            <a:off x="1109662" y="4779544"/>
            <a:ext cx="10380132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Identity Properties  0-1</a:t>
            </a:r>
            <a:r>
              <a:rPr lang="zh-CN" altLang="en-US" sz="2400" dirty="0">
                <a:ea typeface="宋体" charset="-122"/>
              </a:rPr>
              <a:t>律 ：</a:t>
            </a:r>
            <a:r>
              <a:rPr lang="en-US" altLang="zh-CN" sz="2400" dirty="0">
                <a:ea typeface="宋体" charset="-122"/>
              </a:rPr>
              <a:t>1. 2. 3. 4   </a:t>
            </a:r>
            <a:r>
              <a:rPr lang="en-US" altLang="zh-CN" sz="2400" dirty="0" err="1">
                <a:ea typeface="宋体" charset="-122"/>
              </a:rPr>
              <a:t>Idempotency</a:t>
            </a:r>
            <a:r>
              <a:rPr lang="en-US" altLang="zh-CN" sz="2400" dirty="0">
                <a:ea typeface="宋体" charset="-122"/>
              </a:rPr>
              <a:t> Property</a:t>
            </a:r>
            <a:r>
              <a:rPr lang="zh-CN" altLang="en-US" sz="2400" dirty="0">
                <a:ea typeface="宋体" charset="-122"/>
              </a:rPr>
              <a:t>幂等性：</a:t>
            </a:r>
            <a:r>
              <a:rPr lang="en-US" altLang="zh-CN" sz="2400" dirty="0">
                <a:ea typeface="宋体" charset="-122"/>
              </a:rPr>
              <a:t>5. 7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  <a:cs typeface="Times New Roman" pitchFamily="18" charset="0"/>
              </a:rPr>
              <a:t>Absorption Property </a:t>
            </a:r>
            <a:r>
              <a:rPr lang="zh-CN" altLang="en-US" sz="2400" dirty="0">
                <a:ea typeface="宋体" charset="-122"/>
              </a:rPr>
              <a:t>吸收律：</a:t>
            </a:r>
            <a:r>
              <a:rPr lang="en-US" altLang="zh-CN" sz="2400" dirty="0">
                <a:ea typeface="宋体" charset="-122"/>
              </a:rPr>
              <a:t>10.11    </a:t>
            </a:r>
            <a:r>
              <a:rPr lang="en-US" altLang="zh-CN" sz="2400" dirty="0" smtClean="0">
                <a:ea typeface="宋体" charset="-122"/>
              </a:rPr>
              <a:t> Distributive </a:t>
            </a:r>
            <a:r>
              <a:rPr lang="en-US" altLang="zh-CN" sz="2400" dirty="0">
                <a:ea typeface="宋体" charset="-122"/>
              </a:rPr>
              <a:t>Properties</a:t>
            </a:r>
            <a:r>
              <a:rPr lang="zh-CN" altLang="en-US" sz="2400" dirty="0">
                <a:ea typeface="宋体" charset="-122"/>
              </a:rPr>
              <a:t>分配律：</a:t>
            </a:r>
            <a:r>
              <a:rPr lang="en-US" altLang="zh-CN" sz="2400" dirty="0">
                <a:ea typeface="宋体" charset="-122"/>
              </a:rPr>
              <a:t>12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Complement Properties</a:t>
            </a:r>
            <a:r>
              <a:rPr lang="zh-CN" altLang="en-US" sz="2400" dirty="0">
                <a:ea typeface="宋体" charset="-122"/>
              </a:rPr>
              <a:t>互补律：</a:t>
            </a:r>
            <a:r>
              <a:rPr lang="en-US" altLang="zh-CN" sz="2400" dirty="0">
                <a:ea typeface="宋体" charset="-122"/>
              </a:rPr>
              <a:t>6.8</a:t>
            </a:r>
            <a:endParaRPr lang="zh-CN" altLang="en-US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823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21" grpId="0"/>
      <p:bldP spid="22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Idempotency</a:t>
            </a:r>
            <a:r>
              <a:rPr lang="en-US" altLang="zh-CN" dirty="0"/>
              <a:t> </a:t>
            </a:r>
            <a:r>
              <a:rPr lang="en-US" altLang="zh-CN" dirty="0" smtClean="0"/>
              <a:t>Property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253065" y="1992315"/>
            <a:ext cx="48597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ea typeface="宋体" charset="-122"/>
              </a:rPr>
              <a:t>Rule 5 X+X=X and Rule 7 X·X=X</a:t>
            </a:r>
            <a:endParaRPr lang="zh-CN" altLang="en-US" sz="2800" dirty="0">
              <a:ea typeface="宋体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034233"/>
              </p:ext>
            </p:extLst>
          </p:nvPr>
        </p:nvGraphicFramePr>
        <p:xfrm>
          <a:off x="1756833" y="2788180"/>
          <a:ext cx="3631680" cy="2844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0" name="公式" r:id="rId3" imgW="1815840" imgH="1422360" progId="Equation.3">
                  <p:embed/>
                </p:oleObj>
              </mc:Choice>
              <mc:Fallback>
                <p:oleObj name="公式" r:id="rId3" imgW="1815840" imgH="142236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6833" y="2788180"/>
                        <a:ext cx="3631680" cy="2844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110493"/>
              </p:ext>
            </p:extLst>
          </p:nvPr>
        </p:nvGraphicFramePr>
        <p:xfrm>
          <a:off x="6405563" y="2896129"/>
          <a:ext cx="302256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" name="公式" r:id="rId5" imgW="1511280" imgH="1371600" progId="Equation.3">
                  <p:embed/>
                </p:oleObj>
              </mc:Choice>
              <mc:Fallback>
                <p:oleObj name="公式" r:id="rId5" imgW="1511280" imgH="13716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5563" y="2896129"/>
                        <a:ext cx="302256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309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Absorption Property 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1"/>
              <p:cNvSpPr>
                <a:spLocks noChangeArrowheads="1"/>
              </p:cNvSpPr>
              <p:nvPr/>
            </p:nvSpPr>
            <p:spPr bwMode="auto">
              <a:xfrm>
                <a:off x="1371599" y="2074939"/>
                <a:ext cx="665143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 smtClean="0">
                    <a:ea typeface="宋体" charset="-122"/>
                  </a:rPr>
                  <a:t>Rule 10 X+X·Y=X and Rule 11 X+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accPr>
                      <m:e>
                        <m:r>
                          <a:rPr lang="en-US" altLang="zh-CN" sz="2800" b="0" i="1" dirty="0" smtClean="0">
                            <a:latin typeface="Cambria Math"/>
                            <a:ea typeface="宋体" charset="-122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sz="2800" dirty="0">
                    <a:ea typeface="宋体" charset="-122"/>
                  </a:rPr>
                  <a:t> ·Y=X+Y</a:t>
                </a:r>
              </a:p>
            </p:txBody>
          </p:sp>
        </mc:Choice>
        <mc:Fallback xmlns="">
          <p:sp>
            <p:nvSpPr>
              <p:cNvPr id="5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599" y="2074939"/>
                <a:ext cx="6651436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833" t="-10465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840326"/>
              </p:ext>
            </p:extLst>
          </p:nvPr>
        </p:nvGraphicFramePr>
        <p:xfrm>
          <a:off x="2181225" y="2904067"/>
          <a:ext cx="2108160" cy="2158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4" name="公式" r:id="rId4" imgW="1054080" imgH="1079280" progId="Equation.3">
                  <p:embed/>
                </p:oleObj>
              </mc:Choice>
              <mc:Fallback>
                <p:oleObj name="公式" r:id="rId4" imgW="1054080" imgH="107928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2904067"/>
                        <a:ext cx="2108160" cy="2158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246554"/>
              </p:ext>
            </p:extLst>
          </p:nvPr>
        </p:nvGraphicFramePr>
        <p:xfrm>
          <a:off x="5281083" y="2829455"/>
          <a:ext cx="2743200" cy="187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5" name="公式" r:id="rId6" imgW="1371600" imgH="939600" progId="Equation.3">
                  <p:embed/>
                </p:oleObj>
              </mc:Choice>
              <mc:Fallback>
                <p:oleObj name="公式" r:id="rId6" imgW="1371600" imgH="9396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083" y="2829455"/>
                        <a:ext cx="2743200" cy="187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>
                <a:spLocks noChangeArrowheads="1"/>
              </p:cNvSpPr>
              <p:nvPr/>
            </p:nvSpPr>
            <p:spPr bwMode="auto">
              <a:xfrm>
                <a:off x="1608666" y="5411460"/>
                <a:ext cx="946573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>
                    <a:ea typeface="宋体" charset="-122"/>
                  </a:rPr>
                  <a:t>These can be expand to </a:t>
                </a:r>
                <a:r>
                  <a:rPr lang="en-US" altLang="zh-CN" sz="2800" dirty="0" smtClean="0">
                    <a:ea typeface="宋体" charset="-122"/>
                  </a:rPr>
                  <a:t> X</a:t>
                </a:r>
                <a:r>
                  <a:rPr lang="en-US" altLang="zh-CN" sz="2800" dirty="0">
                    <a:ea typeface="宋体" charset="-122"/>
                  </a:rPr>
                  <a:t>·(X+Y)=X and X·(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latin typeface="Cambria Math"/>
                            <a:ea typeface="宋体" charset="-122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sz="2800" dirty="0">
                    <a:ea typeface="宋体" charset="-122"/>
                  </a:rPr>
                  <a:t>+Y)=X·Y</a:t>
                </a:r>
                <a:endParaRPr lang="zh-CN" altLang="en-US" sz="280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8666" y="5411460"/>
                <a:ext cx="9465733" cy="523220"/>
              </a:xfrm>
              <a:prstGeom prst="rect">
                <a:avLst/>
              </a:prstGeom>
              <a:blipFill rotWithShape="1">
                <a:blip r:embed="rId8"/>
                <a:stretch>
                  <a:fillRect l="-1352" t="-10465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33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Adjacency </a:t>
            </a:r>
            <a:r>
              <a:rPr lang="en-US" altLang="zh-CN" dirty="0" smtClean="0"/>
              <a:t>Properties</a:t>
            </a:r>
            <a:br>
              <a:rPr lang="en-US" altLang="zh-CN" dirty="0" smtClean="0"/>
            </a:br>
            <a:r>
              <a:rPr lang="zh-CN" altLang="en-US" sz="2800" dirty="0"/>
              <a:t>邻接律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553410" y="2008201"/>
                <a:ext cx="483254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 smtClean="0">
                    <a:ea typeface="宋体" charset="-122"/>
                  </a:rPr>
                  <a:t>X·Y+X·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/>
                            <a:ea typeface="宋体" charset="-122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zh-CN" sz="2800" dirty="0" smtClean="0">
                    <a:ea typeface="宋体" charset="-122"/>
                  </a:rPr>
                  <a:t>=X          </a:t>
                </a:r>
                <a:r>
                  <a:rPr lang="en-US" altLang="zh-CN" sz="2800" dirty="0">
                    <a:ea typeface="宋体" charset="-122"/>
                  </a:rPr>
                  <a:t>(X+Y) ·(X+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/>
                            <a:ea typeface="宋体" charset="-122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zh-CN" sz="2800" dirty="0">
                    <a:ea typeface="宋体" charset="-122"/>
                  </a:rPr>
                  <a:t>)=X</a:t>
                </a: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410" y="2008201"/>
                <a:ext cx="4832541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648"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194498"/>
              </p:ext>
            </p:extLst>
          </p:nvPr>
        </p:nvGraphicFramePr>
        <p:xfrm>
          <a:off x="1858963" y="2974975"/>
          <a:ext cx="1879200" cy="187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" name="公式" r:id="rId4" imgW="939600" imgH="939600" progId="Equation.3">
                  <p:embed/>
                </p:oleObj>
              </mc:Choice>
              <mc:Fallback>
                <p:oleObj name="公式" r:id="rId4" imgW="939600" imgH="9396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3" y="2974975"/>
                        <a:ext cx="1879200" cy="187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432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Distributive </a:t>
            </a:r>
            <a:r>
              <a:rPr lang="en-US" altLang="zh-CN" dirty="0" smtClean="0">
                <a:ea typeface="宋体" charset="-122"/>
              </a:rPr>
              <a:t>Properties (rule 12)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计算机学院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1354664" y="2005168"/>
            <a:ext cx="99229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Rule 12, which states that (A + B)(A + C) = A + BC, can be proven by applying earlier rules as follows:</a:t>
            </a:r>
          </a:p>
        </p:txBody>
      </p: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2057397" y="3128608"/>
            <a:ext cx="851746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dirty="0">
                <a:ea typeface="宋体" charset="-122"/>
              </a:rPr>
              <a:t>(</a:t>
            </a:r>
            <a:r>
              <a:rPr lang="en-US" altLang="zh-CN" i="1" dirty="0">
                <a:ea typeface="宋体" charset="-122"/>
              </a:rPr>
              <a:t>A</a:t>
            </a:r>
            <a:r>
              <a:rPr lang="en-US" altLang="zh-CN" dirty="0">
                <a:ea typeface="宋体" charset="-122"/>
              </a:rPr>
              <a:t> + </a:t>
            </a:r>
            <a:r>
              <a:rPr lang="en-US" altLang="zh-CN" i="1" dirty="0">
                <a:ea typeface="宋体" charset="-122"/>
              </a:rPr>
              <a:t>B</a:t>
            </a:r>
            <a:r>
              <a:rPr lang="en-US" altLang="zh-CN" dirty="0">
                <a:ea typeface="宋体" charset="-122"/>
              </a:rPr>
              <a:t>)(</a:t>
            </a:r>
            <a:r>
              <a:rPr lang="en-US" altLang="zh-CN" i="1" dirty="0">
                <a:ea typeface="宋体" charset="-122"/>
              </a:rPr>
              <a:t>A + C</a:t>
            </a:r>
            <a:r>
              <a:rPr lang="en-US" altLang="zh-CN" dirty="0">
                <a:ea typeface="宋体" charset="-122"/>
              </a:rPr>
              <a:t>) = </a:t>
            </a:r>
            <a:r>
              <a:rPr lang="en-US" altLang="zh-CN" i="1" dirty="0">
                <a:ea typeface="宋体" charset="-122"/>
              </a:rPr>
              <a:t>AA + AC + AB + BC</a:t>
            </a:r>
          </a:p>
          <a:p>
            <a:pPr eaLnBrk="1" hangingPunct="1"/>
            <a:r>
              <a:rPr lang="en-US" altLang="zh-CN" i="1" dirty="0">
                <a:ea typeface="宋体" charset="-122"/>
              </a:rPr>
              <a:t>		 = A + AC + AB + BC</a:t>
            </a:r>
          </a:p>
          <a:p>
            <a:pPr eaLnBrk="1" hangingPunct="1"/>
            <a:r>
              <a:rPr lang="en-US" altLang="zh-CN" i="1" dirty="0">
                <a:ea typeface="宋体" charset="-122"/>
              </a:rPr>
              <a:t>		 = A</a:t>
            </a:r>
            <a:r>
              <a:rPr lang="en-US" altLang="zh-CN" dirty="0">
                <a:ea typeface="宋体" charset="-122"/>
              </a:rPr>
              <a:t>(1</a:t>
            </a:r>
            <a:r>
              <a:rPr lang="en-US" altLang="zh-CN" i="1" dirty="0">
                <a:ea typeface="宋体" charset="-122"/>
              </a:rPr>
              <a:t> + C + B</a:t>
            </a:r>
            <a:r>
              <a:rPr lang="en-US" altLang="zh-CN" dirty="0">
                <a:ea typeface="宋体" charset="-122"/>
              </a:rPr>
              <a:t>)</a:t>
            </a:r>
            <a:r>
              <a:rPr lang="en-US" altLang="zh-CN" i="1" dirty="0">
                <a:ea typeface="宋体" charset="-122"/>
              </a:rPr>
              <a:t> + BC</a:t>
            </a:r>
          </a:p>
          <a:p>
            <a:pPr eaLnBrk="1" hangingPunct="1"/>
            <a:r>
              <a:rPr lang="en-US" altLang="zh-CN" i="1" dirty="0">
                <a:ea typeface="宋体" charset="-122"/>
              </a:rPr>
              <a:t>		 = A </a:t>
            </a:r>
            <a:r>
              <a:rPr lang="en-US" altLang="zh-CN" i="1" baseline="30000" dirty="0">
                <a:ea typeface="宋体" charset="-122"/>
              </a:rPr>
              <a:t>.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1 </a:t>
            </a:r>
            <a:r>
              <a:rPr lang="en-US" altLang="zh-CN" i="1" dirty="0">
                <a:ea typeface="宋体" charset="-122"/>
              </a:rPr>
              <a:t>+ BC</a:t>
            </a:r>
          </a:p>
          <a:p>
            <a:pPr eaLnBrk="1" hangingPunct="1"/>
            <a:r>
              <a:rPr lang="en-US" altLang="zh-CN" i="1" dirty="0">
                <a:ea typeface="宋体" charset="-122"/>
              </a:rPr>
              <a:t>		 = A + BC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0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DeMorgan’s</a:t>
            </a:r>
            <a:r>
              <a:rPr lang="en-US" altLang="zh-CN" dirty="0"/>
              <a:t> Theorem</a:t>
            </a:r>
            <a:br>
              <a:rPr lang="en-US" altLang="zh-CN" dirty="0"/>
            </a:br>
            <a:r>
              <a:rPr lang="zh-CN" altLang="en-US" sz="2800" dirty="0"/>
              <a:t>德*摩根定律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DeMorgan’s</a:t>
            </a:r>
            <a:r>
              <a:rPr lang="en-US" altLang="zh-CN" dirty="0"/>
              <a:t> 1</a:t>
            </a:r>
            <a:r>
              <a:rPr lang="en-US" altLang="zh-CN" baseline="30000" dirty="0"/>
              <a:t>st</a:t>
            </a:r>
            <a:r>
              <a:rPr lang="en-US" altLang="zh-CN" dirty="0"/>
              <a:t> </a:t>
            </a:r>
            <a:r>
              <a:rPr lang="en-US" altLang="zh-CN" dirty="0" smtClean="0"/>
              <a:t>Theorem</a:t>
            </a:r>
          </a:p>
          <a:p>
            <a:pPr lvl="1"/>
            <a:r>
              <a:rPr lang="en-US" altLang="zh-CN" b="1" dirty="0"/>
              <a:t>The complement of a product of variables is equal to the sum of the complemented variables</a:t>
            </a:r>
            <a:r>
              <a:rPr lang="en-US" altLang="zh-CN" b="1" dirty="0" smtClean="0"/>
              <a:t>. </a:t>
            </a:r>
            <a:endParaRPr lang="en-US" altLang="zh-CN" b="1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652639" y="3853646"/>
                <a:ext cx="2121415" cy="524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𝑋𝑌</m:t>
                          </m:r>
                        </m:e>
                      </m:acc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altLang="zh-CN" sz="2800" i="1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639" y="3853646"/>
                <a:ext cx="2121415" cy="52411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835" y="4646616"/>
            <a:ext cx="517207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128" y="3460753"/>
            <a:ext cx="2701766" cy="250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160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DeMorgan’s</a:t>
            </a:r>
            <a:r>
              <a:rPr lang="en-US" altLang="zh-CN" dirty="0"/>
              <a:t> Theorem</a:t>
            </a:r>
            <a:br>
              <a:rPr lang="en-US" altLang="zh-CN" dirty="0"/>
            </a:br>
            <a:r>
              <a:rPr lang="zh-CN" altLang="en-US" sz="2800" dirty="0"/>
              <a:t>德*摩根定律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DeMorgan’s</a:t>
            </a:r>
            <a:r>
              <a:rPr lang="en-US" altLang="zh-CN" dirty="0"/>
              <a:t> 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Theorem</a:t>
            </a:r>
          </a:p>
          <a:p>
            <a:pPr lvl="1"/>
            <a:r>
              <a:rPr lang="en-US" altLang="zh-CN" b="1" dirty="0"/>
              <a:t>The complement of a sum of variables is equal to the product of the complemented variables</a:t>
            </a:r>
            <a:r>
              <a:rPr lang="en-US" altLang="zh-CN" b="1" dirty="0" smtClean="0"/>
              <a:t>. 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229306" y="3853646"/>
                <a:ext cx="23462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𝑌</m:t>
                          </m:r>
                        </m:e>
                      </m:acc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altLang="zh-CN" sz="2800" i="1" smtClean="0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306" y="3853646"/>
                <a:ext cx="2346220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899" y="4686979"/>
            <a:ext cx="51625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440" y="3404914"/>
            <a:ext cx="2657475" cy="2539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553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DeMorgan’s</a:t>
            </a:r>
            <a:r>
              <a:rPr lang="en-US" altLang="zh-CN" dirty="0"/>
              <a:t> </a:t>
            </a:r>
            <a:r>
              <a:rPr lang="en-US" altLang="zh-CN" dirty="0" smtClean="0"/>
              <a:t>Theorem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381705" y="2177246"/>
                <a:ext cx="23462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𝑌</m:t>
                          </m:r>
                        </m:e>
                      </m:acc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altLang="zh-CN" sz="2800" i="1" smtClean="0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705" y="2177246"/>
                <a:ext cx="2346220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452239" y="2176348"/>
                <a:ext cx="2121415" cy="524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𝑋𝑌</m:t>
                          </m:r>
                        </m:e>
                      </m:acc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altLang="zh-CN" sz="2800" i="1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239" y="2176348"/>
                <a:ext cx="2121415" cy="52411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914918"/>
              </p:ext>
            </p:extLst>
          </p:nvPr>
        </p:nvGraphicFramePr>
        <p:xfrm>
          <a:off x="1722438" y="2874963"/>
          <a:ext cx="2514240" cy="2895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8" name="公式" r:id="rId5" imgW="1257120" imgH="1447560" progId="Equation.3">
                  <p:embed/>
                </p:oleObj>
              </mc:Choice>
              <mc:Fallback>
                <p:oleObj name="公式" r:id="rId5" imgW="1257120" imgH="14475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2874963"/>
                        <a:ext cx="2514240" cy="2895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093261"/>
              </p:ext>
            </p:extLst>
          </p:nvPr>
        </p:nvGraphicFramePr>
        <p:xfrm>
          <a:off x="5004328" y="2897187"/>
          <a:ext cx="3174480" cy="187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9" name="公式" r:id="rId7" imgW="1587240" imgH="939600" progId="Equation.3">
                  <p:embed/>
                </p:oleObj>
              </mc:Choice>
              <mc:Fallback>
                <p:oleObj name="公式" r:id="rId7" imgW="1587240" imgH="939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328" y="2897187"/>
                        <a:ext cx="3174480" cy="187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570413" y="4978401"/>
            <a:ext cx="592772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800" dirty="0" err="1">
                <a:ea typeface="宋体" charset="-122"/>
              </a:rPr>
              <a:t>DeMorgan’s</a:t>
            </a:r>
            <a:r>
              <a:rPr lang="en-US" altLang="zh-CN" sz="2800" dirty="0">
                <a:ea typeface="宋体" charset="-122"/>
              </a:rPr>
              <a:t> </a:t>
            </a:r>
            <a:r>
              <a:rPr lang="en-US" altLang="zh-CN" sz="2800" dirty="0" smtClean="0">
                <a:ea typeface="宋体" charset="-122"/>
              </a:rPr>
              <a:t>Theorem can be proven by applying Complement Properties</a:t>
            </a:r>
          </a:p>
          <a:p>
            <a:r>
              <a:rPr lang="en-US" altLang="zh-CN" sz="2800" dirty="0" smtClean="0">
                <a:ea typeface="宋体" charset="-122"/>
              </a:rPr>
              <a:t>Rule </a:t>
            </a:r>
            <a:r>
              <a:rPr lang="en-US" altLang="zh-CN" sz="2800" dirty="0">
                <a:ea typeface="宋体" charset="-122"/>
              </a:rPr>
              <a:t>6 A+A’=1  and Rule 8 A·A’=0</a:t>
            </a:r>
          </a:p>
        </p:txBody>
      </p:sp>
    </p:spTree>
    <p:extLst>
      <p:ext uri="{BB962C8B-B14F-4D97-AF65-F5344CB8AC3E}">
        <p14:creationId xmlns:p14="http://schemas.microsoft.com/office/powerpoint/2010/main" val="22707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DeMorgan’s</a:t>
            </a:r>
            <a:r>
              <a:rPr lang="en-US" altLang="zh-CN" dirty="0"/>
              <a:t> Theorem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11562"/>
              </p:ext>
            </p:extLst>
          </p:nvPr>
        </p:nvGraphicFramePr>
        <p:xfrm>
          <a:off x="2028824" y="2710392"/>
          <a:ext cx="8350200" cy="190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0" name="公式" r:id="rId3" imgW="3340080" imgH="761760" progId="Equation.3">
                  <p:embed/>
                </p:oleObj>
              </mc:Choice>
              <mc:Fallback>
                <p:oleObj name="公式" r:id="rId3" imgW="3340080" imgH="76176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4" y="2710392"/>
                        <a:ext cx="8350200" cy="190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307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DeMorgan’s</a:t>
            </a:r>
            <a:r>
              <a:rPr lang="en-US" altLang="zh-CN" dirty="0"/>
              <a:t> </a:t>
            </a:r>
            <a:r>
              <a:rPr lang="en-US" altLang="zh-CN" dirty="0" smtClean="0"/>
              <a:t>Theorem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6"/>
              <p:cNvSpPr txBox="1">
                <a:spLocks noChangeArrowheads="1"/>
              </p:cNvSpPr>
              <p:nvPr/>
            </p:nvSpPr>
            <p:spPr bwMode="auto">
              <a:xfrm>
                <a:off x="2650056" y="2269059"/>
                <a:ext cx="8187278" cy="1049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15000"/>
                  </a:spcBef>
                </a:pPr>
                <a:r>
                  <a:rPr lang="en-US" altLang="zh-CN" sz="2800" dirty="0" smtClean="0">
                    <a:ea typeface="宋体" charset="-122"/>
                  </a:rPr>
                  <a:t>Apply </a:t>
                </a:r>
                <a:r>
                  <a:rPr lang="en-US" altLang="zh-CN" sz="2800" dirty="0" err="1">
                    <a:ea typeface="宋体" charset="-122"/>
                  </a:rPr>
                  <a:t>DeMorgan’s</a:t>
                </a:r>
                <a:r>
                  <a:rPr lang="en-US" altLang="zh-CN" sz="2800" dirty="0">
                    <a:ea typeface="宋体" charset="-122"/>
                  </a:rPr>
                  <a:t> theorem to remove the </a:t>
                </a:r>
                <a:r>
                  <a:rPr lang="en-US" altLang="zh-CN" sz="2800" dirty="0" err="1">
                    <a:ea typeface="宋体" charset="-122"/>
                  </a:rPr>
                  <a:t>overbar</a:t>
                </a:r>
                <a:r>
                  <a:rPr lang="en-US" altLang="zh-CN" sz="2800" dirty="0">
                    <a:ea typeface="宋体" charset="-122"/>
                  </a:rPr>
                  <a:t> covering both terms from the </a:t>
                </a:r>
                <a:r>
                  <a:rPr lang="en-US" altLang="zh-CN" sz="2800" dirty="0" smtClean="0">
                    <a:ea typeface="宋体" charset="-122"/>
                  </a:rPr>
                  <a:t>expression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  <a:ea typeface="宋体" charset="-122"/>
                      </a:rPr>
                      <m:t>𝑋</m:t>
                    </m:r>
                    <m:r>
                      <a:rPr lang="en-US" altLang="zh-CN" sz="2800" b="0" i="1" smtClean="0">
                        <a:latin typeface="Cambria Math"/>
                        <a:ea typeface="宋体" charset="-122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latin typeface="Cambria Math"/>
                                <a:ea typeface="宋体" charset="-122"/>
                              </a:rPr>
                              <m:t>𝐶</m:t>
                            </m:r>
                          </m:e>
                        </m:acc>
                        <m:r>
                          <a:rPr lang="en-US" altLang="zh-CN" sz="2800" b="0" i="1" smtClean="0">
                            <a:latin typeface="Cambria Math"/>
                            <a:ea typeface="宋体" charset="-122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/>
                            <a:ea typeface="宋体" charset="-122"/>
                          </a:rPr>
                          <m:t>𝐷</m:t>
                        </m:r>
                      </m:e>
                    </m:acc>
                  </m:oMath>
                </a14:m>
                <a:endParaRPr lang="en-US" altLang="zh-CN" sz="280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0056" y="2269059"/>
                <a:ext cx="8187278" cy="1049518"/>
              </a:xfrm>
              <a:prstGeom prst="rect">
                <a:avLst/>
              </a:prstGeom>
              <a:blipFill rotWithShape="1">
                <a:blip r:embed="rId2"/>
                <a:stretch>
                  <a:fillRect l="-1564" t="-5814" b="-122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WordArt 17"/>
          <p:cNvSpPr>
            <a:spLocks noChangeArrowheads="1" noChangeShapeType="1" noTextEdit="1"/>
          </p:cNvSpPr>
          <p:nvPr/>
        </p:nvSpPr>
        <p:spPr bwMode="auto">
          <a:xfrm>
            <a:off x="1092189" y="2336092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Example</a:t>
            </a:r>
            <a:endParaRPr lang="zh-CN" altLang="en-US" sz="2800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7" name="WordArt 18"/>
          <p:cNvSpPr>
            <a:spLocks noChangeArrowheads="1" noChangeShapeType="1" noTextEdit="1"/>
          </p:cNvSpPr>
          <p:nvPr/>
        </p:nvSpPr>
        <p:spPr bwMode="auto">
          <a:xfrm>
            <a:off x="1092189" y="3860795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Solution</a:t>
            </a:r>
            <a:endParaRPr lang="zh-CN" altLang="en-US" sz="2800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Impac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650055" y="3857923"/>
                <a:ext cx="8034878" cy="1990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15000"/>
                  </a:spcBef>
                </a:pPr>
                <a:r>
                  <a:rPr lang="en-US" altLang="zh-CN" sz="2800" dirty="0" smtClean="0">
                    <a:ea typeface="宋体" charset="-122"/>
                  </a:rPr>
                  <a:t>To apply </a:t>
                </a:r>
                <a:r>
                  <a:rPr lang="en-US" altLang="zh-CN" sz="2800" dirty="0" err="1">
                    <a:ea typeface="宋体" charset="-122"/>
                  </a:rPr>
                  <a:t>DeMorgan’s</a:t>
                </a:r>
                <a:r>
                  <a:rPr lang="en-US" altLang="zh-CN" sz="2800" dirty="0">
                    <a:ea typeface="宋体" charset="-122"/>
                  </a:rPr>
                  <a:t> theorem to the expression, you can break the </a:t>
                </a:r>
                <a:r>
                  <a:rPr lang="en-US" altLang="zh-CN" sz="2800" dirty="0" err="1">
                    <a:ea typeface="宋体" charset="-122"/>
                  </a:rPr>
                  <a:t>overbar</a:t>
                </a:r>
                <a:r>
                  <a:rPr lang="en-US" altLang="zh-CN" sz="2800" dirty="0">
                    <a:ea typeface="宋体" charset="-122"/>
                  </a:rPr>
                  <a:t> covering both terms and change the sign between the terms. This results in</a:t>
                </a:r>
              </a:p>
              <a:p>
                <a:pPr>
                  <a:spcBef>
                    <a:spcPct val="15000"/>
                  </a:spcBef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  <a:ea typeface="宋体" charset="-122"/>
                      </a:rPr>
                      <m:t>𝑋</m:t>
                    </m:r>
                    <m:r>
                      <a:rPr lang="en-US" altLang="zh-CN" sz="2800" b="0" i="1" smtClean="0">
                        <a:latin typeface="Cambria Math"/>
                        <a:ea typeface="宋体" charset="-122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latin typeface="Cambria Math"/>
                                <a:ea typeface="宋体" charset="-122"/>
                              </a:rPr>
                              <m:t>𝐶</m:t>
                            </m:r>
                          </m:e>
                        </m:acc>
                      </m:e>
                    </m:acc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/>
                            <a:ea typeface="宋体" charset="-122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altLang="zh-CN" sz="2800" dirty="0" smtClean="0">
                    <a:ea typeface="宋体" charset="-122"/>
                  </a:rPr>
                  <a:t>. </a:t>
                </a:r>
                <a:r>
                  <a:rPr lang="en-US" altLang="zh-CN" sz="2800" dirty="0">
                    <a:ea typeface="宋体" charset="-122"/>
                  </a:rPr>
                  <a:t>Deleting the double bar gives</a:t>
                </a:r>
                <a:r>
                  <a:rPr lang="en-US" altLang="zh-CN" sz="2800" dirty="0">
                    <a:solidFill>
                      <a:srgbClr val="FF3300"/>
                    </a:solidFill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  <a:ea typeface="宋体" charset="-122"/>
                      </a:rPr>
                      <m:t>𝑋</m:t>
                    </m:r>
                    <m:r>
                      <a:rPr lang="en-US" altLang="zh-CN" sz="2800" i="1">
                        <a:latin typeface="Cambria Math"/>
                        <a:ea typeface="宋体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/>
                        <a:ea typeface="宋体" charset="-122"/>
                      </a:rPr>
                      <m:t>𝐶</m:t>
                    </m:r>
                    <m:r>
                      <a:rPr lang="en-US" altLang="zh-CN" sz="2800" i="1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/>
                            <a:ea typeface="宋体" charset="-122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altLang="zh-CN" sz="2800" dirty="0">
                    <a:ea typeface="宋体" charset="-122"/>
                  </a:rPr>
                  <a:t>.</a:t>
                </a:r>
                <a:r>
                  <a:rPr lang="en-US" altLang="zh-CN" sz="2800" dirty="0" smtClean="0">
                    <a:ea typeface="宋体" charset="-122"/>
                  </a:rPr>
                  <a:t> </a:t>
                </a:r>
                <a:endParaRPr lang="en-US" altLang="zh-CN" sz="280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055" y="3857923"/>
                <a:ext cx="8034878" cy="1990225"/>
              </a:xfrm>
              <a:prstGeom prst="rect">
                <a:avLst/>
              </a:prstGeom>
              <a:blipFill rotWithShape="1">
                <a:blip r:embed="rId3"/>
                <a:stretch>
                  <a:fillRect l="-1593" t="-2761" r="-2352" b="-5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0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Boolean Operations and Expressions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800" dirty="0" smtClean="0"/>
              <a:t>布尔运算</a:t>
            </a:r>
            <a:r>
              <a:rPr lang="zh-CN" altLang="en-US" sz="2800" dirty="0"/>
              <a:t>和</a:t>
            </a:r>
            <a:r>
              <a:rPr lang="zh-CN" altLang="en-US" sz="2800" dirty="0" smtClean="0"/>
              <a:t>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Boolean algebra is a mathematical system that defines a series of logical </a:t>
            </a:r>
            <a:r>
              <a:rPr lang="en-US" altLang="zh-CN" sz="3200" b="1" u="sng" dirty="0" smtClean="0"/>
              <a:t>operations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(AND, OR, NOT</a:t>
            </a:r>
            <a:r>
              <a:rPr lang="en-US" altLang="zh-CN" sz="3200" dirty="0" smtClean="0"/>
              <a:t>) performed on sets of </a:t>
            </a:r>
            <a:r>
              <a:rPr lang="en-US" altLang="zh-CN" sz="3200" b="1" u="sng" dirty="0" smtClean="0"/>
              <a:t>variables</a:t>
            </a:r>
            <a:r>
              <a:rPr lang="en-US" altLang="zh-CN" sz="3200" dirty="0" smtClean="0"/>
              <a:t> </a:t>
            </a:r>
            <a:r>
              <a:rPr lang="en-US" altLang="zh-CN" sz="3200" dirty="0" smtClean="0"/>
              <a:t>(</a:t>
            </a:r>
            <a:r>
              <a:rPr lang="en-US" altLang="zh-CN" sz="3200" dirty="0"/>
              <a:t>a, b, c,.….. </a:t>
            </a:r>
            <a:r>
              <a:rPr lang="en-US" altLang="zh-CN" sz="3200" dirty="0" smtClean="0"/>
              <a:t>). When stated in this form </a:t>
            </a:r>
            <a:r>
              <a:rPr lang="en-US" altLang="zh-CN" sz="3200" dirty="0"/>
              <a:t>, the  </a:t>
            </a:r>
            <a:r>
              <a:rPr lang="en-US" altLang="zh-CN" sz="3200" dirty="0" smtClean="0"/>
              <a:t>expression is called a Boolean equation </a:t>
            </a:r>
            <a:r>
              <a:rPr lang="en-US" altLang="zh-CN" sz="3200" dirty="0"/>
              <a:t>or switching </a:t>
            </a:r>
            <a:r>
              <a:rPr lang="en-US" altLang="zh-CN" sz="3200" dirty="0" smtClean="0"/>
              <a:t>equation</a:t>
            </a:r>
            <a:r>
              <a:rPr lang="en-US" altLang="zh-CN" sz="3200" dirty="0" smtClean="0"/>
              <a:t>.</a:t>
            </a:r>
            <a:endParaRPr lang="en-US" altLang="zh-CN" sz="32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1141412" y="5883274"/>
            <a:ext cx="6239309" cy="365125"/>
          </a:xfrm>
        </p:spPr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DeMorgan’s</a:t>
            </a:r>
            <a:r>
              <a:rPr lang="en-US" altLang="zh-CN" dirty="0"/>
              <a:t> Theorem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计算机学院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650056" y="2269059"/>
            <a:ext cx="717127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5000"/>
              </a:spcBef>
            </a:pPr>
            <a:r>
              <a:rPr lang="en-US" altLang="zh-CN" sz="2800" dirty="0">
                <a:ea typeface="宋体" charset="-122"/>
              </a:rPr>
              <a:t>Use </a:t>
            </a:r>
            <a:r>
              <a:rPr lang="en-US" altLang="zh-CN" sz="2800" dirty="0" err="1">
                <a:ea typeface="宋体" charset="-122"/>
              </a:rPr>
              <a:t>DeMogan’s</a:t>
            </a:r>
            <a:r>
              <a:rPr lang="en-US" altLang="zh-CN" sz="2800" dirty="0">
                <a:ea typeface="宋体" charset="-122"/>
              </a:rPr>
              <a:t> Theorem to find an equivalent to F=x (y+ z’)’</a:t>
            </a:r>
          </a:p>
        </p:txBody>
      </p:sp>
      <p:sp>
        <p:nvSpPr>
          <p:cNvPr id="7" name="WordArt 17"/>
          <p:cNvSpPr>
            <a:spLocks noChangeArrowheads="1" noChangeShapeType="1" noTextEdit="1"/>
          </p:cNvSpPr>
          <p:nvPr/>
        </p:nvSpPr>
        <p:spPr bwMode="auto">
          <a:xfrm>
            <a:off x="1092189" y="2336092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Example</a:t>
            </a:r>
            <a:endParaRPr lang="zh-CN" altLang="en-US" sz="2800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Impact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45849"/>
              </p:ext>
            </p:extLst>
          </p:nvPr>
        </p:nvGraphicFramePr>
        <p:xfrm>
          <a:off x="7606502" y="1410380"/>
          <a:ext cx="4027646" cy="858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3" name="Visio" r:id="rId3" imgW="4027646" imgH="858679" progId="Visio.Drawing.11">
                  <p:embed/>
                </p:oleObj>
              </mc:Choice>
              <mc:Fallback>
                <p:oleObj name="Visio" r:id="rId3" imgW="4027646" imgH="858679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6502" y="1410380"/>
                        <a:ext cx="4027646" cy="858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WordArt 18"/>
          <p:cNvSpPr>
            <a:spLocks noChangeArrowheads="1" noChangeShapeType="1" noTextEdit="1"/>
          </p:cNvSpPr>
          <p:nvPr/>
        </p:nvSpPr>
        <p:spPr bwMode="auto">
          <a:xfrm>
            <a:off x="1092189" y="3471336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Solution</a:t>
            </a:r>
            <a:endParaRPr lang="zh-CN" altLang="en-US" sz="2800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50055" y="3468464"/>
            <a:ext cx="8034878" cy="151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</a:pPr>
            <a:r>
              <a:rPr lang="en-US" altLang="zh-CN" sz="2800" dirty="0" smtClean="0">
                <a:ea typeface="宋体" pitchFamily="2" charset="-122"/>
              </a:rPr>
              <a:t>1. Applying </a:t>
            </a:r>
            <a:r>
              <a:rPr lang="en-US" altLang="zh-CN" sz="2800" dirty="0" err="1">
                <a:ea typeface="宋体" pitchFamily="2" charset="-122"/>
              </a:rPr>
              <a:t>DeMorgan’s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 smtClean="0">
                <a:ea typeface="宋体" pitchFamily="2" charset="-122"/>
              </a:rPr>
              <a:t>theorm</a:t>
            </a:r>
            <a:endParaRPr lang="en-US" altLang="zh-CN" sz="2800" dirty="0" smtClean="0">
              <a:ea typeface="宋体" pitchFamily="2" charset="-122"/>
            </a:endParaRPr>
          </a:p>
          <a:p>
            <a:pPr lvl="1">
              <a:spcBef>
                <a:spcPct val="15000"/>
              </a:spcBef>
            </a:pPr>
            <a:r>
              <a:rPr lang="en-US" altLang="zh-CN" sz="2800" dirty="0" smtClean="0">
                <a:ea typeface="宋体" pitchFamily="2" charset="-122"/>
              </a:rPr>
              <a:t>F = x(</a:t>
            </a:r>
            <a:r>
              <a:rPr lang="en-US" altLang="zh-CN" sz="2800" dirty="0" err="1" smtClean="0">
                <a:ea typeface="宋体" pitchFamily="2" charset="-122"/>
              </a:rPr>
              <a:t>y’</a:t>
            </a:r>
            <a:r>
              <a:rPr lang="en-US" altLang="zh-CN" sz="2800" dirty="0" err="1" smtClean="0">
                <a:ea typeface="Cambria Math"/>
              </a:rPr>
              <a:t>∙</a:t>
            </a:r>
            <a:r>
              <a:rPr lang="en-US" altLang="zh-CN" sz="2800" dirty="0" err="1" smtClean="0">
                <a:ea typeface="宋体" pitchFamily="2" charset="-122"/>
              </a:rPr>
              <a:t>z</a:t>
            </a:r>
            <a:r>
              <a:rPr lang="en-US" altLang="zh-CN" sz="2800" dirty="0" smtClean="0">
                <a:ea typeface="宋体" pitchFamily="2" charset="-122"/>
              </a:rPr>
              <a:t>’’)=</a:t>
            </a:r>
            <a:r>
              <a:rPr lang="en-US" altLang="zh-CN" sz="2800" dirty="0" err="1" smtClean="0">
                <a:ea typeface="宋体" pitchFamily="2" charset="-122"/>
              </a:rPr>
              <a:t>xy’z</a:t>
            </a:r>
            <a:endParaRPr lang="en-US" altLang="zh-CN" sz="2800" dirty="0" smtClean="0">
              <a:ea typeface="宋体" pitchFamily="2" charset="-122"/>
            </a:endParaRPr>
          </a:p>
          <a:p>
            <a:pPr marL="514350" indent="-514350">
              <a:spcBef>
                <a:spcPct val="15000"/>
              </a:spcBef>
              <a:buAutoNum type="arabicPeriod"/>
            </a:pPr>
            <a:endParaRPr lang="en-US" altLang="zh-CN" sz="2800" dirty="0">
              <a:ea typeface="宋体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219004"/>
              </p:ext>
            </p:extLst>
          </p:nvPr>
        </p:nvGraphicFramePr>
        <p:xfrm>
          <a:off x="7732183" y="3662103"/>
          <a:ext cx="29527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4" name="Visio" r:id="rId5" imgW="3325416" imgH="858679" progId="Visio.Drawing.11">
                  <p:embed/>
                </p:oleObj>
              </mc:Choice>
              <mc:Fallback>
                <p:oleObj name="Visio" r:id="rId5" imgW="3325416" imgH="858679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2183" y="3662103"/>
                        <a:ext cx="29527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2650056" y="4687664"/>
            <a:ext cx="8034878" cy="151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</a:pPr>
            <a:r>
              <a:rPr lang="en-US" altLang="zh-CN" sz="2800" dirty="0" smtClean="0">
                <a:ea typeface="宋体" pitchFamily="2" charset="-122"/>
              </a:rPr>
              <a:t>2. Applying </a:t>
            </a:r>
            <a:r>
              <a:rPr lang="en-US" altLang="zh-CN" sz="2800" dirty="0" err="1">
                <a:ea typeface="宋体" pitchFamily="2" charset="-122"/>
              </a:rPr>
              <a:t>DeMorgan’s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 smtClean="0">
                <a:ea typeface="宋体" pitchFamily="2" charset="-122"/>
              </a:rPr>
              <a:t>theorm</a:t>
            </a:r>
            <a:r>
              <a:rPr lang="en-US" altLang="zh-CN" sz="2800" dirty="0" smtClean="0">
                <a:ea typeface="宋体" pitchFamily="2" charset="-122"/>
              </a:rPr>
              <a:t> on </a:t>
            </a:r>
            <a:r>
              <a:rPr lang="en-US" altLang="zh-CN" sz="2800" dirty="0">
                <a:ea typeface="宋体" charset="-122"/>
              </a:rPr>
              <a:t>F</a:t>
            </a:r>
            <a:r>
              <a:rPr lang="en-US" altLang="zh-CN" sz="2800" dirty="0" smtClean="0">
                <a:ea typeface="宋体" charset="-122"/>
              </a:rPr>
              <a:t>=[x </a:t>
            </a:r>
            <a:r>
              <a:rPr lang="en-US" altLang="zh-CN" sz="2800" dirty="0">
                <a:ea typeface="宋体" charset="-122"/>
              </a:rPr>
              <a:t>(y+ z’)’ </a:t>
            </a:r>
            <a:r>
              <a:rPr lang="en-US" altLang="zh-CN" sz="2800" dirty="0" smtClean="0">
                <a:ea typeface="宋体" charset="-122"/>
              </a:rPr>
              <a:t>]’’</a:t>
            </a:r>
          </a:p>
          <a:p>
            <a:pPr>
              <a:spcBef>
                <a:spcPct val="15000"/>
              </a:spcBef>
            </a:pPr>
            <a:r>
              <a:rPr lang="en-US" altLang="zh-CN" sz="2800" dirty="0">
                <a:ea typeface="宋体" charset="-122"/>
              </a:rPr>
              <a:t>	</a:t>
            </a:r>
            <a:r>
              <a:rPr lang="es-ES" altLang="zh-CN" sz="2800" dirty="0">
                <a:ea typeface="宋体" charset="-122"/>
              </a:rPr>
              <a:t>F=[x’+ (y+ z’)’’)]’=(x’+y+z’)’</a:t>
            </a:r>
            <a:endParaRPr lang="en-US" altLang="zh-CN" sz="2800" dirty="0" smtClean="0">
              <a:ea typeface="宋体" charset="-122"/>
            </a:endParaRPr>
          </a:p>
          <a:p>
            <a:pPr>
              <a:spcBef>
                <a:spcPct val="15000"/>
              </a:spcBef>
            </a:pPr>
            <a:endParaRPr lang="en-US" altLang="zh-CN" sz="2800" dirty="0">
              <a:ea typeface="宋体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329028"/>
              </p:ext>
            </p:extLst>
          </p:nvPr>
        </p:nvGraphicFramePr>
        <p:xfrm>
          <a:off x="7660745" y="5381187"/>
          <a:ext cx="3024188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5" name="Visio" r:id="rId7" imgW="3913873" imgH="937749" progId="Visio.Drawing.11">
                  <p:embed/>
                </p:oleObj>
              </mc:Choice>
              <mc:Fallback>
                <p:oleObj name="Visio" r:id="rId7" imgW="3913873" imgH="937749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0745" y="5381187"/>
                        <a:ext cx="3024188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80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Boolean Analysis of Logic Circuits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800" dirty="0" smtClean="0"/>
              <a:t>逻辑电路分析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ea typeface="宋体" charset="-122"/>
              </a:rPr>
              <a:t>Combinational logic circuits can be analyzed by writing the expression for each gate and combining the expressions according to the rules for Boolean algebra.</a:t>
            </a:r>
          </a:p>
          <a:p>
            <a:endParaRPr lang="zh-CN" altLang="en-US" sz="240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2946400" y="3697590"/>
            <a:ext cx="69934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zh-CN" dirty="0">
                <a:ea typeface="宋体" charset="-122"/>
              </a:rPr>
              <a:t>Apply Boolean algebra to derive the expression for </a:t>
            </a:r>
            <a:r>
              <a:rPr lang="en-US" altLang="zh-CN" i="1" dirty="0">
                <a:ea typeface="宋体" charset="-122"/>
              </a:rPr>
              <a:t>X</a:t>
            </a:r>
            <a:r>
              <a:rPr lang="en-US" altLang="zh-CN" dirty="0">
                <a:ea typeface="宋体" charset="-122"/>
              </a:rPr>
              <a:t>.</a:t>
            </a:r>
          </a:p>
        </p:txBody>
      </p:sp>
      <p:sp>
        <p:nvSpPr>
          <p:cNvPr id="7" name="WordArt 17"/>
          <p:cNvSpPr>
            <a:spLocks noChangeArrowheads="1" noChangeShapeType="1" noTextEdit="1"/>
          </p:cNvSpPr>
          <p:nvPr/>
        </p:nvSpPr>
        <p:spPr bwMode="auto">
          <a:xfrm>
            <a:off x="1481663" y="3676127"/>
            <a:ext cx="1219200" cy="4492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Example</a:t>
            </a:r>
            <a:endParaRPr lang="zh-CN" altLang="en-US" sz="2800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Impact"/>
            </a:endParaRPr>
          </a:p>
        </p:txBody>
      </p:sp>
      <p:graphicFrame>
        <p:nvGraphicFramePr>
          <p:cNvPr id="8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458365"/>
              </p:ext>
            </p:extLst>
          </p:nvPr>
        </p:nvGraphicFramePr>
        <p:xfrm>
          <a:off x="2110332" y="5080531"/>
          <a:ext cx="53340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0" name="CorelDRAW" r:id="rId3" imgW="2731329" imgH="557256" progId="CorelDRAW.Graphic.13">
                  <p:embed/>
                </p:oleObj>
              </mc:Choice>
              <mc:Fallback>
                <p:oleObj name="CorelDRAW" r:id="rId3" imgW="2731329" imgH="557256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0332" y="5080531"/>
                        <a:ext cx="5334000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WordArt 21"/>
          <p:cNvSpPr>
            <a:spLocks noChangeArrowheads="1" noChangeShapeType="1" noTextEdit="1"/>
          </p:cNvSpPr>
          <p:nvPr/>
        </p:nvSpPr>
        <p:spPr bwMode="auto">
          <a:xfrm>
            <a:off x="1475313" y="4267735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Solution</a:t>
            </a:r>
            <a:endParaRPr lang="zh-CN" altLang="en-US" sz="2800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2946400" y="4267735"/>
            <a:ext cx="6324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zh-CN" dirty="0">
                <a:ea typeface="宋体" charset="-122"/>
              </a:rPr>
              <a:t>Write the expression for each gate:</a:t>
            </a:r>
          </a:p>
        </p:txBody>
      </p:sp>
      <p:sp>
        <p:nvSpPr>
          <p:cNvPr id="11" name="Text Box 48"/>
          <p:cNvSpPr txBox="1">
            <a:spLocks noChangeArrowheads="1"/>
          </p:cNvSpPr>
          <p:nvPr/>
        </p:nvSpPr>
        <p:spPr bwMode="auto">
          <a:xfrm>
            <a:off x="7971375" y="4461316"/>
            <a:ext cx="42206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宋体" charset="-122"/>
              </a:rPr>
              <a:t>Applying </a:t>
            </a:r>
            <a:r>
              <a:rPr lang="en-US" altLang="zh-CN" dirty="0" err="1">
                <a:ea typeface="宋体" charset="-122"/>
              </a:rPr>
              <a:t>DeMorgan’s</a:t>
            </a:r>
            <a:r>
              <a:rPr lang="en-US" altLang="zh-CN" dirty="0">
                <a:ea typeface="宋体" charset="-122"/>
              </a:rPr>
              <a:t> theorem and the distribution law:</a:t>
            </a:r>
          </a:p>
        </p:txBody>
      </p:sp>
      <p:grpSp>
        <p:nvGrpSpPr>
          <p:cNvPr id="12" name="Group 60"/>
          <p:cNvGrpSpPr>
            <a:grpSpLocks/>
          </p:cNvGrpSpPr>
          <p:nvPr/>
        </p:nvGrpSpPr>
        <p:grpSpPr bwMode="auto">
          <a:xfrm>
            <a:off x="4548732" y="5080531"/>
            <a:ext cx="1295400" cy="396875"/>
            <a:chOff x="2976" y="2640"/>
            <a:chExt cx="816" cy="250"/>
          </a:xfrm>
        </p:grpSpPr>
        <p:sp>
          <p:nvSpPr>
            <p:cNvPr id="13" name="Line 45"/>
            <p:cNvSpPr>
              <a:spLocks noChangeShapeType="1"/>
            </p:cNvSpPr>
            <p:nvPr/>
          </p:nvSpPr>
          <p:spPr bwMode="auto">
            <a:xfrm>
              <a:off x="3216" y="2688"/>
              <a:ext cx="336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50"/>
            <p:cNvSpPr txBox="1">
              <a:spLocks noChangeArrowheads="1"/>
            </p:cNvSpPr>
            <p:nvPr/>
          </p:nvSpPr>
          <p:spPr bwMode="auto">
            <a:xfrm>
              <a:off x="2976" y="2640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 i="1">
                  <a:solidFill>
                    <a:srgbClr val="FF3399"/>
                  </a:solidFill>
                  <a:latin typeface="Arial" charset="0"/>
                  <a:ea typeface="宋体" charset="-122"/>
                </a:rPr>
                <a:t>C </a:t>
              </a:r>
              <a:r>
                <a:rPr lang="en-US" altLang="zh-CN" sz="2000">
                  <a:solidFill>
                    <a:srgbClr val="FF3399"/>
                  </a:solidFill>
                  <a:latin typeface="Arial" charset="0"/>
                  <a:ea typeface="宋体" charset="-122"/>
                </a:rPr>
                <a:t>(</a:t>
              </a:r>
              <a:r>
                <a:rPr lang="en-US" altLang="zh-CN" sz="1600" i="1">
                  <a:solidFill>
                    <a:srgbClr val="FF3399"/>
                  </a:solidFill>
                  <a:latin typeface="Arial" charset="0"/>
                  <a:ea typeface="宋体" charset="-122"/>
                </a:rPr>
                <a:t>A + B </a:t>
              </a:r>
              <a:r>
                <a:rPr lang="en-US" altLang="zh-CN" sz="2000">
                  <a:solidFill>
                    <a:srgbClr val="FF3399"/>
                  </a:solidFill>
                  <a:latin typeface="Arial" charset="0"/>
                  <a:ea typeface="宋体" charset="-122"/>
                </a:rPr>
                <a:t>)</a:t>
              </a:r>
              <a:endParaRPr lang="en-US" altLang="zh-CN" sz="1600" i="1">
                <a:solidFill>
                  <a:srgbClr val="FF3399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5" name="Group 59"/>
          <p:cNvGrpSpPr>
            <a:grpSpLocks/>
          </p:cNvGrpSpPr>
          <p:nvPr/>
        </p:nvGrpSpPr>
        <p:grpSpPr bwMode="auto">
          <a:xfrm>
            <a:off x="5877998" y="5537731"/>
            <a:ext cx="2209800" cy="396875"/>
            <a:chOff x="3792" y="2928"/>
            <a:chExt cx="1392" cy="250"/>
          </a:xfrm>
        </p:grpSpPr>
        <p:sp>
          <p:nvSpPr>
            <p:cNvPr id="16" name="Text Box 47"/>
            <p:cNvSpPr txBox="1">
              <a:spLocks noChangeArrowheads="1"/>
            </p:cNvSpPr>
            <p:nvPr/>
          </p:nvSpPr>
          <p:spPr bwMode="auto">
            <a:xfrm>
              <a:off x="3792" y="2928"/>
              <a:ext cx="13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 i="1">
                  <a:solidFill>
                    <a:srgbClr val="FF3399"/>
                  </a:solidFill>
                  <a:latin typeface="Arial" charset="0"/>
                  <a:ea typeface="宋体" charset="-122"/>
                </a:rPr>
                <a:t>   = C </a:t>
              </a:r>
              <a:r>
                <a:rPr lang="en-US" altLang="zh-CN" sz="2000">
                  <a:solidFill>
                    <a:srgbClr val="FF3399"/>
                  </a:solidFill>
                  <a:latin typeface="Arial" charset="0"/>
                  <a:ea typeface="宋体" charset="-122"/>
                </a:rPr>
                <a:t>(</a:t>
              </a:r>
              <a:r>
                <a:rPr lang="en-US" altLang="zh-CN" sz="1600" i="1">
                  <a:solidFill>
                    <a:srgbClr val="FF3399"/>
                  </a:solidFill>
                  <a:latin typeface="Arial" charset="0"/>
                  <a:ea typeface="宋体" charset="-122"/>
                </a:rPr>
                <a:t>A + B </a:t>
              </a:r>
              <a:r>
                <a:rPr lang="en-US" altLang="zh-CN" sz="2000">
                  <a:solidFill>
                    <a:srgbClr val="FF3399"/>
                  </a:solidFill>
                  <a:latin typeface="Arial" charset="0"/>
                  <a:ea typeface="宋体" charset="-122"/>
                </a:rPr>
                <a:t>)</a:t>
              </a:r>
              <a:r>
                <a:rPr lang="en-US" altLang="zh-CN" sz="1600" i="1">
                  <a:solidFill>
                    <a:srgbClr val="FF3399"/>
                  </a:solidFill>
                  <a:latin typeface="Arial" charset="0"/>
                  <a:ea typeface="宋体" charset="-122"/>
                </a:rPr>
                <a:t>+ D</a:t>
              </a:r>
            </a:p>
          </p:txBody>
        </p:sp>
        <p:sp>
          <p:nvSpPr>
            <p:cNvPr id="17" name="Line 51"/>
            <p:cNvSpPr>
              <a:spLocks noChangeShapeType="1"/>
            </p:cNvSpPr>
            <p:nvPr/>
          </p:nvSpPr>
          <p:spPr bwMode="auto">
            <a:xfrm>
              <a:off x="4251" y="2963"/>
              <a:ext cx="336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61"/>
          <p:cNvGrpSpPr>
            <a:grpSpLocks/>
          </p:cNvGrpSpPr>
          <p:nvPr/>
        </p:nvGrpSpPr>
        <p:grpSpPr bwMode="auto">
          <a:xfrm>
            <a:off x="3143795" y="4863044"/>
            <a:ext cx="1295400" cy="396875"/>
            <a:chOff x="2091" y="2503"/>
            <a:chExt cx="816" cy="250"/>
          </a:xfrm>
        </p:grpSpPr>
        <p:sp>
          <p:nvSpPr>
            <p:cNvPr id="19" name="Line 52"/>
            <p:cNvSpPr>
              <a:spLocks noChangeShapeType="1"/>
            </p:cNvSpPr>
            <p:nvPr/>
          </p:nvSpPr>
          <p:spPr bwMode="auto">
            <a:xfrm>
              <a:off x="2208" y="2544"/>
              <a:ext cx="336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53"/>
            <p:cNvSpPr txBox="1">
              <a:spLocks noChangeArrowheads="1"/>
            </p:cNvSpPr>
            <p:nvPr/>
          </p:nvSpPr>
          <p:spPr bwMode="auto">
            <a:xfrm>
              <a:off x="2091" y="2503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3399"/>
                  </a:solidFill>
                  <a:latin typeface="Arial" charset="0"/>
                  <a:ea typeface="宋体" charset="-122"/>
                </a:rPr>
                <a:t>(</a:t>
              </a:r>
              <a:r>
                <a:rPr lang="en-US" altLang="zh-CN" sz="1600" i="1" dirty="0">
                  <a:solidFill>
                    <a:srgbClr val="FF3399"/>
                  </a:solidFill>
                  <a:latin typeface="Arial" charset="0"/>
                  <a:ea typeface="宋体" charset="-122"/>
                </a:rPr>
                <a:t>A + B </a:t>
              </a:r>
              <a:r>
                <a:rPr lang="en-US" altLang="zh-CN" sz="2000" dirty="0">
                  <a:solidFill>
                    <a:srgbClr val="FF3399"/>
                  </a:solidFill>
                  <a:latin typeface="Arial" charset="0"/>
                  <a:ea typeface="宋体" charset="-122"/>
                </a:rPr>
                <a:t>)</a:t>
              </a:r>
              <a:endParaRPr lang="en-US" altLang="zh-CN" sz="1600" i="1" dirty="0">
                <a:solidFill>
                  <a:srgbClr val="FF3399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21" name="Group 58"/>
          <p:cNvGrpSpPr>
            <a:grpSpLocks/>
          </p:cNvGrpSpPr>
          <p:nvPr/>
        </p:nvGrpSpPr>
        <p:grpSpPr bwMode="auto">
          <a:xfrm>
            <a:off x="7971375" y="5449891"/>
            <a:ext cx="3657600" cy="396875"/>
            <a:chOff x="1392" y="3648"/>
            <a:chExt cx="2304" cy="250"/>
          </a:xfrm>
        </p:grpSpPr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1392" y="3648"/>
              <a:ext cx="2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FF3399"/>
                  </a:solidFill>
                  <a:latin typeface="Arial" charset="0"/>
                  <a:ea typeface="宋体" charset="-122"/>
                </a:rPr>
                <a:t>X = C (A  B) + D = A B C + D</a:t>
              </a:r>
            </a:p>
          </p:txBody>
        </p:sp>
        <p:sp>
          <p:nvSpPr>
            <p:cNvPr id="23" name="Line 54"/>
            <p:cNvSpPr>
              <a:spLocks noChangeShapeType="1"/>
            </p:cNvSpPr>
            <p:nvPr/>
          </p:nvSpPr>
          <p:spPr bwMode="auto">
            <a:xfrm flipV="1">
              <a:off x="1937" y="3669"/>
              <a:ext cx="125" cy="2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55"/>
            <p:cNvSpPr>
              <a:spLocks noChangeShapeType="1"/>
            </p:cNvSpPr>
            <p:nvPr/>
          </p:nvSpPr>
          <p:spPr bwMode="auto">
            <a:xfrm flipV="1">
              <a:off x="2131" y="3669"/>
              <a:ext cx="125" cy="2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56"/>
            <p:cNvSpPr>
              <a:spLocks noChangeShapeType="1"/>
            </p:cNvSpPr>
            <p:nvPr/>
          </p:nvSpPr>
          <p:spPr bwMode="auto">
            <a:xfrm flipV="1">
              <a:off x="2746" y="3669"/>
              <a:ext cx="125" cy="2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57"/>
            <p:cNvSpPr>
              <a:spLocks noChangeShapeType="1"/>
            </p:cNvSpPr>
            <p:nvPr/>
          </p:nvSpPr>
          <p:spPr bwMode="auto">
            <a:xfrm flipV="1">
              <a:off x="2940" y="3669"/>
              <a:ext cx="125" cy="2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" name="Text Box 62"/>
          <p:cNvSpPr txBox="1">
            <a:spLocks noChangeArrowheads="1"/>
          </p:cNvSpPr>
          <p:nvPr/>
        </p:nvSpPr>
        <p:spPr bwMode="auto">
          <a:xfrm>
            <a:off x="5796507" y="5596469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3399"/>
                </a:solidFill>
                <a:latin typeface="Arial" charset="0"/>
                <a:ea typeface="宋体" charset="-122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5869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0" grpId="0"/>
      <p:bldP spid="11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873476"/>
              </p:ext>
            </p:extLst>
          </p:nvPr>
        </p:nvGraphicFramePr>
        <p:xfrm>
          <a:off x="3486680" y="564092"/>
          <a:ext cx="4558372" cy="875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5" name="Equation" r:id="rId4" imgW="1257300" imgH="241300" progId="Equation.3">
                  <p:embed/>
                </p:oleObj>
              </mc:Choice>
              <mc:Fallback>
                <p:oleObj name="Equation" r:id="rId4" imgW="1257300" imgH="2413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680" y="564092"/>
                        <a:ext cx="4558372" cy="875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126444"/>
              </p:ext>
            </p:extLst>
          </p:nvPr>
        </p:nvGraphicFramePr>
        <p:xfrm>
          <a:off x="796919" y="2029354"/>
          <a:ext cx="5006718" cy="3761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6" name="Visio" r:id="rId6" imgW="3049300" imgH="2291121" progId="Visio.Drawing.11">
                  <p:embed/>
                </p:oleObj>
              </mc:Choice>
              <mc:Fallback>
                <p:oleObj name="Visio" r:id="rId6" imgW="3049300" imgH="2291121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19" y="2029354"/>
                        <a:ext cx="5006718" cy="37618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189159"/>
              </p:ext>
            </p:extLst>
          </p:nvPr>
        </p:nvGraphicFramePr>
        <p:xfrm>
          <a:off x="6383867" y="1638300"/>
          <a:ext cx="4538133" cy="4407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7" name="Visio" r:id="rId8" imgW="3148320" imgH="3016778" progId="Visio.Drawing.11">
                  <p:embed/>
                </p:oleObj>
              </mc:Choice>
              <mc:Fallback>
                <p:oleObj name="Visio" r:id="rId8" imgW="3148320" imgH="3016778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867" y="1638300"/>
                        <a:ext cx="4538133" cy="44074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529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Functionally Complete Operation </a:t>
            </a:r>
            <a:r>
              <a:rPr lang="en-US" altLang="zh-CN" dirty="0" smtClean="0"/>
              <a:t>Sets</a:t>
            </a:r>
            <a:br>
              <a:rPr lang="en-US" altLang="zh-CN" dirty="0" smtClean="0"/>
            </a:br>
            <a:r>
              <a:rPr lang="zh-CN" altLang="en-US" sz="2800" dirty="0" smtClean="0"/>
              <a:t>功能</a:t>
            </a:r>
            <a:r>
              <a:rPr lang="zh-CN" altLang="en-US" sz="2800" dirty="0"/>
              <a:t>完全操作</a:t>
            </a:r>
            <a:r>
              <a:rPr lang="zh-CN" altLang="en-US" sz="2800" dirty="0" smtClean="0"/>
              <a:t>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功能完全操作集（ </a:t>
            </a:r>
            <a:r>
              <a:rPr lang="en-US" altLang="zh-CN" sz="2800" dirty="0"/>
              <a:t>Functionally Complete Operation Sets</a:t>
            </a:r>
            <a:r>
              <a:rPr lang="zh-CN" altLang="en-US" sz="2800" dirty="0"/>
              <a:t>）是一组逻辑函数集，它能实现所有的组合逻辑表达式。</a:t>
            </a:r>
          </a:p>
          <a:p>
            <a:r>
              <a:rPr lang="en-US" altLang="zh-CN" sz="2800" dirty="0"/>
              <a:t>FC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={AND</a:t>
            </a:r>
            <a:r>
              <a:rPr lang="zh-CN" altLang="en-US" sz="2800" dirty="0"/>
              <a:t>、</a:t>
            </a:r>
            <a:r>
              <a:rPr lang="en-US" altLang="zh-CN" sz="2800" dirty="0"/>
              <a:t>OR</a:t>
            </a:r>
            <a:r>
              <a:rPr lang="zh-CN" altLang="en-US" sz="2800" dirty="0"/>
              <a:t>、</a:t>
            </a:r>
            <a:r>
              <a:rPr lang="en-US" altLang="zh-CN" sz="2800" dirty="0"/>
              <a:t>NOT}</a:t>
            </a:r>
          </a:p>
          <a:p>
            <a:endParaRPr lang="zh-CN" altLang="en-US" sz="2800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FC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={NOR}</a:t>
            </a:r>
          </a:p>
          <a:p>
            <a:pPr lvl="1"/>
            <a:r>
              <a:rPr lang="en-US" altLang="zh-CN" sz="2400" dirty="0" err="1"/>
              <a:t>xy</a:t>
            </a:r>
            <a:r>
              <a:rPr lang="en-US" altLang="zh-CN" sz="2400" dirty="0"/>
              <a:t>=(</a:t>
            </a:r>
            <a:r>
              <a:rPr lang="en-US" altLang="zh-CN" sz="2400" dirty="0" err="1"/>
              <a:t>x’+y</a:t>
            </a:r>
            <a:r>
              <a:rPr lang="en-US" altLang="zh-CN" sz="2400" dirty="0"/>
              <a:t>’)’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x+y</a:t>
            </a:r>
            <a:r>
              <a:rPr lang="en-US" altLang="zh-CN" sz="2400" dirty="0"/>
              <a:t>=(</a:t>
            </a:r>
            <a:r>
              <a:rPr lang="en-US" altLang="zh-CN" sz="2400" dirty="0" err="1"/>
              <a:t>x+y</a:t>
            </a:r>
            <a:r>
              <a:rPr lang="en-US" altLang="zh-CN" sz="2400" dirty="0"/>
              <a:t>)’’</a:t>
            </a:r>
            <a:r>
              <a:rPr lang="zh-CN" altLang="en-US" sz="2400" dirty="0"/>
              <a:t>，</a:t>
            </a:r>
            <a:r>
              <a:rPr lang="en-US" altLang="zh-CN" sz="2400" dirty="0"/>
              <a:t>x’=(x+0)’</a:t>
            </a:r>
          </a:p>
          <a:p>
            <a:r>
              <a:rPr lang="en-US" altLang="zh-CN" sz="2800" dirty="0"/>
              <a:t>FC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={NAND}</a:t>
            </a:r>
          </a:p>
          <a:p>
            <a:pPr lvl="1"/>
            <a:r>
              <a:rPr lang="en-US" altLang="zh-CN" sz="2400" dirty="0" err="1"/>
              <a:t>xy</a:t>
            </a:r>
            <a:r>
              <a:rPr lang="en-US" altLang="zh-CN" sz="2400" dirty="0"/>
              <a:t>=(</a:t>
            </a:r>
            <a:r>
              <a:rPr lang="en-US" altLang="zh-CN" sz="2400" dirty="0" err="1"/>
              <a:t>xy</a:t>
            </a:r>
            <a:r>
              <a:rPr lang="en-US" altLang="zh-CN" sz="2400" dirty="0"/>
              <a:t>)’’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x+y</a:t>
            </a:r>
            <a:r>
              <a:rPr lang="en-US" altLang="zh-CN" sz="2400" dirty="0"/>
              <a:t>=(</a:t>
            </a:r>
            <a:r>
              <a:rPr lang="en-US" altLang="zh-CN" sz="2400" dirty="0" err="1"/>
              <a:t>x’y</a:t>
            </a:r>
            <a:r>
              <a:rPr lang="en-US" altLang="zh-CN" sz="2400" dirty="0"/>
              <a:t>’)’</a:t>
            </a:r>
            <a:r>
              <a:rPr lang="zh-CN" altLang="en-US" sz="2400" dirty="0"/>
              <a:t>，</a:t>
            </a:r>
            <a:r>
              <a:rPr lang="en-US" altLang="zh-CN" sz="2400" dirty="0"/>
              <a:t>x’=(xx)’</a:t>
            </a:r>
          </a:p>
          <a:p>
            <a:r>
              <a:rPr lang="en-US" altLang="zh-CN" sz="2800" dirty="0"/>
              <a:t>FC</a:t>
            </a:r>
            <a:r>
              <a:rPr lang="en-US" altLang="zh-CN" sz="2800" baseline="-25000" dirty="0"/>
              <a:t>4</a:t>
            </a:r>
            <a:r>
              <a:rPr lang="en-US" altLang="zh-CN" sz="2800" dirty="0"/>
              <a:t>={XOR</a:t>
            </a:r>
            <a:r>
              <a:rPr lang="zh-CN" altLang="en-US" sz="2800" dirty="0"/>
              <a:t>、</a:t>
            </a:r>
            <a:r>
              <a:rPr lang="en-US" altLang="zh-CN" sz="2800" dirty="0"/>
              <a:t>AND}</a:t>
            </a:r>
          </a:p>
          <a:p>
            <a:pPr lvl="1"/>
            <a:r>
              <a:rPr lang="en-US" altLang="zh-CN" sz="2400" dirty="0"/>
              <a:t>x’=1⊕x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x+y</a:t>
            </a:r>
            <a:r>
              <a:rPr lang="en-US" altLang="zh-CN" sz="2400" dirty="0"/>
              <a:t>=</a:t>
            </a:r>
            <a:r>
              <a:rPr lang="en-US" altLang="zh-CN" sz="2400" dirty="0" err="1"/>
              <a:t>x⊕y⊕</a:t>
            </a:r>
            <a:r>
              <a:rPr lang="en-US" altLang="zh-CN" sz="2400" dirty="0" err="1" smtClean="0"/>
              <a:t>xy</a:t>
            </a:r>
            <a:endParaRPr lang="zh-CN" altLang="en-US" sz="2400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27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Simplification using Boolean algebra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800" dirty="0" smtClean="0"/>
              <a:t>布尔代数</a:t>
            </a:r>
            <a:r>
              <a:rPr lang="zh-CN" altLang="en-US" sz="2800" dirty="0"/>
              <a:t>化</a:t>
            </a:r>
            <a:r>
              <a:rPr lang="zh-CN" altLang="en-US" sz="2800" dirty="0" smtClean="0"/>
              <a:t>简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Some common rules</a:t>
            </a:r>
            <a:r>
              <a:rPr lang="zh-CN" altLang="en-US" dirty="0"/>
              <a:t>：</a:t>
            </a:r>
          </a:p>
          <a:p>
            <a:r>
              <a:rPr lang="en-US" altLang="zh-CN" dirty="0" smtClean="0"/>
              <a:t>AB+AB</a:t>
            </a:r>
            <a:r>
              <a:rPr lang="en-US" altLang="zh-CN" dirty="0"/>
              <a:t>’=A	</a:t>
            </a:r>
            <a:r>
              <a:rPr lang="en-US" altLang="zh-CN" dirty="0" smtClean="0"/>
              <a:t> (</a:t>
            </a:r>
            <a:r>
              <a:rPr lang="zh-CN" altLang="en-US" dirty="0"/>
              <a:t>并项法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e.g. </a:t>
            </a:r>
            <a:r>
              <a:rPr lang="en-US" altLang="zh-CN" dirty="0" smtClean="0"/>
              <a:t> A’BC+A’BC</a:t>
            </a:r>
            <a:r>
              <a:rPr lang="en-US" altLang="zh-CN" dirty="0"/>
              <a:t>’=A’B</a:t>
            </a:r>
          </a:p>
          <a:p>
            <a:r>
              <a:rPr lang="en-US" altLang="zh-CN" dirty="0"/>
              <a:t> A+AB=A	</a:t>
            </a:r>
            <a:r>
              <a:rPr lang="en-US" altLang="zh-CN" dirty="0" smtClean="0"/>
              <a:t> (</a:t>
            </a:r>
            <a:r>
              <a:rPr lang="zh-CN" altLang="en-US" dirty="0"/>
              <a:t>吸收法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e.g. </a:t>
            </a:r>
            <a:r>
              <a:rPr lang="en-US" altLang="zh-CN" dirty="0" smtClean="0"/>
              <a:t> C</a:t>
            </a:r>
            <a:r>
              <a:rPr lang="en-US" altLang="zh-CN" dirty="0"/>
              <a:t>’+AB’C’=C’</a:t>
            </a:r>
          </a:p>
          <a:p>
            <a:r>
              <a:rPr lang="en-US" altLang="zh-CN" dirty="0"/>
              <a:t> A+A’B=A+B	</a:t>
            </a:r>
            <a:r>
              <a:rPr lang="en-US" altLang="zh-CN" dirty="0" smtClean="0"/>
              <a:t> (</a:t>
            </a:r>
            <a:r>
              <a:rPr lang="zh-CN" altLang="en-US" dirty="0"/>
              <a:t>消去法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e.g. </a:t>
            </a:r>
            <a:r>
              <a:rPr lang="en-US" altLang="zh-CN" dirty="0" smtClean="0"/>
              <a:t> A</a:t>
            </a:r>
            <a:r>
              <a:rPr lang="en-US" altLang="zh-CN" dirty="0"/>
              <a:t>’+AB+DE=A’+B+DE</a:t>
            </a:r>
          </a:p>
          <a:p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Use A·1=A and A+A’=1 to expand some items before simplified.	(</a:t>
            </a:r>
            <a:r>
              <a:rPr lang="zh-CN" altLang="en-US" sz="2800" dirty="0"/>
              <a:t>配项法</a:t>
            </a:r>
            <a:r>
              <a:rPr lang="en-US" altLang="zh-CN" sz="2800" dirty="0"/>
              <a:t>)</a:t>
            </a:r>
          </a:p>
          <a:p>
            <a:pPr lvl="1"/>
            <a:r>
              <a:rPr lang="en-US" altLang="zh-CN" sz="2400" dirty="0"/>
              <a:t>e.g. </a:t>
            </a:r>
            <a:r>
              <a:rPr lang="en-US" altLang="zh-CN" sz="2400" dirty="0" smtClean="0"/>
              <a:t>A’B+AC</a:t>
            </a:r>
            <a:r>
              <a:rPr lang="en-US" altLang="zh-CN" sz="2400" dirty="0"/>
              <a:t>’+BC</a:t>
            </a:r>
            <a:r>
              <a:rPr lang="en-US" altLang="zh-CN" sz="2400" dirty="0" smtClean="0"/>
              <a:t>’</a:t>
            </a:r>
            <a:br>
              <a:rPr lang="en-US" altLang="zh-CN" sz="2400" dirty="0" smtClean="0"/>
            </a:br>
            <a:r>
              <a:rPr lang="en-US" altLang="zh-CN" sz="2400" dirty="0" smtClean="0"/>
              <a:t>        =</a:t>
            </a:r>
            <a:r>
              <a:rPr lang="en-US" altLang="zh-CN" sz="2400" dirty="0"/>
              <a:t>A’B+AC’+(A’+A)BC</a:t>
            </a:r>
            <a:r>
              <a:rPr lang="en-US" altLang="zh-CN" sz="2400" dirty="0" smtClean="0"/>
              <a:t>’                                        	     =</a:t>
            </a:r>
            <a:r>
              <a:rPr lang="en-US" altLang="zh-CN" sz="2400" dirty="0"/>
              <a:t>A’B(1+C’)+AC’(1+B)</a:t>
            </a:r>
            <a:br>
              <a:rPr lang="en-US" altLang="zh-CN" sz="2400" dirty="0"/>
            </a:br>
            <a:r>
              <a:rPr lang="en-US" altLang="zh-CN" sz="2400" dirty="0" smtClean="0"/>
              <a:t>	     =</a:t>
            </a:r>
            <a:r>
              <a:rPr lang="en-US" altLang="zh-CN" sz="2400" dirty="0"/>
              <a:t>A’B+AC</a:t>
            </a:r>
            <a:r>
              <a:rPr lang="en-US" altLang="zh-CN" sz="2400" dirty="0" smtClean="0"/>
              <a:t>’</a:t>
            </a:r>
            <a:endParaRPr lang="zh-CN" altLang="en-US" sz="24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2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Simplification using Boolean </a:t>
            </a:r>
            <a:r>
              <a:rPr lang="en-US" altLang="zh-CN" dirty="0" smtClean="0"/>
              <a:t>algebra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Using Boolean algebra techniques, simplify this expression: </a:t>
            </a:r>
          </a:p>
          <a:p>
            <a:r>
              <a:rPr lang="en-US" altLang="zh-CN" dirty="0"/>
              <a:t>F(A,B,C)=(A’(B+C’))’(A+B’+C)(A’B’C’)’</a:t>
            </a:r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232819" y="3558117"/>
            <a:ext cx="6858000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>
                <a:ea typeface="宋体" charset="-122"/>
              </a:rPr>
              <a:t>F(A,B,C)=(A’(B+C’))’(A+B’+C)(A’B’C’)’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>
                <a:ea typeface="宋体" charset="-122"/>
              </a:rPr>
              <a:t>               </a:t>
            </a:r>
            <a:r>
              <a:rPr lang="en-US" altLang="zh-CN" sz="2800" dirty="0">
                <a:ea typeface="宋体" charset="-122"/>
              </a:rPr>
              <a:t>=(A+(B+C’)’)(A+B’+C)(A+B+C)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>
                <a:ea typeface="宋体" charset="-122"/>
              </a:rPr>
              <a:t>               =(A+B’C)(A+C+B’B)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>
                <a:ea typeface="宋体" charset="-122"/>
              </a:rPr>
              <a:t>               =(A+B’C)(A+C)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>
                <a:ea typeface="宋体" charset="-122"/>
              </a:rPr>
              <a:t>               =(A+B’)(A+C)(A+C)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>
                <a:ea typeface="宋体" charset="-122"/>
              </a:rPr>
              <a:t>               =(A+B’)(A+C)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>
                <a:ea typeface="宋体" charset="-122"/>
              </a:rPr>
              <a:t>               =A+B’C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776133" y="3980392"/>
            <a:ext cx="122369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6579128" y="3980392"/>
            <a:ext cx="95408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4296832" y="4361392"/>
            <a:ext cx="10953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5557577" y="4361392"/>
            <a:ext cx="216694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6422237" y="4361392"/>
            <a:ext cx="188909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7726096" y="4361392"/>
            <a:ext cx="216694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6800056" y="4361392"/>
            <a:ext cx="256115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5846763" y="4743451"/>
            <a:ext cx="6477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920331" y="5123392"/>
            <a:ext cx="11525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4939242" y="5522384"/>
            <a:ext cx="148299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30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Using Boolean algebra techniques, simplify this expression: </a:t>
            </a:r>
          </a:p>
          <a:p>
            <a:pPr lvl="1"/>
            <a:r>
              <a:rPr lang="en-US" altLang="zh-CN" dirty="0"/>
              <a:t>1.  F=A’C’(B’+BD)+A’CD</a:t>
            </a:r>
          </a:p>
          <a:p>
            <a:pPr lvl="1"/>
            <a:r>
              <a:rPr lang="en-US" altLang="zh-CN" dirty="0"/>
              <a:t>2.  F=(A⊕B)(AB+A’B’)’+AB</a:t>
            </a:r>
          </a:p>
          <a:p>
            <a:pPr lvl="1"/>
            <a:r>
              <a:rPr lang="en-US" altLang="zh-CN" dirty="0"/>
              <a:t>3.  F=(A+B+C)(A’+B’+C’)</a:t>
            </a:r>
          </a:p>
          <a:p>
            <a:r>
              <a:rPr lang="en-US" altLang="zh-CN" dirty="0"/>
              <a:t>Answer</a:t>
            </a:r>
            <a:r>
              <a:rPr lang="zh-CN" altLang="en-US" dirty="0"/>
              <a:t>：</a:t>
            </a:r>
          </a:p>
          <a:p>
            <a:pPr lvl="1"/>
            <a:r>
              <a:rPr lang="en-US" altLang="zh-CN" dirty="0"/>
              <a:t>1.  A’B’C’+A’D</a:t>
            </a:r>
          </a:p>
          <a:p>
            <a:pPr lvl="1"/>
            <a:r>
              <a:rPr lang="en-US" altLang="zh-CN" dirty="0"/>
              <a:t>2.  </a:t>
            </a:r>
            <a:r>
              <a:rPr lang="en-US" altLang="zh-CN" dirty="0" smtClean="0"/>
              <a:t>A+B (consider  the XOR gate and the XNOR gate)</a:t>
            </a:r>
            <a:endParaRPr lang="en-US" altLang="zh-CN" dirty="0"/>
          </a:p>
          <a:p>
            <a:pPr lvl="1"/>
            <a:r>
              <a:rPr lang="en-US" altLang="zh-CN" dirty="0"/>
              <a:t>3.  A’C+AB’+BC’</a:t>
            </a:r>
            <a:r>
              <a:rPr lang="zh-CN" altLang="en-US" dirty="0"/>
              <a:t>（</a:t>
            </a:r>
            <a:r>
              <a:rPr lang="en-US" altLang="zh-CN" dirty="0"/>
              <a:t>AC’+B’C+A’B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9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SOP and POS forms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800" dirty="0" smtClean="0"/>
              <a:t>“</a:t>
            </a:r>
            <a:r>
              <a:rPr lang="zh-CN" altLang="en-US" sz="2800" dirty="0"/>
              <a:t>积之和”  </a:t>
            </a:r>
            <a:r>
              <a:rPr lang="zh-CN" altLang="en-US" sz="2800" dirty="0" smtClean="0"/>
              <a:t>与 “和之积”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Boolean expressions can be written in the </a:t>
                </a:r>
                <a:r>
                  <a:rPr lang="en-US" altLang="zh-CN" b="1" u="sng" dirty="0"/>
                  <a:t>sum-of-products form (SOP) </a:t>
                </a:r>
                <a:r>
                  <a:rPr lang="en-US" altLang="zh-CN" dirty="0"/>
                  <a:t>or in the </a:t>
                </a:r>
                <a:r>
                  <a:rPr lang="en-US" altLang="zh-CN" b="1" u="sng" dirty="0"/>
                  <a:t>product-of-sums form (POS).</a:t>
                </a:r>
                <a:r>
                  <a:rPr lang="en-US" altLang="zh-CN" dirty="0"/>
                  <a:t> These forms can simplify the implementation of combinational </a:t>
                </a:r>
                <a:r>
                  <a:rPr lang="en-US" altLang="zh-CN" dirty="0" smtClean="0"/>
                  <a:t>logic. </a:t>
                </a:r>
              </a:p>
              <a:p>
                <a:r>
                  <a:rPr lang="en-US" altLang="zh-CN" dirty="0" smtClean="0"/>
                  <a:t>In </a:t>
                </a:r>
                <a:r>
                  <a:rPr lang="en-US" altLang="zh-CN" dirty="0"/>
                  <a:t>both forms, an </a:t>
                </a:r>
                <a:r>
                  <a:rPr lang="en-US" altLang="zh-CN" dirty="0" err="1"/>
                  <a:t>overbar</a:t>
                </a:r>
                <a:r>
                  <a:rPr lang="en-US" altLang="zh-CN" dirty="0"/>
                  <a:t> cannot extend over more than one variable</a:t>
                </a:r>
                <a:r>
                  <a:rPr lang="en-US" altLang="zh-CN" dirty="0" smtClean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accPr>
                      <m:e>
                        <m:r>
                          <a:rPr lang="en-US" altLang="zh-CN" b="1" i="1">
                            <a:latin typeface="Cambria Math"/>
                            <a:ea typeface="宋体" charset="-122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b="1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accPr>
                      <m:e>
                        <m:r>
                          <a:rPr lang="en-US" altLang="zh-CN" b="1" i="1">
                            <a:latin typeface="Cambria Math"/>
                            <a:ea typeface="宋体" charset="-122"/>
                          </a:rPr>
                          <m:t>𝑩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b="1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accPr>
                      <m:e>
                        <m:r>
                          <a:rPr lang="en-US" altLang="zh-CN" b="1" i="1">
                            <a:latin typeface="Cambria Math"/>
                            <a:ea typeface="宋体" charset="-122"/>
                          </a:rPr>
                          <m:t>𝑪</m:t>
                        </m:r>
                      </m:e>
                    </m:acc>
                  </m:oMath>
                </a14:m>
                <a:r>
                  <a:rPr lang="en-US" altLang="zh-CN" dirty="0">
                    <a:ea typeface="宋体" charset="-122"/>
                    <a:cs typeface="Times New Roman"/>
                  </a:rPr>
                  <a:t>√</a:t>
                </a: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  <a:cs typeface="Times New Roman"/>
                  </a:rPr>
                  <a:t>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accPr>
                      <m:e>
                        <m: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𝑨𝑩𝑪</m:t>
                        </m:r>
                        <m: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  <a:cs typeface="Times New Roman"/>
                  </a:rPr>
                  <a:t>×</a:t>
                </a:r>
                <a:endParaRPr lang="en-US" altLang="zh-CN" dirty="0">
                  <a:solidFill>
                    <a:schemeClr val="tx1"/>
                  </a:solidFill>
                  <a:ea typeface="宋体" charset="-122"/>
                </a:endParaRP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0" t="-2754" b="-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9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product terms(</a:t>
            </a:r>
            <a:r>
              <a:rPr lang="zh-CN" altLang="en-US" dirty="0" smtClean="0"/>
              <a:t>与项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literals connected by •</a:t>
            </a:r>
          </a:p>
          <a:p>
            <a:pPr lvl="1"/>
            <a:r>
              <a:rPr lang="en-US" altLang="zh-CN" dirty="0" smtClean="0"/>
              <a:t>AB		A’BC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sum terms(</a:t>
            </a:r>
            <a:r>
              <a:rPr lang="zh-CN" altLang="en-US" dirty="0" smtClean="0"/>
              <a:t>或项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literals connected by +</a:t>
            </a:r>
          </a:p>
          <a:p>
            <a:pPr lvl="1"/>
            <a:r>
              <a:rPr lang="en-US" altLang="zh-CN" dirty="0" smtClean="0"/>
              <a:t>A+B		A+B’+C	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5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SOP and POS forms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 smtClean="0">
                    <a:ea typeface="宋体" charset="-122"/>
                  </a:rPr>
                  <a:t>An expression is in SOP form when two or more product terms are summed as in the following examples:</a:t>
                </a:r>
                <a:r>
                  <a:rPr lang="zh-CN" altLang="en-US" dirty="0">
                    <a:ea typeface="宋体" charset="-122"/>
                  </a:rPr>
                  <a:t>（积之和：与项做或操作）</a:t>
                </a:r>
                <a:endParaRPr lang="en-US" altLang="zh-CN" dirty="0"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𝐴𝐵</m:t>
                    </m:r>
                  </m:oMath>
                </a14:m>
                <a:r>
                  <a:rPr lang="en-US" altLang="zh-CN" dirty="0" smtClean="0"/>
                  <a:t>	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𝐴𝐵</m:t>
                    </m:r>
                    <m:r>
                      <a:rPr lang="en-US" altLang="zh-CN" b="0" i="1" dirty="0" smtClean="0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n-US" altLang="zh-CN" b="0" i="1" dirty="0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𝐶𝐷</m:t>
                    </m:r>
                    <m:r>
                      <a:rPr lang="en-US" altLang="zh-CN" b="0" i="1" dirty="0" smtClean="0">
                        <a:latin typeface="Cambria Math"/>
                      </a:rPr>
                      <m:t>+</m:t>
                    </m:r>
                    <m:r>
                      <a:rPr lang="en-US" altLang="zh-CN" b="0" i="1" dirty="0" smtClean="0">
                        <a:latin typeface="Cambria Math"/>
                      </a:rPr>
                      <m:t>𝐸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An expression is in POS form when two or more sum terms are multiplied as in the following examples</a:t>
                </a:r>
                <a:r>
                  <a:rPr lang="en-US" altLang="zh-CN" dirty="0" smtClean="0"/>
                  <a:t>:</a:t>
                </a:r>
                <a:r>
                  <a:rPr lang="zh-CN" altLang="en-US" dirty="0"/>
                  <a:t>（和之积：或项做与操作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𝐵</m:t>
                    </m:r>
                    <m:r>
                      <a:rPr lang="en-US" altLang="zh-CN" b="0" i="1" smtClean="0">
                        <a:latin typeface="Cambria Math"/>
                      </a:rPr>
                      <m:t>)(</m:t>
                    </m:r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		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𝐵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)(</m:t>
                    </m:r>
                    <m:r>
                      <a:rPr lang="en-US" altLang="zh-CN" b="0" i="1" smtClean="0">
                        <a:latin typeface="Cambria Math"/>
                      </a:rPr>
                      <m:t>𝐵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15" t="-2582" r="-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18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Boolean Addition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800" dirty="0" smtClean="0"/>
              <a:t>布尔加法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Addition is equivalent to the </a:t>
            </a:r>
            <a:r>
              <a:rPr lang="en-US" altLang="zh-CN" b="1" u="sng" dirty="0"/>
              <a:t>OR</a:t>
            </a:r>
            <a:r>
              <a:rPr lang="en-US" altLang="zh-CN" dirty="0"/>
              <a:t> operation. </a:t>
            </a:r>
            <a:endParaRPr lang="en-US" altLang="zh-CN" dirty="0" smtClean="0"/>
          </a:p>
          <a:p>
            <a:r>
              <a:rPr lang="en-US" altLang="zh-CN" b="1" u="sng" dirty="0" smtClean="0"/>
              <a:t>sum term(</a:t>
            </a:r>
            <a:r>
              <a:rPr lang="zh-CN" altLang="en-US" u="sng" dirty="0" smtClean="0"/>
              <a:t>或项</a:t>
            </a:r>
            <a:r>
              <a:rPr lang="en-US" altLang="zh-CN" b="1" u="sng" dirty="0" smtClean="0"/>
              <a:t>)</a:t>
            </a:r>
            <a:r>
              <a:rPr lang="en-US" altLang="zh-CN" u="sng" dirty="0" smtClean="0"/>
              <a:t> </a:t>
            </a:r>
            <a:r>
              <a:rPr lang="en-US" altLang="zh-CN" dirty="0" smtClean="0"/>
              <a:t>: </a:t>
            </a:r>
            <a:r>
              <a:rPr lang="en-US" altLang="zh-CN" dirty="0" smtClean="0"/>
              <a:t>literals </a:t>
            </a:r>
            <a:r>
              <a:rPr lang="en-US" altLang="zh-CN" dirty="0"/>
              <a:t>connected by </a:t>
            </a:r>
            <a:r>
              <a:rPr lang="en-US" altLang="zh-CN" dirty="0" smtClean="0"/>
              <a:t>+</a:t>
            </a:r>
          </a:p>
          <a:p>
            <a:endParaRPr lang="en-US" altLang="zh-CN" dirty="0"/>
          </a:p>
          <a:p>
            <a:r>
              <a:rPr lang="en-US" altLang="zh-CN" dirty="0" smtClean="0"/>
              <a:t>E.g. Determine the </a:t>
            </a:r>
            <a:r>
              <a:rPr lang="en-US" altLang="zh-CN" dirty="0">
                <a:ea typeface="宋体" charset="-122"/>
              </a:rPr>
              <a:t>values of </a:t>
            </a:r>
            <a:r>
              <a:rPr lang="en-US" altLang="zh-CN" i="1" dirty="0">
                <a:ea typeface="宋体" charset="-122"/>
              </a:rPr>
              <a:t>A, B,</a:t>
            </a:r>
            <a:r>
              <a:rPr lang="en-US" altLang="zh-CN" dirty="0">
                <a:ea typeface="宋体" charset="-122"/>
              </a:rPr>
              <a:t> and </a:t>
            </a:r>
            <a:r>
              <a:rPr lang="en-US" altLang="zh-CN" i="1" dirty="0">
                <a:ea typeface="宋体" charset="-122"/>
              </a:rPr>
              <a:t>C</a:t>
            </a:r>
            <a:r>
              <a:rPr lang="en-US" altLang="zh-CN" dirty="0">
                <a:ea typeface="宋体" charset="-122"/>
              </a:rPr>
              <a:t> that make the sum term of the expression </a:t>
            </a:r>
            <a:r>
              <a:rPr lang="en-US" altLang="zh-CN" i="1" dirty="0" smtClean="0">
                <a:ea typeface="宋体" charset="-122"/>
              </a:rPr>
              <a:t>A’ </a:t>
            </a:r>
            <a:r>
              <a:rPr lang="en-US" altLang="zh-CN" i="1" dirty="0">
                <a:ea typeface="宋体" charset="-122"/>
              </a:rPr>
              <a:t>+ B + </a:t>
            </a:r>
            <a:r>
              <a:rPr lang="en-US" altLang="zh-CN" i="1" dirty="0" smtClean="0">
                <a:ea typeface="宋体" charset="-122"/>
              </a:rPr>
              <a:t>C’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= 0</a:t>
            </a:r>
            <a:r>
              <a:rPr lang="en-US" altLang="zh-CN" dirty="0" smtClean="0">
                <a:ea typeface="宋体" charset="-122"/>
              </a:rPr>
              <a:t>?</a:t>
            </a:r>
          </a:p>
          <a:p>
            <a:pPr lvl="1"/>
            <a:r>
              <a:rPr lang="en-US" altLang="zh-CN" dirty="0">
                <a:ea typeface="宋体" charset="-122"/>
              </a:rPr>
              <a:t>Each literal must = 0; therefore A = 1, B = 0 and C = 1</a:t>
            </a: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321" y="866012"/>
            <a:ext cx="367665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页脚占位符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计算机学院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6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Domain of Boolean Expression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b="1" u="sng" dirty="0" smtClean="0"/>
              <a:t>domain</a:t>
            </a:r>
            <a:r>
              <a:rPr lang="en-US" altLang="zh-CN" dirty="0" smtClean="0"/>
              <a:t> of a general Boolean expression is the set of variables contained in the expression in either complemented or </a:t>
            </a:r>
            <a:r>
              <a:rPr lang="en-US" altLang="zh-CN" dirty="0" err="1" smtClean="0"/>
              <a:t>uncomplemented</a:t>
            </a:r>
            <a:r>
              <a:rPr lang="en-US" altLang="zh-CN" dirty="0" smtClean="0"/>
              <a:t> form.</a:t>
            </a:r>
          </a:p>
          <a:p>
            <a:pPr lvl="1"/>
            <a:r>
              <a:rPr lang="en-US" altLang="zh-CN" dirty="0" smtClean="0"/>
              <a:t>E.g.  The domain of F(A,B,C)=AB+C  is  A,B,C</a:t>
            </a:r>
          </a:p>
          <a:p>
            <a:pPr lvl="1"/>
            <a:r>
              <a:rPr lang="en-US" altLang="zh-CN" dirty="0" smtClean="0"/>
              <a:t>E.g.  The domain of F(A,B,C,D,E)=AB+CD+D’E   is A,B,C,D,E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8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product terms(</a:t>
            </a:r>
            <a:r>
              <a:rPr lang="zh-CN" altLang="en-US" dirty="0" smtClean="0"/>
              <a:t>与项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literals connected by •</a:t>
            </a:r>
          </a:p>
          <a:p>
            <a:r>
              <a:rPr lang="en-US" altLang="zh-CN" dirty="0" smtClean="0"/>
              <a:t>sum terms(</a:t>
            </a:r>
            <a:r>
              <a:rPr lang="zh-CN" altLang="en-US" dirty="0" smtClean="0"/>
              <a:t>或项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literals connected by +</a:t>
            </a:r>
          </a:p>
          <a:p>
            <a:r>
              <a:rPr lang="en-US" altLang="zh-CN" b="1" dirty="0" err="1" smtClean="0"/>
              <a:t>Minterm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最小项</a:t>
            </a:r>
            <a:r>
              <a:rPr lang="en-US" altLang="zh-CN" b="1" dirty="0" smtClean="0"/>
              <a:t>):</a:t>
            </a:r>
            <a:r>
              <a:rPr lang="en-US" altLang="zh-CN" dirty="0" smtClean="0"/>
              <a:t> </a:t>
            </a:r>
            <a:r>
              <a:rPr lang="en-US" altLang="zh-CN" b="1" u="sng" dirty="0" smtClean="0"/>
              <a:t>a product term </a:t>
            </a:r>
            <a:r>
              <a:rPr lang="en-US" altLang="zh-CN" dirty="0" smtClean="0"/>
              <a:t>in which all the variables in the </a:t>
            </a:r>
            <a:r>
              <a:rPr lang="en-US" altLang="zh-CN" b="1" u="sng" dirty="0" smtClean="0"/>
              <a:t>domain</a:t>
            </a:r>
            <a:r>
              <a:rPr lang="en-US" altLang="zh-CN" dirty="0" smtClean="0"/>
              <a:t> appear exactly once, either complemented or </a:t>
            </a:r>
            <a:r>
              <a:rPr lang="en-US" altLang="zh-CN" dirty="0" err="1" smtClean="0"/>
              <a:t>uncomplemented</a:t>
            </a:r>
            <a:endParaRPr lang="en-US" altLang="zh-CN" dirty="0" smtClean="0"/>
          </a:p>
          <a:p>
            <a:r>
              <a:rPr lang="en-US" altLang="zh-CN" b="1" dirty="0" err="1" smtClean="0"/>
              <a:t>Maxterm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最大项</a:t>
            </a:r>
            <a:r>
              <a:rPr lang="en-US" altLang="zh-CN" b="1" dirty="0" smtClean="0"/>
              <a:t>): </a:t>
            </a:r>
            <a:r>
              <a:rPr lang="en-US" altLang="zh-CN" b="1" u="sng" dirty="0" smtClean="0"/>
              <a:t>a sum term </a:t>
            </a:r>
            <a:r>
              <a:rPr lang="en-US" altLang="zh-CN" dirty="0" smtClean="0"/>
              <a:t>in which all the variables in the </a:t>
            </a:r>
            <a:r>
              <a:rPr lang="en-US" altLang="zh-CN" b="1" u="sng" dirty="0" smtClean="0"/>
              <a:t>domain</a:t>
            </a:r>
            <a:r>
              <a:rPr lang="en-US" altLang="zh-CN" dirty="0" smtClean="0"/>
              <a:t> appear exactly once, either complemented or </a:t>
            </a:r>
            <a:r>
              <a:rPr lang="en-US" altLang="zh-CN" dirty="0" err="1" smtClean="0"/>
              <a:t>uncomplemented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82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Minterm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Represents exactly one combination in the truth table.</a:t>
            </a:r>
          </a:p>
          <a:p>
            <a:r>
              <a:rPr lang="en-US" altLang="zh-CN" dirty="0"/>
              <a:t>Denoted by </a:t>
            </a:r>
            <a:r>
              <a:rPr lang="en-US" altLang="zh-CN" b="1" dirty="0" err="1"/>
              <a:t>m</a:t>
            </a:r>
            <a:r>
              <a:rPr lang="en-US" altLang="zh-CN" b="1" baseline="-25000" dirty="0" err="1"/>
              <a:t>j</a:t>
            </a:r>
            <a:r>
              <a:rPr lang="en-US" altLang="zh-CN" dirty="0"/>
              <a:t>, where j is the decimal equivalent of the </a:t>
            </a:r>
            <a:r>
              <a:rPr lang="en-US" altLang="zh-CN" dirty="0" err="1"/>
              <a:t>minterm’s</a:t>
            </a:r>
            <a:r>
              <a:rPr lang="en-US" altLang="zh-CN" dirty="0"/>
              <a:t> corresponding binary combination </a:t>
            </a:r>
            <a:r>
              <a:rPr lang="en-US" altLang="zh-CN" dirty="0" smtClean="0"/>
              <a:t>(0 replace the </a:t>
            </a:r>
            <a:r>
              <a:rPr lang="en-US" altLang="zh-CN" dirty="0"/>
              <a:t>complement </a:t>
            </a:r>
            <a:r>
              <a:rPr lang="en-US" altLang="zh-CN" dirty="0" smtClean="0"/>
              <a:t>and 1 replace the </a:t>
            </a:r>
            <a:r>
              <a:rPr lang="en-US" altLang="zh-CN" dirty="0" err="1" smtClean="0"/>
              <a:t>uncomplement</a:t>
            </a:r>
            <a:r>
              <a:rPr lang="en-US" altLang="zh-CN" dirty="0" smtClean="0"/>
              <a:t>). </a:t>
            </a:r>
          </a:p>
          <a:p>
            <a:pPr lvl="1"/>
            <a:r>
              <a:rPr lang="en-US" altLang="zh-CN" dirty="0" smtClean="0"/>
              <a:t>E.g. A domain of (A, B) has 2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minterms</a:t>
            </a:r>
            <a:r>
              <a:rPr lang="en-US" altLang="zh-CN" dirty="0" smtClean="0"/>
              <a:t>. </a:t>
            </a:r>
            <a:r>
              <a:rPr lang="de-DE" altLang="zh-CN" dirty="0"/>
              <a:t>A’B’=m</a:t>
            </a:r>
            <a:r>
              <a:rPr lang="de-DE" altLang="zh-CN" baseline="-25000" dirty="0"/>
              <a:t>0</a:t>
            </a:r>
            <a:r>
              <a:rPr lang="de-DE" altLang="zh-CN" dirty="0"/>
              <a:t>, A’B=m</a:t>
            </a:r>
            <a:r>
              <a:rPr lang="de-DE" altLang="zh-CN" baseline="-25000" dirty="0"/>
              <a:t>1</a:t>
            </a:r>
            <a:r>
              <a:rPr lang="de-DE" altLang="zh-CN" dirty="0"/>
              <a:t>, AB’=m</a:t>
            </a:r>
            <a:r>
              <a:rPr lang="de-DE" altLang="zh-CN" baseline="-25000" dirty="0"/>
              <a:t>2</a:t>
            </a:r>
            <a:r>
              <a:rPr lang="de-DE" altLang="zh-CN" dirty="0"/>
              <a:t>, </a:t>
            </a:r>
            <a:r>
              <a:rPr lang="de-DE" altLang="zh-CN" dirty="0" smtClean="0"/>
              <a:t>AB=m</a:t>
            </a:r>
            <a:r>
              <a:rPr lang="de-DE" altLang="zh-CN" baseline="-25000" dirty="0" smtClean="0"/>
              <a:t>3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E.g. M(</a:t>
            </a:r>
            <a:r>
              <a:rPr lang="en-US" altLang="zh-CN" dirty="0" err="1" smtClean="0"/>
              <a:t>a,b,m,s</a:t>
            </a:r>
            <a:r>
              <a:rPr lang="en-US" altLang="zh-CN" dirty="0"/>
              <a:t>)=</a:t>
            </a:r>
            <a:r>
              <a:rPr lang="en-US" altLang="zh-CN" dirty="0" err="1" smtClean="0"/>
              <a:t>a’bms+ab’ms+abms</a:t>
            </a:r>
            <a:r>
              <a:rPr lang="en-US" altLang="zh-CN" dirty="0" smtClean="0"/>
              <a:t>=m</a:t>
            </a:r>
            <a:r>
              <a:rPr lang="en-US" altLang="zh-CN" baseline="-25000" dirty="0" smtClean="0"/>
              <a:t>7</a:t>
            </a:r>
            <a:r>
              <a:rPr lang="en-US" altLang="zh-CN" dirty="0" smtClean="0"/>
              <a:t>+m</a:t>
            </a:r>
            <a:r>
              <a:rPr lang="en-US" altLang="zh-CN" baseline="-25000" dirty="0" smtClean="0"/>
              <a:t>11</a:t>
            </a:r>
            <a:r>
              <a:rPr lang="en-US" altLang="zh-CN" dirty="0" smtClean="0"/>
              <a:t>+m</a:t>
            </a:r>
            <a:r>
              <a:rPr lang="en-US" altLang="zh-CN" baseline="-25000" dirty="0" smtClean="0"/>
              <a:t>15</a:t>
            </a:r>
            <a:r>
              <a:rPr lang="en-US" altLang="zh-CN" dirty="0" smtClean="0"/>
              <a:t>=∑</a:t>
            </a:r>
            <a:r>
              <a:rPr lang="en-US" altLang="zh-CN" dirty="0"/>
              <a:t>m(7,11,15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74250"/>
              </p:ext>
            </p:extLst>
          </p:nvPr>
        </p:nvGraphicFramePr>
        <p:xfrm>
          <a:off x="9430246" y="135290"/>
          <a:ext cx="2661918" cy="228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7306">
                  <a:extLst>
                    <a:ext uri="{9D8B030D-6E8A-4147-A177-3AD203B41FA5}">
                      <a16:colId xmlns:a16="http://schemas.microsoft.com/office/drawing/2014/main" val="2878944560"/>
                    </a:ext>
                  </a:extLst>
                </a:gridCol>
                <a:gridCol w="887306">
                  <a:extLst>
                    <a:ext uri="{9D8B030D-6E8A-4147-A177-3AD203B41FA5}">
                      <a16:colId xmlns:a16="http://schemas.microsoft.com/office/drawing/2014/main" val="3335863572"/>
                    </a:ext>
                  </a:extLst>
                </a:gridCol>
                <a:gridCol w="887306">
                  <a:extLst>
                    <a:ext uri="{9D8B030D-6E8A-4147-A177-3AD203B41FA5}">
                      <a16:colId xmlns:a16="http://schemas.microsoft.com/office/drawing/2014/main" val="3324738697"/>
                    </a:ext>
                  </a:extLst>
                </a:gridCol>
              </a:tblGrid>
              <a:tr h="27646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F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63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A’B’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498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A’B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809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AB’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90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AB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8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01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MAXTERM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Represents exactly one combination in the truth table.</a:t>
            </a:r>
          </a:p>
          <a:p>
            <a:r>
              <a:rPr lang="en-US" altLang="zh-CN" dirty="0"/>
              <a:t>Denoted by </a:t>
            </a:r>
            <a:r>
              <a:rPr lang="en-US" altLang="zh-CN" dirty="0" err="1"/>
              <a:t>M</a:t>
            </a:r>
            <a:r>
              <a:rPr lang="en-US" altLang="zh-CN" baseline="-25000" dirty="0" err="1"/>
              <a:t>j</a:t>
            </a:r>
            <a:r>
              <a:rPr lang="en-US" altLang="zh-CN" dirty="0"/>
              <a:t>, where j is the decimal equivalent of the </a:t>
            </a:r>
            <a:r>
              <a:rPr lang="en-US" altLang="zh-CN" dirty="0" err="1"/>
              <a:t>maxterm’s</a:t>
            </a:r>
            <a:r>
              <a:rPr lang="en-US" altLang="zh-CN" dirty="0"/>
              <a:t> corresponding binary combination </a:t>
            </a:r>
            <a:r>
              <a:rPr lang="en-US" altLang="zh-CN" dirty="0" smtClean="0"/>
              <a:t>(0 replace the </a:t>
            </a:r>
            <a:r>
              <a:rPr lang="en-US" altLang="zh-CN" dirty="0" err="1" smtClean="0"/>
              <a:t>uncomplement</a:t>
            </a:r>
            <a:r>
              <a:rPr lang="en-US" altLang="zh-CN" dirty="0" smtClean="0"/>
              <a:t> </a:t>
            </a:r>
            <a:r>
              <a:rPr lang="en-US" altLang="zh-CN" dirty="0"/>
              <a:t>and </a:t>
            </a:r>
            <a:r>
              <a:rPr lang="en-US" altLang="zh-CN" dirty="0" smtClean="0"/>
              <a:t>1 </a:t>
            </a:r>
            <a:r>
              <a:rPr lang="en-US" altLang="zh-CN" dirty="0"/>
              <a:t>replace </a:t>
            </a:r>
            <a:r>
              <a:rPr lang="en-US" altLang="zh-CN" dirty="0" smtClean="0"/>
              <a:t>the complement</a:t>
            </a:r>
            <a:r>
              <a:rPr lang="en-US" altLang="zh-CN" dirty="0"/>
              <a:t>). </a:t>
            </a:r>
            <a:endParaRPr lang="en-US" altLang="zh-CN" dirty="0" smtClean="0"/>
          </a:p>
          <a:p>
            <a:r>
              <a:rPr lang="en-US" altLang="zh-CN" dirty="0" smtClean="0"/>
              <a:t>F(</a:t>
            </a:r>
            <a:r>
              <a:rPr lang="en-US" altLang="zh-CN" dirty="0" err="1" smtClean="0"/>
              <a:t>a,b,c</a:t>
            </a:r>
            <a:r>
              <a:rPr lang="en-US" altLang="zh-CN" dirty="0"/>
              <a:t>)=(a’+</a:t>
            </a:r>
            <a:r>
              <a:rPr lang="en-US" altLang="zh-CN" dirty="0" err="1"/>
              <a:t>b+c</a:t>
            </a:r>
            <a:r>
              <a:rPr lang="en-US" altLang="zh-CN" dirty="0"/>
              <a:t>’)(</a:t>
            </a:r>
            <a:r>
              <a:rPr lang="en-US" altLang="zh-CN" dirty="0" err="1"/>
              <a:t>a+b+c</a:t>
            </a:r>
            <a:r>
              <a:rPr lang="en-US" altLang="zh-CN" dirty="0"/>
              <a:t>’)(</a:t>
            </a:r>
            <a:r>
              <a:rPr lang="en-US" altLang="zh-CN" dirty="0" err="1"/>
              <a:t>a+b</a:t>
            </a:r>
            <a:r>
              <a:rPr lang="en-US" altLang="zh-CN" dirty="0"/>
              <a:t>’+c</a:t>
            </a:r>
            <a:r>
              <a:rPr lang="en-US" altLang="zh-CN" dirty="0" smtClean="0"/>
              <a:t>’)=M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5</a:t>
            </a:r>
            <a:r>
              <a:rPr lang="en-US" altLang="zh-CN" dirty="0" smtClean="0"/>
              <a:t>=∏M(1,3,5)</a:t>
            </a:r>
            <a:endParaRPr lang="en-US" altLang="zh-CN" dirty="0"/>
          </a:p>
          <a:p>
            <a:r>
              <a:rPr lang="en-US" altLang="zh-CN" dirty="0"/>
              <a:t>                     101         001        011</a:t>
            </a:r>
          </a:p>
          <a:p>
            <a:r>
              <a:rPr lang="en-US" altLang="zh-CN" dirty="0"/>
              <a:t>                     M</a:t>
            </a:r>
            <a:r>
              <a:rPr lang="en-US" altLang="zh-CN" baseline="-25000" dirty="0"/>
              <a:t>5</a:t>
            </a:r>
            <a:r>
              <a:rPr lang="en-US" altLang="zh-CN" dirty="0"/>
              <a:t>           M</a:t>
            </a:r>
            <a:r>
              <a:rPr lang="en-US" altLang="zh-CN" baseline="-25000" dirty="0"/>
              <a:t>1</a:t>
            </a:r>
            <a:r>
              <a:rPr lang="en-US" altLang="zh-CN" dirty="0"/>
              <a:t>          M</a:t>
            </a:r>
            <a:r>
              <a:rPr lang="en-US" altLang="zh-CN" baseline="-25000" dirty="0"/>
              <a:t>3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9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charset="-122"/>
              </a:rPr>
              <a:t>Minterms</a:t>
            </a:r>
            <a:r>
              <a:rPr lang="en-US" altLang="zh-CN" dirty="0">
                <a:ea typeface="宋体" charset="-122"/>
              </a:rPr>
              <a:t> and </a:t>
            </a:r>
            <a:r>
              <a:rPr lang="en-US" altLang="zh-CN" dirty="0" err="1">
                <a:ea typeface="宋体" charset="-122"/>
              </a:rPr>
              <a:t>Maxterms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</a:t>
            </a:r>
            <a:r>
              <a:rPr lang="en-US" altLang="zh-CN" baseline="-25000" dirty="0"/>
              <a:t>i</a:t>
            </a:r>
            <a:r>
              <a:rPr lang="en-US" altLang="zh-CN" dirty="0"/>
              <a:t>’=</a:t>
            </a:r>
            <a:r>
              <a:rPr lang="en-US" altLang="zh-CN" dirty="0" err="1"/>
              <a:t>M</a:t>
            </a:r>
            <a:r>
              <a:rPr lang="en-US" altLang="zh-CN" baseline="-25000" dirty="0" err="1"/>
              <a:t>i</a:t>
            </a:r>
            <a:r>
              <a:rPr lang="en-US" altLang="zh-CN" dirty="0"/>
              <a:t>,   </a:t>
            </a:r>
            <a:r>
              <a:rPr lang="en-US" altLang="zh-CN" dirty="0" err="1"/>
              <a:t>M</a:t>
            </a:r>
            <a:r>
              <a:rPr lang="en-US" altLang="zh-CN" baseline="-25000" dirty="0" err="1"/>
              <a:t>i</a:t>
            </a:r>
            <a:r>
              <a:rPr lang="en-US" altLang="zh-CN" dirty="0"/>
              <a:t>’=m</a:t>
            </a:r>
            <a:r>
              <a:rPr lang="en-US" altLang="zh-CN" baseline="-25000" dirty="0"/>
              <a:t>i</a:t>
            </a:r>
          </a:p>
          <a:p>
            <a:r>
              <a:rPr lang="en-US" altLang="zh-CN" dirty="0" smtClean="0"/>
              <a:t>E.g. Let </a:t>
            </a:r>
            <a:r>
              <a:rPr lang="en-US" altLang="zh-CN" dirty="0"/>
              <a:t>F(A,B)=A’B’+AB=m</a:t>
            </a:r>
            <a:r>
              <a:rPr lang="en-US" altLang="zh-CN" baseline="-25000" dirty="0"/>
              <a:t>0</a:t>
            </a:r>
            <a:r>
              <a:rPr lang="en-US" altLang="zh-CN" dirty="0"/>
              <a:t>+m</a:t>
            </a:r>
            <a:r>
              <a:rPr lang="en-US" altLang="zh-CN" baseline="-25000" dirty="0"/>
              <a:t>3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F</a:t>
            </a:r>
            <a:r>
              <a:rPr lang="en-US" altLang="zh-CN" dirty="0"/>
              <a:t>’(A,B) = (A’B’+AB)’</a:t>
            </a:r>
          </a:p>
          <a:p>
            <a:pPr marL="0" indent="0">
              <a:buNone/>
            </a:pPr>
            <a:r>
              <a:rPr lang="en-US" altLang="zh-CN" dirty="0" smtClean="0"/>
              <a:t>	= </a:t>
            </a:r>
            <a:r>
              <a:rPr lang="en-US" altLang="zh-CN" dirty="0"/>
              <a:t>(A’B’)’(AB)’</a:t>
            </a:r>
          </a:p>
          <a:p>
            <a:pPr marL="0" indent="0">
              <a:buNone/>
            </a:pPr>
            <a:r>
              <a:rPr lang="en-US" altLang="zh-CN" dirty="0" smtClean="0"/>
              <a:t>	= </a:t>
            </a:r>
            <a:r>
              <a:rPr lang="en-US" altLang="zh-CN" dirty="0"/>
              <a:t>(A+B)(A’+B’)</a:t>
            </a:r>
          </a:p>
          <a:p>
            <a:pPr marL="0" indent="0">
              <a:buNone/>
            </a:pPr>
            <a:r>
              <a:rPr lang="en-US" altLang="zh-CN" dirty="0" smtClean="0"/>
              <a:t>	= </a:t>
            </a:r>
            <a:r>
              <a:rPr lang="en-US" altLang="zh-CN" dirty="0"/>
              <a:t>AB’+</a:t>
            </a:r>
            <a:r>
              <a:rPr lang="en-US" altLang="zh-CN" dirty="0" smtClean="0"/>
              <a:t>A’B=m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+m</a:t>
            </a:r>
            <a:r>
              <a:rPr lang="en-US" altLang="zh-CN" baseline="-25000" dirty="0" smtClean="0"/>
              <a:t>1</a:t>
            </a:r>
            <a:r>
              <a:rPr lang="en-US" altLang="zh-CN" dirty="0"/>
              <a:t>		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F(A,B) = F’’(A,B)=(AB’+A’B)’  </a:t>
            </a:r>
          </a:p>
          <a:p>
            <a:pPr marL="0" indent="0">
              <a:buNone/>
            </a:pPr>
            <a:r>
              <a:rPr lang="en-US" altLang="zh-CN" dirty="0" smtClean="0"/>
              <a:t>	  =(</a:t>
            </a:r>
            <a:r>
              <a:rPr lang="en-US" altLang="zh-CN" dirty="0"/>
              <a:t>A’+B)(A+B’)=M</a:t>
            </a:r>
            <a:r>
              <a:rPr lang="en-US" altLang="zh-CN" baseline="-25000" dirty="0"/>
              <a:t>1</a:t>
            </a:r>
            <a:r>
              <a:rPr lang="en-US" altLang="zh-CN" dirty="0"/>
              <a:t>M</a:t>
            </a:r>
            <a:r>
              <a:rPr lang="en-US" altLang="zh-CN" baseline="-25000" dirty="0"/>
              <a:t>2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15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Truth Table notation for </a:t>
            </a:r>
            <a:r>
              <a:rPr lang="en-US" altLang="zh-CN" dirty="0" err="1"/>
              <a:t>Minterms</a:t>
            </a:r>
            <a:r>
              <a:rPr lang="en-US" altLang="zh-CN" dirty="0"/>
              <a:t> and </a:t>
            </a:r>
            <a:r>
              <a:rPr lang="en-US" altLang="zh-CN" dirty="0" err="1"/>
              <a:t>Maxterms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pic>
        <p:nvPicPr>
          <p:cNvPr id="9" name="Picture 4" descr="22222"/>
          <p:cNvPicPr>
            <a:picLocks noChangeAspect="1" noChangeArrowheads="1"/>
          </p:cNvPicPr>
          <p:nvPr/>
        </p:nvPicPr>
        <p:blipFill>
          <a:blip r:embed="rId2">
            <a:lum contrast="6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669" y="1879599"/>
            <a:ext cx="7264346" cy="410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96"/>
          <p:cNvSpPr>
            <a:spLocks noChangeArrowheads="1"/>
          </p:cNvSpPr>
          <p:nvPr/>
        </p:nvSpPr>
        <p:spPr bwMode="auto">
          <a:xfrm>
            <a:off x="3679608" y="6102349"/>
            <a:ext cx="42384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3 variables </a:t>
            </a:r>
            <a:r>
              <a:rPr lang="en-US" altLang="zh-CN" sz="2400" dirty="0" err="1">
                <a:ea typeface="宋体" pitchFamily="2" charset="-122"/>
              </a:rPr>
              <a:t>a,b,c</a:t>
            </a:r>
            <a:r>
              <a:rPr lang="en-US" altLang="zh-CN" sz="2400" dirty="0">
                <a:ea typeface="宋体" pitchFamily="2" charset="-122"/>
              </a:rPr>
              <a:t> (order is fixed)</a:t>
            </a:r>
            <a:endParaRPr lang="zh-CN" altLang="en-US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097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SOP Standard form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800" dirty="0" smtClean="0"/>
              <a:t>标准</a:t>
            </a:r>
            <a:r>
              <a:rPr lang="zh-CN" altLang="en-US" sz="2800" dirty="0"/>
              <a:t>积之和</a:t>
            </a:r>
            <a:r>
              <a:rPr lang="zh-CN" altLang="en-US" sz="2800" dirty="0" smtClean="0"/>
              <a:t>形式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</a:t>
            </a:r>
            <a:r>
              <a:rPr lang="en-US" altLang="zh-CN" b="1" u="sng" dirty="0"/>
              <a:t>SOP standard form</a:t>
            </a:r>
            <a:r>
              <a:rPr lang="en-US" altLang="zh-CN" dirty="0"/>
              <a:t>, every variable in the domain must appear in each </a:t>
            </a:r>
            <a:r>
              <a:rPr lang="en-US" altLang="zh-CN" dirty="0" smtClean="0"/>
              <a:t>term. </a:t>
            </a:r>
            <a:r>
              <a:rPr lang="en-US" altLang="zh-CN" dirty="0"/>
              <a:t>This form is useful for constructing truth tables or for implementing logic in PLDs.</a:t>
            </a:r>
          </a:p>
          <a:p>
            <a:r>
              <a:rPr lang="en-US" altLang="zh-CN" dirty="0" smtClean="0"/>
              <a:t>Converting Product Terms to Standard SOP(use rule 6 A+A’=1)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WordArt 24"/>
          <p:cNvSpPr>
            <a:spLocks noChangeArrowheads="1" noChangeShapeType="1" noTextEdit="1"/>
          </p:cNvSpPr>
          <p:nvPr/>
        </p:nvSpPr>
        <p:spPr bwMode="auto">
          <a:xfrm>
            <a:off x="1820311" y="4590516"/>
            <a:ext cx="1219200" cy="4492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Example</a:t>
            </a:r>
            <a:endParaRPr lang="zh-CN" altLang="en-US" sz="2800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7" name="WordArt 25"/>
          <p:cNvSpPr>
            <a:spLocks noChangeArrowheads="1" noChangeShapeType="1" noTextEdit="1"/>
          </p:cNvSpPr>
          <p:nvPr/>
        </p:nvSpPr>
        <p:spPr bwMode="auto">
          <a:xfrm>
            <a:off x="1820311" y="5071528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Solution</a:t>
            </a:r>
            <a:endParaRPr lang="zh-CN" altLang="en-US" sz="2800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Impact"/>
            </a:endParaRPr>
          </a:p>
        </p:txBody>
      </p: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3115711" y="4614328"/>
            <a:ext cx="6553200" cy="396875"/>
            <a:chOff x="1248" y="2592"/>
            <a:chExt cx="4128" cy="250"/>
          </a:xfrm>
        </p:grpSpPr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1248" y="2592"/>
              <a:ext cx="41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15000"/>
                </a:spcBef>
              </a:pPr>
              <a:r>
                <a:rPr lang="en-US" altLang="zh-CN" sz="2000" dirty="0">
                  <a:ea typeface="宋体" charset="-122"/>
                </a:rPr>
                <a:t>Convert </a:t>
              </a:r>
              <a:r>
                <a:rPr lang="en-US" altLang="zh-CN" sz="2000" i="1" dirty="0">
                  <a:ea typeface="宋体" charset="-122"/>
                </a:rPr>
                <a:t>X = A B + A B C</a:t>
              </a:r>
              <a:r>
                <a:rPr lang="en-US" altLang="zh-CN" sz="2000" dirty="0">
                  <a:ea typeface="宋体" charset="-122"/>
                </a:rPr>
                <a:t> to standard form. </a:t>
              </a:r>
            </a:p>
          </p:txBody>
        </p:sp>
        <p:sp>
          <p:nvSpPr>
            <p:cNvPr id="10" name="Line 30"/>
            <p:cNvSpPr>
              <a:spLocks noChangeShapeType="1"/>
            </p:cNvSpPr>
            <p:nvPr/>
          </p:nvSpPr>
          <p:spPr bwMode="auto">
            <a:xfrm>
              <a:off x="2304" y="26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31"/>
            <p:cNvSpPr>
              <a:spLocks noChangeShapeType="1"/>
            </p:cNvSpPr>
            <p:nvPr/>
          </p:nvSpPr>
          <p:spPr bwMode="auto">
            <a:xfrm>
              <a:off x="2160" y="26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3115711" y="5071528"/>
            <a:ext cx="6324600" cy="701675"/>
            <a:chOff x="1248" y="2880"/>
            <a:chExt cx="3984" cy="442"/>
          </a:xfrm>
        </p:grpSpPr>
        <p:sp>
          <p:nvSpPr>
            <p:cNvPr id="13" name="Text Box 26"/>
            <p:cNvSpPr txBox="1">
              <a:spLocks noChangeArrowheads="1"/>
            </p:cNvSpPr>
            <p:nvPr/>
          </p:nvSpPr>
          <p:spPr bwMode="auto">
            <a:xfrm>
              <a:off x="1248" y="2880"/>
              <a:ext cx="398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15000"/>
                </a:spcBef>
              </a:pPr>
              <a:r>
                <a:rPr lang="en-US" altLang="zh-CN" sz="2000" dirty="0">
                  <a:ea typeface="宋体" charset="-122"/>
                </a:rPr>
                <a:t>The first term does not include the variable </a:t>
              </a:r>
              <a:r>
                <a:rPr lang="en-US" altLang="zh-CN" sz="2000" i="1" dirty="0">
                  <a:ea typeface="宋体" charset="-122"/>
                </a:rPr>
                <a:t>C</a:t>
              </a:r>
              <a:r>
                <a:rPr lang="en-US" altLang="zh-CN" sz="2000" dirty="0">
                  <a:ea typeface="宋体" charset="-122"/>
                </a:rPr>
                <a:t>. Therefore, multiply it by the (</a:t>
              </a:r>
              <a:r>
                <a:rPr lang="en-US" altLang="zh-CN" sz="2000" i="1" dirty="0">
                  <a:ea typeface="宋体" charset="-122"/>
                </a:rPr>
                <a:t>C + C</a:t>
              </a:r>
              <a:r>
                <a:rPr lang="en-US" altLang="zh-CN" sz="2000" dirty="0">
                  <a:ea typeface="宋体" charset="-122"/>
                </a:rPr>
                <a:t>), which = 1:</a:t>
              </a:r>
            </a:p>
          </p:txBody>
        </p:sp>
        <p:sp>
          <p:nvSpPr>
            <p:cNvPr id="14" name="Line 34"/>
            <p:cNvSpPr>
              <a:spLocks noChangeShapeType="1"/>
            </p:cNvSpPr>
            <p:nvPr/>
          </p:nvSpPr>
          <p:spPr bwMode="auto">
            <a:xfrm>
              <a:off x="2832" y="312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3115711" y="5771616"/>
            <a:ext cx="6553200" cy="747712"/>
            <a:chOff x="1248" y="3321"/>
            <a:chExt cx="4128" cy="471"/>
          </a:xfrm>
        </p:grpSpPr>
        <p:sp>
          <p:nvSpPr>
            <p:cNvPr id="16" name="Text Box 32"/>
            <p:cNvSpPr txBox="1">
              <a:spLocks noChangeArrowheads="1"/>
            </p:cNvSpPr>
            <p:nvPr/>
          </p:nvSpPr>
          <p:spPr bwMode="auto">
            <a:xfrm>
              <a:off x="1248" y="3321"/>
              <a:ext cx="4128" cy="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15000"/>
                </a:spcBef>
              </a:pPr>
              <a:r>
                <a:rPr lang="en-US" altLang="zh-CN" sz="2000" i="1">
                  <a:ea typeface="宋体" charset="-122"/>
                </a:rPr>
                <a:t>X = A B </a:t>
              </a:r>
              <a:r>
                <a:rPr lang="en-US" altLang="zh-CN" sz="2000">
                  <a:ea typeface="宋体" charset="-122"/>
                </a:rPr>
                <a:t>(</a:t>
              </a:r>
              <a:r>
                <a:rPr lang="en-US" altLang="zh-CN" sz="2000" i="1">
                  <a:ea typeface="宋体" charset="-122"/>
                </a:rPr>
                <a:t>C + C</a:t>
              </a:r>
              <a:r>
                <a:rPr lang="en-US" altLang="zh-CN" sz="2000">
                  <a:ea typeface="宋体" charset="-122"/>
                </a:rPr>
                <a:t>)</a:t>
              </a:r>
              <a:r>
                <a:rPr lang="en-US" altLang="zh-CN" sz="2000" i="1">
                  <a:ea typeface="宋体" charset="-122"/>
                </a:rPr>
                <a:t> + A B C</a:t>
              </a:r>
              <a:r>
                <a:rPr lang="en-US" altLang="zh-CN" sz="2000">
                  <a:ea typeface="宋体" charset="-122"/>
                </a:rPr>
                <a:t> </a:t>
              </a:r>
            </a:p>
            <a:p>
              <a:pPr eaLnBrk="1" hangingPunct="1">
                <a:spcBef>
                  <a:spcPct val="15000"/>
                </a:spcBef>
              </a:pPr>
              <a:r>
                <a:rPr lang="en-US" altLang="zh-CN" sz="2000">
                  <a:ea typeface="宋体" charset="-122"/>
                </a:rPr>
                <a:t>    </a:t>
              </a:r>
              <a:r>
                <a:rPr lang="en-US" altLang="zh-CN" sz="2000" i="1">
                  <a:ea typeface="宋体" charset="-122"/>
                </a:rPr>
                <a:t>= </a:t>
              </a:r>
              <a:r>
                <a:rPr lang="en-US" altLang="zh-CN" sz="2000" i="1">
                  <a:solidFill>
                    <a:srgbClr val="FF0000"/>
                  </a:solidFill>
                  <a:ea typeface="宋体" charset="-122"/>
                </a:rPr>
                <a:t>A B C + A B C + A B C</a:t>
              </a:r>
            </a:p>
          </p:txBody>
        </p:sp>
        <p:sp>
          <p:nvSpPr>
            <p:cNvPr id="17" name="Line 33"/>
            <p:cNvSpPr>
              <a:spLocks noChangeShapeType="1"/>
            </p:cNvSpPr>
            <p:nvPr/>
          </p:nvSpPr>
          <p:spPr bwMode="auto">
            <a:xfrm>
              <a:off x="2256" y="3365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35"/>
            <p:cNvSpPr>
              <a:spLocks noChangeShapeType="1"/>
            </p:cNvSpPr>
            <p:nvPr/>
          </p:nvSpPr>
          <p:spPr bwMode="auto">
            <a:xfrm>
              <a:off x="1762" y="3365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36"/>
            <p:cNvSpPr>
              <a:spLocks noChangeShapeType="1"/>
            </p:cNvSpPr>
            <p:nvPr/>
          </p:nvSpPr>
          <p:spPr bwMode="auto">
            <a:xfrm>
              <a:off x="1618" y="3365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37"/>
            <p:cNvSpPr>
              <a:spLocks noChangeShapeType="1"/>
            </p:cNvSpPr>
            <p:nvPr/>
          </p:nvSpPr>
          <p:spPr bwMode="auto">
            <a:xfrm>
              <a:off x="1768" y="3585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38"/>
            <p:cNvSpPr>
              <a:spLocks noChangeShapeType="1"/>
            </p:cNvSpPr>
            <p:nvPr/>
          </p:nvSpPr>
          <p:spPr bwMode="auto">
            <a:xfrm>
              <a:off x="1624" y="3585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9"/>
            <p:cNvSpPr>
              <a:spLocks noChangeShapeType="1"/>
            </p:cNvSpPr>
            <p:nvPr/>
          </p:nvSpPr>
          <p:spPr bwMode="auto">
            <a:xfrm>
              <a:off x="2343" y="3585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40"/>
            <p:cNvSpPr>
              <a:spLocks noChangeShapeType="1"/>
            </p:cNvSpPr>
            <p:nvPr/>
          </p:nvSpPr>
          <p:spPr bwMode="auto">
            <a:xfrm>
              <a:off x="2199" y="3585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41"/>
            <p:cNvSpPr>
              <a:spLocks noChangeShapeType="1"/>
            </p:cNvSpPr>
            <p:nvPr/>
          </p:nvSpPr>
          <p:spPr bwMode="auto">
            <a:xfrm>
              <a:off x="2487" y="3585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" name="圆角矩形 24"/>
          <p:cNvSpPr/>
          <p:nvPr/>
        </p:nvSpPr>
        <p:spPr>
          <a:xfrm>
            <a:off x="5706511" y="1608667"/>
            <a:ext cx="4665156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Each term is a </a:t>
            </a:r>
            <a:r>
              <a:rPr lang="en-US" altLang="zh-CN" sz="3200" dirty="0" err="1" smtClean="0"/>
              <a:t>minterm</a:t>
            </a:r>
            <a:r>
              <a:rPr lang="en-US" altLang="zh-CN" sz="3200" dirty="0" smtClean="0"/>
              <a:t>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0791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2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SOP Standard form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A Standard product term(</a:t>
                </a:r>
                <a:r>
                  <a:rPr lang="en-US" altLang="zh-CN" dirty="0" err="1" smtClean="0"/>
                  <a:t>minterm</a:t>
                </a:r>
                <a:r>
                  <a:rPr lang="en-US" altLang="zh-CN" dirty="0" smtClean="0"/>
                  <a:t>) is equal to </a:t>
                </a:r>
                <a:r>
                  <a:rPr lang="en-US" altLang="zh-CN" b="1" dirty="0" smtClean="0"/>
                  <a:t>1</a:t>
                </a:r>
                <a:r>
                  <a:rPr lang="en-US" altLang="zh-CN" dirty="0" smtClean="0"/>
                  <a:t> for only one combination of </a:t>
                </a:r>
                <a:r>
                  <a:rPr lang="en-US" altLang="zh-CN" dirty="0"/>
                  <a:t>variable values, </a:t>
                </a:r>
                <a:r>
                  <a:rPr lang="en-US" altLang="zh-CN" dirty="0" smtClean="0"/>
                  <a:t>and is </a:t>
                </a:r>
                <a:r>
                  <a:rPr lang="en-US" altLang="zh-CN" b="1" dirty="0"/>
                  <a:t>0</a:t>
                </a:r>
                <a:r>
                  <a:rPr lang="en-US" altLang="zh-CN" dirty="0"/>
                  <a:t> for all other combinations of values for the </a:t>
                </a:r>
                <a:r>
                  <a:rPr lang="en-US" altLang="zh-CN" dirty="0" smtClean="0"/>
                  <a:t>variables.</a:t>
                </a:r>
              </a:p>
              <a:p>
                <a:pPr lvl="1"/>
                <a:r>
                  <a:rPr lang="en-US" altLang="zh-CN" dirty="0"/>
                  <a:t>E.g</a:t>
                </a:r>
                <a:r>
                  <a:rPr lang="en-US" altLang="zh-CN" dirty="0" smtClean="0"/>
                  <a:t>.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𝐶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=1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e>
                    </m:acc>
                    <m:r>
                      <a:rPr lang="en-US" altLang="zh-CN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=1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zh-CN" b="0" i="1" smtClean="0">
                        <a:latin typeface="Cambria Math"/>
                      </a:rPr>
                      <m:t>1=1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A SOP expression is equal to 1 only if one or more of the product terms in the expression is equal to </a:t>
                </a:r>
                <a:r>
                  <a:rPr lang="en-US" altLang="zh-CN" dirty="0" smtClean="0"/>
                  <a:t>1.</a:t>
                </a:r>
              </a:p>
              <a:p>
                <a:pPr lvl="1"/>
                <a:r>
                  <a:rPr lang="en-US" altLang="zh-CN" dirty="0"/>
                  <a:t>E.g. M(</a:t>
                </a:r>
                <a:r>
                  <a:rPr lang="en-US" altLang="zh-CN" dirty="0" err="1"/>
                  <a:t>a,b,m,s</a:t>
                </a:r>
                <a:r>
                  <a:rPr lang="en-US" altLang="zh-CN" dirty="0"/>
                  <a:t>)=</a:t>
                </a:r>
                <a:r>
                  <a:rPr lang="en-US" altLang="zh-CN" dirty="0" err="1"/>
                  <a:t>a’bms+ab’ms+abms</a:t>
                </a:r>
                <a:r>
                  <a:rPr lang="en-US" altLang="zh-CN" dirty="0"/>
                  <a:t>=m</a:t>
                </a:r>
                <a:r>
                  <a:rPr lang="en-US" altLang="zh-CN" baseline="-25000" dirty="0"/>
                  <a:t>7</a:t>
                </a:r>
                <a:r>
                  <a:rPr lang="en-US" altLang="zh-CN" dirty="0"/>
                  <a:t>+m</a:t>
                </a:r>
                <a:r>
                  <a:rPr lang="en-US" altLang="zh-CN" baseline="-25000" dirty="0"/>
                  <a:t>11</a:t>
                </a:r>
                <a:r>
                  <a:rPr lang="en-US" altLang="zh-CN" dirty="0"/>
                  <a:t>+m</a:t>
                </a:r>
                <a:r>
                  <a:rPr lang="en-US" altLang="zh-CN" baseline="-25000" dirty="0"/>
                  <a:t>15</a:t>
                </a:r>
                <a:r>
                  <a:rPr lang="en-US" altLang="zh-CN" dirty="0"/>
                  <a:t>=∑m(7,11,15)</a:t>
                </a:r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38" t="-3614" b="-2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3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POS Standard </a:t>
            </a:r>
            <a:r>
              <a:rPr lang="en-US" altLang="zh-CN" dirty="0" smtClean="0"/>
              <a:t>form</a:t>
            </a:r>
            <a:br>
              <a:rPr lang="en-US" altLang="zh-CN" dirty="0" smtClean="0"/>
            </a:br>
            <a:r>
              <a:rPr lang="zh-CN" altLang="en-US" sz="2800" dirty="0" smtClean="0"/>
              <a:t>标准</a:t>
            </a:r>
            <a:r>
              <a:rPr lang="zh-CN" altLang="en-US" sz="2800" dirty="0"/>
              <a:t>和之积</a:t>
            </a:r>
            <a:r>
              <a:rPr lang="zh-CN" altLang="en-US" sz="2800" dirty="0" smtClean="0"/>
              <a:t>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</a:t>
            </a:r>
            <a:r>
              <a:rPr lang="en-US" altLang="zh-CN" b="1" u="sng" dirty="0"/>
              <a:t>POS standard form</a:t>
            </a:r>
            <a:r>
              <a:rPr lang="en-US" altLang="zh-CN" dirty="0"/>
              <a:t>, every variable in the domain must appear in each sum term of the </a:t>
            </a:r>
            <a:r>
              <a:rPr lang="en-US" altLang="zh-CN" dirty="0" smtClean="0"/>
              <a:t>expression.</a:t>
            </a:r>
          </a:p>
          <a:p>
            <a:r>
              <a:rPr lang="en-US" altLang="zh-CN" dirty="0" smtClean="0"/>
              <a:t>Converting Sum Terms to Standard POS(use </a:t>
            </a:r>
            <a:r>
              <a:rPr lang="en-US" altLang="zh-CN" dirty="0"/>
              <a:t>rule </a:t>
            </a:r>
            <a:r>
              <a:rPr lang="en-US" altLang="zh-CN" dirty="0" smtClean="0"/>
              <a:t>8 A∙A’=0)</a:t>
            </a:r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706511" y="1608667"/>
            <a:ext cx="4665156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Each term is a </a:t>
            </a:r>
            <a:r>
              <a:rPr lang="en-US" altLang="zh-CN" sz="3200" dirty="0" err="1" smtClean="0"/>
              <a:t>maxterm</a:t>
            </a:r>
            <a:r>
              <a:rPr lang="en-US" altLang="zh-CN" sz="3200" dirty="0" smtClean="0"/>
              <a:t>.</a:t>
            </a:r>
            <a:endParaRPr lang="zh-CN" altLang="en-US" sz="3200" dirty="0"/>
          </a:p>
        </p:txBody>
      </p:sp>
      <p:sp>
        <p:nvSpPr>
          <p:cNvPr id="7" name="WordArt 13"/>
          <p:cNvSpPr>
            <a:spLocks noChangeArrowheads="1" noChangeShapeType="1" noTextEdit="1"/>
          </p:cNvSpPr>
          <p:nvPr/>
        </p:nvSpPr>
        <p:spPr bwMode="auto">
          <a:xfrm>
            <a:off x="1701780" y="4052888"/>
            <a:ext cx="1219200" cy="4492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Example</a:t>
            </a:r>
            <a:endParaRPr lang="zh-CN" altLang="en-US" sz="2800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8" name="WordArt 14"/>
          <p:cNvSpPr>
            <a:spLocks noChangeArrowheads="1" noChangeShapeType="1" noTextEdit="1"/>
          </p:cNvSpPr>
          <p:nvPr/>
        </p:nvSpPr>
        <p:spPr bwMode="auto">
          <a:xfrm>
            <a:off x="1701780" y="4814888"/>
            <a:ext cx="1219200" cy="4492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Solution</a:t>
            </a:r>
            <a:endParaRPr lang="zh-CN" altLang="en-US" sz="2800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Impact"/>
            </a:endParaRPr>
          </a:p>
        </p:txBody>
      </p: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2997180" y="4113213"/>
            <a:ext cx="6553200" cy="396875"/>
            <a:chOff x="1248" y="2256"/>
            <a:chExt cx="4128" cy="250"/>
          </a:xfrm>
        </p:grpSpPr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1248" y="2256"/>
              <a:ext cx="41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15000"/>
                </a:spcBef>
              </a:pPr>
              <a:r>
                <a:rPr lang="en-US" altLang="zh-CN" sz="2000" dirty="0">
                  <a:ea typeface="宋体" charset="-122"/>
                </a:rPr>
                <a:t>Convert </a:t>
              </a:r>
              <a:r>
                <a:rPr lang="en-US" altLang="zh-CN" sz="2000" i="1" dirty="0">
                  <a:ea typeface="宋体" charset="-122"/>
                </a:rPr>
                <a:t>X = </a:t>
              </a:r>
              <a:r>
                <a:rPr lang="en-US" altLang="zh-CN" sz="2000" dirty="0">
                  <a:ea typeface="宋体" charset="-122"/>
                </a:rPr>
                <a:t>(</a:t>
              </a:r>
              <a:r>
                <a:rPr lang="en-US" altLang="zh-CN" sz="2000" i="1" dirty="0">
                  <a:ea typeface="宋体" charset="-122"/>
                </a:rPr>
                <a:t>A + B</a:t>
              </a:r>
              <a:r>
                <a:rPr lang="en-US" altLang="zh-CN" sz="2000" dirty="0">
                  <a:ea typeface="宋体" charset="-122"/>
                </a:rPr>
                <a:t>)(</a:t>
              </a:r>
              <a:r>
                <a:rPr lang="en-US" altLang="zh-CN" sz="2000" i="1" dirty="0">
                  <a:ea typeface="宋体" charset="-122"/>
                </a:rPr>
                <a:t>A + B + C</a:t>
              </a:r>
              <a:r>
                <a:rPr lang="en-US" altLang="zh-CN" sz="2000" dirty="0">
                  <a:ea typeface="宋体" charset="-122"/>
                </a:rPr>
                <a:t>) to standard form. </a:t>
              </a:r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2496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2208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43"/>
          <p:cNvGrpSpPr>
            <a:grpSpLocks/>
          </p:cNvGrpSpPr>
          <p:nvPr/>
        </p:nvGrpSpPr>
        <p:grpSpPr bwMode="auto">
          <a:xfrm>
            <a:off x="2997180" y="4814888"/>
            <a:ext cx="6324600" cy="701675"/>
            <a:chOff x="1248" y="2880"/>
            <a:chExt cx="3984" cy="442"/>
          </a:xfrm>
        </p:grpSpPr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1248" y="2880"/>
              <a:ext cx="398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15000"/>
                </a:spcBef>
              </a:pPr>
              <a:r>
                <a:rPr lang="en-US" altLang="zh-CN" sz="2000">
                  <a:ea typeface="宋体" charset="-122"/>
                </a:rPr>
                <a:t>The first sum term does not include the variable </a:t>
              </a:r>
              <a:r>
                <a:rPr lang="en-US" altLang="zh-CN" sz="2000" i="1">
                  <a:ea typeface="宋体" charset="-122"/>
                </a:rPr>
                <a:t>C</a:t>
              </a:r>
              <a:r>
                <a:rPr lang="en-US" altLang="zh-CN" sz="2000">
                  <a:ea typeface="宋体" charset="-122"/>
                </a:rPr>
                <a:t>. Therefore, add </a:t>
              </a:r>
              <a:r>
                <a:rPr lang="en-US" altLang="zh-CN" sz="2000" i="1">
                  <a:ea typeface="宋体" charset="-122"/>
                </a:rPr>
                <a:t>C C</a:t>
              </a:r>
              <a:r>
                <a:rPr lang="en-US" altLang="zh-CN" sz="2000">
                  <a:ea typeface="宋体" charset="-122"/>
                </a:rPr>
                <a:t> and expand the result by rule 12.</a:t>
              </a:r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2448" y="312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44"/>
          <p:cNvGrpSpPr>
            <a:grpSpLocks/>
          </p:cNvGrpSpPr>
          <p:nvPr/>
        </p:nvGrpSpPr>
        <p:grpSpPr bwMode="auto">
          <a:xfrm>
            <a:off x="2997180" y="5500688"/>
            <a:ext cx="6553200" cy="747712"/>
            <a:chOff x="1248" y="3312"/>
            <a:chExt cx="4128" cy="471"/>
          </a:xfrm>
        </p:grpSpPr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1248" y="3312"/>
              <a:ext cx="4128" cy="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15000"/>
                </a:spcBef>
              </a:pPr>
              <a:r>
                <a:rPr lang="en-US" altLang="zh-CN" sz="2000" i="1">
                  <a:ea typeface="宋体" charset="-122"/>
                </a:rPr>
                <a:t>X = </a:t>
              </a:r>
              <a:r>
                <a:rPr lang="en-US" altLang="zh-CN" sz="2000">
                  <a:ea typeface="宋体" charset="-122"/>
                </a:rPr>
                <a:t>(</a:t>
              </a:r>
              <a:r>
                <a:rPr lang="en-US" altLang="zh-CN" sz="2000" i="1">
                  <a:ea typeface="宋体" charset="-122"/>
                </a:rPr>
                <a:t>A + B + C C</a:t>
              </a:r>
              <a:r>
                <a:rPr lang="en-US" altLang="zh-CN" sz="2000">
                  <a:ea typeface="宋体" charset="-122"/>
                </a:rPr>
                <a:t>)(</a:t>
              </a:r>
              <a:r>
                <a:rPr lang="en-US" altLang="zh-CN" sz="2000" i="1">
                  <a:ea typeface="宋体" charset="-122"/>
                </a:rPr>
                <a:t>A + B + C</a:t>
              </a:r>
              <a:r>
                <a:rPr lang="en-US" altLang="zh-CN" sz="2000">
                  <a:ea typeface="宋体" charset="-122"/>
                </a:rPr>
                <a:t>)</a:t>
              </a:r>
            </a:p>
            <a:p>
              <a:pPr eaLnBrk="1" hangingPunct="1">
                <a:spcBef>
                  <a:spcPct val="15000"/>
                </a:spcBef>
              </a:pPr>
              <a:r>
                <a:rPr lang="en-US" altLang="zh-CN" sz="2000">
                  <a:ea typeface="宋体" charset="-122"/>
                </a:rPr>
                <a:t>    = </a:t>
              </a:r>
              <a:r>
                <a:rPr lang="en-US" altLang="zh-CN" sz="2000">
                  <a:solidFill>
                    <a:srgbClr val="FF0000"/>
                  </a:solidFill>
                  <a:ea typeface="宋体" charset="-122"/>
                </a:rPr>
                <a:t>(</a:t>
              </a:r>
              <a:r>
                <a:rPr lang="en-US" altLang="zh-CN" sz="2000" i="1">
                  <a:solidFill>
                    <a:srgbClr val="FF0000"/>
                  </a:solidFill>
                  <a:ea typeface="宋体" charset="-122"/>
                </a:rPr>
                <a:t>A +B + C</a:t>
              </a:r>
              <a:r>
                <a:rPr lang="en-US" altLang="zh-CN" sz="2000">
                  <a:solidFill>
                    <a:srgbClr val="FF0000"/>
                  </a:solidFill>
                  <a:ea typeface="宋体" charset="-122"/>
                </a:rPr>
                <a:t> )(</a:t>
              </a:r>
              <a:r>
                <a:rPr lang="en-US" altLang="zh-CN" sz="2000" i="1">
                  <a:solidFill>
                    <a:srgbClr val="FF0000"/>
                  </a:solidFill>
                  <a:ea typeface="宋体" charset="-122"/>
                </a:rPr>
                <a:t>A + B + C</a:t>
              </a:r>
              <a:r>
                <a:rPr lang="en-US" altLang="zh-CN" sz="2000">
                  <a:solidFill>
                    <a:srgbClr val="FF0000"/>
                  </a:solidFill>
                  <a:ea typeface="宋体" charset="-122"/>
                </a:rPr>
                <a:t>)(</a:t>
              </a:r>
              <a:r>
                <a:rPr lang="en-US" altLang="zh-CN" sz="2000" i="1">
                  <a:solidFill>
                    <a:srgbClr val="FF0000"/>
                  </a:solidFill>
                  <a:ea typeface="宋体" charset="-122"/>
                </a:rPr>
                <a:t>A + B + C</a:t>
              </a:r>
              <a:r>
                <a:rPr lang="en-US" altLang="zh-CN" sz="2000">
                  <a:solidFill>
                    <a:srgbClr val="FF0000"/>
                  </a:solidFill>
                  <a:ea typeface="宋体" charset="-122"/>
                </a:rPr>
                <a:t>)</a:t>
              </a:r>
            </a:p>
          </p:txBody>
        </p:sp>
        <p:grpSp>
          <p:nvGrpSpPr>
            <p:cNvPr id="18" name="Group 42"/>
            <p:cNvGrpSpPr>
              <a:grpSpLocks/>
            </p:cNvGrpSpPr>
            <p:nvPr/>
          </p:nvGrpSpPr>
          <p:grpSpPr bwMode="auto">
            <a:xfrm>
              <a:off x="1673" y="3360"/>
              <a:ext cx="1447" cy="213"/>
              <a:chOff x="1673" y="3360"/>
              <a:chExt cx="1447" cy="213"/>
            </a:xfrm>
          </p:grpSpPr>
          <p:sp>
            <p:nvSpPr>
              <p:cNvPr id="19" name="Line 33"/>
              <p:cNvSpPr>
                <a:spLocks noChangeShapeType="1"/>
              </p:cNvSpPr>
              <p:nvPr/>
            </p:nvSpPr>
            <p:spPr bwMode="auto">
              <a:xfrm>
                <a:off x="1680" y="336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34"/>
              <p:cNvSpPr>
                <a:spLocks noChangeShapeType="1"/>
              </p:cNvSpPr>
              <p:nvPr/>
            </p:nvSpPr>
            <p:spPr bwMode="auto">
              <a:xfrm>
                <a:off x="1968" y="336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35"/>
              <p:cNvSpPr>
                <a:spLocks noChangeShapeType="1"/>
              </p:cNvSpPr>
              <p:nvPr/>
            </p:nvSpPr>
            <p:spPr bwMode="auto">
              <a:xfrm>
                <a:off x="2400" y="336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36"/>
              <p:cNvSpPr>
                <a:spLocks noChangeShapeType="1"/>
              </p:cNvSpPr>
              <p:nvPr/>
            </p:nvSpPr>
            <p:spPr bwMode="auto">
              <a:xfrm>
                <a:off x="1673" y="3573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37"/>
              <p:cNvSpPr>
                <a:spLocks noChangeShapeType="1"/>
              </p:cNvSpPr>
              <p:nvPr/>
            </p:nvSpPr>
            <p:spPr bwMode="auto">
              <a:xfrm>
                <a:off x="1920" y="3573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38"/>
              <p:cNvSpPr>
                <a:spLocks noChangeShapeType="1"/>
              </p:cNvSpPr>
              <p:nvPr/>
            </p:nvSpPr>
            <p:spPr bwMode="auto">
              <a:xfrm>
                <a:off x="2448" y="3573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39"/>
              <p:cNvSpPr>
                <a:spLocks noChangeShapeType="1"/>
              </p:cNvSpPr>
              <p:nvPr/>
            </p:nvSpPr>
            <p:spPr bwMode="auto">
              <a:xfrm>
                <a:off x="2736" y="3573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40"/>
              <p:cNvSpPr>
                <a:spLocks noChangeShapeType="1"/>
              </p:cNvSpPr>
              <p:nvPr/>
            </p:nvSpPr>
            <p:spPr bwMode="auto">
              <a:xfrm>
                <a:off x="3024" y="3573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541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 Standard form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/>
                  <a:t>A Standard sum term(</a:t>
                </a:r>
                <a:r>
                  <a:rPr lang="en-US" altLang="zh-CN" dirty="0" err="1" smtClean="0"/>
                  <a:t>maxterm</a:t>
                </a:r>
                <a:r>
                  <a:rPr lang="en-US" altLang="zh-CN" dirty="0" smtClean="0"/>
                  <a:t>) </a:t>
                </a:r>
                <a:r>
                  <a:rPr lang="en-US" altLang="zh-CN" dirty="0"/>
                  <a:t>is equal to </a:t>
                </a:r>
                <a:r>
                  <a:rPr lang="en-US" altLang="zh-CN" b="1" dirty="0" smtClean="0"/>
                  <a:t>0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for only one combination of variable values, and is 1 for all other combinations of values for the </a:t>
                </a:r>
                <a:r>
                  <a:rPr lang="en-US" altLang="zh-CN" dirty="0" smtClean="0"/>
                  <a:t>variables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altLang="zh-CN" dirty="0"/>
                  <a:t>E.g.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𝐶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0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0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0+0+0+0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 smtClean="0"/>
                  <a:t>A POS expression is equal to 0 only if one or more of the sum terms in the expression is equal to 0.</a:t>
                </a:r>
              </a:p>
              <a:p>
                <a:pPr lvl="1"/>
                <a:r>
                  <a:rPr lang="en-US" altLang="zh-CN" dirty="0" smtClean="0"/>
                  <a:t>E.g. F(</a:t>
                </a:r>
                <a:r>
                  <a:rPr lang="en-US" altLang="zh-CN" dirty="0" err="1" smtClean="0"/>
                  <a:t>a,b,c</a:t>
                </a:r>
                <a:r>
                  <a:rPr lang="en-US" altLang="zh-CN" dirty="0"/>
                  <a:t>)=(a’+</a:t>
                </a:r>
                <a:r>
                  <a:rPr lang="en-US" altLang="zh-CN" dirty="0" err="1"/>
                  <a:t>b+c</a:t>
                </a:r>
                <a:r>
                  <a:rPr lang="en-US" altLang="zh-CN" dirty="0"/>
                  <a:t>’)(</a:t>
                </a:r>
                <a:r>
                  <a:rPr lang="en-US" altLang="zh-CN" dirty="0" err="1"/>
                  <a:t>a+b+c</a:t>
                </a:r>
                <a:r>
                  <a:rPr lang="en-US" altLang="zh-CN" dirty="0"/>
                  <a:t>’)(</a:t>
                </a:r>
                <a:r>
                  <a:rPr lang="en-US" altLang="zh-CN" dirty="0" err="1"/>
                  <a:t>a+b</a:t>
                </a:r>
                <a:r>
                  <a:rPr lang="en-US" altLang="zh-CN" dirty="0"/>
                  <a:t>’+c’)=M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M</a:t>
                </a:r>
                <a:r>
                  <a:rPr lang="en-US" altLang="zh-CN" baseline="-25000" dirty="0"/>
                  <a:t>3</a:t>
                </a:r>
                <a:r>
                  <a:rPr lang="en-US" altLang="zh-CN" dirty="0"/>
                  <a:t>M</a:t>
                </a:r>
                <a:r>
                  <a:rPr lang="en-US" altLang="zh-CN" baseline="-25000" dirty="0"/>
                  <a:t>5</a:t>
                </a:r>
                <a:r>
                  <a:rPr lang="en-US" altLang="zh-CN" dirty="0"/>
                  <a:t>=∏M(1,3,5</a:t>
                </a:r>
                <a:r>
                  <a:rPr lang="en-US" altLang="zh-CN" dirty="0" smtClean="0"/>
                  <a:t>)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15" t="-3442" r="-4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Boolean Multiplication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800" dirty="0" smtClean="0"/>
              <a:t>布尔乘法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Boolean algebra, multiplication is equivalent to the </a:t>
            </a:r>
            <a:r>
              <a:rPr lang="en-US" altLang="zh-CN" b="1" u="sng" dirty="0"/>
              <a:t>AND </a:t>
            </a:r>
            <a:r>
              <a:rPr lang="en-US" altLang="zh-CN" dirty="0"/>
              <a:t>operation. </a:t>
            </a:r>
          </a:p>
          <a:p>
            <a:r>
              <a:rPr lang="en-US" altLang="zh-CN" dirty="0"/>
              <a:t>product terms(</a:t>
            </a:r>
            <a:r>
              <a:rPr lang="zh-CN" altLang="en-US" dirty="0"/>
              <a:t>与项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literals connected by •</a:t>
            </a:r>
          </a:p>
          <a:p>
            <a:r>
              <a:rPr lang="en-US" altLang="zh-CN" dirty="0" smtClean="0"/>
              <a:t>E.g. </a:t>
            </a:r>
            <a:r>
              <a:rPr lang="en-US" altLang="zh-CN" dirty="0">
                <a:ea typeface="宋体" charset="-122"/>
              </a:rPr>
              <a:t>What are the values of the </a:t>
            </a:r>
            <a:r>
              <a:rPr lang="en-US" altLang="zh-CN" i="1" dirty="0">
                <a:ea typeface="宋体" charset="-122"/>
              </a:rPr>
              <a:t>A</a:t>
            </a:r>
            <a:r>
              <a:rPr lang="en-US" altLang="zh-CN" dirty="0">
                <a:ea typeface="宋体" charset="-122"/>
              </a:rPr>
              <a:t>, </a:t>
            </a:r>
            <a:r>
              <a:rPr lang="en-US" altLang="zh-CN" i="1" dirty="0">
                <a:ea typeface="宋体" charset="-122"/>
              </a:rPr>
              <a:t>B</a:t>
            </a:r>
            <a:r>
              <a:rPr lang="en-US" altLang="zh-CN" dirty="0">
                <a:ea typeface="宋体" charset="-122"/>
              </a:rPr>
              <a:t> and </a:t>
            </a:r>
            <a:r>
              <a:rPr lang="en-US" altLang="zh-CN" i="1" dirty="0">
                <a:ea typeface="宋体" charset="-122"/>
              </a:rPr>
              <a:t>C</a:t>
            </a:r>
            <a:r>
              <a:rPr lang="en-US" altLang="zh-CN" dirty="0">
                <a:ea typeface="宋体" charset="-122"/>
              </a:rPr>
              <a:t> if the product term of </a:t>
            </a:r>
            <a:r>
              <a:rPr lang="en-US" altLang="zh-CN" i="1" dirty="0" smtClean="0">
                <a:ea typeface="宋体" charset="-122"/>
              </a:rPr>
              <a:t>A</a:t>
            </a:r>
            <a:r>
              <a:rPr lang="en-US" altLang="zh-CN" i="1" baseline="30000" dirty="0" smtClean="0">
                <a:ea typeface="宋体" charset="-122"/>
              </a:rPr>
              <a:t>.</a:t>
            </a:r>
            <a:r>
              <a:rPr lang="en-US" altLang="zh-CN" i="1" dirty="0" smtClean="0">
                <a:ea typeface="宋体" charset="-122"/>
              </a:rPr>
              <a:t>B’</a:t>
            </a:r>
            <a:r>
              <a:rPr lang="en-US" altLang="zh-CN" i="1" baseline="30000" dirty="0" smtClean="0">
                <a:ea typeface="宋体" charset="-122"/>
              </a:rPr>
              <a:t>.</a:t>
            </a:r>
            <a:r>
              <a:rPr lang="en-US" altLang="zh-CN" i="1" dirty="0" smtClean="0">
                <a:ea typeface="宋体" charset="-122"/>
              </a:rPr>
              <a:t>C’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= 1</a:t>
            </a:r>
            <a:r>
              <a:rPr lang="en-US" altLang="zh-CN" dirty="0" smtClean="0">
                <a:ea typeface="宋体" charset="-122"/>
              </a:rPr>
              <a:t>?</a:t>
            </a:r>
          </a:p>
          <a:p>
            <a:pPr lvl="1"/>
            <a:r>
              <a:rPr lang="en-US" altLang="zh-CN" dirty="0">
                <a:ea typeface="宋体" charset="-122"/>
              </a:rPr>
              <a:t>Each literal must = 1; therefore </a:t>
            </a:r>
            <a:r>
              <a:rPr lang="en-US" altLang="zh-CN" i="1" dirty="0">
                <a:ea typeface="宋体" charset="-122"/>
              </a:rPr>
              <a:t>A</a:t>
            </a:r>
            <a:r>
              <a:rPr lang="en-US" altLang="zh-CN" dirty="0">
                <a:ea typeface="宋体" charset="-122"/>
              </a:rPr>
              <a:t> = 1, </a:t>
            </a:r>
            <a:r>
              <a:rPr lang="en-US" altLang="zh-CN" i="1" dirty="0">
                <a:ea typeface="宋体" charset="-122"/>
              </a:rPr>
              <a:t>B</a:t>
            </a:r>
            <a:r>
              <a:rPr lang="en-US" altLang="zh-CN" dirty="0">
                <a:ea typeface="宋体" charset="-122"/>
              </a:rPr>
              <a:t> = 0 and </a:t>
            </a:r>
            <a:r>
              <a:rPr lang="en-US" altLang="zh-CN" i="1" dirty="0">
                <a:ea typeface="宋体" charset="-122"/>
              </a:rPr>
              <a:t>C</a:t>
            </a:r>
            <a:r>
              <a:rPr lang="en-US" altLang="zh-CN" dirty="0">
                <a:ea typeface="宋体" charset="-122"/>
              </a:rPr>
              <a:t> = 0.</a:t>
            </a:r>
          </a:p>
          <a:p>
            <a:pPr lvl="1"/>
            <a:endParaRPr lang="en-US" altLang="zh-CN" dirty="0"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333" y="729077"/>
            <a:ext cx="34766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177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Converting standard sop to standard </a:t>
            </a:r>
            <a:r>
              <a:rPr lang="en-US" altLang="zh-CN" dirty="0" err="1" smtClean="0"/>
              <a:t>pos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Recall the previous example, and pay attention to the subscript.</a:t>
            </a:r>
          </a:p>
          <a:p>
            <a:pPr lvl="1"/>
            <a:r>
              <a:rPr lang="en-US" altLang="zh-CN" dirty="0" smtClean="0"/>
              <a:t>F(A,B)=A’B’+AB=m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+m</a:t>
            </a:r>
            <a:r>
              <a:rPr lang="en-US" altLang="zh-CN" baseline="-25000" dirty="0" smtClean="0"/>
              <a:t>3   </a:t>
            </a:r>
            <a:r>
              <a:rPr lang="en-US" altLang="zh-CN" dirty="0"/>
              <a:t> F’(A,B</a:t>
            </a:r>
            <a:r>
              <a:rPr lang="en-US" altLang="zh-CN" dirty="0" smtClean="0"/>
              <a:t>)</a:t>
            </a:r>
            <a:r>
              <a:rPr lang="en-US" altLang="zh-CN" dirty="0"/>
              <a:t> = AB’+</a:t>
            </a:r>
            <a:r>
              <a:rPr lang="en-US" altLang="zh-CN" dirty="0" smtClean="0"/>
              <a:t>A’B=m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+m</a:t>
            </a:r>
            <a:r>
              <a:rPr lang="en-US" altLang="zh-CN" baseline="-25000" dirty="0" smtClean="0"/>
              <a:t>1</a:t>
            </a:r>
          </a:p>
          <a:p>
            <a:pPr lvl="1"/>
            <a:r>
              <a:rPr lang="en-US" altLang="zh-CN" dirty="0"/>
              <a:t>F(A,B</a:t>
            </a:r>
            <a:r>
              <a:rPr lang="en-US" altLang="zh-CN" dirty="0" smtClean="0"/>
              <a:t>)</a:t>
            </a:r>
            <a:r>
              <a:rPr lang="en-US" altLang="zh-CN" baseline="-25000" dirty="0" smtClean="0"/>
              <a:t> </a:t>
            </a:r>
            <a:r>
              <a:rPr lang="en-US" altLang="zh-CN" dirty="0"/>
              <a:t>=(A’+B)(</a:t>
            </a:r>
            <a:r>
              <a:rPr lang="en-US" altLang="zh-CN" dirty="0" smtClean="0"/>
              <a:t>A+B</a:t>
            </a:r>
            <a:r>
              <a:rPr lang="en-US" altLang="zh-CN" dirty="0"/>
              <a:t>’)=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2</a:t>
            </a:r>
          </a:p>
          <a:p>
            <a:r>
              <a:rPr lang="en-US" altLang="zh-CN" dirty="0" smtClean="0"/>
              <a:t>Convert Example 4-19(</a:t>
            </a:r>
            <a:r>
              <a:rPr lang="en-US" altLang="zh-CN" sz="2400" dirty="0" smtClean="0"/>
              <a:t>P119</a:t>
            </a:r>
            <a:r>
              <a:rPr lang="en-US" altLang="zh-CN" dirty="0" smtClean="0"/>
              <a:t>) to </a:t>
            </a:r>
            <a:r>
              <a:rPr lang="en-US" altLang="zh-CN" dirty="0"/>
              <a:t>∑</a:t>
            </a:r>
            <a:r>
              <a:rPr lang="en-US" altLang="zh-CN" dirty="0" smtClean="0"/>
              <a:t>m() and </a:t>
            </a:r>
            <a:r>
              <a:rPr lang="en-US" altLang="zh-CN" dirty="0"/>
              <a:t>∏</a:t>
            </a:r>
            <a:r>
              <a:rPr lang="en-US" altLang="zh-CN" dirty="0" smtClean="0"/>
              <a:t>M() forms. </a:t>
            </a:r>
          </a:p>
          <a:p>
            <a:pPr lvl="1"/>
            <a:r>
              <a:rPr lang="en-US" altLang="zh-CN" dirty="0" smtClean="0"/>
              <a:t>A’B’C’+A’BC’+A’BC+AB’C+ABC= </a:t>
            </a:r>
            <a:r>
              <a:rPr lang="en-US" altLang="zh-CN" dirty="0"/>
              <a:t>∑</a:t>
            </a:r>
            <a:r>
              <a:rPr lang="en-US" altLang="zh-CN" dirty="0" smtClean="0"/>
              <a:t>m(0,2,3,5,7) </a:t>
            </a:r>
          </a:p>
          <a:p>
            <a:pPr lvl="1"/>
            <a:r>
              <a:rPr lang="en-US" altLang="zh-CN" dirty="0" smtClean="0"/>
              <a:t>(A+B+C’)(A’+B+C)(A’+B’+C)=</a:t>
            </a:r>
            <a:r>
              <a:rPr lang="en-US" altLang="zh-CN" dirty="0"/>
              <a:t> ∏</a:t>
            </a:r>
            <a:r>
              <a:rPr lang="en-US" altLang="zh-CN" dirty="0" smtClean="0"/>
              <a:t>M(1</a:t>
            </a:r>
            <a:r>
              <a:rPr lang="en-US" altLang="zh-CN" dirty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4, 6)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4131733" y="3302000"/>
            <a:ext cx="931334" cy="169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622800" y="3843866"/>
            <a:ext cx="931334" cy="169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977467" y="4978400"/>
            <a:ext cx="1998133" cy="169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554134" y="5520266"/>
            <a:ext cx="1998133" cy="169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9008534" y="4605866"/>
            <a:ext cx="150706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WHY?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4351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Boolean Expressions and Truth Tables</a:t>
            </a:r>
            <a:br>
              <a:rPr lang="en-US" altLang="zh-CN" dirty="0" smtClean="0"/>
            </a:br>
            <a:r>
              <a:rPr lang="zh-CN" altLang="en-US" sz="2800" dirty="0" smtClean="0"/>
              <a:t>布尔表达式和真值表</a:t>
            </a:r>
            <a:endParaRPr lang="zh-CN" altLang="en-US" sz="28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ea typeface="宋体" charset="-122"/>
              </a:rPr>
              <a:t>SOP Standard form: </a:t>
            </a:r>
          </a:p>
          <a:p>
            <a:pPr lvl="1"/>
            <a:r>
              <a:rPr lang="en-US" altLang="zh-CN" dirty="0">
                <a:ea typeface="宋体" charset="-122"/>
              </a:rPr>
              <a:t>The </a:t>
            </a:r>
            <a:r>
              <a:rPr lang="en-US" altLang="zh-CN" dirty="0" err="1">
                <a:ea typeface="宋体" charset="-122"/>
              </a:rPr>
              <a:t>minterms</a:t>
            </a:r>
            <a:r>
              <a:rPr lang="en-US" altLang="zh-CN" dirty="0">
                <a:ea typeface="宋体" charset="-122"/>
              </a:rPr>
              <a:t> included are those </a:t>
            </a:r>
            <a:r>
              <a:rPr lang="en-US" altLang="zh-CN" dirty="0" err="1">
                <a:ea typeface="宋体" charset="-122"/>
              </a:rPr>
              <a:t>m</a:t>
            </a:r>
            <a:r>
              <a:rPr lang="en-US" altLang="zh-CN" baseline="-25000" dirty="0" err="1">
                <a:ea typeface="宋体" charset="-122"/>
              </a:rPr>
              <a:t>j</a:t>
            </a:r>
            <a:r>
              <a:rPr lang="en-US" altLang="zh-CN" dirty="0">
                <a:ea typeface="宋体" charset="-122"/>
              </a:rPr>
              <a:t> such that F( ) = 1 in row j of the truth table for F( ).</a:t>
            </a:r>
          </a:p>
          <a:p>
            <a:pPr lvl="1"/>
            <a:r>
              <a:rPr lang="zh-CN" altLang="en-US" dirty="0">
                <a:ea typeface="宋体" charset="-122"/>
              </a:rPr>
              <a:t>每个最小项与真值表中输出函数为</a:t>
            </a:r>
            <a:r>
              <a:rPr lang="en-US" altLang="zh-CN" dirty="0">
                <a:ea typeface="宋体" charset="-122"/>
              </a:rPr>
              <a:t>1</a:t>
            </a:r>
            <a:r>
              <a:rPr lang="zh-CN" altLang="en-US" dirty="0">
                <a:ea typeface="宋体" charset="-122"/>
              </a:rPr>
              <a:t>的行相对应。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POS Standard form: </a:t>
            </a:r>
          </a:p>
          <a:p>
            <a:pPr lvl="1"/>
            <a:r>
              <a:rPr lang="en-US" altLang="zh-CN" dirty="0">
                <a:ea typeface="宋体" charset="-122"/>
              </a:rPr>
              <a:t>The </a:t>
            </a:r>
            <a:r>
              <a:rPr lang="en-US" altLang="zh-CN" dirty="0" err="1">
                <a:ea typeface="宋体" charset="-122"/>
              </a:rPr>
              <a:t>maxterms</a:t>
            </a:r>
            <a:r>
              <a:rPr lang="en-US" altLang="zh-CN" dirty="0">
                <a:ea typeface="宋体" charset="-122"/>
              </a:rPr>
              <a:t> included are those </a:t>
            </a:r>
            <a:r>
              <a:rPr lang="en-US" altLang="zh-CN" dirty="0" err="1">
                <a:ea typeface="宋体" charset="-122"/>
              </a:rPr>
              <a:t>M</a:t>
            </a:r>
            <a:r>
              <a:rPr lang="en-US" altLang="zh-CN" baseline="-25000" dirty="0" err="1">
                <a:ea typeface="宋体" charset="-122"/>
              </a:rPr>
              <a:t>j</a:t>
            </a:r>
            <a:r>
              <a:rPr lang="en-US" altLang="zh-CN" dirty="0">
                <a:ea typeface="宋体" charset="-122"/>
              </a:rPr>
              <a:t> such that F( ) = 0 in row j of the truth table for F( ).</a:t>
            </a:r>
          </a:p>
          <a:p>
            <a:pPr lvl="1"/>
            <a:r>
              <a:rPr lang="zh-CN" altLang="en-US" dirty="0">
                <a:ea typeface="宋体" charset="-122"/>
              </a:rPr>
              <a:t>每个最大项与真值表中输出函数为</a:t>
            </a:r>
            <a:r>
              <a:rPr lang="en-US" altLang="zh-CN" dirty="0">
                <a:ea typeface="宋体" charset="-122"/>
              </a:rPr>
              <a:t>0</a:t>
            </a:r>
            <a:r>
              <a:rPr lang="zh-CN" altLang="en-US" dirty="0">
                <a:ea typeface="宋体" charset="-122"/>
              </a:rPr>
              <a:t>的行相对应。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8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Table 4-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082" y="2335317"/>
            <a:ext cx="6749452" cy="364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Converting SOP Expressions to Truth Table Format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1052316" y="2203453"/>
            <a:ext cx="4366351" cy="1415768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ea typeface="宋体" charset="-122"/>
              </a:rPr>
              <a:t>F = A’B’C </a:t>
            </a:r>
            <a:r>
              <a:rPr lang="en-US" altLang="zh-CN" sz="2800" b="1">
                <a:ea typeface="宋体" charset="-122"/>
              </a:rPr>
              <a:t>+ </a:t>
            </a:r>
            <a:r>
              <a:rPr lang="en-US" altLang="zh-CN" sz="2800" b="1" smtClean="0">
                <a:ea typeface="宋体" charset="-122"/>
              </a:rPr>
              <a:t>AB’C’ </a:t>
            </a:r>
            <a:r>
              <a:rPr lang="en-US" altLang="zh-CN" sz="2800" b="1" dirty="0">
                <a:ea typeface="宋体" charset="-122"/>
              </a:rPr>
              <a:t>+ </a:t>
            </a:r>
            <a:r>
              <a:rPr lang="en-US" altLang="zh-CN" sz="2800" b="1" dirty="0" smtClean="0">
                <a:ea typeface="宋体" charset="-122"/>
              </a:rPr>
              <a:t>ABC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ea typeface="宋体" charset="-122"/>
              </a:rPr>
              <a:t>= </a:t>
            </a:r>
            <a:r>
              <a:rPr lang="en-US" altLang="zh-CN" sz="2800" b="1" dirty="0">
                <a:latin typeface="Times New Roman"/>
                <a:ea typeface="宋体" charset="-122"/>
                <a:cs typeface="Times New Roman"/>
              </a:rPr>
              <a:t>∑(1,4,7)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5094630" y="3837678"/>
            <a:ext cx="5607039" cy="302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094630" y="4737202"/>
            <a:ext cx="5607039" cy="302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094630" y="5584361"/>
            <a:ext cx="5607039" cy="302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033616" y="3551668"/>
            <a:ext cx="1341855" cy="2371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495281" y="3551668"/>
            <a:ext cx="1341855" cy="2371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07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1" grpId="0" animBg="1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Converting POS Expressions to Truth Table Format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Digital Foundamentals 11 Edition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pic>
        <p:nvPicPr>
          <p:cNvPr id="9" name="Picture 2" descr="Table 4-7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701" y="1892829"/>
            <a:ext cx="6525731" cy="3552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747514" y="2223446"/>
            <a:ext cx="4340478" cy="3077762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i="1" dirty="0">
                <a:ea typeface="宋体" charset="-122"/>
              </a:rPr>
              <a:t>F = (A+B+C)(A+B’+C)</a:t>
            </a:r>
          </a:p>
          <a:p>
            <a:pPr>
              <a:lnSpc>
                <a:spcPct val="150000"/>
              </a:lnSpc>
            </a:pPr>
            <a:r>
              <a:rPr lang="en-US" altLang="zh-CN" sz="3200" b="1" i="1" dirty="0">
                <a:ea typeface="宋体" charset="-122"/>
              </a:rPr>
              <a:t>       ( A+B’+C’)(A’+B+C’)</a:t>
            </a:r>
          </a:p>
          <a:p>
            <a:pPr>
              <a:lnSpc>
                <a:spcPct val="150000"/>
              </a:lnSpc>
            </a:pPr>
            <a:r>
              <a:rPr lang="en-US" altLang="zh-CN" sz="3200" b="1" i="1" dirty="0">
                <a:ea typeface="宋体" charset="-122"/>
              </a:rPr>
              <a:t>       (A’+B’+C)</a:t>
            </a:r>
          </a:p>
          <a:p>
            <a:pPr>
              <a:lnSpc>
                <a:spcPct val="150000"/>
              </a:lnSpc>
            </a:pPr>
            <a:r>
              <a:rPr lang="en-US" altLang="zh-CN" sz="3200" b="1" i="1" dirty="0">
                <a:ea typeface="宋体" charset="-122"/>
              </a:rPr>
              <a:t>    = </a:t>
            </a:r>
            <a:r>
              <a:rPr lang="en-US" altLang="zh-CN" sz="3200" b="1" i="1" dirty="0">
                <a:latin typeface="Times New Roman"/>
                <a:ea typeface="宋体" charset="-122"/>
                <a:cs typeface="Times New Roman"/>
              </a:rPr>
              <a:t>∏</a:t>
            </a:r>
            <a:r>
              <a:rPr lang="en-US" altLang="zh-CN" sz="3200" b="1" dirty="0">
                <a:latin typeface="Times New Roman"/>
                <a:ea typeface="宋体" charset="-122"/>
                <a:cs typeface="Times New Roman"/>
              </a:rPr>
              <a:t>(0,2,3,5,6)</a:t>
            </a:r>
            <a:endParaRPr lang="zh-CN" altLang="en-US" sz="3200" b="1" dirty="0"/>
          </a:p>
        </p:txBody>
      </p:sp>
      <p:sp>
        <p:nvSpPr>
          <p:cNvPr id="13" name="矩形 12"/>
          <p:cNvSpPr/>
          <p:nvPr/>
        </p:nvSpPr>
        <p:spPr>
          <a:xfrm>
            <a:off x="8400256" y="3044957"/>
            <a:ext cx="1344149" cy="22562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128448" y="3044957"/>
            <a:ext cx="1344149" cy="22562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15947" y="3092963"/>
            <a:ext cx="5952661" cy="288032"/>
          </a:xfrm>
          <a:prstGeom prst="rect">
            <a:avLst/>
          </a:prstGeom>
          <a:noFill/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615947" y="3621021"/>
            <a:ext cx="5952661" cy="576064"/>
          </a:xfrm>
          <a:prstGeom prst="rect">
            <a:avLst/>
          </a:prstGeom>
          <a:noFill/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615947" y="4485117"/>
            <a:ext cx="5952661" cy="576064"/>
          </a:xfrm>
          <a:prstGeom prst="rect">
            <a:avLst/>
          </a:prstGeom>
          <a:noFill/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11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8" grpId="0" animBg="1"/>
      <p:bldP spid="10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Determining Standard Expressions from a Truth Table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1"/>
          </p:nvPr>
        </p:nvSpPr>
        <p:spPr>
          <a:xfrm>
            <a:off x="1141409" y="2116667"/>
            <a:ext cx="7494591" cy="367453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500" dirty="0" smtClean="0">
                <a:ea typeface="宋体" charset="-122"/>
              </a:rPr>
              <a:t>SOP </a:t>
            </a:r>
            <a:r>
              <a:rPr lang="en-US" altLang="zh-CN" sz="2500" dirty="0">
                <a:ea typeface="宋体" charset="-122"/>
              </a:rPr>
              <a:t>Standard form</a:t>
            </a:r>
            <a:r>
              <a:rPr lang="zh-CN" altLang="en-US" sz="2500" dirty="0">
                <a:ea typeface="宋体" charset="-122"/>
              </a:rPr>
              <a:t>：</a:t>
            </a:r>
          </a:p>
          <a:p>
            <a:pPr lvl="1">
              <a:lnSpc>
                <a:spcPct val="80000"/>
              </a:lnSpc>
            </a:pPr>
            <a:r>
              <a:rPr lang="en-US" altLang="zh-CN" sz="2200" dirty="0">
                <a:ea typeface="宋体" charset="-122"/>
              </a:rPr>
              <a:t>f(</a:t>
            </a:r>
            <a:r>
              <a:rPr lang="en-US" altLang="zh-CN" sz="2200" dirty="0" err="1">
                <a:ea typeface="宋体" charset="-122"/>
              </a:rPr>
              <a:t>a,b,c</a:t>
            </a:r>
            <a:r>
              <a:rPr lang="en-US" altLang="zh-CN" sz="2200" dirty="0">
                <a:ea typeface="宋体" charset="-122"/>
              </a:rPr>
              <a:t>) = m</a:t>
            </a:r>
            <a:r>
              <a:rPr lang="en-US" altLang="zh-CN" sz="2200" baseline="-25000" dirty="0">
                <a:ea typeface="宋体" charset="-122"/>
              </a:rPr>
              <a:t>1</a:t>
            </a:r>
            <a:r>
              <a:rPr lang="en-US" altLang="zh-CN" sz="2200" dirty="0">
                <a:ea typeface="宋体" charset="-122"/>
              </a:rPr>
              <a:t>+m</a:t>
            </a:r>
            <a:r>
              <a:rPr lang="en-US" altLang="zh-CN" sz="2200" baseline="-25000" dirty="0">
                <a:ea typeface="宋体" charset="-122"/>
              </a:rPr>
              <a:t>2</a:t>
            </a:r>
            <a:r>
              <a:rPr lang="en-US" altLang="zh-CN" sz="2200" dirty="0">
                <a:ea typeface="宋体" charset="-122"/>
              </a:rPr>
              <a:t>+m</a:t>
            </a:r>
            <a:r>
              <a:rPr lang="en-US" altLang="zh-CN" sz="2200" baseline="-25000" dirty="0">
                <a:ea typeface="宋体" charset="-122"/>
              </a:rPr>
              <a:t>4</a:t>
            </a:r>
            <a:r>
              <a:rPr lang="en-US" altLang="zh-CN" sz="2200" dirty="0">
                <a:ea typeface="宋体" charset="-122"/>
              </a:rPr>
              <a:t>+m</a:t>
            </a:r>
            <a:r>
              <a:rPr lang="en-US" altLang="zh-CN" sz="2200" baseline="-25000" dirty="0">
                <a:ea typeface="宋体" charset="-122"/>
              </a:rPr>
              <a:t>6</a:t>
            </a:r>
            <a:r>
              <a:rPr lang="en-US" altLang="zh-CN" sz="2200" dirty="0">
                <a:ea typeface="宋体" charset="-122"/>
              </a:rPr>
              <a:t/>
            </a:r>
            <a:br>
              <a:rPr lang="en-US" altLang="zh-CN" sz="2200" dirty="0">
                <a:ea typeface="宋体" charset="-122"/>
              </a:rPr>
            </a:br>
            <a:r>
              <a:rPr lang="en-US" altLang="zh-CN" sz="2200" dirty="0">
                <a:ea typeface="宋体" charset="-122"/>
              </a:rPr>
              <a:t>            = a’b’c+a’</a:t>
            </a:r>
            <a:r>
              <a:rPr lang="en-US" altLang="zh-CN" sz="2200" dirty="0" err="1">
                <a:ea typeface="宋体" charset="-122"/>
              </a:rPr>
              <a:t>bc</a:t>
            </a:r>
            <a:r>
              <a:rPr lang="en-US" altLang="zh-CN" sz="2200" dirty="0">
                <a:ea typeface="宋体" charset="-122"/>
              </a:rPr>
              <a:t>’+ab’c’+</a:t>
            </a:r>
            <a:r>
              <a:rPr lang="en-US" altLang="zh-CN" sz="2200" dirty="0" err="1">
                <a:ea typeface="宋体" charset="-122"/>
              </a:rPr>
              <a:t>abc</a:t>
            </a:r>
            <a:r>
              <a:rPr lang="en-US" altLang="zh-CN" sz="2200" dirty="0">
                <a:ea typeface="宋体" charset="-122"/>
              </a:rPr>
              <a:t>’</a:t>
            </a:r>
            <a:br>
              <a:rPr lang="en-US" altLang="zh-CN" sz="2200" dirty="0">
                <a:ea typeface="宋体" charset="-122"/>
              </a:rPr>
            </a:br>
            <a:r>
              <a:rPr lang="en-US" altLang="zh-CN" sz="2200" dirty="0">
                <a:ea typeface="宋体" charset="-122"/>
              </a:rPr>
              <a:t>            = ∑m(1,2,4,6)</a:t>
            </a:r>
          </a:p>
          <a:p>
            <a:pPr>
              <a:lnSpc>
                <a:spcPct val="80000"/>
              </a:lnSpc>
            </a:pPr>
            <a:r>
              <a:rPr lang="en-US" altLang="zh-CN" sz="2500" dirty="0">
                <a:ea typeface="宋体" charset="-122"/>
              </a:rPr>
              <a:t>POS Standard form</a:t>
            </a:r>
            <a:r>
              <a:rPr lang="zh-CN" altLang="en-US" sz="2500" dirty="0">
                <a:ea typeface="宋体" charset="-122"/>
              </a:rPr>
              <a:t>：</a:t>
            </a:r>
          </a:p>
          <a:p>
            <a:pPr lvl="1">
              <a:lnSpc>
                <a:spcPct val="80000"/>
              </a:lnSpc>
            </a:pPr>
            <a:r>
              <a:rPr lang="en-US" altLang="zh-CN" sz="2200" dirty="0">
                <a:ea typeface="宋体" charset="-122"/>
              </a:rPr>
              <a:t>f(</a:t>
            </a:r>
            <a:r>
              <a:rPr lang="en-US" altLang="zh-CN" sz="2200" dirty="0" err="1">
                <a:ea typeface="宋体" charset="-122"/>
              </a:rPr>
              <a:t>a,b,c</a:t>
            </a:r>
            <a:r>
              <a:rPr lang="en-US" altLang="zh-CN" sz="2200" dirty="0">
                <a:ea typeface="宋体" charset="-122"/>
              </a:rPr>
              <a:t>) = M</a:t>
            </a:r>
            <a:r>
              <a:rPr lang="en-US" altLang="zh-CN" sz="2200" baseline="-25000" dirty="0">
                <a:ea typeface="宋体" charset="-122"/>
              </a:rPr>
              <a:t>0</a:t>
            </a:r>
            <a:r>
              <a:rPr lang="en-US" altLang="zh-CN" sz="2200" dirty="0">
                <a:ea typeface="宋体" charset="-122"/>
              </a:rPr>
              <a:t> · M</a:t>
            </a:r>
            <a:r>
              <a:rPr lang="en-US" altLang="zh-CN" sz="2200" baseline="-25000" dirty="0">
                <a:ea typeface="宋体" charset="-122"/>
              </a:rPr>
              <a:t>3</a:t>
            </a:r>
            <a:r>
              <a:rPr lang="en-US" altLang="zh-CN" sz="2200" dirty="0">
                <a:ea typeface="宋体" charset="-122"/>
              </a:rPr>
              <a:t> · M</a:t>
            </a:r>
            <a:r>
              <a:rPr lang="en-US" altLang="zh-CN" sz="2200" baseline="-25000" dirty="0">
                <a:ea typeface="宋体" charset="-122"/>
              </a:rPr>
              <a:t>5</a:t>
            </a:r>
            <a:r>
              <a:rPr lang="en-US" altLang="zh-CN" sz="2200" dirty="0">
                <a:ea typeface="宋体" charset="-122"/>
              </a:rPr>
              <a:t> · M</a:t>
            </a:r>
            <a:r>
              <a:rPr lang="en-US" altLang="zh-CN" sz="2200" baseline="-25000" dirty="0">
                <a:ea typeface="宋体" charset="-122"/>
              </a:rPr>
              <a:t>7</a:t>
            </a:r>
            <a:r>
              <a:rPr lang="en-US" altLang="zh-CN" sz="2200" dirty="0">
                <a:ea typeface="宋体" charset="-122"/>
              </a:rPr>
              <a:t/>
            </a:r>
            <a:br>
              <a:rPr lang="en-US" altLang="zh-CN" sz="2200" dirty="0">
                <a:ea typeface="宋体" charset="-122"/>
              </a:rPr>
            </a:br>
            <a:r>
              <a:rPr lang="en-US" altLang="zh-CN" sz="2200" dirty="0">
                <a:ea typeface="宋体" charset="-122"/>
              </a:rPr>
              <a:t>             = (</a:t>
            </a:r>
            <a:r>
              <a:rPr lang="en-US" altLang="zh-CN" sz="2200" dirty="0" err="1">
                <a:ea typeface="宋体" charset="-122"/>
              </a:rPr>
              <a:t>a+b+c</a:t>
            </a:r>
            <a:r>
              <a:rPr lang="en-US" altLang="zh-CN" sz="2200" dirty="0">
                <a:ea typeface="宋体" charset="-122"/>
              </a:rPr>
              <a:t>)(</a:t>
            </a:r>
            <a:r>
              <a:rPr lang="en-US" altLang="zh-CN" sz="2200" dirty="0" err="1">
                <a:ea typeface="宋体" charset="-122"/>
              </a:rPr>
              <a:t>a+b</a:t>
            </a:r>
            <a:r>
              <a:rPr lang="en-US" altLang="zh-CN" sz="2200" dirty="0">
                <a:ea typeface="宋体" charset="-122"/>
              </a:rPr>
              <a:t>’+c</a:t>
            </a:r>
            <a:r>
              <a:rPr lang="en-US" altLang="zh-CN" sz="2200" dirty="0" smtClean="0">
                <a:ea typeface="宋体" charset="-122"/>
              </a:rPr>
              <a:t>’)(</a:t>
            </a:r>
            <a:r>
              <a:rPr lang="en-US" altLang="zh-CN" sz="2200" dirty="0">
                <a:ea typeface="宋体" charset="-122"/>
              </a:rPr>
              <a:t>a’+</a:t>
            </a:r>
            <a:r>
              <a:rPr lang="en-US" altLang="zh-CN" sz="2200" dirty="0" err="1">
                <a:ea typeface="宋体" charset="-122"/>
              </a:rPr>
              <a:t>b+c</a:t>
            </a:r>
            <a:r>
              <a:rPr lang="en-US" altLang="zh-CN" sz="2200" dirty="0">
                <a:ea typeface="宋体" charset="-122"/>
              </a:rPr>
              <a:t>’)(</a:t>
            </a:r>
            <a:r>
              <a:rPr lang="en-US" altLang="zh-CN" sz="2200" dirty="0" err="1">
                <a:ea typeface="宋体" charset="-122"/>
              </a:rPr>
              <a:t>a’+b’+c</a:t>
            </a:r>
            <a:r>
              <a:rPr lang="en-US" altLang="zh-CN" sz="2200" dirty="0">
                <a:ea typeface="宋体" charset="-122"/>
              </a:rPr>
              <a:t>’)</a:t>
            </a:r>
            <a:br>
              <a:rPr lang="en-US" altLang="zh-CN" sz="2200" dirty="0">
                <a:ea typeface="宋体" charset="-122"/>
              </a:rPr>
            </a:br>
            <a:r>
              <a:rPr lang="en-US" altLang="zh-CN" sz="2200" dirty="0">
                <a:ea typeface="宋体" charset="-122"/>
              </a:rPr>
              <a:t>            = ∏M(0,3,5,7)</a:t>
            </a:r>
          </a:p>
          <a:p>
            <a:pPr>
              <a:lnSpc>
                <a:spcPct val="80000"/>
              </a:lnSpc>
            </a:pPr>
            <a:r>
              <a:rPr lang="en-US" altLang="zh-CN" sz="2500" dirty="0">
                <a:ea typeface="宋体" charset="-122"/>
              </a:rPr>
              <a:t>Observe that</a:t>
            </a:r>
            <a:r>
              <a:rPr lang="zh-CN" altLang="en-US" sz="2500" dirty="0">
                <a:ea typeface="宋体" charset="-122"/>
              </a:rPr>
              <a:t>：</a:t>
            </a:r>
          </a:p>
          <a:p>
            <a:pPr lvl="1">
              <a:lnSpc>
                <a:spcPct val="80000"/>
              </a:lnSpc>
            </a:pPr>
            <a:r>
              <a:rPr lang="en-US" altLang="zh-CN" sz="2200" dirty="0" err="1">
                <a:ea typeface="宋体" charset="-122"/>
              </a:rPr>
              <a:t>M</a:t>
            </a:r>
            <a:r>
              <a:rPr lang="en-US" altLang="zh-CN" sz="2200" baseline="-25000" dirty="0" err="1">
                <a:ea typeface="宋体" charset="-122"/>
              </a:rPr>
              <a:t>i</a:t>
            </a:r>
            <a:r>
              <a:rPr lang="en-US" altLang="zh-CN" sz="2200" dirty="0">
                <a:ea typeface="宋体" charset="-122"/>
              </a:rPr>
              <a:t>=m</a:t>
            </a:r>
            <a:r>
              <a:rPr lang="en-US" altLang="zh-CN" sz="2200" baseline="-25000" dirty="0">
                <a:ea typeface="宋体" charset="-122"/>
              </a:rPr>
              <a:t>i</a:t>
            </a:r>
            <a:r>
              <a:rPr lang="en-US" altLang="zh-CN" sz="2200" dirty="0">
                <a:ea typeface="宋体" charset="-122"/>
              </a:rPr>
              <a:t>’</a:t>
            </a:r>
          </a:p>
          <a:p>
            <a:pPr lvl="1">
              <a:lnSpc>
                <a:spcPct val="80000"/>
              </a:lnSpc>
            </a:pPr>
            <a:r>
              <a:rPr lang="en-US" altLang="zh-CN" sz="2200" dirty="0">
                <a:ea typeface="宋体" charset="-122"/>
              </a:rPr>
              <a:t>f(</a:t>
            </a:r>
            <a:r>
              <a:rPr lang="en-US" altLang="zh-CN" sz="2200" dirty="0" err="1">
                <a:ea typeface="宋体" charset="-122"/>
              </a:rPr>
              <a:t>a,b,c</a:t>
            </a:r>
            <a:r>
              <a:rPr lang="en-US" altLang="zh-CN" sz="2200" dirty="0">
                <a:ea typeface="宋体" charset="-122"/>
              </a:rPr>
              <a:t>) = ∑m(1,2,4,6) = ∏M(0,3,5,7)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  <p:graphicFrame>
        <p:nvGraphicFramePr>
          <p:cNvPr id="11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253705"/>
              </p:ext>
            </p:extLst>
          </p:nvPr>
        </p:nvGraphicFramePr>
        <p:xfrm>
          <a:off x="8778875" y="1918230"/>
          <a:ext cx="2041525" cy="4465640"/>
        </p:xfrm>
        <a:graphic>
          <a:graphicData uri="http://schemas.openxmlformats.org/drawingml/2006/table">
            <a:tbl>
              <a:tblPr/>
              <a:tblGrid>
                <a:gridCol w="450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1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</a:p>
                  </a:txBody>
                  <a:tcPr marL="91426" marR="914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8499947" y="1466333"/>
            <a:ext cx="2971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charset="-122"/>
              </a:rPr>
              <a:t>Truth table for f(</a:t>
            </a:r>
            <a:r>
              <a:rPr lang="en-US" altLang="zh-CN" sz="2400" dirty="0" err="1">
                <a:ea typeface="宋体" charset="-122"/>
              </a:rPr>
              <a:t>a,b,c</a:t>
            </a:r>
            <a:r>
              <a:rPr lang="en-US" altLang="zh-CN" sz="2400" dirty="0">
                <a:ea typeface="宋体" charset="-122"/>
              </a:rPr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77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Shorthand: ∑ and 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f(</a:t>
            </a:r>
            <a:r>
              <a:rPr lang="en-US" altLang="zh-CN" dirty="0" err="1" smtClean="0"/>
              <a:t>a,b,c</a:t>
            </a:r>
            <a:r>
              <a:rPr lang="en-US" altLang="zh-CN" dirty="0"/>
              <a:t>) = ∑ m(1,2,4,6), where ∑ indicates that this is a sum-of-products form, and m(1,2,4,6) indicates that the </a:t>
            </a:r>
            <a:r>
              <a:rPr lang="en-US" altLang="zh-CN" dirty="0" err="1"/>
              <a:t>minterms</a:t>
            </a:r>
            <a:r>
              <a:rPr lang="en-US" altLang="zh-CN" dirty="0"/>
              <a:t> to be included are m</a:t>
            </a:r>
            <a:r>
              <a:rPr lang="en-US" altLang="zh-CN" baseline="-25000" dirty="0"/>
              <a:t>1</a:t>
            </a:r>
            <a:r>
              <a:rPr lang="en-US" altLang="zh-CN" dirty="0"/>
              <a:t>, m</a:t>
            </a:r>
            <a:r>
              <a:rPr lang="en-US" altLang="zh-CN" baseline="-25000" dirty="0"/>
              <a:t>2</a:t>
            </a:r>
            <a:r>
              <a:rPr lang="en-US" altLang="zh-CN" dirty="0"/>
              <a:t>, m</a:t>
            </a:r>
            <a:r>
              <a:rPr lang="en-US" altLang="zh-CN" baseline="-25000" dirty="0"/>
              <a:t>4</a:t>
            </a:r>
            <a:r>
              <a:rPr lang="en-US" altLang="zh-CN" dirty="0"/>
              <a:t>, and m</a:t>
            </a:r>
            <a:r>
              <a:rPr lang="en-US" altLang="zh-CN" baseline="-25000" dirty="0"/>
              <a:t>6</a:t>
            </a:r>
            <a:r>
              <a:rPr lang="en-US" altLang="zh-CN" dirty="0"/>
              <a:t>.</a:t>
            </a:r>
          </a:p>
          <a:p>
            <a:r>
              <a:rPr lang="en-US" altLang="zh-CN" dirty="0" smtClean="0"/>
              <a:t>f(</a:t>
            </a:r>
            <a:r>
              <a:rPr lang="en-US" altLang="zh-CN" dirty="0" err="1" smtClean="0"/>
              <a:t>a,b,c</a:t>
            </a:r>
            <a:r>
              <a:rPr lang="en-US" altLang="zh-CN" dirty="0"/>
              <a:t>) = ∏ M(0,3,5,7), where ∏ indicates that this is a product-of-sums form, and M(0,3,5,7) indicates that the </a:t>
            </a:r>
            <a:r>
              <a:rPr lang="en-US" altLang="zh-CN" dirty="0" err="1"/>
              <a:t>maxterms</a:t>
            </a:r>
            <a:r>
              <a:rPr lang="en-US" altLang="zh-CN" dirty="0"/>
              <a:t> to be included are M</a:t>
            </a:r>
            <a:r>
              <a:rPr lang="en-US" altLang="zh-CN" baseline="-25000" dirty="0"/>
              <a:t>0</a:t>
            </a:r>
            <a:r>
              <a:rPr lang="en-US" altLang="zh-CN" dirty="0"/>
              <a:t>, M</a:t>
            </a:r>
            <a:r>
              <a:rPr lang="en-US" altLang="zh-CN" baseline="-25000" dirty="0"/>
              <a:t>3</a:t>
            </a:r>
            <a:r>
              <a:rPr lang="en-US" altLang="zh-CN" dirty="0"/>
              <a:t>, M</a:t>
            </a:r>
            <a:r>
              <a:rPr lang="en-US" altLang="zh-CN" baseline="-25000" dirty="0"/>
              <a:t>5</a:t>
            </a:r>
            <a:r>
              <a:rPr lang="en-US" altLang="zh-CN" dirty="0"/>
              <a:t>, and M</a:t>
            </a:r>
            <a:r>
              <a:rPr lang="en-US" altLang="zh-CN" baseline="-25000" dirty="0"/>
              <a:t>7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∑m(1,2,4,6</a:t>
            </a:r>
            <a:r>
              <a:rPr lang="en-US" altLang="zh-CN" dirty="0"/>
              <a:t>) = ∏ M(0,3,5,7) = 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a,b,c</a:t>
            </a:r>
            <a:r>
              <a:rPr lang="en-US" altLang="zh-CN" dirty="0"/>
              <a:t>) </a:t>
            </a:r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5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  <p:sp>
        <p:nvSpPr>
          <p:cNvPr id="6" name="内容占位符 3"/>
          <p:cNvSpPr txBox="1">
            <a:spLocks/>
          </p:cNvSpPr>
          <p:nvPr/>
        </p:nvSpPr>
        <p:spPr bwMode="auto">
          <a:xfrm>
            <a:off x="1168400" y="1803400"/>
            <a:ext cx="728133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ea typeface="宋体" charset="-122"/>
              </a:rPr>
              <a:t>1. Write out the equivalent SOP and POS standard forms of the truth table for f at right.</a:t>
            </a:r>
          </a:p>
          <a:p>
            <a:r>
              <a:rPr lang="en-US" altLang="zh-CN" sz="2800" dirty="0" smtClean="0">
                <a:ea typeface="宋体" charset="-122"/>
              </a:rPr>
              <a:t>2. Convert the following to stand forms.</a:t>
            </a:r>
            <a:endParaRPr lang="zh-CN" altLang="en-US" sz="2800" dirty="0" smtClean="0">
              <a:ea typeface="宋体" charset="-122"/>
            </a:endParaRPr>
          </a:p>
          <a:p>
            <a:pPr lvl="1"/>
            <a:r>
              <a:rPr lang="en-US" altLang="zh-CN" sz="2400" dirty="0" smtClean="0">
                <a:ea typeface="宋体" charset="-122"/>
              </a:rPr>
              <a:t>F(</a:t>
            </a:r>
            <a:r>
              <a:rPr lang="en-US" altLang="zh-CN" sz="2400" dirty="0" err="1" smtClean="0">
                <a:ea typeface="宋体" charset="-122"/>
              </a:rPr>
              <a:t>w,x,y,z</a:t>
            </a:r>
            <a:r>
              <a:rPr lang="en-US" altLang="zh-CN" sz="2400" dirty="0" smtClean="0">
                <a:ea typeface="宋体" charset="-122"/>
              </a:rPr>
              <a:t>)=</a:t>
            </a:r>
            <a:r>
              <a:rPr lang="en-US" altLang="zh-CN" sz="2400" dirty="0" err="1" smtClean="0">
                <a:ea typeface="宋体" charset="-122"/>
              </a:rPr>
              <a:t>w’x+yz</a:t>
            </a:r>
            <a:r>
              <a:rPr lang="en-US" altLang="zh-CN" sz="2400" dirty="0" smtClean="0">
                <a:ea typeface="宋体" charset="-122"/>
              </a:rPr>
              <a:t>’</a:t>
            </a:r>
          </a:p>
          <a:p>
            <a:pPr lvl="1"/>
            <a:r>
              <a:rPr lang="en-US" altLang="zh-CN" sz="2400" dirty="0" smtClean="0">
                <a:ea typeface="宋体" charset="-122"/>
              </a:rPr>
              <a:t>G(</a:t>
            </a:r>
            <a:r>
              <a:rPr lang="en-US" altLang="zh-CN" sz="2400" dirty="0" err="1" smtClean="0">
                <a:ea typeface="宋体" charset="-122"/>
              </a:rPr>
              <a:t>a,b,c,d</a:t>
            </a:r>
            <a:r>
              <a:rPr lang="en-US" altLang="zh-CN" sz="2400" dirty="0" smtClean="0">
                <a:ea typeface="宋体" charset="-122"/>
              </a:rPr>
              <a:t>)=(</a:t>
            </a:r>
            <a:r>
              <a:rPr lang="en-US" altLang="zh-CN" sz="2400" dirty="0" err="1" smtClean="0">
                <a:ea typeface="宋体" charset="-122"/>
              </a:rPr>
              <a:t>a+b</a:t>
            </a:r>
            <a:r>
              <a:rPr lang="en-US" altLang="zh-CN" sz="2400" dirty="0" smtClean="0">
                <a:ea typeface="宋体" charset="-122"/>
              </a:rPr>
              <a:t>’+c)(</a:t>
            </a:r>
            <a:r>
              <a:rPr lang="en-US" altLang="zh-CN" sz="2400" dirty="0" err="1" smtClean="0">
                <a:ea typeface="宋体" charset="-122"/>
              </a:rPr>
              <a:t>a’+d</a:t>
            </a:r>
            <a:r>
              <a:rPr lang="en-US" altLang="zh-CN" sz="2400" dirty="0" smtClean="0">
                <a:ea typeface="宋体" charset="-122"/>
              </a:rPr>
              <a:t>)</a:t>
            </a:r>
          </a:p>
          <a:p>
            <a:r>
              <a:rPr lang="en-US" altLang="zh-CN" sz="2800" dirty="0" smtClean="0">
                <a:ea typeface="宋体" charset="-122"/>
              </a:rPr>
              <a:t>3. Convert the following to stand POS forms</a:t>
            </a:r>
            <a:endParaRPr lang="zh-CN" altLang="en-US" sz="2800" dirty="0" smtClean="0">
              <a:ea typeface="宋体" charset="-122"/>
            </a:endParaRPr>
          </a:p>
          <a:p>
            <a:pPr lvl="1"/>
            <a:r>
              <a:rPr lang="en-US" altLang="zh-CN" sz="2400" dirty="0" smtClean="0">
                <a:ea typeface="宋体" charset="-122"/>
              </a:rPr>
              <a:t>F(A,B,C)=A’B’C’+A’BC’+A’BC</a:t>
            </a:r>
            <a:endParaRPr lang="en-US" altLang="zh-CN" sz="2800" dirty="0" smtClean="0">
              <a:ea typeface="宋体" charset="-122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244065"/>
              </p:ext>
            </p:extLst>
          </p:nvPr>
        </p:nvGraphicFramePr>
        <p:xfrm>
          <a:off x="8568267" y="1689098"/>
          <a:ext cx="2041526" cy="4465640"/>
        </p:xfrm>
        <a:graphic>
          <a:graphicData uri="http://schemas.openxmlformats.org/drawingml/2006/table">
            <a:tbl>
              <a:tblPr/>
              <a:tblGrid>
                <a:gridCol w="450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</a:p>
                  </a:txBody>
                  <a:tcPr marL="91426" marR="914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39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413933" y="1888067"/>
            <a:ext cx="7289800" cy="415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ea typeface="宋体" charset="-122"/>
              </a:rPr>
              <a:t>1. Write out the equivalent SOP and POS standard forms of the truth table for f at right.</a:t>
            </a:r>
            <a:endParaRPr lang="zh-CN" altLang="en-US" sz="3200" dirty="0" smtClean="0">
              <a:ea typeface="宋体" charset="-122"/>
            </a:endParaRPr>
          </a:p>
          <a:p>
            <a:pPr lvl="1"/>
            <a:r>
              <a:rPr lang="en-US" altLang="zh-CN" sz="2800" dirty="0" smtClean="0">
                <a:ea typeface="宋体" charset="-122"/>
              </a:rPr>
              <a:t>f = m</a:t>
            </a:r>
            <a:r>
              <a:rPr lang="en-US" altLang="zh-CN" sz="2800" baseline="-25000" dirty="0" smtClean="0">
                <a:ea typeface="宋体" charset="-122"/>
              </a:rPr>
              <a:t>0</a:t>
            </a:r>
            <a:r>
              <a:rPr lang="en-US" altLang="zh-CN" sz="2800" dirty="0" smtClean="0">
                <a:ea typeface="宋体" charset="-122"/>
              </a:rPr>
              <a:t> + m</a:t>
            </a:r>
            <a:r>
              <a:rPr lang="en-US" altLang="zh-CN" sz="2800" baseline="-25000" dirty="0" smtClean="0">
                <a:ea typeface="宋体" charset="-122"/>
              </a:rPr>
              <a:t>4</a:t>
            </a:r>
            <a:r>
              <a:rPr lang="en-US" altLang="zh-CN" sz="2800" dirty="0" smtClean="0">
                <a:ea typeface="宋体" charset="-122"/>
              </a:rPr>
              <a:t> + m</a:t>
            </a:r>
            <a:r>
              <a:rPr lang="en-US" altLang="zh-CN" sz="2800" baseline="-25000" dirty="0" smtClean="0">
                <a:ea typeface="宋体" charset="-122"/>
              </a:rPr>
              <a:t>5</a:t>
            </a:r>
            <a:r>
              <a:rPr lang="en-US" altLang="zh-CN" sz="2800" dirty="0" smtClean="0">
                <a:ea typeface="宋体" charset="-122"/>
              </a:rPr>
              <a:t> + m</a:t>
            </a:r>
            <a:r>
              <a:rPr lang="en-US" altLang="zh-CN" sz="2800" baseline="-25000" dirty="0" smtClean="0">
                <a:ea typeface="宋体" charset="-122"/>
              </a:rPr>
              <a:t>6</a:t>
            </a:r>
            <a:r>
              <a:rPr lang="en-US" altLang="zh-CN" sz="2800" dirty="0" smtClean="0">
                <a:ea typeface="宋体" charset="-122"/>
              </a:rPr>
              <a:t/>
            </a:r>
            <a:br>
              <a:rPr lang="en-US" altLang="zh-CN" sz="2800" dirty="0" smtClean="0">
                <a:ea typeface="宋体" charset="-122"/>
              </a:rPr>
            </a:br>
            <a:r>
              <a:rPr lang="en-US" altLang="zh-CN" sz="2800" dirty="0" smtClean="0">
                <a:ea typeface="宋体" charset="-122"/>
              </a:rPr>
              <a:t>  = </a:t>
            </a:r>
            <a:r>
              <a:rPr lang="en-US" altLang="zh-CN" sz="2800" dirty="0" err="1" smtClean="0">
                <a:ea typeface="宋体" charset="-122"/>
              </a:rPr>
              <a:t>a’b’c</a:t>
            </a:r>
            <a:r>
              <a:rPr lang="en-US" altLang="zh-CN" sz="2800" dirty="0" smtClean="0">
                <a:ea typeface="宋体" charset="-122"/>
              </a:rPr>
              <a:t>’ + </a:t>
            </a:r>
            <a:r>
              <a:rPr lang="en-US" altLang="zh-CN" sz="2800" dirty="0" err="1" smtClean="0">
                <a:ea typeface="宋体" charset="-122"/>
              </a:rPr>
              <a:t>ab’c</a:t>
            </a:r>
            <a:r>
              <a:rPr lang="en-US" altLang="zh-CN" sz="2800" dirty="0" smtClean="0">
                <a:ea typeface="宋体" charset="-122"/>
              </a:rPr>
              <a:t>’ + </a:t>
            </a:r>
            <a:r>
              <a:rPr lang="en-US" altLang="zh-CN" sz="2800" dirty="0" err="1" smtClean="0">
                <a:ea typeface="宋体" charset="-122"/>
              </a:rPr>
              <a:t>ab’c</a:t>
            </a:r>
            <a:r>
              <a:rPr lang="en-US" altLang="zh-CN" sz="2800" dirty="0" smtClean="0">
                <a:ea typeface="宋体" charset="-122"/>
              </a:rPr>
              <a:t> + </a:t>
            </a:r>
            <a:r>
              <a:rPr lang="en-US" altLang="zh-CN" sz="2800" dirty="0" err="1" smtClean="0">
                <a:ea typeface="宋体" charset="-122"/>
              </a:rPr>
              <a:t>abc</a:t>
            </a:r>
            <a:r>
              <a:rPr lang="en-US" altLang="zh-CN" sz="2800" dirty="0" smtClean="0">
                <a:ea typeface="宋体" charset="-122"/>
              </a:rPr>
              <a:t>’</a:t>
            </a:r>
          </a:p>
          <a:p>
            <a:pPr lvl="1"/>
            <a:r>
              <a:rPr lang="en-US" altLang="zh-CN" sz="2800" dirty="0" smtClean="0">
                <a:ea typeface="宋体" charset="-122"/>
              </a:rPr>
              <a:t>f = M</a:t>
            </a:r>
            <a:r>
              <a:rPr lang="en-US" altLang="zh-CN" sz="2800" baseline="-25000" dirty="0" smtClean="0">
                <a:ea typeface="宋体" charset="-122"/>
              </a:rPr>
              <a:t>1</a:t>
            </a:r>
            <a:r>
              <a:rPr lang="en-US" altLang="zh-CN" sz="2800" dirty="0" smtClean="0">
                <a:ea typeface="宋体" charset="-122"/>
              </a:rPr>
              <a:t> · M</a:t>
            </a:r>
            <a:r>
              <a:rPr lang="en-US" altLang="zh-CN" sz="2800" baseline="-25000" dirty="0" smtClean="0">
                <a:ea typeface="宋体" charset="-122"/>
              </a:rPr>
              <a:t>2</a:t>
            </a:r>
            <a:r>
              <a:rPr lang="en-US" altLang="zh-CN" sz="2800" dirty="0" smtClean="0">
                <a:ea typeface="宋体" charset="-122"/>
              </a:rPr>
              <a:t> · M</a:t>
            </a:r>
            <a:r>
              <a:rPr lang="en-US" altLang="zh-CN" sz="2800" baseline="-25000" dirty="0" smtClean="0">
                <a:ea typeface="宋体" charset="-122"/>
              </a:rPr>
              <a:t>3</a:t>
            </a:r>
            <a:r>
              <a:rPr lang="en-US" altLang="zh-CN" sz="2800" dirty="0" smtClean="0">
                <a:ea typeface="宋体" charset="-122"/>
              </a:rPr>
              <a:t> · M</a:t>
            </a:r>
            <a:r>
              <a:rPr lang="en-US" altLang="zh-CN" sz="2800" baseline="-25000" dirty="0" smtClean="0">
                <a:ea typeface="宋体" charset="-122"/>
              </a:rPr>
              <a:t>7</a:t>
            </a:r>
            <a:r>
              <a:rPr lang="en-US" altLang="zh-CN" sz="2800" dirty="0" smtClean="0">
                <a:ea typeface="宋体" charset="-122"/>
              </a:rPr>
              <a:t/>
            </a:r>
            <a:br>
              <a:rPr lang="en-US" altLang="zh-CN" sz="2800" dirty="0" smtClean="0">
                <a:ea typeface="宋体" charset="-122"/>
              </a:rPr>
            </a:br>
            <a:r>
              <a:rPr lang="en-US" altLang="zh-CN" sz="2800" dirty="0" smtClean="0">
                <a:ea typeface="宋体" charset="-122"/>
              </a:rPr>
              <a:t>  = (</a:t>
            </a:r>
            <a:r>
              <a:rPr lang="en-US" altLang="zh-CN" sz="2800" dirty="0" err="1" smtClean="0">
                <a:ea typeface="宋体" charset="-122"/>
              </a:rPr>
              <a:t>a+b+c</a:t>
            </a:r>
            <a:r>
              <a:rPr lang="en-US" altLang="zh-CN" sz="2800" dirty="0" smtClean="0">
                <a:ea typeface="宋体" charset="-122"/>
              </a:rPr>
              <a:t>’)(</a:t>
            </a:r>
            <a:r>
              <a:rPr lang="en-US" altLang="zh-CN" sz="2800" dirty="0" err="1" smtClean="0">
                <a:ea typeface="宋体" charset="-122"/>
              </a:rPr>
              <a:t>a+b</a:t>
            </a:r>
            <a:r>
              <a:rPr lang="en-US" altLang="zh-CN" sz="2800" dirty="0" smtClean="0">
                <a:ea typeface="宋体" charset="-122"/>
              </a:rPr>
              <a:t>’+c)(</a:t>
            </a:r>
            <a:r>
              <a:rPr lang="en-US" altLang="zh-CN" sz="2800" dirty="0" err="1" smtClean="0">
                <a:ea typeface="宋体" charset="-122"/>
              </a:rPr>
              <a:t>a+b</a:t>
            </a:r>
            <a:r>
              <a:rPr lang="en-US" altLang="zh-CN" sz="2800" dirty="0" smtClean="0">
                <a:ea typeface="宋体" charset="-122"/>
              </a:rPr>
              <a:t>’+c’)(</a:t>
            </a:r>
            <a:r>
              <a:rPr lang="en-US" altLang="zh-CN" sz="2800" dirty="0" err="1" smtClean="0">
                <a:ea typeface="宋体" charset="-122"/>
              </a:rPr>
              <a:t>a’+b’+c</a:t>
            </a:r>
            <a:r>
              <a:rPr lang="en-US" altLang="zh-CN" sz="2800" dirty="0" smtClean="0">
                <a:ea typeface="宋体" charset="-122"/>
              </a:rPr>
              <a:t>’)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367869"/>
              </p:ext>
            </p:extLst>
          </p:nvPr>
        </p:nvGraphicFramePr>
        <p:xfrm>
          <a:off x="8759825" y="1455738"/>
          <a:ext cx="2041526" cy="4465640"/>
        </p:xfrm>
        <a:graphic>
          <a:graphicData uri="http://schemas.openxmlformats.org/drawingml/2006/table">
            <a:tbl>
              <a:tblPr/>
              <a:tblGrid>
                <a:gridCol w="450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</a:p>
                  </a:txBody>
                  <a:tcPr marL="91426" marR="914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01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269999" y="863600"/>
            <a:ext cx="10346267" cy="4927601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2. Convert the following to stand forms</a:t>
            </a:r>
            <a:endParaRPr lang="zh-CN" altLang="en-US" sz="3200" dirty="0" smtClean="0"/>
          </a:p>
          <a:p>
            <a:pPr lvl="1"/>
            <a:r>
              <a:rPr lang="en-US" altLang="zh-CN" sz="2800" dirty="0" smtClean="0"/>
              <a:t>F(</a:t>
            </a:r>
            <a:r>
              <a:rPr lang="en-US" altLang="zh-CN" sz="2800" dirty="0" err="1" smtClean="0"/>
              <a:t>w,x,y,z</a:t>
            </a:r>
            <a:r>
              <a:rPr lang="en-US" altLang="zh-CN" sz="2800" dirty="0" smtClean="0"/>
              <a:t>)=</a:t>
            </a:r>
            <a:r>
              <a:rPr lang="en-US" altLang="zh-CN" sz="2800" dirty="0" err="1" smtClean="0"/>
              <a:t>w’x+yz</a:t>
            </a:r>
            <a:r>
              <a:rPr lang="en-US" altLang="zh-CN" sz="2800" dirty="0" smtClean="0"/>
              <a:t>’</a:t>
            </a:r>
          </a:p>
          <a:p>
            <a:pPr lvl="1"/>
            <a:r>
              <a:rPr lang="en-US" altLang="zh-CN" sz="2800" dirty="0" smtClean="0"/>
              <a:t>G(</a:t>
            </a:r>
            <a:r>
              <a:rPr lang="en-US" altLang="zh-CN" sz="2800" dirty="0" err="1" smtClean="0"/>
              <a:t>a,b,c,d</a:t>
            </a:r>
            <a:r>
              <a:rPr lang="en-US" altLang="zh-CN" sz="2800" dirty="0" smtClean="0"/>
              <a:t>)=(</a:t>
            </a:r>
            <a:r>
              <a:rPr lang="en-US" altLang="zh-CN" sz="2800" dirty="0" err="1" smtClean="0"/>
              <a:t>a+b</a:t>
            </a:r>
            <a:r>
              <a:rPr lang="en-US" altLang="zh-CN" sz="2800" dirty="0" smtClean="0"/>
              <a:t>’+c)(</a:t>
            </a:r>
            <a:r>
              <a:rPr lang="en-US" altLang="zh-CN" sz="2800" dirty="0" err="1" smtClean="0"/>
              <a:t>a’+d</a:t>
            </a:r>
            <a:r>
              <a:rPr lang="en-US" altLang="zh-CN" sz="2800" dirty="0" smtClean="0"/>
              <a:t>)</a:t>
            </a:r>
            <a:endParaRPr lang="zh-CN" altLang="en-US" sz="2800" dirty="0" smtClean="0"/>
          </a:p>
          <a:p>
            <a:r>
              <a:rPr lang="en-US" altLang="zh-CN" sz="3200" dirty="0" smtClean="0"/>
              <a:t>Solution</a:t>
            </a:r>
            <a:r>
              <a:rPr lang="zh-CN" altLang="en-US" sz="3200" dirty="0" smtClean="0"/>
              <a:t>：</a:t>
            </a:r>
          </a:p>
          <a:p>
            <a:pPr lvl="1"/>
            <a:r>
              <a:rPr lang="en-US" altLang="zh-CN" sz="2800" dirty="0" smtClean="0"/>
              <a:t>F(</a:t>
            </a:r>
            <a:r>
              <a:rPr lang="en-US" altLang="zh-CN" sz="2800" dirty="0" err="1" smtClean="0"/>
              <a:t>w,x,y,z</a:t>
            </a:r>
            <a:r>
              <a:rPr lang="en-US" altLang="zh-CN" sz="2800" dirty="0" smtClean="0"/>
              <a:t>) = </a:t>
            </a:r>
            <a:r>
              <a:rPr lang="pl-PL" altLang="zh-CN" sz="2800" dirty="0" smtClean="0"/>
              <a:t>w’x(y+y</a:t>
            </a:r>
            <a:r>
              <a:rPr lang="pl-PL" altLang="zh-CN" sz="2800" dirty="0"/>
              <a:t>’)(z+z’)+(w+w’)(x+x’)yz’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                = </a:t>
            </a:r>
            <a:r>
              <a:rPr lang="en-US" altLang="zh-CN" sz="2800" dirty="0" err="1" smtClean="0"/>
              <a:t>wxyz</a:t>
            </a:r>
            <a:r>
              <a:rPr lang="en-US" altLang="zh-CN" sz="2800" dirty="0" smtClean="0"/>
              <a:t>’+wx’</a:t>
            </a:r>
            <a:r>
              <a:rPr lang="en-US" altLang="zh-CN" sz="2800" dirty="0" err="1" smtClean="0"/>
              <a:t>yz</a:t>
            </a:r>
            <a:r>
              <a:rPr lang="en-US" altLang="zh-CN" sz="2800" dirty="0" smtClean="0"/>
              <a:t>’+</a:t>
            </a:r>
            <a:r>
              <a:rPr lang="en-US" altLang="zh-CN" sz="2800" dirty="0" err="1" smtClean="0"/>
              <a:t>w’xyz+w’xyz</a:t>
            </a:r>
            <a:r>
              <a:rPr lang="en-US" altLang="zh-CN" sz="2800" dirty="0" smtClean="0"/>
              <a:t>’ + w’xy’z+w’xy’z’+</a:t>
            </a:r>
            <a:r>
              <a:rPr lang="en-US" altLang="zh-CN" sz="2800" dirty="0" err="1" smtClean="0"/>
              <a:t>w’x’yz</a:t>
            </a:r>
            <a:r>
              <a:rPr lang="en-US" altLang="zh-CN" sz="2800" dirty="0" smtClean="0"/>
              <a:t>’</a:t>
            </a:r>
          </a:p>
          <a:p>
            <a:pPr lvl="1"/>
            <a:r>
              <a:rPr lang="en-US" altLang="zh-CN" sz="2800" dirty="0" smtClean="0"/>
              <a:t>G(</a:t>
            </a:r>
            <a:r>
              <a:rPr lang="en-US" altLang="zh-CN" sz="2800" dirty="0" err="1" smtClean="0"/>
              <a:t>a,b,c,d</a:t>
            </a:r>
            <a:r>
              <a:rPr lang="en-US" altLang="zh-CN" sz="2800" dirty="0"/>
              <a:t>) = (</a:t>
            </a:r>
            <a:r>
              <a:rPr lang="en-US" altLang="zh-CN" sz="2800" dirty="0" err="1"/>
              <a:t>a+b</a:t>
            </a:r>
            <a:r>
              <a:rPr lang="en-US" altLang="zh-CN" sz="2800" dirty="0"/>
              <a:t>’+</a:t>
            </a:r>
            <a:r>
              <a:rPr lang="en-US" altLang="zh-CN" sz="2800" dirty="0" err="1"/>
              <a:t>c+dd</a:t>
            </a:r>
            <a:r>
              <a:rPr lang="en-US" altLang="zh-CN" sz="2800" dirty="0"/>
              <a:t>’)(</a:t>
            </a:r>
            <a:r>
              <a:rPr lang="en-US" altLang="zh-CN" sz="2800" dirty="0" err="1"/>
              <a:t>a’+bb’+cc’+d</a:t>
            </a:r>
            <a:r>
              <a:rPr lang="en-US" altLang="zh-CN" sz="2800" dirty="0"/>
              <a:t>)</a:t>
            </a:r>
            <a:br>
              <a:rPr lang="en-US" altLang="zh-CN" sz="2800" dirty="0"/>
            </a:br>
            <a:r>
              <a:rPr lang="en-US" altLang="zh-CN" sz="2800" dirty="0" smtClean="0"/>
              <a:t>                 = 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a+b</a:t>
            </a:r>
            <a:r>
              <a:rPr lang="en-US" altLang="zh-CN" sz="2800" dirty="0"/>
              <a:t>’+</a:t>
            </a:r>
            <a:r>
              <a:rPr lang="en-US" altLang="zh-CN" sz="2800" dirty="0" err="1"/>
              <a:t>c+d</a:t>
            </a:r>
            <a:r>
              <a:rPr lang="en-US" altLang="zh-CN" sz="2800" dirty="0"/>
              <a:t>) (</a:t>
            </a:r>
            <a:r>
              <a:rPr lang="en-US" altLang="zh-CN" sz="2800" dirty="0" err="1"/>
              <a:t>a+b</a:t>
            </a:r>
            <a:r>
              <a:rPr lang="en-US" altLang="zh-CN" sz="2800" dirty="0"/>
              <a:t>’+</a:t>
            </a:r>
            <a:r>
              <a:rPr lang="en-US" altLang="zh-CN" sz="2800" dirty="0" err="1"/>
              <a:t>c+d</a:t>
            </a:r>
            <a:r>
              <a:rPr lang="en-US" altLang="zh-CN" sz="2800" dirty="0"/>
              <a:t>’) (a’+</a:t>
            </a:r>
            <a:r>
              <a:rPr lang="en-US" altLang="zh-CN" sz="2800" dirty="0" err="1"/>
              <a:t>b+c+d</a:t>
            </a:r>
            <a:r>
              <a:rPr lang="en-US" altLang="zh-CN" sz="2800" dirty="0"/>
              <a:t>) (a’+b’+</a:t>
            </a:r>
            <a:r>
              <a:rPr lang="en-US" altLang="zh-CN" sz="2800" dirty="0" err="1"/>
              <a:t>c+d</a:t>
            </a:r>
            <a:r>
              <a:rPr lang="en-US" altLang="zh-CN" sz="2800" dirty="0"/>
              <a:t>) (a’+</a:t>
            </a:r>
            <a:r>
              <a:rPr lang="en-US" altLang="zh-CN" sz="2800" dirty="0" err="1"/>
              <a:t>b+c</a:t>
            </a:r>
            <a:r>
              <a:rPr lang="en-US" altLang="zh-CN" sz="2800" dirty="0"/>
              <a:t>’+d) (</a:t>
            </a:r>
            <a:r>
              <a:rPr lang="en-US" altLang="zh-CN" sz="2800" dirty="0" err="1"/>
              <a:t>a’+b’+c’+d</a:t>
            </a:r>
            <a:r>
              <a:rPr lang="en-US" altLang="zh-CN" sz="2800" dirty="0"/>
              <a:t>)</a:t>
            </a:r>
          </a:p>
          <a:p>
            <a:endParaRPr lang="zh-CN" altLang="en-US" sz="320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8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3. Convert the following to stand POS forms</a:t>
            </a:r>
            <a:endParaRPr lang="zh-CN" altLang="en-US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F(A,B,C) = A’B’C’+A’BC’+A’BC</a:t>
            </a:r>
          </a:p>
          <a:p>
            <a:pPr lvl="1"/>
            <a:r>
              <a:rPr lang="en-US" altLang="zh-CN" dirty="0">
                <a:ea typeface="宋体" charset="-122"/>
              </a:rPr>
              <a:t>F(A,B,C) = A’B’C’+A’BC’+A’BC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                = ∑m(0, 2, 3)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                = ∏M(1, 4, 5, 6, 7)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                = (A+B+C’)(A’+B+C)(A’+B+C</a:t>
            </a:r>
            <a:r>
              <a:rPr lang="en-US" altLang="zh-CN" dirty="0" smtClean="0">
                <a:ea typeface="宋体" charset="-122"/>
              </a:rPr>
              <a:t>’)(</a:t>
            </a:r>
            <a:r>
              <a:rPr lang="en-US" altLang="zh-CN" dirty="0">
                <a:ea typeface="宋体" charset="-122"/>
              </a:rPr>
              <a:t>A’+B’+C)(A’+B’+C’) 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53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priority of </a:t>
            </a:r>
            <a:r>
              <a:rPr lang="en-US" altLang="zh-CN" dirty="0" smtClean="0"/>
              <a:t>operations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Parenthesis </a:t>
            </a:r>
            <a:r>
              <a:rPr lang="zh-CN" altLang="en-US" dirty="0"/>
              <a:t>圆括号</a:t>
            </a:r>
          </a:p>
          <a:p>
            <a:r>
              <a:rPr lang="en-US" altLang="zh-CN" dirty="0"/>
              <a:t>NOT </a:t>
            </a:r>
            <a:r>
              <a:rPr lang="zh-CN" altLang="en-US" dirty="0"/>
              <a:t>非</a:t>
            </a:r>
          </a:p>
          <a:p>
            <a:r>
              <a:rPr lang="en-US" altLang="zh-CN" dirty="0"/>
              <a:t>AND </a:t>
            </a:r>
            <a:r>
              <a:rPr lang="zh-CN" altLang="en-US" dirty="0"/>
              <a:t>与</a:t>
            </a:r>
          </a:p>
          <a:p>
            <a:r>
              <a:rPr lang="en-US" altLang="zh-CN" dirty="0"/>
              <a:t>OR </a:t>
            </a:r>
            <a:r>
              <a:rPr lang="zh-CN" altLang="en-US" dirty="0"/>
              <a:t>或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158553" y="3474792"/>
                <a:ext cx="6780380" cy="721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4000" dirty="0" smtClean="0"/>
                  <a:t>Example 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latin typeface="Cambria Math"/>
                      </a:rPr>
                      <m:t>𝑎𝑐</m:t>
                    </m:r>
                    <m:r>
                      <a:rPr lang="en-US" altLang="zh-CN" sz="4000" b="0" i="1" smtClean="0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000" b="0" i="1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altLang="zh-CN" sz="4000" b="0" i="1" smtClean="0">
                        <a:latin typeface="Cambria Math"/>
                      </a:rPr>
                      <m:t>𝑏</m:t>
                    </m:r>
                    <m:r>
                      <a:rPr lang="en-US" altLang="zh-CN" sz="4000" b="0" i="1" smtClean="0">
                        <a:latin typeface="Cambria Math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4000" b="0" i="1" smtClean="0">
                                <a:latin typeface="Cambria Math"/>
                              </a:rPr>
                              <m:t>𝑐</m:t>
                            </m:r>
                          </m:e>
                        </m:acc>
                        <m:r>
                          <a:rPr lang="en-US" altLang="zh-CN" sz="40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4000" b="0" i="1" smtClean="0">
                            <a:latin typeface="Cambria Math"/>
                          </a:rPr>
                          <m:t>𝑑</m:t>
                        </m:r>
                      </m:e>
                    </m:acc>
                    <m:r>
                      <a:rPr lang="en-US" altLang="zh-CN" sz="4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sz="4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553" y="3474792"/>
                <a:ext cx="6780380" cy="721480"/>
              </a:xfrm>
              <a:prstGeom prst="rect">
                <a:avLst/>
              </a:prstGeom>
              <a:blipFill rotWithShape="1">
                <a:blip r:embed="rId2"/>
                <a:stretch>
                  <a:fillRect l="-3147" t="-13559" b="-35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8175976" y="4231197"/>
            <a:ext cx="299256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8175976" y="4453466"/>
            <a:ext cx="1152424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7982188" y="4622801"/>
            <a:ext cx="1523999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7405662" y="4893733"/>
            <a:ext cx="2144737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7367768" y="4231197"/>
            <a:ext cx="248883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6180668" y="5130800"/>
            <a:ext cx="3369732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40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1. Simplifying Boolean Functions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		F(</a:t>
            </a:r>
            <a:r>
              <a:rPr lang="en-US" altLang="zh-CN" dirty="0" err="1">
                <a:ea typeface="宋体" charset="-122"/>
              </a:rPr>
              <a:t>x,y,z</a:t>
            </a:r>
            <a:r>
              <a:rPr lang="en-US" altLang="zh-CN" dirty="0">
                <a:ea typeface="宋体" charset="-122"/>
              </a:rPr>
              <a:t>)=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∑(0,2,3,4,5,7)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		F(</a:t>
            </a:r>
            <a:r>
              <a:rPr lang="en-US" altLang="zh-CN" dirty="0" err="1">
                <a:ea typeface="宋体" charset="-122"/>
              </a:rPr>
              <a:t>a,b,c,d</a:t>
            </a:r>
            <a:r>
              <a:rPr lang="en-US" altLang="zh-CN" dirty="0">
                <a:ea typeface="宋体" charset="-122"/>
              </a:rPr>
              <a:t>)=∑(0,3,4,5,7,11,13,15)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	F(</a:t>
            </a:r>
            <a:r>
              <a:rPr lang="en-US" altLang="zh-CN" dirty="0" err="1" smtClean="0">
                <a:ea typeface="宋体" charset="-122"/>
              </a:rPr>
              <a:t>w,x,y,z</a:t>
            </a:r>
            <a:r>
              <a:rPr lang="en-US" altLang="zh-CN" dirty="0">
                <a:ea typeface="宋体" charset="-122"/>
              </a:rPr>
              <a:t>)=∑(0,1,4,5,9,11,13,15)	      	F(</a:t>
            </a:r>
            <a:r>
              <a:rPr lang="en-US" altLang="zh-CN" dirty="0" err="1">
                <a:ea typeface="宋体" charset="-122"/>
              </a:rPr>
              <a:t>a,b,c,d</a:t>
            </a:r>
            <a:r>
              <a:rPr lang="en-US" altLang="zh-CN" dirty="0">
                <a:ea typeface="宋体" charset="-122"/>
              </a:rPr>
              <a:t>)=∑(0,1,2,4,5,6,8,9,12,13,14)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		F(</a:t>
            </a:r>
            <a:r>
              <a:rPr lang="en-US" altLang="zh-CN" dirty="0" err="1">
                <a:ea typeface="宋体" charset="-122"/>
              </a:rPr>
              <a:t>a,b,c,d</a:t>
            </a:r>
            <a:r>
              <a:rPr lang="en-US" altLang="zh-CN" dirty="0">
                <a:ea typeface="宋体" charset="-122"/>
              </a:rPr>
              <a:t>)=∑(1,3,4,5,7,8,9,11,15)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 		F(</a:t>
            </a:r>
            <a:r>
              <a:rPr lang="en-US" altLang="zh-CN" dirty="0" err="1">
                <a:ea typeface="宋体" charset="-122"/>
              </a:rPr>
              <a:t>w,x,y,z</a:t>
            </a:r>
            <a:r>
              <a:rPr lang="en-US" altLang="zh-CN" dirty="0">
                <a:ea typeface="宋体" charset="-122"/>
              </a:rPr>
              <a:t>)=∑(1,5,7,8,9,10,11,13,15)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2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 </a:t>
            </a:r>
            <a:r>
              <a:rPr lang="en-US" altLang="zh-CN" dirty="0" smtClean="0"/>
              <a:t>Page 141</a:t>
            </a:r>
            <a:endParaRPr lang="en-US" altLang="zh-CN" dirty="0"/>
          </a:p>
          <a:p>
            <a:pPr lvl="1"/>
            <a:r>
              <a:rPr lang="en-US" altLang="zh-CN" dirty="0" smtClean="0"/>
              <a:t>10 </a:t>
            </a:r>
            <a:r>
              <a:rPr lang="en-US" altLang="zh-CN" dirty="0"/>
              <a:t>a/d/e</a:t>
            </a:r>
          </a:p>
          <a:p>
            <a:pPr lvl="1"/>
            <a:r>
              <a:rPr lang="en-US" altLang="zh-CN" dirty="0" smtClean="0"/>
              <a:t>15 </a:t>
            </a:r>
            <a:r>
              <a:rPr lang="en-US" altLang="zh-CN" dirty="0"/>
              <a:t>b/d</a:t>
            </a:r>
          </a:p>
          <a:p>
            <a:pPr lvl="1"/>
            <a:r>
              <a:rPr lang="en-US" altLang="zh-CN" dirty="0"/>
              <a:t>16 b</a:t>
            </a:r>
          </a:p>
          <a:p>
            <a:pPr lvl="1"/>
            <a:r>
              <a:rPr lang="en-US" altLang="zh-CN" dirty="0"/>
              <a:t>21 b/c</a:t>
            </a:r>
          </a:p>
          <a:p>
            <a:pPr lvl="1"/>
            <a:r>
              <a:rPr lang="en-US" altLang="zh-CN" dirty="0" smtClean="0"/>
              <a:t>24 c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0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Karnaugh</a:t>
            </a:r>
            <a:r>
              <a:rPr lang="en-US" altLang="zh-CN" dirty="0" smtClean="0"/>
              <a:t> map</a:t>
            </a:r>
            <a:br>
              <a:rPr lang="en-US" altLang="zh-CN" dirty="0" smtClean="0"/>
            </a:br>
            <a:r>
              <a:rPr lang="zh-CN" altLang="en-US" sz="2800" dirty="0" smtClean="0"/>
              <a:t>卡</a:t>
            </a:r>
            <a:r>
              <a:rPr lang="zh-CN" altLang="en-US" sz="2800" dirty="0"/>
              <a:t>诺</a:t>
            </a:r>
            <a:r>
              <a:rPr lang="zh-CN" altLang="en-US" sz="2800" dirty="0" smtClean="0"/>
              <a:t>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The </a:t>
            </a:r>
            <a:r>
              <a:rPr lang="en-US" altLang="zh-CN" dirty="0" err="1">
                <a:ea typeface="宋体" charset="-122"/>
              </a:rPr>
              <a:t>Karnaugh</a:t>
            </a:r>
            <a:r>
              <a:rPr lang="en-US" altLang="zh-CN" dirty="0">
                <a:ea typeface="宋体" charset="-122"/>
              </a:rPr>
              <a:t> map (K-map) is a tool for simplifying combinational logic. 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/>
              <a:t>The </a:t>
            </a:r>
            <a:r>
              <a:rPr lang="en-US" altLang="zh-CN" dirty="0" err="1"/>
              <a:t>Karnaugh</a:t>
            </a:r>
            <a:r>
              <a:rPr lang="en-US" altLang="zh-CN" dirty="0"/>
              <a:t> map is an array of cells in which each cell represents a binary value of the input variables</a:t>
            </a:r>
            <a:r>
              <a:rPr lang="en-US" altLang="zh-CN" dirty="0" smtClean="0"/>
              <a:t>.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For </a:t>
            </a:r>
            <a:r>
              <a:rPr lang="en-US" altLang="zh-CN" dirty="0">
                <a:ea typeface="宋体" charset="-122"/>
              </a:rPr>
              <a:t>n variables, 2</a:t>
            </a:r>
            <a:r>
              <a:rPr lang="en-US" altLang="zh-CN" baseline="30000" dirty="0">
                <a:ea typeface="宋体" charset="-122"/>
              </a:rPr>
              <a:t>n</a:t>
            </a:r>
            <a:r>
              <a:rPr lang="en-US" altLang="zh-CN" dirty="0">
                <a:ea typeface="宋体" charset="-122"/>
              </a:rPr>
              <a:t> cells are </a:t>
            </a:r>
            <a:r>
              <a:rPr lang="en-US" altLang="zh-CN" dirty="0" smtClean="0">
                <a:ea typeface="宋体" charset="-122"/>
              </a:rPr>
              <a:t>required.</a:t>
            </a:r>
          </a:p>
          <a:p>
            <a:pPr lvl="1"/>
            <a:r>
              <a:rPr lang="en-US" altLang="zh-CN" dirty="0" smtClean="0">
                <a:ea typeface="宋体" charset="-122"/>
              </a:rPr>
              <a:t>for </a:t>
            </a:r>
            <a:r>
              <a:rPr lang="en-US" altLang="zh-CN" dirty="0">
                <a:ea typeface="宋体" charset="-122"/>
              </a:rPr>
              <a:t>3 variables need 8 </a:t>
            </a:r>
            <a:r>
              <a:rPr lang="en-US" altLang="zh-CN" dirty="0" smtClean="0">
                <a:ea typeface="宋体" charset="-122"/>
              </a:rPr>
              <a:t>cells.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2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Karnaugh</a:t>
            </a:r>
            <a:r>
              <a:rPr lang="en-US" altLang="zh-CN" dirty="0"/>
              <a:t> </a:t>
            </a:r>
            <a:r>
              <a:rPr lang="en-US" altLang="zh-CN" dirty="0" smtClean="0"/>
              <a:t>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41409" y="2249486"/>
            <a:ext cx="7359123" cy="3541714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ea typeface="宋体" charset="-122"/>
              </a:rPr>
              <a:t>Cells are usually labeled using 0’s and 1’s to represent the variable and its </a:t>
            </a:r>
            <a:r>
              <a:rPr lang="en-US" altLang="zh-CN" sz="2800" dirty="0" smtClean="0">
                <a:ea typeface="宋体" charset="-122"/>
              </a:rPr>
              <a:t>complement</a:t>
            </a:r>
          </a:p>
          <a:p>
            <a:pPr lvl="1"/>
            <a:r>
              <a:rPr lang="en-US" altLang="zh-CN" sz="2400" dirty="0">
                <a:ea typeface="宋体" charset="-122"/>
              </a:rPr>
              <a:t>Ones are read as the true variable and zeros are read as the complemented variable. </a:t>
            </a:r>
            <a:endParaRPr lang="en-US" altLang="zh-CN" sz="2400" dirty="0" smtClean="0">
              <a:ea typeface="宋体" charset="-122"/>
            </a:endParaRPr>
          </a:p>
          <a:p>
            <a:r>
              <a:rPr lang="en-US" altLang="zh-CN" sz="2800" dirty="0" smtClean="0">
                <a:ea typeface="宋体" charset="-122"/>
              </a:rPr>
              <a:t>Each </a:t>
            </a:r>
            <a:r>
              <a:rPr lang="en-US" altLang="zh-CN" sz="2800" dirty="0">
                <a:ea typeface="宋体" charset="-122"/>
              </a:rPr>
              <a:t>cell differs from an adjacent cell by only one variable. </a:t>
            </a:r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917264"/>
              </p:ext>
            </p:extLst>
          </p:nvPr>
        </p:nvGraphicFramePr>
        <p:xfrm>
          <a:off x="9042400" y="2125134"/>
          <a:ext cx="2386013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3" name="CorelDRAW" r:id="rId4" imgW="1088296" imgH="1530665" progId="CorelDRAW.Graphic.13">
                  <p:embed/>
                </p:oleObj>
              </mc:Choice>
              <mc:Fallback>
                <p:oleObj name="CorelDRAW" r:id="rId4" imgW="1088296" imgH="1530665" progId="CorelDRAW.Graphic.1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2400" y="2125134"/>
                        <a:ext cx="2386013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椭圆 10"/>
          <p:cNvSpPr/>
          <p:nvPr/>
        </p:nvSpPr>
        <p:spPr>
          <a:xfrm>
            <a:off x="9127067" y="2709333"/>
            <a:ext cx="626533" cy="27262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693588" y="3439067"/>
            <a:ext cx="787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</a:pP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A’BC’</a:t>
            </a:r>
            <a:endParaRPr lang="en-US" altLang="zh-CN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81048" y="4072466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</a:pP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ABC</a:t>
            </a:r>
            <a:endParaRPr lang="en-US" altLang="zh-CN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445593" y="3445932"/>
            <a:ext cx="710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</a:pP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A’BC</a:t>
            </a:r>
            <a:endParaRPr lang="en-US" altLang="zh-CN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962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2" grpId="0"/>
      <p:bldP spid="13" grpId="0"/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Karnaugh</a:t>
            </a:r>
            <a:r>
              <a:rPr lang="en-US" altLang="zh-CN" dirty="0"/>
              <a:t> maps: 2 </a:t>
            </a:r>
            <a:r>
              <a:rPr lang="en-US" altLang="zh-CN" dirty="0" smtClean="0"/>
              <a:t>variables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  <p:graphicFrame>
        <p:nvGraphicFramePr>
          <p:cNvPr id="8" name="Group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227469"/>
              </p:ext>
            </p:extLst>
          </p:nvPr>
        </p:nvGraphicFramePr>
        <p:xfrm>
          <a:off x="2836310" y="4383080"/>
          <a:ext cx="2592388" cy="2160588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A</a:t>
                      </a:r>
                      <a:b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9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A’B’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AB’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A’B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Group 1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61546"/>
              </p:ext>
            </p:extLst>
          </p:nvPr>
        </p:nvGraphicFramePr>
        <p:xfrm>
          <a:off x="6393906" y="4315347"/>
          <a:ext cx="2592387" cy="2192338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5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A</a:t>
                      </a:r>
                      <a:b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9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126625"/>
              </p:ext>
            </p:extLst>
          </p:nvPr>
        </p:nvGraphicFramePr>
        <p:xfrm>
          <a:off x="2775985" y="1788047"/>
          <a:ext cx="2184400" cy="2319338"/>
        </p:xfrm>
        <a:graphic>
          <a:graphicData uri="http://schemas.openxmlformats.org/drawingml/2006/table">
            <a:tbl>
              <a:tblPr/>
              <a:tblGrid>
                <a:gridCol w="728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Group 1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362354"/>
              </p:ext>
            </p:extLst>
          </p:nvPr>
        </p:nvGraphicFramePr>
        <p:xfrm>
          <a:off x="6341510" y="1761589"/>
          <a:ext cx="2592388" cy="2192338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5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A</a:t>
                      </a:r>
                      <a:b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9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2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Karnaugh</a:t>
            </a:r>
            <a:r>
              <a:rPr lang="en-US" altLang="zh-CN" dirty="0"/>
              <a:t> maps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计算机学院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  <p:grpSp>
        <p:nvGrpSpPr>
          <p:cNvPr id="80" name="Group 81"/>
          <p:cNvGrpSpPr>
            <a:grpSpLocks/>
          </p:cNvGrpSpPr>
          <p:nvPr/>
        </p:nvGrpSpPr>
        <p:grpSpPr bwMode="auto">
          <a:xfrm>
            <a:off x="372533" y="2566988"/>
            <a:ext cx="2590800" cy="2057400"/>
            <a:chOff x="816" y="816"/>
            <a:chExt cx="1632" cy="1296"/>
          </a:xfrm>
        </p:grpSpPr>
        <p:grpSp>
          <p:nvGrpSpPr>
            <p:cNvPr id="81" name="Group 82"/>
            <p:cNvGrpSpPr>
              <a:grpSpLocks/>
            </p:cNvGrpSpPr>
            <p:nvPr/>
          </p:nvGrpSpPr>
          <p:grpSpPr bwMode="auto">
            <a:xfrm>
              <a:off x="1008" y="912"/>
              <a:ext cx="1440" cy="1200"/>
              <a:chOff x="1008" y="912"/>
              <a:chExt cx="1440" cy="1200"/>
            </a:xfrm>
          </p:grpSpPr>
          <p:sp>
            <p:nvSpPr>
              <p:cNvPr id="92" name="Rectangle 83"/>
              <p:cNvSpPr>
                <a:spLocks noChangeArrowheads="1"/>
              </p:cNvSpPr>
              <p:nvPr/>
            </p:nvSpPr>
            <p:spPr bwMode="auto">
              <a:xfrm>
                <a:off x="1296" y="1200"/>
                <a:ext cx="1152" cy="912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" name="Line 84"/>
              <p:cNvSpPr>
                <a:spLocks noChangeShapeType="1"/>
              </p:cNvSpPr>
              <p:nvPr/>
            </p:nvSpPr>
            <p:spPr bwMode="auto">
              <a:xfrm>
                <a:off x="1296" y="1632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85"/>
              <p:cNvSpPr>
                <a:spLocks noChangeShapeType="1"/>
              </p:cNvSpPr>
              <p:nvPr/>
            </p:nvSpPr>
            <p:spPr bwMode="auto">
              <a:xfrm>
                <a:off x="1920" y="1200"/>
                <a:ext cx="0" cy="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86"/>
              <p:cNvSpPr>
                <a:spLocks noChangeShapeType="1"/>
              </p:cNvSpPr>
              <p:nvPr/>
            </p:nvSpPr>
            <p:spPr bwMode="auto">
              <a:xfrm flipH="1" flipV="1">
                <a:off x="1008" y="912"/>
                <a:ext cx="288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" name="Text Box 87"/>
            <p:cNvSpPr txBox="1">
              <a:spLocks noChangeArrowheads="1"/>
            </p:cNvSpPr>
            <p:nvPr/>
          </p:nvSpPr>
          <p:spPr bwMode="auto">
            <a:xfrm>
              <a:off x="1440" y="1248"/>
              <a:ext cx="384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charset="-122"/>
                </a:rPr>
                <a:t>m</a:t>
              </a:r>
              <a:r>
                <a:rPr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charset="-122"/>
                </a:rPr>
                <a:t>0</a:t>
              </a:r>
            </a:p>
          </p:txBody>
        </p:sp>
        <p:sp>
          <p:nvSpPr>
            <p:cNvPr id="83" name="Text Box 88"/>
            <p:cNvSpPr txBox="1">
              <a:spLocks noChangeArrowheads="1"/>
            </p:cNvSpPr>
            <p:nvPr/>
          </p:nvSpPr>
          <p:spPr bwMode="auto">
            <a:xfrm>
              <a:off x="1968" y="1728"/>
              <a:ext cx="384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charset="-122"/>
                </a:rPr>
                <a:t>m</a:t>
              </a:r>
              <a:r>
                <a:rPr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charset="-122"/>
                </a:rPr>
                <a:t>3</a:t>
              </a:r>
            </a:p>
          </p:txBody>
        </p:sp>
        <p:sp>
          <p:nvSpPr>
            <p:cNvPr id="84" name="Text Box 89"/>
            <p:cNvSpPr txBox="1">
              <a:spLocks noChangeArrowheads="1"/>
            </p:cNvSpPr>
            <p:nvPr/>
          </p:nvSpPr>
          <p:spPr bwMode="auto">
            <a:xfrm>
              <a:off x="1440" y="1728"/>
              <a:ext cx="384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charset="-122"/>
                </a:rPr>
                <a:t>m</a:t>
              </a:r>
              <a:r>
                <a:rPr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charset="-122"/>
                </a:rPr>
                <a:t>1</a:t>
              </a:r>
            </a:p>
          </p:txBody>
        </p:sp>
        <p:sp>
          <p:nvSpPr>
            <p:cNvPr id="85" name="Text Box 90"/>
            <p:cNvSpPr txBox="1">
              <a:spLocks noChangeArrowheads="1"/>
            </p:cNvSpPr>
            <p:nvPr/>
          </p:nvSpPr>
          <p:spPr bwMode="auto">
            <a:xfrm>
              <a:off x="1968" y="1248"/>
              <a:ext cx="384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charset="-122"/>
                </a:rPr>
                <a:t>m</a:t>
              </a:r>
              <a:r>
                <a:rPr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charset="-122"/>
                </a:rPr>
                <a:t>2</a:t>
              </a:r>
            </a:p>
          </p:txBody>
        </p:sp>
        <p:sp>
          <p:nvSpPr>
            <p:cNvPr id="86" name="Text Box 91"/>
            <p:cNvSpPr txBox="1">
              <a:spLocks noChangeArrowheads="1"/>
            </p:cNvSpPr>
            <p:nvPr/>
          </p:nvSpPr>
          <p:spPr bwMode="auto">
            <a:xfrm>
              <a:off x="1392" y="912"/>
              <a:ext cx="43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400">
                  <a:ea typeface="宋体" charset="-122"/>
                </a:rPr>
                <a:t>0</a:t>
              </a:r>
            </a:p>
          </p:txBody>
        </p:sp>
        <p:sp>
          <p:nvSpPr>
            <p:cNvPr id="87" name="Text Box 92"/>
            <p:cNvSpPr txBox="1">
              <a:spLocks noChangeArrowheads="1"/>
            </p:cNvSpPr>
            <p:nvPr/>
          </p:nvSpPr>
          <p:spPr bwMode="auto">
            <a:xfrm>
              <a:off x="1920" y="912"/>
              <a:ext cx="43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400">
                  <a:ea typeface="宋体" charset="-122"/>
                </a:rPr>
                <a:t>1</a:t>
              </a:r>
            </a:p>
          </p:txBody>
        </p:sp>
        <p:sp>
          <p:nvSpPr>
            <p:cNvPr id="88" name="Text Box 93"/>
            <p:cNvSpPr txBox="1">
              <a:spLocks noChangeArrowheads="1"/>
            </p:cNvSpPr>
            <p:nvPr/>
          </p:nvSpPr>
          <p:spPr bwMode="auto">
            <a:xfrm>
              <a:off x="864" y="1680"/>
              <a:ext cx="43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400">
                  <a:ea typeface="宋体" charset="-122"/>
                </a:rPr>
                <a:t>1</a:t>
              </a:r>
            </a:p>
          </p:txBody>
        </p:sp>
        <p:sp>
          <p:nvSpPr>
            <p:cNvPr id="89" name="Text Box 94"/>
            <p:cNvSpPr txBox="1">
              <a:spLocks noChangeArrowheads="1"/>
            </p:cNvSpPr>
            <p:nvPr/>
          </p:nvSpPr>
          <p:spPr bwMode="auto">
            <a:xfrm>
              <a:off x="864" y="1248"/>
              <a:ext cx="43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400">
                  <a:ea typeface="宋体" charset="-122"/>
                </a:rPr>
                <a:t>0</a:t>
              </a:r>
            </a:p>
          </p:txBody>
        </p:sp>
        <p:sp>
          <p:nvSpPr>
            <p:cNvPr id="90" name="Text Box 95"/>
            <p:cNvSpPr txBox="1">
              <a:spLocks noChangeArrowheads="1"/>
            </p:cNvSpPr>
            <p:nvPr/>
          </p:nvSpPr>
          <p:spPr bwMode="auto">
            <a:xfrm>
              <a:off x="1104" y="816"/>
              <a:ext cx="240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400" b="1">
                  <a:ea typeface="宋体" charset="-122"/>
                </a:rPr>
                <a:t>A</a:t>
              </a:r>
            </a:p>
          </p:txBody>
        </p:sp>
        <p:sp>
          <p:nvSpPr>
            <p:cNvPr id="91" name="Text Box 96"/>
            <p:cNvSpPr txBox="1">
              <a:spLocks noChangeArrowheads="1"/>
            </p:cNvSpPr>
            <p:nvPr/>
          </p:nvSpPr>
          <p:spPr bwMode="auto">
            <a:xfrm>
              <a:off x="816" y="912"/>
              <a:ext cx="240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400" b="1">
                  <a:ea typeface="宋体" charset="-122"/>
                </a:rPr>
                <a:t>B</a:t>
              </a:r>
            </a:p>
          </p:txBody>
        </p:sp>
      </p:grpSp>
      <p:grpSp>
        <p:nvGrpSpPr>
          <p:cNvPr id="96" name="Group 120"/>
          <p:cNvGrpSpPr>
            <a:grpSpLocks/>
          </p:cNvGrpSpPr>
          <p:nvPr/>
        </p:nvGrpSpPr>
        <p:grpSpPr bwMode="auto">
          <a:xfrm>
            <a:off x="7496176" y="2542119"/>
            <a:ext cx="4114800" cy="3124200"/>
            <a:chOff x="1584" y="2112"/>
            <a:chExt cx="2592" cy="1968"/>
          </a:xfrm>
        </p:grpSpPr>
        <p:grpSp>
          <p:nvGrpSpPr>
            <p:cNvPr id="97" name="Group 121"/>
            <p:cNvGrpSpPr>
              <a:grpSpLocks/>
            </p:cNvGrpSpPr>
            <p:nvPr/>
          </p:nvGrpSpPr>
          <p:grpSpPr bwMode="auto">
            <a:xfrm>
              <a:off x="1872" y="2208"/>
              <a:ext cx="2256" cy="1872"/>
              <a:chOff x="1872" y="2208"/>
              <a:chExt cx="2256" cy="1872"/>
            </a:xfrm>
          </p:grpSpPr>
          <p:sp>
            <p:nvSpPr>
              <p:cNvPr id="124" name="Rectangle 122"/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1920" cy="1536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" name="Line 123"/>
              <p:cNvSpPr>
                <a:spLocks noChangeShapeType="1"/>
              </p:cNvSpPr>
              <p:nvPr/>
            </p:nvSpPr>
            <p:spPr bwMode="auto">
              <a:xfrm>
                <a:off x="3216" y="2544"/>
                <a:ext cx="0" cy="15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Line 124"/>
              <p:cNvSpPr>
                <a:spLocks noChangeShapeType="1"/>
              </p:cNvSpPr>
              <p:nvPr/>
            </p:nvSpPr>
            <p:spPr bwMode="auto">
              <a:xfrm flipV="1">
                <a:off x="2208" y="3312"/>
                <a:ext cx="18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Line 125"/>
              <p:cNvSpPr>
                <a:spLocks noChangeShapeType="1"/>
              </p:cNvSpPr>
              <p:nvPr/>
            </p:nvSpPr>
            <p:spPr bwMode="auto">
              <a:xfrm>
                <a:off x="2736" y="2544"/>
                <a:ext cx="0" cy="15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Line 126"/>
              <p:cNvSpPr>
                <a:spLocks noChangeShapeType="1"/>
              </p:cNvSpPr>
              <p:nvPr/>
            </p:nvSpPr>
            <p:spPr bwMode="auto">
              <a:xfrm>
                <a:off x="3696" y="2544"/>
                <a:ext cx="0" cy="15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Line 127"/>
              <p:cNvSpPr>
                <a:spLocks noChangeShapeType="1"/>
              </p:cNvSpPr>
              <p:nvPr/>
            </p:nvSpPr>
            <p:spPr bwMode="auto">
              <a:xfrm>
                <a:off x="2208" y="2928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Line 128"/>
              <p:cNvSpPr>
                <a:spLocks noChangeShapeType="1"/>
              </p:cNvSpPr>
              <p:nvPr/>
            </p:nvSpPr>
            <p:spPr bwMode="auto">
              <a:xfrm>
                <a:off x="2208" y="3696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129"/>
              <p:cNvSpPr>
                <a:spLocks noChangeShapeType="1"/>
              </p:cNvSpPr>
              <p:nvPr/>
            </p:nvSpPr>
            <p:spPr bwMode="auto">
              <a:xfrm flipH="1" flipV="1">
                <a:off x="1872" y="2208"/>
                <a:ext cx="336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8" name="Text Box 130"/>
            <p:cNvSpPr txBox="1">
              <a:spLocks noChangeArrowheads="1"/>
            </p:cNvSpPr>
            <p:nvPr/>
          </p:nvSpPr>
          <p:spPr bwMode="auto">
            <a:xfrm>
              <a:off x="2304" y="2592"/>
              <a:ext cx="384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charset="-122"/>
                </a:rPr>
                <a:t>m</a:t>
              </a:r>
              <a:r>
                <a:rPr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charset="-122"/>
                </a:rPr>
                <a:t>0</a:t>
              </a:r>
            </a:p>
          </p:txBody>
        </p:sp>
        <p:sp>
          <p:nvSpPr>
            <p:cNvPr id="99" name="Text Box 131"/>
            <p:cNvSpPr txBox="1">
              <a:spLocks noChangeArrowheads="1"/>
            </p:cNvSpPr>
            <p:nvPr/>
          </p:nvSpPr>
          <p:spPr bwMode="auto">
            <a:xfrm>
              <a:off x="2304" y="2976"/>
              <a:ext cx="384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charset="-122"/>
                </a:rPr>
                <a:t>m</a:t>
              </a:r>
              <a:r>
                <a:rPr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charset="-122"/>
                </a:rPr>
                <a:t>1</a:t>
              </a:r>
            </a:p>
          </p:txBody>
        </p:sp>
        <p:sp>
          <p:nvSpPr>
            <p:cNvPr id="100" name="Text Box 132"/>
            <p:cNvSpPr txBox="1">
              <a:spLocks noChangeArrowheads="1"/>
            </p:cNvSpPr>
            <p:nvPr/>
          </p:nvSpPr>
          <p:spPr bwMode="auto">
            <a:xfrm>
              <a:off x="2304" y="3312"/>
              <a:ext cx="384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charset="-122"/>
                </a:rPr>
                <a:t>m</a:t>
              </a:r>
              <a:r>
                <a:rPr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charset="-122"/>
                </a:rPr>
                <a:t>3</a:t>
              </a:r>
            </a:p>
          </p:txBody>
        </p:sp>
        <p:sp>
          <p:nvSpPr>
            <p:cNvPr id="101" name="Text Box 133"/>
            <p:cNvSpPr txBox="1">
              <a:spLocks noChangeArrowheads="1"/>
            </p:cNvSpPr>
            <p:nvPr/>
          </p:nvSpPr>
          <p:spPr bwMode="auto">
            <a:xfrm>
              <a:off x="2784" y="2976"/>
              <a:ext cx="384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charset="-122"/>
                </a:rPr>
                <a:t>m</a:t>
              </a:r>
              <a:r>
                <a:rPr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charset="-122"/>
                </a:rPr>
                <a:t>5</a:t>
              </a:r>
            </a:p>
          </p:txBody>
        </p:sp>
        <p:sp>
          <p:nvSpPr>
            <p:cNvPr id="102" name="Text Box 134"/>
            <p:cNvSpPr txBox="1">
              <a:spLocks noChangeArrowheads="1"/>
            </p:cNvSpPr>
            <p:nvPr/>
          </p:nvSpPr>
          <p:spPr bwMode="auto">
            <a:xfrm>
              <a:off x="3264" y="2976"/>
              <a:ext cx="480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charset="-122"/>
                </a:rPr>
                <a:t>m</a:t>
              </a:r>
              <a:r>
                <a:rPr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charset="-122"/>
                </a:rPr>
                <a:t>13</a:t>
              </a:r>
            </a:p>
          </p:txBody>
        </p:sp>
        <p:sp>
          <p:nvSpPr>
            <p:cNvPr id="103" name="Text Box 135"/>
            <p:cNvSpPr txBox="1">
              <a:spLocks noChangeArrowheads="1"/>
            </p:cNvSpPr>
            <p:nvPr/>
          </p:nvSpPr>
          <p:spPr bwMode="auto">
            <a:xfrm>
              <a:off x="3696" y="2976"/>
              <a:ext cx="384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charset="-122"/>
                </a:rPr>
                <a:t>m</a:t>
              </a:r>
              <a:r>
                <a:rPr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charset="-122"/>
                </a:rPr>
                <a:t>9</a:t>
              </a:r>
            </a:p>
          </p:txBody>
        </p:sp>
        <p:sp>
          <p:nvSpPr>
            <p:cNvPr id="104" name="Text Box 136"/>
            <p:cNvSpPr txBox="1">
              <a:spLocks noChangeArrowheads="1"/>
            </p:cNvSpPr>
            <p:nvPr/>
          </p:nvSpPr>
          <p:spPr bwMode="auto">
            <a:xfrm>
              <a:off x="2784" y="2592"/>
              <a:ext cx="384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charset="-122"/>
                </a:rPr>
                <a:t>m</a:t>
              </a:r>
              <a:r>
                <a:rPr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charset="-122"/>
                </a:rPr>
                <a:t>4</a:t>
              </a:r>
            </a:p>
          </p:txBody>
        </p:sp>
        <p:sp>
          <p:nvSpPr>
            <p:cNvPr id="105" name="Text Box 137"/>
            <p:cNvSpPr txBox="1">
              <a:spLocks noChangeArrowheads="1"/>
            </p:cNvSpPr>
            <p:nvPr/>
          </p:nvSpPr>
          <p:spPr bwMode="auto">
            <a:xfrm>
              <a:off x="3264" y="2592"/>
              <a:ext cx="480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charset="-122"/>
                </a:rPr>
                <a:t>m</a:t>
              </a:r>
              <a:r>
                <a:rPr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charset="-122"/>
                </a:rPr>
                <a:t>12</a:t>
              </a:r>
            </a:p>
          </p:txBody>
        </p:sp>
        <p:sp>
          <p:nvSpPr>
            <p:cNvPr id="106" name="Text Box 138"/>
            <p:cNvSpPr txBox="1">
              <a:spLocks noChangeArrowheads="1"/>
            </p:cNvSpPr>
            <p:nvPr/>
          </p:nvSpPr>
          <p:spPr bwMode="auto">
            <a:xfrm>
              <a:off x="3696" y="2592"/>
              <a:ext cx="384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charset="-122"/>
                </a:rPr>
                <a:t>m</a:t>
              </a:r>
              <a:r>
                <a:rPr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charset="-122"/>
                </a:rPr>
                <a:t>8</a:t>
              </a:r>
            </a:p>
          </p:txBody>
        </p:sp>
        <p:sp>
          <p:nvSpPr>
            <p:cNvPr id="107" name="Text Box 139"/>
            <p:cNvSpPr txBox="1">
              <a:spLocks noChangeArrowheads="1"/>
            </p:cNvSpPr>
            <p:nvPr/>
          </p:nvSpPr>
          <p:spPr bwMode="auto">
            <a:xfrm>
              <a:off x="2784" y="3744"/>
              <a:ext cx="384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charset="-122"/>
                </a:rPr>
                <a:t>m</a:t>
              </a:r>
              <a:r>
                <a:rPr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charset="-122"/>
                </a:rPr>
                <a:t>6</a:t>
              </a:r>
            </a:p>
          </p:txBody>
        </p:sp>
        <p:sp>
          <p:nvSpPr>
            <p:cNvPr id="108" name="Text Box 140"/>
            <p:cNvSpPr txBox="1">
              <a:spLocks noChangeArrowheads="1"/>
            </p:cNvSpPr>
            <p:nvPr/>
          </p:nvSpPr>
          <p:spPr bwMode="auto">
            <a:xfrm>
              <a:off x="3264" y="3744"/>
              <a:ext cx="528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charset="-122"/>
                </a:rPr>
                <a:t>m</a:t>
              </a:r>
              <a:r>
                <a:rPr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charset="-122"/>
                </a:rPr>
                <a:t>14</a:t>
              </a:r>
            </a:p>
          </p:txBody>
        </p:sp>
        <p:sp>
          <p:nvSpPr>
            <p:cNvPr id="109" name="Text Box 141"/>
            <p:cNvSpPr txBox="1">
              <a:spLocks noChangeArrowheads="1"/>
            </p:cNvSpPr>
            <p:nvPr/>
          </p:nvSpPr>
          <p:spPr bwMode="auto">
            <a:xfrm>
              <a:off x="3696" y="3744"/>
              <a:ext cx="480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charset="-122"/>
                </a:rPr>
                <a:t>m</a:t>
              </a:r>
              <a:r>
                <a:rPr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charset="-122"/>
                </a:rPr>
                <a:t>10</a:t>
              </a:r>
            </a:p>
          </p:txBody>
        </p:sp>
        <p:sp>
          <p:nvSpPr>
            <p:cNvPr id="110" name="Text Box 142"/>
            <p:cNvSpPr txBox="1">
              <a:spLocks noChangeArrowheads="1"/>
            </p:cNvSpPr>
            <p:nvPr/>
          </p:nvSpPr>
          <p:spPr bwMode="auto">
            <a:xfrm>
              <a:off x="2784" y="3360"/>
              <a:ext cx="384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charset="-122"/>
                </a:rPr>
                <a:t>m</a:t>
              </a:r>
              <a:r>
                <a:rPr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charset="-122"/>
                </a:rPr>
                <a:t>7</a:t>
              </a:r>
            </a:p>
          </p:txBody>
        </p:sp>
        <p:sp>
          <p:nvSpPr>
            <p:cNvPr id="111" name="Text Box 143"/>
            <p:cNvSpPr txBox="1">
              <a:spLocks noChangeArrowheads="1"/>
            </p:cNvSpPr>
            <p:nvPr/>
          </p:nvSpPr>
          <p:spPr bwMode="auto">
            <a:xfrm>
              <a:off x="3264" y="3360"/>
              <a:ext cx="480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charset="-122"/>
                </a:rPr>
                <a:t>m</a:t>
              </a:r>
              <a:r>
                <a:rPr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charset="-122"/>
                </a:rPr>
                <a:t>15</a:t>
              </a:r>
            </a:p>
          </p:txBody>
        </p:sp>
        <p:sp>
          <p:nvSpPr>
            <p:cNvPr id="112" name="Text Box 144"/>
            <p:cNvSpPr txBox="1">
              <a:spLocks noChangeArrowheads="1"/>
            </p:cNvSpPr>
            <p:nvPr/>
          </p:nvSpPr>
          <p:spPr bwMode="auto">
            <a:xfrm>
              <a:off x="3696" y="3360"/>
              <a:ext cx="480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charset="-122"/>
                </a:rPr>
                <a:t>m</a:t>
              </a:r>
              <a:r>
                <a:rPr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charset="-122"/>
                </a:rPr>
                <a:t>11</a:t>
              </a:r>
            </a:p>
          </p:txBody>
        </p:sp>
        <p:sp>
          <p:nvSpPr>
            <p:cNvPr id="113" name="Text Box 145"/>
            <p:cNvSpPr txBox="1">
              <a:spLocks noChangeArrowheads="1"/>
            </p:cNvSpPr>
            <p:nvPr/>
          </p:nvSpPr>
          <p:spPr bwMode="auto">
            <a:xfrm>
              <a:off x="2304" y="3744"/>
              <a:ext cx="384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charset="-122"/>
                </a:rPr>
                <a:t>m</a:t>
              </a:r>
              <a:r>
                <a:rPr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charset="-122"/>
                </a:rPr>
                <a:t>2</a:t>
              </a:r>
            </a:p>
          </p:txBody>
        </p:sp>
        <p:sp>
          <p:nvSpPr>
            <p:cNvPr id="114" name="Text Box 146"/>
            <p:cNvSpPr txBox="1">
              <a:spLocks noChangeArrowheads="1"/>
            </p:cNvSpPr>
            <p:nvPr/>
          </p:nvSpPr>
          <p:spPr bwMode="auto">
            <a:xfrm>
              <a:off x="1968" y="2112"/>
              <a:ext cx="43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400" b="1">
                  <a:ea typeface="宋体" charset="-122"/>
                </a:rPr>
                <a:t>AB</a:t>
              </a:r>
            </a:p>
          </p:txBody>
        </p:sp>
        <p:sp>
          <p:nvSpPr>
            <p:cNvPr id="115" name="Text Box 147"/>
            <p:cNvSpPr txBox="1">
              <a:spLocks noChangeArrowheads="1"/>
            </p:cNvSpPr>
            <p:nvPr/>
          </p:nvSpPr>
          <p:spPr bwMode="auto">
            <a:xfrm>
              <a:off x="1584" y="2256"/>
              <a:ext cx="43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400" b="1">
                  <a:ea typeface="宋体" charset="-122"/>
                </a:rPr>
                <a:t>CD</a:t>
              </a:r>
            </a:p>
          </p:txBody>
        </p:sp>
        <p:sp>
          <p:nvSpPr>
            <p:cNvPr id="116" name="Text Box 148"/>
            <p:cNvSpPr txBox="1">
              <a:spLocks noChangeArrowheads="1"/>
            </p:cNvSpPr>
            <p:nvPr/>
          </p:nvSpPr>
          <p:spPr bwMode="auto">
            <a:xfrm>
              <a:off x="2256" y="2304"/>
              <a:ext cx="43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400">
                  <a:ea typeface="宋体" charset="-122"/>
                </a:rPr>
                <a:t>00</a:t>
              </a:r>
            </a:p>
          </p:txBody>
        </p:sp>
        <p:sp>
          <p:nvSpPr>
            <p:cNvPr id="117" name="Text Box 149"/>
            <p:cNvSpPr txBox="1">
              <a:spLocks noChangeArrowheads="1"/>
            </p:cNvSpPr>
            <p:nvPr/>
          </p:nvSpPr>
          <p:spPr bwMode="auto">
            <a:xfrm>
              <a:off x="2736" y="2304"/>
              <a:ext cx="43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400" dirty="0">
                  <a:ea typeface="宋体" charset="-122"/>
                </a:rPr>
                <a:t>01</a:t>
              </a:r>
            </a:p>
          </p:txBody>
        </p:sp>
        <p:sp>
          <p:nvSpPr>
            <p:cNvPr id="118" name="Text Box 150"/>
            <p:cNvSpPr txBox="1">
              <a:spLocks noChangeArrowheads="1"/>
            </p:cNvSpPr>
            <p:nvPr/>
          </p:nvSpPr>
          <p:spPr bwMode="auto">
            <a:xfrm>
              <a:off x="3264" y="2304"/>
              <a:ext cx="43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400">
                  <a:ea typeface="宋体" charset="-122"/>
                </a:rPr>
                <a:t>11</a:t>
              </a:r>
            </a:p>
          </p:txBody>
        </p:sp>
        <p:sp>
          <p:nvSpPr>
            <p:cNvPr id="119" name="Text Box 151"/>
            <p:cNvSpPr txBox="1">
              <a:spLocks noChangeArrowheads="1"/>
            </p:cNvSpPr>
            <p:nvPr/>
          </p:nvSpPr>
          <p:spPr bwMode="auto">
            <a:xfrm>
              <a:off x="3696" y="2304"/>
              <a:ext cx="43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400">
                  <a:ea typeface="宋体" charset="-122"/>
                </a:rPr>
                <a:t>10</a:t>
              </a:r>
            </a:p>
          </p:txBody>
        </p:sp>
        <p:sp>
          <p:nvSpPr>
            <p:cNvPr id="120" name="Text Box 152"/>
            <p:cNvSpPr txBox="1">
              <a:spLocks noChangeArrowheads="1"/>
            </p:cNvSpPr>
            <p:nvPr/>
          </p:nvSpPr>
          <p:spPr bwMode="auto">
            <a:xfrm>
              <a:off x="1824" y="2592"/>
              <a:ext cx="43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400">
                  <a:ea typeface="宋体" charset="-122"/>
                </a:rPr>
                <a:t>00</a:t>
              </a:r>
            </a:p>
          </p:txBody>
        </p:sp>
        <p:sp>
          <p:nvSpPr>
            <p:cNvPr id="121" name="Text Box 153"/>
            <p:cNvSpPr txBox="1">
              <a:spLocks noChangeArrowheads="1"/>
            </p:cNvSpPr>
            <p:nvPr/>
          </p:nvSpPr>
          <p:spPr bwMode="auto">
            <a:xfrm>
              <a:off x="1824" y="2976"/>
              <a:ext cx="43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400">
                  <a:ea typeface="宋体" charset="-122"/>
                </a:rPr>
                <a:t>01</a:t>
              </a:r>
            </a:p>
          </p:txBody>
        </p:sp>
        <p:sp>
          <p:nvSpPr>
            <p:cNvPr id="122" name="Text Box 154"/>
            <p:cNvSpPr txBox="1">
              <a:spLocks noChangeArrowheads="1"/>
            </p:cNvSpPr>
            <p:nvPr/>
          </p:nvSpPr>
          <p:spPr bwMode="auto">
            <a:xfrm>
              <a:off x="1824" y="3360"/>
              <a:ext cx="43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400">
                  <a:ea typeface="宋体" charset="-122"/>
                </a:rPr>
                <a:t>11</a:t>
              </a:r>
            </a:p>
          </p:txBody>
        </p:sp>
        <p:sp>
          <p:nvSpPr>
            <p:cNvPr id="123" name="Text Box 155"/>
            <p:cNvSpPr txBox="1">
              <a:spLocks noChangeArrowheads="1"/>
            </p:cNvSpPr>
            <p:nvPr/>
          </p:nvSpPr>
          <p:spPr bwMode="auto">
            <a:xfrm>
              <a:off x="1824" y="3744"/>
              <a:ext cx="43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400">
                  <a:ea typeface="宋体" charset="-122"/>
                </a:rPr>
                <a:t>10</a:t>
              </a:r>
            </a:p>
          </p:txBody>
        </p:sp>
      </p:grpSp>
      <p:grpSp>
        <p:nvGrpSpPr>
          <p:cNvPr id="132" name="Group 161"/>
          <p:cNvGrpSpPr>
            <a:grpSpLocks/>
          </p:cNvGrpSpPr>
          <p:nvPr/>
        </p:nvGrpSpPr>
        <p:grpSpPr bwMode="auto">
          <a:xfrm>
            <a:off x="3329520" y="2471739"/>
            <a:ext cx="4032250" cy="2133600"/>
            <a:chOff x="2925" y="771"/>
            <a:chExt cx="2540" cy="1344"/>
          </a:xfrm>
        </p:grpSpPr>
        <p:grpSp>
          <p:nvGrpSpPr>
            <p:cNvPr id="133" name="Group 97"/>
            <p:cNvGrpSpPr>
              <a:grpSpLocks/>
            </p:cNvGrpSpPr>
            <p:nvPr/>
          </p:nvGrpSpPr>
          <p:grpSpPr bwMode="auto">
            <a:xfrm>
              <a:off x="3017" y="771"/>
              <a:ext cx="2448" cy="1344"/>
              <a:chOff x="2832" y="768"/>
              <a:chExt cx="2448" cy="1344"/>
            </a:xfrm>
          </p:grpSpPr>
          <p:grpSp>
            <p:nvGrpSpPr>
              <p:cNvPr id="135" name="Group 98"/>
              <p:cNvGrpSpPr>
                <a:grpSpLocks/>
              </p:cNvGrpSpPr>
              <p:nvPr/>
            </p:nvGrpSpPr>
            <p:grpSpPr bwMode="auto">
              <a:xfrm>
                <a:off x="2880" y="864"/>
                <a:ext cx="2400" cy="1248"/>
                <a:chOff x="2880" y="864"/>
                <a:chExt cx="2400" cy="1248"/>
              </a:xfrm>
            </p:grpSpPr>
            <p:sp>
              <p:nvSpPr>
                <p:cNvPr id="151" name="Rectangle 99"/>
                <p:cNvSpPr>
                  <a:spLocks noChangeArrowheads="1"/>
                </p:cNvSpPr>
                <p:nvPr/>
              </p:nvSpPr>
              <p:spPr bwMode="auto">
                <a:xfrm>
                  <a:off x="3216" y="1200"/>
                  <a:ext cx="2064" cy="9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2" name="Line 100"/>
                <p:cNvSpPr>
                  <a:spLocks noChangeShapeType="1"/>
                </p:cNvSpPr>
                <p:nvPr/>
              </p:nvSpPr>
              <p:spPr bwMode="auto">
                <a:xfrm>
                  <a:off x="3216" y="1632"/>
                  <a:ext cx="20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" name="Line 101"/>
                <p:cNvSpPr>
                  <a:spLocks noChangeShapeType="1"/>
                </p:cNvSpPr>
                <p:nvPr/>
              </p:nvSpPr>
              <p:spPr bwMode="auto">
                <a:xfrm>
                  <a:off x="4272" y="120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" name="Line 102"/>
                <p:cNvSpPr>
                  <a:spLocks noChangeShapeType="1"/>
                </p:cNvSpPr>
                <p:nvPr/>
              </p:nvSpPr>
              <p:spPr bwMode="auto">
                <a:xfrm>
                  <a:off x="3696" y="120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" name="Line 103"/>
                <p:cNvSpPr>
                  <a:spLocks noChangeShapeType="1"/>
                </p:cNvSpPr>
                <p:nvPr/>
              </p:nvSpPr>
              <p:spPr bwMode="auto">
                <a:xfrm>
                  <a:off x="4800" y="120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" name="Line 104"/>
                <p:cNvSpPr>
                  <a:spLocks noChangeShapeType="1"/>
                </p:cNvSpPr>
                <p:nvPr/>
              </p:nvSpPr>
              <p:spPr bwMode="auto">
                <a:xfrm flipH="1" flipV="1">
                  <a:off x="2880" y="864"/>
                  <a:ext cx="336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6" name="Text Box 105"/>
              <p:cNvSpPr txBox="1">
                <a:spLocks noChangeArrowheads="1"/>
              </p:cNvSpPr>
              <p:nvPr/>
            </p:nvSpPr>
            <p:spPr bwMode="auto">
              <a:xfrm>
                <a:off x="3264" y="1248"/>
                <a:ext cx="384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charset="-122"/>
                  </a:rPr>
                  <a:t>m</a:t>
                </a:r>
                <a:r>
                  <a:rPr lang="en-US" altLang="zh-CN" sz="28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charset="-122"/>
                  </a:rPr>
                  <a:t>0</a:t>
                </a:r>
              </a:p>
            </p:txBody>
          </p:sp>
          <p:sp>
            <p:nvSpPr>
              <p:cNvPr id="137" name="Text Box 106"/>
              <p:cNvSpPr txBox="1">
                <a:spLocks noChangeArrowheads="1"/>
              </p:cNvSpPr>
              <p:nvPr/>
            </p:nvSpPr>
            <p:spPr bwMode="auto">
              <a:xfrm>
                <a:off x="3264" y="1728"/>
                <a:ext cx="384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charset="-122"/>
                  </a:rPr>
                  <a:t>m</a:t>
                </a:r>
                <a:r>
                  <a:rPr lang="en-US" altLang="zh-CN" sz="28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charset="-122"/>
                  </a:rPr>
                  <a:t>1</a:t>
                </a:r>
              </a:p>
            </p:txBody>
          </p:sp>
          <p:sp>
            <p:nvSpPr>
              <p:cNvPr id="138" name="Text Box 107"/>
              <p:cNvSpPr txBox="1">
                <a:spLocks noChangeArrowheads="1"/>
              </p:cNvSpPr>
              <p:nvPr/>
            </p:nvSpPr>
            <p:spPr bwMode="auto">
              <a:xfrm>
                <a:off x="3840" y="1728"/>
                <a:ext cx="384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charset="-122"/>
                  </a:rPr>
                  <a:t>m</a:t>
                </a:r>
                <a:r>
                  <a:rPr lang="en-US" altLang="zh-CN" sz="28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charset="-122"/>
                  </a:rPr>
                  <a:t>3</a:t>
                </a:r>
              </a:p>
            </p:txBody>
          </p:sp>
          <p:sp>
            <p:nvSpPr>
              <p:cNvPr id="139" name="Text Box 108"/>
              <p:cNvSpPr txBox="1">
                <a:spLocks noChangeArrowheads="1"/>
              </p:cNvSpPr>
              <p:nvPr/>
            </p:nvSpPr>
            <p:spPr bwMode="auto">
              <a:xfrm>
                <a:off x="4368" y="1728"/>
                <a:ext cx="384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charset="-122"/>
                  </a:rPr>
                  <a:t>m</a:t>
                </a:r>
                <a:r>
                  <a:rPr lang="en-US" altLang="zh-CN" sz="28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charset="-122"/>
                  </a:rPr>
                  <a:t>7</a:t>
                </a:r>
              </a:p>
            </p:txBody>
          </p:sp>
          <p:sp>
            <p:nvSpPr>
              <p:cNvPr id="140" name="Text Box 109"/>
              <p:cNvSpPr txBox="1">
                <a:spLocks noChangeArrowheads="1"/>
              </p:cNvSpPr>
              <p:nvPr/>
            </p:nvSpPr>
            <p:spPr bwMode="auto">
              <a:xfrm>
                <a:off x="4848" y="1728"/>
                <a:ext cx="384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charset="-122"/>
                  </a:rPr>
                  <a:t>m</a:t>
                </a:r>
                <a:r>
                  <a:rPr lang="en-US" altLang="zh-CN" sz="28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charset="-122"/>
                  </a:rPr>
                  <a:t>5</a:t>
                </a:r>
              </a:p>
            </p:txBody>
          </p:sp>
          <p:sp>
            <p:nvSpPr>
              <p:cNvPr id="141" name="Text Box 110"/>
              <p:cNvSpPr txBox="1">
                <a:spLocks noChangeArrowheads="1"/>
              </p:cNvSpPr>
              <p:nvPr/>
            </p:nvSpPr>
            <p:spPr bwMode="auto">
              <a:xfrm>
                <a:off x="3840" y="1248"/>
                <a:ext cx="384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charset="-122"/>
                  </a:rPr>
                  <a:t>m</a:t>
                </a:r>
                <a:r>
                  <a:rPr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charset="-122"/>
                  </a:rPr>
                  <a:t>2</a:t>
                </a:r>
              </a:p>
            </p:txBody>
          </p:sp>
          <p:sp>
            <p:nvSpPr>
              <p:cNvPr id="142" name="Text Box 111"/>
              <p:cNvSpPr txBox="1">
                <a:spLocks noChangeArrowheads="1"/>
              </p:cNvSpPr>
              <p:nvPr/>
            </p:nvSpPr>
            <p:spPr bwMode="auto">
              <a:xfrm>
                <a:off x="4368" y="1248"/>
                <a:ext cx="384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charset="-122"/>
                  </a:rPr>
                  <a:t>m</a:t>
                </a:r>
                <a:r>
                  <a:rPr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charset="-122"/>
                  </a:rPr>
                  <a:t>6</a:t>
                </a:r>
              </a:p>
            </p:txBody>
          </p:sp>
          <p:sp>
            <p:nvSpPr>
              <p:cNvPr id="143" name="Text Box 112"/>
              <p:cNvSpPr txBox="1">
                <a:spLocks noChangeArrowheads="1"/>
              </p:cNvSpPr>
              <p:nvPr/>
            </p:nvSpPr>
            <p:spPr bwMode="auto">
              <a:xfrm>
                <a:off x="4848" y="1248"/>
                <a:ext cx="384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charset="-122"/>
                  </a:rPr>
                  <a:t>m</a:t>
                </a:r>
                <a:r>
                  <a:rPr lang="en-US" altLang="zh-CN" sz="28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charset="-122"/>
                  </a:rPr>
                  <a:t>4</a:t>
                </a:r>
              </a:p>
            </p:txBody>
          </p:sp>
          <p:sp>
            <p:nvSpPr>
              <p:cNvPr id="144" name="Text Box 113"/>
              <p:cNvSpPr txBox="1">
                <a:spLocks noChangeArrowheads="1"/>
              </p:cNvSpPr>
              <p:nvPr/>
            </p:nvSpPr>
            <p:spPr bwMode="auto">
              <a:xfrm>
                <a:off x="3264" y="912"/>
                <a:ext cx="432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>
                    <a:ea typeface="宋体" charset="-122"/>
                  </a:rPr>
                  <a:t>00</a:t>
                </a:r>
              </a:p>
            </p:txBody>
          </p:sp>
          <p:sp>
            <p:nvSpPr>
              <p:cNvPr id="145" name="Text Box 114"/>
              <p:cNvSpPr txBox="1">
                <a:spLocks noChangeArrowheads="1"/>
              </p:cNvSpPr>
              <p:nvPr/>
            </p:nvSpPr>
            <p:spPr bwMode="auto">
              <a:xfrm>
                <a:off x="3792" y="912"/>
                <a:ext cx="432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 dirty="0">
                    <a:ea typeface="宋体" charset="-122"/>
                  </a:rPr>
                  <a:t>01</a:t>
                </a:r>
              </a:p>
            </p:txBody>
          </p:sp>
          <p:sp>
            <p:nvSpPr>
              <p:cNvPr id="146" name="Text Box 115"/>
              <p:cNvSpPr txBox="1">
                <a:spLocks noChangeArrowheads="1"/>
              </p:cNvSpPr>
              <p:nvPr/>
            </p:nvSpPr>
            <p:spPr bwMode="auto">
              <a:xfrm>
                <a:off x="4320" y="912"/>
                <a:ext cx="432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>
                    <a:ea typeface="宋体" charset="-122"/>
                  </a:rPr>
                  <a:t>11</a:t>
                </a:r>
              </a:p>
            </p:txBody>
          </p:sp>
          <p:sp>
            <p:nvSpPr>
              <p:cNvPr id="147" name="Text Box 116"/>
              <p:cNvSpPr txBox="1">
                <a:spLocks noChangeArrowheads="1"/>
              </p:cNvSpPr>
              <p:nvPr/>
            </p:nvSpPr>
            <p:spPr bwMode="auto">
              <a:xfrm>
                <a:off x="4848" y="912"/>
                <a:ext cx="432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>
                    <a:ea typeface="宋体" charset="-122"/>
                  </a:rPr>
                  <a:t>10</a:t>
                </a:r>
              </a:p>
            </p:txBody>
          </p:sp>
          <p:sp>
            <p:nvSpPr>
              <p:cNvPr id="148" name="Text Box 117"/>
              <p:cNvSpPr txBox="1">
                <a:spLocks noChangeArrowheads="1"/>
              </p:cNvSpPr>
              <p:nvPr/>
            </p:nvSpPr>
            <p:spPr bwMode="auto">
              <a:xfrm>
                <a:off x="2832" y="1296"/>
                <a:ext cx="432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>
                    <a:ea typeface="宋体" charset="-122"/>
                  </a:rPr>
                  <a:t>0</a:t>
                </a:r>
              </a:p>
            </p:txBody>
          </p:sp>
          <p:sp>
            <p:nvSpPr>
              <p:cNvPr id="149" name="Text Box 118"/>
              <p:cNvSpPr txBox="1">
                <a:spLocks noChangeArrowheads="1"/>
              </p:cNvSpPr>
              <p:nvPr/>
            </p:nvSpPr>
            <p:spPr bwMode="auto">
              <a:xfrm>
                <a:off x="2832" y="1728"/>
                <a:ext cx="432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>
                    <a:ea typeface="宋体" charset="-122"/>
                  </a:rPr>
                  <a:t>1</a:t>
                </a:r>
              </a:p>
            </p:txBody>
          </p:sp>
          <p:sp>
            <p:nvSpPr>
              <p:cNvPr id="150" name="Text Box 119"/>
              <p:cNvSpPr txBox="1">
                <a:spLocks noChangeArrowheads="1"/>
              </p:cNvSpPr>
              <p:nvPr/>
            </p:nvSpPr>
            <p:spPr bwMode="auto">
              <a:xfrm>
                <a:off x="2976" y="768"/>
                <a:ext cx="432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 b="1">
                    <a:ea typeface="宋体" charset="-122"/>
                  </a:rPr>
                  <a:t>AB</a:t>
                </a:r>
              </a:p>
            </p:txBody>
          </p:sp>
        </p:grpSp>
        <p:sp>
          <p:nvSpPr>
            <p:cNvPr id="134" name="Text Box 160"/>
            <p:cNvSpPr txBox="1">
              <a:spLocks noChangeArrowheads="1"/>
            </p:cNvSpPr>
            <p:nvPr/>
          </p:nvSpPr>
          <p:spPr bwMode="auto">
            <a:xfrm>
              <a:off x="2925" y="981"/>
              <a:ext cx="43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400" b="1">
                  <a:ea typeface="宋体" charset="-122"/>
                </a:rPr>
                <a:t>C</a:t>
              </a:r>
            </a:p>
          </p:txBody>
        </p:sp>
      </p:grpSp>
      <p:sp>
        <p:nvSpPr>
          <p:cNvPr id="157" name="矩形 156"/>
          <p:cNvSpPr/>
          <p:nvPr/>
        </p:nvSpPr>
        <p:spPr>
          <a:xfrm>
            <a:off x="5685370" y="674365"/>
            <a:ext cx="55065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669900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800" dirty="0">
                <a:solidFill>
                  <a:srgbClr val="FF0000"/>
                </a:solidFill>
              </a:rPr>
              <a:t>Logic adjacency </a:t>
            </a:r>
            <a:r>
              <a:rPr lang="en-US" altLang="zh-CN" sz="2800" dirty="0"/>
              <a:t>: Any two adjacent cells in the map differ by ONLY one. </a:t>
            </a:r>
          </a:p>
        </p:txBody>
      </p:sp>
      <p:sp>
        <p:nvSpPr>
          <p:cNvPr id="158" name="矩形 157"/>
          <p:cNvSpPr/>
          <p:nvPr/>
        </p:nvSpPr>
        <p:spPr>
          <a:xfrm>
            <a:off x="2538946" y="5092705"/>
            <a:ext cx="533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669900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800" dirty="0"/>
              <a:t>E.g. m</a:t>
            </a:r>
            <a:r>
              <a:rPr lang="en-US" altLang="zh-CN" sz="2800" baseline="-25000" dirty="0"/>
              <a:t>0 </a:t>
            </a:r>
            <a:r>
              <a:rPr lang="en-US" altLang="zh-CN" sz="2800" dirty="0"/>
              <a:t>(=x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’x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’) is adjacent to 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m</a:t>
            </a:r>
            <a:r>
              <a:rPr lang="en-US" altLang="zh-CN" sz="2800" baseline="-25000" dirty="0" smtClean="0"/>
              <a:t>1 </a:t>
            </a:r>
            <a:r>
              <a:rPr lang="en-US" altLang="zh-CN" sz="2800" dirty="0"/>
              <a:t>(=x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’x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) and m</a:t>
            </a:r>
            <a:r>
              <a:rPr lang="en-US" altLang="zh-CN" sz="2800" baseline="-25000" dirty="0"/>
              <a:t>2 </a:t>
            </a:r>
            <a:r>
              <a:rPr lang="en-US" altLang="zh-CN" sz="2800" dirty="0"/>
              <a:t>(=x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’) 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but </a:t>
            </a:r>
            <a:r>
              <a:rPr lang="en-US" altLang="zh-CN" sz="2800" dirty="0"/>
              <a:t>NOT m</a:t>
            </a:r>
            <a:r>
              <a:rPr lang="en-US" altLang="zh-CN" sz="2800" baseline="-25000" dirty="0"/>
              <a:t>3 </a:t>
            </a:r>
            <a:r>
              <a:rPr lang="en-US" altLang="zh-CN" sz="2800" dirty="0"/>
              <a:t>(=x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08965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15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CELL </a:t>
            </a:r>
            <a:r>
              <a:rPr lang="en-US" altLang="zh-CN" dirty="0" err="1"/>
              <a:t>Adjaency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179572"/>
              </p:ext>
            </p:extLst>
          </p:nvPr>
        </p:nvGraphicFramePr>
        <p:xfrm>
          <a:off x="1524000" y="1816098"/>
          <a:ext cx="3268134" cy="4533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0" name="CorelDRAW" r:id="rId4" imgW="1221120" imgH="1694880" progId="CorelDRAW.Graphic.12">
                  <p:embed/>
                </p:oleObj>
              </mc:Choice>
              <mc:Fallback>
                <p:oleObj name="CorelDRAW" r:id="rId4" imgW="1221120" imgH="1694880" progId="CorelDRAW.Graphic.1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816098"/>
                        <a:ext cx="3268134" cy="4533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194117"/>
              </p:ext>
            </p:extLst>
          </p:nvPr>
        </p:nvGraphicFramePr>
        <p:xfrm>
          <a:off x="4961467" y="1876955"/>
          <a:ext cx="6223624" cy="440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1" name="CorelDRAW" r:id="rId6" imgW="1838160" imgH="1735560" progId="">
                  <p:embed/>
                </p:oleObj>
              </mc:Choice>
              <mc:Fallback>
                <p:oleObj name="CorelDRAW" r:id="rId6" imgW="1838160" imgH="1735560" progId="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1467" y="1876955"/>
                        <a:ext cx="6223624" cy="440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388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Mapping sop expression to k-map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Standard Sop </a:t>
            </a:r>
            <a:r>
              <a:rPr lang="en-US" altLang="zh-CN" dirty="0"/>
              <a:t>expression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Each 1 is placed in a cell corresponding to the value of a standard product term.</a:t>
            </a:r>
          </a:p>
          <a:p>
            <a:r>
              <a:rPr lang="en-US" altLang="zh-CN" dirty="0" smtClean="0"/>
              <a:t>Nonstandard SOP expression</a:t>
            </a:r>
          </a:p>
          <a:p>
            <a:pPr lvl="1"/>
            <a:r>
              <a:rPr lang="en-US" altLang="zh-CN" dirty="0" smtClean="0"/>
              <a:t>1. Convert it to standard Sop form before fill the K-map.</a:t>
            </a:r>
          </a:p>
          <a:p>
            <a:pPr lvl="1"/>
            <a:r>
              <a:rPr lang="en-US" altLang="zh-CN" dirty="0" smtClean="0"/>
              <a:t>2. Fill the K-map directly with each product term(get rid of the redundant 1).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8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Mapping sop expression to k-map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dirty="0" smtClean="0"/>
                  <a:t>EXAMPLE 4-24 . Map the following standard SOP expression on a </a:t>
                </a:r>
                <a:r>
                  <a:rPr lang="en-US" altLang="zh-CN" dirty="0" err="1" smtClean="0"/>
                  <a:t>Karnaugh</a:t>
                </a:r>
                <a:r>
                  <a:rPr lang="en-US" altLang="zh-CN" dirty="0" smtClean="0"/>
                  <a:t> map: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𝐶𝐷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𝐵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𝐴𝐵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𝐴𝐵𝐶𝐷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𝐴𝐵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𝐶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e>
                    </m:ac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3"/>
                <a:stretch>
                  <a:fillRect l="-2500" t="-2238" r="-7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58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142" y="2032529"/>
            <a:ext cx="3981450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890000" y="2818542"/>
            <a:ext cx="778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473200" y="4165600"/>
            <a:ext cx="76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641600" y="4182533"/>
            <a:ext cx="76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43877" y="3630486"/>
            <a:ext cx="750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810000" y="4182533"/>
            <a:ext cx="76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94133" y="4346725"/>
            <a:ext cx="750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473200" y="4608335"/>
            <a:ext cx="76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890000" y="4346725"/>
            <a:ext cx="750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641600" y="4608335"/>
            <a:ext cx="76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43877" y="4346725"/>
            <a:ext cx="750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801532" y="4608335"/>
            <a:ext cx="76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94133" y="2830334"/>
            <a:ext cx="750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5003798" y="4627737"/>
            <a:ext cx="76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693651" y="5176459"/>
            <a:ext cx="750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48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5" grpId="0"/>
      <p:bldP spid="17" grpId="0"/>
      <p:bldP spid="19" grpId="0"/>
      <p:bldP spid="21" grpId="0"/>
      <p:bldP spid="2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Mapping sop expression to k-map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E.g</a:t>
            </a:r>
            <a:r>
              <a:rPr lang="en-US" altLang="zh-CN" dirty="0"/>
              <a:t>. </a:t>
            </a:r>
            <a:r>
              <a:rPr lang="en-US" altLang="zh-CN" dirty="0" smtClean="0"/>
              <a:t>F(A,B,C)=A’BC+A’BC</a:t>
            </a:r>
            <a:r>
              <a:rPr lang="en-US" altLang="zh-CN" dirty="0"/>
              <a:t>’+</a:t>
            </a:r>
            <a:r>
              <a:rPr lang="en-US" altLang="zh-CN" dirty="0" smtClean="0"/>
              <a:t>AB</a:t>
            </a:r>
          </a:p>
          <a:p>
            <a:r>
              <a:rPr lang="en-US" altLang="zh-CN" dirty="0" smtClean="0"/>
              <a:t>Solution:</a:t>
            </a:r>
          </a:p>
          <a:p>
            <a:r>
              <a:rPr lang="en-US" altLang="zh-CN" dirty="0" smtClean="0"/>
              <a:t>1. Convert to standard SOP form.</a:t>
            </a:r>
          </a:p>
          <a:p>
            <a:r>
              <a:rPr lang="en-US" altLang="zh-CN" dirty="0" smtClean="0"/>
              <a:t>F</a:t>
            </a:r>
            <a:r>
              <a:rPr lang="en-US" altLang="zh-CN" baseline="-25000" dirty="0" smtClean="0"/>
              <a:t> </a:t>
            </a:r>
            <a:r>
              <a:rPr lang="en-US" altLang="zh-CN" dirty="0"/>
              <a:t>= A’BC+A’BC’+AB </a:t>
            </a:r>
            <a:br>
              <a:rPr lang="en-US" altLang="zh-CN" dirty="0"/>
            </a:br>
            <a:r>
              <a:rPr lang="en-US" altLang="zh-CN" dirty="0"/>
              <a:t>    = A’BC+A’BC’+ABC+ABC’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59</a:t>
            </a:fld>
            <a:endParaRPr lang="en-US" dirty="0"/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4710113"/>
            <a:ext cx="3298825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3871912" y="6007101"/>
            <a:ext cx="576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ea typeface="宋体" charset="-122"/>
              </a:rPr>
              <a:t>1</a:t>
            </a: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3871912" y="5430838"/>
            <a:ext cx="57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ea typeface="宋体" charset="-122"/>
              </a:rPr>
              <a:t>1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4519612" y="6007101"/>
            <a:ext cx="576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ea typeface="宋体" charset="-122"/>
              </a:rPr>
              <a:t>1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4519612" y="5430838"/>
            <a:ext cx="57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ea typeface="宋体" charset="-122"/>
              </a:rPr>
              <a:t>1</a:t>
            </a:r>
          </a:p>
        </p:txBody>
      </p: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156" y="2612231"/>
            <a:ext cx="2127250" cy="307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 Box 15"/>
          <p:cNvSpPr txBox="1">
            <a:spLocks noChangeArrowheads="1"/>
          </p:cNvSpPr>
          <p:nvPr/>
        </p:nvSpPr>
        <p:spPr bwMode="auto">
          <a:xfrm>
            <a:off x="8532018" y="3893344"/>
            <a:ext cx="576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ea typeface="宋体" charset="-122"/>
              </a:rPr>
              <a:t>1</a:t>
            </a:r>
          </a:p>
        </p:txBody>
      </p:sp>
      <p:sp>
        <p:nvSpPr>
          <p:cNvPr id="36" name="Text Box 16"/>
          <p:cNvSpPr txBox="1">
            <a:spLocks noChangeArrowheads="1"/>
          </p:cNvSpPr>
          <p:nvPr/>
        </p:nvSpPr>
        <p:spPr bwMode="auto">
          <a:xfrm>
            <a:off x="7884318" y="3893344"/>
            <a:ext cx="576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ea typeface="宋体" charset="-122"/>
              </a:rPr>
              <a:t>1</a:t>
            </a:r>
          </a:p>
        </p:txBody>
      </p:sp>
      <p:sp>
        <p:nvSpPr>
          <p:cNvPr id="37" name="Text Box 17"/>
          <p:cNvSpPr txBox="1">
            <a:spLocks noChangeArrowheads="1"/>
          </p:cNvSpPr>
          <p:nvPr/>
        </p:nvSpPr>
        <p:spPr bwMode="auto">
          <a:xfrm>
            <a:off x="8532018" y="4412456"/>
            <a:ext cx="57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ea typeface="宋体" charset="-122"/>
              </a:rPr>
              <a:t>1</a:t>
            </a:r>
          </a:p>
        </p:txBody>
      </p:sp>
      <p:sp>
        <p:nvSpPr>
          <p:cNvPr id="38" name="Text Box 18"/>
          <p:cNvSpPr txBox="1">
            <a:spLocks noChangeArrowheads="1"/>
          </p:cNvSpPr>
          <p:nvPr/>
        </p:nvSpPr>
        <p:spPr bwMode="auto">
          <a:xfrm>
            <a:off x="7884318" y="4412456"/>
            <a:ext cx="57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ea typeface="宋体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8448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/>
      <p:bldP spid="27" grpId="0"/>
      <p:bldP spid="28" grpId="0"/>
      <p:bldP spid="29" grpId="0"/>
      <p:bldP spid="35" grpId="0"/>
      <p:bldP spid="36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Commutative </a:t>
            </a:r>
            <a:r>
              <a:rPr lang="en-US" altLang="zh-CN" dirty="0" smtClean="0"/>
              <a:t>Laws</a:t>
            </a:r>
            <a:br>
              <a:rPr lang="en-US" altLang="zh-CN" dirty="0" smtClean="0"/>
            </a:br>
            <a:r>
              <a:rPr lang="zh-CN" altLang="en-US" sz="2800" dirty="0" smtClean="0"/>
              <a:t>交换律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2249487"/>
            <a:ext cx="10051521" cy="3541714"/>
          </a:xfrm>
        </p:spPr>
        <p:txBody>
          <a:bodyPr>
            <a:normAutofit/>
          </a:bodyPr>
          <a:lstStyle/>
          <a:p>
            <a:r>
              <a:rPr lang="en-US" altLang="zh-CN" dirty="0"/>
              <a:t>The </a:t>
            </a:r>
            <a:r>
              <a:rPr lang="en-US" altLang="zh-CN" b="1" u="sng" dirty="0"/>
              <a:t>commutative laws</a:t>
            </a:r>
            <a:r>
              <a:rPr lang="en-US" altLang="zh-CN" dirty="0"/>
              <a:t> are applied to addition and </a:t>
            </a:r>
            <a:r>
              <a:rPr lang="en-US" altLang="zh-CN" dirty="0" smtClean="0"/>
              <a:t>multiplication </a:t>
            </a:r>
          </a:p>
          <a:p>
            <a:r>
              <a:rPr lang="en-US" altLang="zh-CN" dirty="0" smtClean="0"/>
              <a:t>For addition/multiplication, </a:t>
            </a:r>
            <a:r>
              <a:rPr lang="en-US" altLang="zh-CN" dirty="0"/>
              <a:t>the commutative law </a:t>
            </a:r>
            <a:r>
              <a:rPr lang="en-US" altLang="zh-CN" dirty="0" smtClean="0"/>
              <a:t>states</a:t>
            </a:r>
          </a:p>
          <a:p>
            <a:pPr lvl="1"/>
            <a:r>
              <a:rPr lang="en-US" altLang="zh-CN" b="1" dirty="0"/>
              <a:t>In terms of the result, the order in which variables are </a:t>
            </a:r>
            <a:r>
              <a:rPr lang="en-US" altLang="zh-CN" b="1" dirty="0" err="1" smtClean="0"/>
              <a:t>Ored</a:t>
            </a:r>
            <a:r>
              <a:rPr lang="en-US" altLang="zh-CN" b="1" dirty="0" smtClean="0"/>
              <a:t>/</a:t>
            </a:r>
            <a:r>
              <a:rPr lang="en-US" altLang="zh-CN" b="1" dirty="0" err="1" smtClean="0"/>
              <a:t>ANDed</a:t>
            </a:r>
            <a:r>
              <a:rPr lang="en-US" altLang="zh-CN" b="1" dirty="0" smtClean="0"/>
              <a:t> </a:t>
            </a:r>
            <a:r>
              <a:rPr lang="en-US" altLang="zh-CN" b="1" dirty="0"/>
              <a:t>makes no difference.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 Box 16"/>
          <p:cNvSpPr txBox="1">
            <a:spLocks noChangeAspect="1" noChangeArrowheads="1"/>
          </p:cNvSpPr>
          <p:nvPr/>
        </p:nvSpPr>
        <p:spPr bwMode="auto">
          <a:xfrm>
            <a:off x="2520089" y="4739101"/>
            <a:ext cx="2920117" cy="584775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i="1" dirty="0">
                <a:ea typeface="宋体" charset="-122"/>
              </a:rPr>
              <a:t>A + B = B + A</a:t>
            </a: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5872868" y="4739101"/>
            <a:ext cx="2443701" cy="584775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i="1" dirty="0">
                <a:ea typeface="宋体" charset="-122"/>
              </a:rPr>
              <a:t>AB = BA</a:t>
            </a:r>
          </a:p>
        </p:txBody>
      </p:sp>
      <p:pic>
        <p:nvPicPr>
          <p:cNvPr id="9" name="Picture 4" descr="AAGIGPJ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110" y="229657"/>
            <a:ext cx="5569484" cy="82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AAGIGPI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110" y="1335087"/>
            <a:ext cx="5569484" cy="89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41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Mapping sop expression to k-map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E.g. Map the following SOP expression on a </a:t>
            </a:r>
            <a:r>
              <a:rPr lang="en-US" altLang="zh-CN" dirty="0" err="1" smtClean="0"/>
              <a:t>Karnaugh</a:t>
            </a:r>
            <a:r>
              <a:rPr lang="en-US" altLang="zh-CN" dirty="0" smtClean="0"/>
              <a:t> map:</a:t>
            </a:r>
          </a:p>
          <a:p>
            <a:r>
              <a:rPr lang="en-US" altLang="zh-CN" dirty="0"/>
              <a:t>F(A,B,C,D)=A’B+D’C’+AB’CD’</a:t>
            </a:r>
          </a:p>
          <a:p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60</a:t>
            </a:fld>
            <a:endParaRPr lang="en-US" dirty="0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6841332" y="2492375"/>
            <a:ext cx="3581400" cy="2971800"/>
            <a:chOff x="1872" y="2208"/>
            <a:chExt cx="2256" cy="187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208" y="2544"/>
              <a:ext cx="1920" cy="153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3216" y="2544"/>
              <a:ext cx="0" cy="1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2208" y="3312"/>
              <a:ext cx="18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736" y="2544"/>
              <a:ext cx="0" cy="1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696" y="2544"/>
              <a:ext cx="0" cy="1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208" y="2928"/>
              <a:ext cx="19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208" y="3696"/>
              <a:ext cx="19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 flipV="1">
              <a:off x="1872" y="2208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6993732" y="2339975"/>
            <a:ext cx="6858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SzPct val="100000"/>
              <a:buFont typeface="Arial" charset="0"/>
              <a:buNone/>
            </a:pPr>
            <a:r>
              <a:rPr lang="en-US" altLang="zh-CN" sz="2400" b="1">
                <a:ea typeface="宋体" charset="-122"/>
              </a:rPr>
              <a:t>AB</a:t>
            </a:r>
          </a:p>
        </p:txBody>
      </p:sp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6384132" y="2568575"/>
            <a:ext cx="6858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SzPct val="100000"/>
              <a:buFont typeface="Arial" charset="0"/>
              <a:buNone/>
            </a:pPr>
            <a:r>
              <a:rPr lang="en-US" altLang="zh-CN" sz="2400" b="1">
                <a:ea typeface="宋体" charset="-122"/>
              </a:rPr>
              <a:t>CD</a:t>
            </a:r>
          </a:p>
        </p:txBody>
      </p: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7450932" y="2644775"/>
            <a:ext cx="6858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SzPct val="100000"/>
              <a:buFont typeface="Arial" charset="0"/>
              <a:buNone/>
            </a:pPr>
            <a:r>
              <a:rPr lang="en-US" altLang="zh-CN" sz="2400">
                <a:ea typeface="宋体" charset="-122"/>
              </a:rPr>
              <a:t>00</a:t>
            </a:r>
          </a:p>
        </p:txBody>
      </p:sp>
      <p:sp>
        <p:nvSpPr>
          <p:cNvPr id="19" name="Text Box 33"/>
          <p:cNvSpPr txBox="1">
            <a:spLocks noChangeArrowheads="1"/>
          </p:cNvSpPr>
          <p:nvPr/>
        </p:nvSpPr>
        <p:spPr bwMode="auto">
          <a:xfrm>
            <a:off x="8212932" y="2644775"/>
            <a:ext cx="6858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SzPct val="100000"/>
              <a:buFont typeface="Arial" charset="0"/>
              <a:buNone/>
            </a:pPr>
            <a:r>
              <a:rPr lang="en-US" altLang="zh-CN" sz="2400">
                <a:ea typeface="宋体" charset="-122"/>
              </a:rPr>
              <a:t>01</a:t>
            </a:r>
          </a:p>
        </p:txBody>
      </p:sp>
      <p:sp>
        <p:nvSpPr>
          <p:cNvPr id="20" name="Text Box 34"/>
          <p:cNvSpPr txBox="1">
            <a:spLocks noChangeArrowheads="1"/>
          </p:cNvSpPr>
          <p:nvPr/>
        </p:nvSpPr>
        <p:spPr bwMode="auto">
          <a:xfrm>
            <a:off x="9051132" y="2644775"/>
            <a:ext cx="6858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SzPct val="100000"/>
              <a:buFont typeface="Arial" charset="0"/>
              <a:buNone/>
            </a:pPr>
            <a:r>
              <a:rPr lang="en-US" altLang="zh-CN" sz="2400">
                <a:ea typeface="宋体" charset="-122"/>
              </a:rPr>
              <a:t>11</a:t>
            </a:r>
          </a:p>
        </p:txBody>
      </p:sp>
      <p:sp>
        <p:nvSpPr>
          <p:cNvPr id="21" name="Text Box 35"/>
          <p:cNvSpPr txBox="1">
            <a:spLocks noChangeArrowheads="1"/>
          </p:cNvSpPr>
          <p:nvPr/>
        </p:nvSpPr>
        <p:spPr bwMode="auto">
          <a:xfrm>
            <a:off x="9736932" y="2644775"/>
            <a:ext cx="6858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SzPct val="100000"/>
              <a:buFont typeface="Arial" charset="0"/>
              <a:buNone/>
            </a:pPr>
            <a:r>
              <a:rPr lang="en-US" altLang="zh-CN" sz="2400">
                <a:ea typeface="宋体" charset="-122"/>
              </a:rPr>
              <a:t>10</a:t>
            </a:r>
          </a:p>
        </p:txBody>
      </p:sp>
      <p:sp>
        <p:nvSpPr>
          <p:cNvPr id="22" name="Text Box 36"/>
          <p:cNvSpPr txBox="1">
            <a:spLocks noChangeArrowheads="1"/>
          </p:cNvSpPr>
          <p:nvPr/>
        </p:nvSpPr>
        <p:spPr bwMode="auto">
          <a:xfrm>
            <a:off x="6765132" y="3101975"/>
            <a:ext cx="6858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SzPct val="100000"/>
              <a:buFont typeface="Arial" charset="0"/>
              <a:buNone/>
            </a:pPr>
            <a:r>
              <a:rPr lang="en-US" altLang="zh-CN" sz="2400">
                <a:ea typeface="宋体" charset="-122"/>
              </a:rPr>
              <a:t>00</a:t>
            </a:r>
          </a:p>
        </p:txBody>
      </p:sp>
      <p:sp>
        <p:nvSpPr>
          <p:cNvPr id="23" name="Text Box 37"/>
          <p:cNvSpPr txBox="1">
            <a:spLocks noChangeArrowheads="1"/>
          </p:cNvSpPr>
          <p:nvPr/>
        </p:nvSpPr>
        <p:spPr bwMode="auto">
          <a:xfrm>
            <a:off x="6765132" y="3711575"/>
            <a:ext cx="6858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SzPct val="100000"/>
              <a:buFont typeface="Arial" charset="0"/>
              <a:buNone/>
            </a:pPr>
            <a:r>
              <a:rPr lang="en-US" altLang="zh-CN" sz="2400">
                <a:ea typeface="宋体" charset="-122"/>
              </a:rPr>
              <a:t>01</a:t>
            </a:r>
          </a:p>
        </p:txBody>
      </p:sp>
      <p:sp>
        <p:nvSpPr>
          <p:cNvPr id="24" name="Text Box 38"/>
          <p:cNvSpPr txBox="1">
            <a:spLocks noChangeArrowheads="1"/>
          </p:cNvSpPr>
          <p:nvPr/>
        </p:nvSpPr>
        <p:spPr bwMode="auto">
          <a:xfrm>
            <a:off x="6765132" y="4321175"/>
            <a:ext cx="6858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SzPct val="100000"/>
              <a:buFont typeface="Arial" charset="0"/>
              <a:buNone/>
            </a:pPr>
            <a:r>
              <a:rPr lang="en-US" altLang="zh-CN" sz="2400">
                <a:ea typeface="宋体" charset="-122"/>
              </a:rPr>
              <a:t>11</a:t>
            </a:r>
          </a:p>
        </p:txBody>
      </p:sp>
      <p:sp>
        <p:nvSpPr>
          <p:cNvPr id="25" name="Text Box 39"/>
          <p:cNvSpPr txBox="1">
            <a:spLocks noChangeArrowheads="1"/>
          </p:cNvSpPr>
          <p:nvPr/>
        </p:nvSpPr>
        <p:spPr bwMode="auto">
          <a:xfrm>
            <a:off x="6765132" y="4930775"/>
            <a:ext cx="6858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SzPct val="100000"/>
              <a:buFont typeface="Arial" charset="0"/>
              <a:buNone/>
            </a:pPr>
            <a:r>
              <a:rPr lang="en-US" altLang="zh-CN" sz="2400">
                <a:ea typeface="宋体" charset="-122"/>
              </a:rPr>
              <a:t>10</a:t>
            </a:r>
          </a:p>
        </p:txBody>
      </p:sp>
      <p:sp>
        <p:nvSpPr>
          <p:cNvPr id="26" name="Rectangle 42"/>
          <p:cNvSpPr>
            <a:spLocks noChangeArrowheads="1"/>
          </p:cNvSpPr>
          <p:nvPr/>
        </p:nvSpPr>
        <p:spPr bwMode="auto">
          <a:xfrm>
            <a:off x="8184357" y="2628900"/>
            <a:ext cx="792162" cy="295275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43"/>
          <p:cNvSpPr txBox="1">
            <a:spLocks noChangeArrowheads="1"/>
          </p:cNvSpPr>
          <p:nvPr/>
        </p:nvSpPr>
        <p:spPr bwMode="auto">
          <a:xfrm>
            <a:off x="8257382" y="3106738"/>
            <a:ext cx="719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ea typeface="宋体" charset="-122"/>
              </a:rPr>
              <a:t>1</a:t>
            </a:r>
          </a:p>
        </p:txBody>
      </p:sp>
      <p:sp>
        <p:nvSpPr>
          <p:cNvPr id="28" name="Text Box 44"/>
          <p:cNvSpPr txBox="1">
            <a:spLocks noChangeArrowheads="1"/>
          </p:cNvSpPr>
          <p:nvPr/>
        </p:nvSpPr>
        <p:spPr bwMode="auto">
          <a:xfrm>
            <a:off x="8257382" y="3756025"/>
            <a:ext cx="719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ea typeface="宋体" charset="-122"/>
              </a:rPr>
              <a:t>1</a:t>
            </a:r>
          </a:p>
        </p:txBody>
      </p:sp>
      <p:sp>
        <p:nvSpPr>
          <p:cNvPr id="29" name="Text Box 45"/>
          <p:cNvSpPr txBox="1">
            <a:spLocks noChangeArrowheads="1"/>
          </p:cNvSpPr>
          <p:nvPr/>
        </p:nvSpPr>
        <p:spPr bwMode="auto">
          <a:xfrm>
            <a:off x="8257382" y="4332288"/>
            <a:ext cx="719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ea typeface="宋体" charset="-122"/>
              </a:rPr>
              <a:t>1</a:t>
            </a:r>
          </a:p>
        </p:txBody>
      </p:sp>
      <p:sp>
        <p:nvSpPr>
          <p:cNvPr id="30" name="Text Box 46"/>
          <p:cNvSpPr txBox="1">
            <a:spLocks noChangeArrowheads="1"/>
          </p:cNvSpPr>
          <p:nvPr/>
        </p:nvSpPr>
        <p:spPr bwMode="auto">
          <a:xfrm>
            <a:off x="8257382" y="4932363"/>
            <a:ext cx="719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ea typeface="宋体" charset="-122"/>
              </a:rPr>
              <a:t>1</a:t>
            </a:r>
          </a:p>
        </p:txBody>
      </p:sp>
      <p:sp>
        <p:nvSpPr>
          <p:cNvPr id="31" name="Rectangle 48"/>
          <p:cNvSpPr>
            <a:spLocks noChangeArrowheads="1"/>
          </p:cNvSpPr>
          <p:nvPr/>
        </p:nvSpPr>
        <p:spPr bwMode="auto">
          <a:xfrm>
            <a:off x="6815932" y="2916238"/>
            <a:ext cx="3673475" cy="79216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49"/>
          <p:cNvSpPr txBox="1">
            <a:spLocks noChangeArrowheads="1"/>
          </p:cNvSpPr>
          <p:nvPr/>
        </p:nvSpPr>
        <p:spPr bwMode="auto">
          <a:xfrm>
            <a:off x="7465219" y="3106738"/>
            <a:ext cx="719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ea typeface="宋体" charset="-122"/>
              </a:rPr>
              <a:t>1</a:t>
            </a:r>
          </a:p>
        </p:txBody>
      </p:sp>
      <p:sp>
        <p:nvSpPr>
          <p:cNvPr id="33" name="Text Box 50"/>
          <p:cNvSpPr txBox="1">
            <a:spLocks noChangeArrowheads="1"/>
          </p:cNvSpPr>
          <p:nvPr/>
        </p:nvSpPr>
        <p:spPr bwMode="auto">
          <a:xfrm>
            <a:off x="8978107" y="3106738"/>
            <a:ext cx="719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ea typeface="宋体" charset="-122"/>
              </a:rPr>
              <a:t>1</a:t>
            </a:r>
          </a:p>
        </p:txBody>
      </p:sp>
      <p:sp>
        <p:nvSpPr>
          <p:cNvPr id="34" name="Text Box 51"/>
          <p:cNvSpPr txBox="1">
            <a:spLocks noChangeArrowheads="1"/>
          </p:cNvSpPr>
          <p:nvPr/>
        </p:nvSpPr>
        <p:spPr bwMode="auto">
          <a:xfrm>
            <a:off x="9770269" y="3106738"/>
            <a:ext cx="719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ea typeface="宋体" charset="-122"/>
              </a:rPr>
              <a:t>1</a:t>
            </a:r>
          </a:p>
        </p:txBody>
      </p:sp>
      <p:sp>
        <p:nvSpPr>
          <p:cNvPr id="35" name="Text Box 52"/>
          <p:cNvSpPr txBox="1">
            <a:spLocks noChangeArrowheads="1"/>
          </p:cNvSpPr>
          <p:nvPr/>
        </p:nvSpPr>
        <p:spPr bwMode="auto">
          <a:xfrm>
            <a:off x="9770269" y="4932363"/>
            <a:ext cx="719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ea typeface="宋体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5581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/>
      <p:bldP spid="28" grpId="0"/>
      <p:bldP spid="29" grpId="0"/>
      <p:bldP spid="30" grpId="0"/>
      <p:bldP spid="31" grpId="0" animBg="1"/>
      <p:bldP spid="31" grpId="1" animBg="1"/>
      <p:bldP spid="32" grpId="0"/>
      <p:bldP spid="33" grpId="0"/>
      <p:bldP spid="34" grpId="0"/>
      <p:bldP spid="3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Karnaugh</a:t>
            </a:r>
            <a:r>
              <a:rPr lang="en-US" altLang="zh-CN" dirty="0"/>
              <a:t> Map Simplification SOP Expressions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>
          <a:xfrm>
            <a:off x="1141409" y="2249486"/>
            <a:ext cx="6950872" cy="35417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>
                <a:ea typeface="宋体" charset="-122"/>
              </a:rPr>
              <a:t> f(x</a:t>
            </a:r>
            <a:r>
              <a:rPr lang="en-US" altLang="zh-CN" sz="2800" baseline="-25000" dirty="0">
                <a:ea typeface="宋体" charset="-122"/>
              </a:rPr>
              <a:t>1</a:t>
            </a:r>
            <a:r>
              <a:rPr lang="en-US" altLang="zh-CN" sz="2800" dirty="0">
                <a:ea typeface="宋体" charset="-122"/>
              </a:rPr>
              <a:t>,x</a:t>
            </a:r>
            <a:r>
              <a:rPr lang="en-US" altLang="zh-CN" sz="2800" baseline="-25000" dirty="0">
                <a:ea typeface="宋体" charset="-122"/>
              </a:rPr>
              <a:t>2</a:t>
            </a:r>
            <a:r>
              <a:rPr lang="en-US" altLang="zh-CN" sz="2800" dirty="0">
                <a:ea typeface="宋体" charset="-122"/>
              </a:rPr>
              <a:t>) = x</a:t>
            </a:r>
            <a:r>
              <a:rPr lang="en-US" altLang="zh-CN" sz="2800" baseline="-25000" dirty="0">
                <a:ea typeface="宋体" charset="-122"/>
              </a:rPr>
              <a:t>1</a:t>
            </a:r>
            <a:r>
              <a:rPr lang="en-US" altLang="zh-CN" sz="2800" dirty="0">
                <a:ea typeface="宋体" charset="-122"/>
              </a:rPr>
              <a:t>’x</a:t>
            </a:r>
            <a:r>
              <a:rPr lang="en-US" altLang="zh-CN" sz="2800" baseline="-25000" dirty="0">
                <a:ea typeface="宋体" charset="-122"/>
              </a:rPr>
              <a:t>2</a:t>
            </a:r>
            <a:r>
              <a:rPr lang="en-US" altLang="zh-CN" sz="2800" dirty="0">
                <a:ea typeface="宋体" charset="-122"/>
              </a:rPr>
              <a:t>’+ x</a:t>
            </a:r>
            <a:r>
              <a:rPr lang="en-US" altLang="zh-CN" sz="2800" baseline="-25000" dirty="0">
                <a:ea typeface="宋体" charset="-122"/>
              </a:rPr>
              <a:t>1</a:t>
            </a:r>
            <a:r>
              <a:rPr lang="en-US" altLang="zh-CN" sz="2800" dirty="0">
                <a:ea typeface="宋体" charset="-122"/>
              </a:rPr>
              <a:t>’x</a:t>
            </a:r>
            <a:r>
              <a:rPr lang="en-US" altLang="zh-CN" sz="2800" baseline="-25000" dirty="0">
                <a:ea typeface="宋体" charset="-122"/>
              </a:rPr>
              <a:t>2</a:t>
            </a:r>
            <a:r>
              <a:rPr lang="en-US" altLang="zh-CN" sz="2800" dirty="0">
                <a:ea typeface="宋体" charset="-122"/>
              </a:rPr>
              <a:t> + x</a:t>
            </a:r>
            <a:r>
              <a:rPr lang="en-US" altLang="zh-CN" sz="2800" baseline="-25000" dirty="0">
                <a:ea typeface="宋体" charset="-122"/>
              </a:rPr>
              <a:t>1</a:t>
            </a:r>
            <a:r>
              <a:rPr lang="en-US" altLang="zh-CN" sz="2800" dirty="0">
                <a:ea typeface="宋体" charset="-122"/>
              </a:rPr>
              <a:t>x</a:t>
            </a:r>
            <a:r>
              <a:rPr lang="en-US" altLang="zh-CN" sz="2800" baseline="-25000" dirty="0">
                <a:ea typeface="宋体" charset="-122"/>
              </a:rPr>
              <a:t>2</a:t>
            </a:r>
            <a:r>
              <a:rPr lang="en-US" altLang="zh-CN" sz="2800" dirty="0">
                <a:ea typeface="宋体" charset="-122"/>
              </a:rPr>
              <a:t>’ </a:t>
            </a:r>
            <a:r>
              <a:rPr lang="en-US" altLang="zh-CN" sz="2800" dirty="0" smtClean="0">
                <a:ea typeface="宋体" charset="-122"/>
              </a:rPr>
              <a:t>= </a:t>
            </a:r>
            <a:r>
              <a:rPr lang="en-US" altLang="zh-CN" sz="2800" dirty="0">
                <a:ea typeface="宋体" charset="-122"/>
              </a:rPr>
              <a:t>m</a:t>
            </a:r>
            <a:r>
              <a:rPr lang="en-US" altLang="zh-CN" sz="2800" baseline="-25000" dirty="0">
                <a:ea typeface="宋体" charset="-122"/>
              </a:rPr>
              <a:t>0</a:t>
            </a:r>
            <a:r>
              <a:rPr lang="en-US" altLang="zh-CN" sz="2800" dirty="0">
                <a:ea typeface="宋体" charset="-122"/>
              </a:rPr>
              <a:t> + m</a:t>
            </a:r>
            <a:r>
              <a:rPr lang="en-US" altLang="zh-CN" sz="2800" baseline="-25000" dirty="0">
                <a:ea typeface="宋体" charset="-122"/>
              </a:rPr>
              <a:t>1</a:t>
            </a:r>
            <a:r>
              <a:rPr lang="en-US" altLang="zh-CN" sz="2800" dirty="0">
                <a:ea typeface="宋体" charset="-122"/>
              </a:rPr>
              <a:t> + </a:t>
            </a:r>
            <a:r>
              <a:rPr lang="en-US" altLang="zh-CN" sz="2800" dirty="0" smtClean="0">
                <a:ea typeface="宋体" charset="-122"/>
              </a:rPr>
              <a:t>m</a:t>
            </a:r>
            <a:r>
              <a:rPr lang="en-US" altLang="zh-CN" sz="2800" baseline="-25000" dirty="0" smtClean="0">
                <a:ea typeface="宋体" charset="-122"/>
              </a:rPr>
              <a:t>2</a:t>
            </a:r>
            <a:r>
              <a:rPr lang="en-US" altLang="zh-CN" sz="3600" dirty="0" smtClean="0">
                <a:ea typeface="宋体" charset="-122"/>
              </a:rPr>
              <a:t>  </a:t>
            </a:r>
            <a:r>
              <a:rPr lang="en-US" altLang="zh-CN" sz="3600" dirty="0">
                <a:ea typeface="宋体" charset="-122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charset="-122"/>
              </a:rPr>
              <a:t>What (simpler) function is represented by each dashed rectangle?</a:t>
            </a:r>
          </a:p>
          <a:p>
            <a:pPr lvl="1">
              <a:lnSpc>
                <a:spcPct val="90000"/>
              </a:lnSpc>
            </a:pPr>
            <a:r>
              <a:rPr lang="en-US" altLang="zh-CN" sz="2800" dirty="0">
                <a:ea typeface="宋体" charset="-122"/>
              </a:rPr>
              <a:t>x</a:t>
            </a:r>
            <a:r>
              <a:rPr lang="en-US" altLang="zh-CN" sz="2800" baseline="-25000" dirty="0">
                <a:ea typeface="宋体" charset="-122"/>
              </a:rPr>
              <a:t>1</a:t>
            </a:r>
            <a:r>
              <a:rPr lang="en-US" altLang="zh-CN" sz="2800" dirty="0">
                <a:ea typeface="宋体" charset="-122"/>
              </a:rPr>
              <a:t>’x</a:t>
            </a:r>
            <a:r>
              <a:rPr lang="en-US" altLang="zh-CN" sz="2800" baseline="-25000" dirty="0">
                <a:ea typeface="宋体" charset="-122"/>
              </a:rPr>
              <a:t>2</a:t>
            </a:r>
            <a:r>
              <a:rPr lang="en-US" altLang="zh-CN" sz="2800" dirty="0">
                <a:ea typeface="宋体" charset="-122"/>
              </a:rPr>
              <a:t>’+ x</a:t>
            </a:r>
            <a:r>
              <a:rPr lang="en-US" altLang="zh-CN" sz="2800" baseline="-25000" dirty="0">
                <a:ea typeface="宋体" charset="-122"/>
              </a:rPr>
              <a:t>1</a:t>
            </a:r>
            <a:r>
              <a:rPr lang="en-US" altLang="zh-CN" sz="2800" dirty="0">
                <a:ea typeface="宋体" charset="-122"/>
              </a:rPr>
              <a:t>’x</a:t>
            </a:r>
            <a:r>
              <a:rPr lang="en-US" altLang="zh-CN" sz="2800" baseline="-25000" dirty="0">
                <a:ea typeface="宋体" charset="-122"/>
              </a:rPr>
              <a:t>2</a:t>
            </a:r>
            <a:r>
              <a:rPr lang="en-US" altLang="zh-CN" sz="2800" dirty="0">
                <a:ea typeface="宋体" charset="-122"/>
              </a:rPr>
              <a:t> =x</a:t>
            </a:r>
            <a:r>
              <a:rPr lang="en-US" altLang="zh-CN" sz="2800" baseline="-25000" dirty="0">
                <a:ea typeface="宋体" charset="-122"/>
              </a:rPr>
              <a:t>1</a:t>
            </a:r>
            <a:r>
              <a:rPr lang="en-US" altLang="zh-CN" sz="2800" dirty="0">
                <a:ea typeface="宋体" charset="-122"/>
              </a:rPr>
              <a:t>’(x</a:t>
            </a:r>
            <a:r>
              <a:rPr lang="en-US" altLang="zh-CN" sz="2800" baseline="-25000" dirty="0">
                <a:ea typeface="宋体" charset="-122"/>
              </a:rPr>
              <a:t>2</a:t>
            </a:r>
            <a:r>
              <a:rPr lang="en-US" altLang="zh-CN" sz="2800" dirty="0">
                <a:ea typeface="宋体" charset="-122"/>
              </a:rPr>
              <a:t>’+x</a:t>
            </a:r>
            <a:r>
              <a:rPr lang="en-US" altLang="zh-CN" sz="2800" baseline="-25000" dirty="0">
                <a:ea typeface="宋体" charset="-122"/>
              </a:rPr>
              <a:t>2</a:t>
            </a:r>
            <a:r>
              <a:rPr lang="en-US" altLang="zh-CN" sz="2800" dirty="0">
                <a:ea typeface="宋体" charset="-122"/>
              </a:rPr>
              <a:t>)=x</a:t>
            </a:r>
            <a:r>
              <a:rPr lang="en-US" altLang="zh-CN" sz="2800" baseline="-25000" dirty="0">
                <a:ea typeface="宋体" charset="-122"/>
              </a:rPr>
              <a:t>1</a:t>
            </a:r>
            <a:r>
              <a:rPr lang="en-US" altLang="zh-CN" sz="2800" dirty="0">
                <a:ea typeface="宋体" charset="-122"/>
              </a:rPr>
              <a:t>’</a:t>
            </a:r>
            <a:endParaRPr lang="en-US" altLang="zh-CN" sz="2800" baseline="-25000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800" dirty="0">
                <a:ea typeface="宋体" charset="-122"/>
              </a:rPr>
              <a:t>x</a:t>
            </a:r>
            <a:r>
              <a:rPr lang="en-US" altLang="zh-CN" sz="2800" baseline="-25000" dirty="0">
                <a:ea typeface="宋体" charset="-122"/>
              </a:rPr>
              <a:t>1</a:t>
            </a:r>
            <a:r>
              <a:rPr lang="en-US" altLang="zh-CN" sz="2800" dirty="0">
                <a:ea typeface="宋体" charset="-122"/>
              </a:rPr>
              <a:t>’x</a:t>
            </a:r>
            <a:r>
              <a:rPr lang="en-US" altLang="zh-CN" sz="2800" baseline="-25000" dirty="0">
                <a:ea typeface="宋体" charset="-122"/>
              </a:rPr>
              <a:t>2</a:t>
            </a:r>
            <a:r>
              <a:rPr lang="en-US" altLang="zh-CN" sz="2800" dirty="0">
                <a:ea typeface="宋体" charset="-122"/>
              </a:rPr>
              <a:t>’+ x</a:t>
            </a:r>
            <a:r>
              <a:rPr lang="en-US" altLang="zh-CN" sz="2800" baseline="-25000" dirty="0">
                <a:ea typeface="宋体" charset="-122"/>
              </a:rPr>
              <a:t>1</a:t>
            </a:r>
            <a:r>
              <a:rPr lang="en-US" altLang="zh-CN" sz="2800" dirty="0">
                <a:ea typeface="宋体" charset="-122"/>
              </a:rPr>
              <a:t>x</a:t>
            </a:r>
            <a:r>
              <a:rPr lang="en-US" altLang="zh-CN" sz="2800" baseline="-25000" dirty="0">
                <a:ea typeface="宋体" charset="-122"/>
              </a:rPr>
              <a:t>2</a:t>
            </a:r>
            <a:r>
              <a:rPr lang="en-US" altLang="zh-CN" sz="2800" dirty="0">
                <a:ea typeface="宋体" charset="-122"/>
              </a:rPr>
              <a:t>’=x</a:t>
            </a:r>
            <a:r>
              <a:rPr lang="en-US" altLang="zh-CN" sz="2800" baseline="-25000" dirty="0">
                <a:ea typeface="宋体" charset="-122"/>
              </a:rPr>
              <a:t>2</a:t>
            </a:r>
            <a:r>
              <a:rPr lang="en-US" altLang="zh-CN" sz="2800" dirty="0">
                <a:ea typeface="宋体" charset="-122"/>
              </a:rPr>
              <a:t>’(x</a:t>
            </a:r>
            <a:r>
              <a:rPr lang="en-US" altLang="zh-CN" sz="2800" baseline="-25000" dirty="0">
                <a:ea typeface="宋体" charset="-122"/>
              </a:rPr>
              <a:t>1</a:t>
            </a:r>
            <a:r>
              <a:rPr lang="en-US" altLang="zh-CN" sz="2800" dirty="0">
                <a:ea typeface="宋体" charset="-122"/>
              </a:rPr>
              <a:t>’+x</a:t>
            </a:r>
            <a:r>
              <a:rPr lang="en-US" altLang="zh-CN" sz="2800" baseline="-25000" dirty="0">
                <a:ea typeface="宋体" charset="-122"/>
              </a:rPr>
              <a:t>1</a:t>
            </a:r>
            <a:r>
              <a:rPr lang="en-US" altLang="zh-CN" sz="2800" dirty="0">
                <a:ea typeface="宋体" charset="-122"/>
              </a:rPr>
              <a:t>) =</a:t>
            </a:r>
            <a:r>
              <a:rPr lang="en-US" altLang="zh-CN" sz="2800" dirty="0" smtClean="0">
                <a:ea typeface="宋体" charset="-122"/>
              </a:rPr>
              <a:t>x</a:t>
            </a:r>
            <a:r>
              <a:rPr lang="en-US" altLang="zh-CN" sz="2800" baseline="-25000" dirty="0" smtClean="0">
                <a:ea typeface="宋体" charset="-122"/>
              </a:rPr>
              <a:t>2</a:t>
            </a:r>
            <a:r>
              <a:rPr lang="en-US" altLang="zh-CN" sz="2800" dirty="0" smtClean="0">
                <a:ea typeface="宋体" charset="-122"/>
              </a:rPr>
              <a:t>’</a:t>
            </a:r>
          </a:p>
          <a:p>
            <a:pPr lvl="1"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f(x</a:t>
            </a:r>
            <a:r>
              <a:rPr lang="en-US" altLang="zh-CN" sz="2800" baseline="-25000" dirty="0" smtClean="0">
                <a:ea typeface="宋体" charset="-122"/>
              </a:rPr>
              <a:t>1</a:t>
            </a:r>
            <a:r>
              <a:rPr lang="en-US" altLang="zh-CN" sz="2800" dirty="0" smtClean="0">
                <a:ea typeface="宋体" charset="-122"/>
              </a:rPr>
              <a:t>,x</a:t>
            </a:r>
            <a:r>
              <a:rPr lang="en-US" altLang="zh-CN" sz="2800" baseline="-25000" dirty="0" smtClean="0">
                <a:ea typeface="宋体" charset="-122"/>
              </a:rPr>
              <a:t>2</a:t>
            </a:r>
            <a:r>
              <a:rPr lang="en-US" altLang="zh-CN" sz="2800" dirty="0">
                <a:ea typeface="宋体" charset="-122"/>
              </a:rPr>
              <a:t>) =</a:t>
            </a:r>
            <a:r>
              <a:rPr lang="en-US" altLang="zh-CN" sz="2800" dirty="0">
                <a:solidFill>
                  <a:srgbClr val="FF3300"/>
                </a:solidFill>
                <a:ea typeface="宋体" charset="-122"/>
              </a:rPr>
              <a:t>x</a:t>
            </a:r>
            <a:r>
              <a:rPr lang="en-US" altLang="zh-CN" sz="2800" baseline="-25000" dirty="0">
                <a:solidFill>
                  <a:srgbClr val="FF3300"/>
                </a:solidFill>
                <a:ea typeface="宋体" charset="-122"/>
              </a:rPr>
              <a:t>1</a:t>
            </a:r>
            <a:r>
              <a:rPr lang="en-US" altLang="zh-CN" sz="2800" dirty="0">
                <a:solidFill>
                  <a:srgbClr val="FF3300"/>
                </a:solidFill>
                <a:ea typeface="宋体" charset="-122"/>
              </a:rPr>
              <a:t>’</a:t>
            </a:r>
            <a:r>
              <a:rPr lang="en-US" altLang="zh-CN" sz="2800" dirty="0">
                <a:ea typeface="宋体" charset="-122"/>
              </a:rPr>
              <a:t>+</a:t>
            </a:r>
            <a:r>
              <a:rPr lang="en-US" altLang="zh-CN" sz="2800" dirty="0">
                <a:solidFill>
                  <a:schemeClr val="bg1"/>
                </a:solidFill>
                <a:ea typeface="宋体" charset="-122"/>
              </a:rPr>
              <a:t>x</a:t>
            </a:r>
            <a:r>
              <a:rPr lang="en-US" altLang="zh-CN" sz="2800" baseline="-25000" dirty="0">
                <a:solidFill>
                  <a:schemeClr val="bg1"/>
                </a:solidFill>
                <a:ea typeface="宋体" charset="-122"/>
              </a:rPr>
              <a:t>2</a:t>
            </a:r>
            <a:r>
              <a:rPr lang="en-US" altLang="zh-CN" sz="2800" dirty="0" smtClean="0">
                <a:solidFill>
                  <a:schemeClr val="bg1"/>
                </a:solidFill>
                <a:ea typeface="宋体" charset="-122"/>
              </a:rPr>
              <a:t>’</a:t>
            </a:r>
            <a:endParaRPr lang="zh-CN" altLang="en-US" sz="28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61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241756" y="4204229"/>
            <a:ext cx="1006475" cy="110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>
              <a:buClr>
                <a:srgbClr val="669900"/>
              </a:buClr>
              <a:buSzPct val="70000"/>
              <a:buFont typeface="Wingdings" pitchFamily="2" charset="2"/>
              <a:buNone/>
              <a:defRPr/>
            </a:pPr>
            <a:endParaRPr lang="zh-CN" altLang="en-US" sz="280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  <a:p>
            <a:pPr algn="r" eaLnBrk="1" hangingPunct="1">
              <a:buClr>
                <a:srgbClr val="6699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0</a:t>
            </a:r>
            <a:endParaRPr lang="zh-CN" altLang="en-US" sz="3200" baseline="-2500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9236869" y="4204229"/>
            <a:ext cx="1004887" cy="110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>
              <a:buClr>
                <a:srgbClr val="669900"/>
              </a:buClr>
              <a:buSzPct val="70000"/>
              <a:buFont typeface="Wingdings" pitchFamily="2" charset="2"/>
              <a:buNone/>
              <a:defRPr/>
            </a:pPr>
            <a:endParaRPr lang="zh-CN" altLang="en-US" sz="280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  <a:p>
            <a:pPr algn="r" eaLnBrk="1" hangingPunct="1">
              <a:buClr>
                <a:srgbClr val="6699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1</a:t>
            </a:r>
            <a:endParaRPr lang="zh-CN" altLang="en-US" sz="3200" baseline="-2500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8505031" y="4204229"/>
            <a:ext cx="731838" cy="110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buClr>
                <a:srgbClr val="669900"/>
              </a:buClr>
              <a:buSzPct val="70000"/>
              <a:buFont typeface="Wingdings" pitchFamily="2" charset="2"/>
              <a:buNone/>
              <a:defRPr/>
            </a:pPr>
            <a:endParaRPr lang="zh-CN" altLang="en-US" sz="280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  <a:p>
            <a:pPr algn="ctr" eaLnBrk="1" hangingPunct="1">
              <a:buClr>
                <a:srgbClr val="6699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1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0241756" y="3102504"/>
            <a:ext cx="1006475" cy="110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>
              <a:buClr>
                <a:srgbClr val="669900"/>
              </a:buClr>
              <a:buSzPct val="70000"/>
              <a:buFont typeface="Wingdings" pitchFamily="2" charset="2"/>
              <a:buNone/>
              <a:defRPr/>
            </a:pPr>
            <a:endParaRPr lang="zh-CN" altLang="en-US" sz="280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  <a:p>
            <a:pPr algn="r" eaLnBrk="1" hangingPunct="1">
              <a:buClr>
                <a:srgbClr val="6699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1</a:t>
            </a:r>
            <a:endParaRPr lang="zh-CN" altLang="en-US" sz="3200" baseline="-2500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9236869" y="3102504"/>
            <a:ext cx="1004887" cy="110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>
              <a:buClr>
                <a:srgbClr val="669900"/>
              </a:buClr>
              <a:buSzPct val="70000"/>
              <a:buFont typeface="Wingdings" pitchFamily="2" charset="2"/>
              <a:buNone/>
              <a:defRPr/>
            </a:pPr>
            <a:endParaRPr lang="zh-CN" altLang="en-US" sz="280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  <a:p>
            <a:pPr algn="r" eaLnBrk="1" hangingPunct="1">
              <a:buClr>
                <a:srgbClr val="6699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1</a:t>
            </a:r>
            <a:endParaRPr lang="zh-CN" altLang="en-US" sz="3200" baseline="-2500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8505031" y="3102504"/>
            <a:ext cx="731838" cy="110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buClr>
                <a:srgbClr val="669900"/>
              </a:buClr>
              <a:buSzPct val="70000"/>
              <a:buFont typeface="Wingdings" pitchFamily="2" charset="2"/>
              <a:buNone/>
              <a:defRPr/>
            </a:pPr>
            <a:endParaRPr lang="zh-CN" altLang="en-US" sz="280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  <a:p>
            <a:pPr algn="ctr" eaLnBrk="1" hangingPunct="1">
              <a:buClr>
                <a:srgbClr val="6699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0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0241756" y="2035704"/>
            <a:ext cx="10064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buClr>
                <a:srgbClr val="669900"/>
              </a:buClr>
              <a:buSzPct val="70000"/>
              <a:buFont typeface="Wingdings" pitchFamily="2" charset="2"/>
              <a:buNone/>
              <a:defRPr/>
            </a:pPr>
            <a:endParaRPr lang="zh-CN" altLang="en-US" sz="280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  <a:p>
            <a:pPr algn="ctr" eaLnBrk="1" hangingPunct="1">
              <a:buClr>
                <a:srgbClr val="6699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1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9236869" y="2035704"/>
            <a:ext cx="10048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buClr>
                <a:srgbClr val="669900"/>
              </a:buClr>
              <a:buSzPct val="70000"/>
              <a:buFont typeface="Wingdings" pitchFamily="2" charset="2"/>
              <a:buNone/>
              <a:defRPr/>
            </a:pPr>
            <a:endParaRPr lang="zh-CN" altLang="en-US" sz="280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  <a:p>
            <a:pPr algn="ctr" eaLnBrk="1" hangingPunct="1">
              <a:buClr>
                <a:srgbClr val="6699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0</a:t>
            </a: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8505031" y="2035704"/>
            <a:ext cx="73183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>
              <a:buClr>
                <a:srgbClr val="669900"/>
              </a:buClr>
              <a:buSzPct val="70000"/>
              <a:buFont typeface="Wingdings" pitchFamily="2" charset="2"/>
              <a:buNone/>
              <a:defRPr/>
            </a:pPr>
            <a:endParaRPr lang="zh-CN" altLang="en-US" sz="280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  <a:p>
            <a:pPr eaLnBrk="1" hangingPunct="1">
              <a:buClr>
                <a:srgbClr val="669900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x</a:t>
            </a:r>
            <a:r>
              <a:rPr lang="en-US" altLang="zh-CN" sz="2800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2</a:t>
            </a:r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>
            <a:off x="8505031" y="2035704"/>
            <a:ext cx="731838" cy="106680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Line 49"/>
          <p:cNvSpPr>
            <a:spLocks noChangeShapeType="1"/>
          </p:cNvSpPr>
          <p:nvPr/>
        </p:nvSpPr>
        <p:spPr bwMode="auto">
          <a:xfrm>
            <a:off x="9236869" y="5305954"/>
            <a:ext cx="20113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57"/>
          <p:cNvSpPr>
            <a:spLocks noChangeShapeType="1"/>
          </p:cNvSpPr>
          <p:nvPr/>
        </p:nvSpPr>
        <p:spPr bwMode="auto">
          <a:xfrm>
            <a:off x="9236869" y="3102504"/>
            <a:ext cx="0" cy="1101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63"/>
          <p:cNvSpPr>
            <a:spLocks noChangeShapeType="1"/>
          </p:cNvSpPr>
          <p:nvPr/>
        </p:nvSpPr>
        <p:spPr bwMode="auto">
          <a:xfrm>
            <a:off x="9236869" y="3102504"/>
            <a:ext cx="1004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Line 70"/>
          <p:cNvSpPr>
            <a:spLocks noChangeShapeType="1"/>
          </p:cNvSpPr>
          <p:nvPr/>
        </p:nvSpPr>
        <p:spPr bwMode="auto">
          <a:xfrm>
            <a:off x="9236869" y="4204229"/>
            <a:ext cx="0" cy="11017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11248231" y="3102504"/>
            <a:ext cx="0" cy="22034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Line 73"/>
          <p:cNvSpPr>
            <a:spLocks noChangeShapeType="1"/>
          </p:cNvSpPr>
          <p:nvPr/>
        </p:nvSpPr>
        <p:spPr bwMode="auto">
          <a:xfrm>
            <a:off x="10241756" y="3102504"/>
            <a:ext cx="10064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Line 58"/>
          <p:cNvSpPr>
            <a:spLocks noChangeShapeType="1"/>
          </p:cNvSpPr>
          <p:nvPr/>
        </p:nvSpPr>
        <p:spPr bwMode="auto">
          <a:xfrm>
            <a:off x="10241756" y="3102504"/>
            <a:ext cx="0" cy="22034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Line 75"/>
          <p:cNvSpPr>
            <a:spLocks noChangeShapeType="1"/>
          </p:cNvSpPr>
          <p:nvPr/>
        </p:nvSpPr>
        <p:spPr bwMode="auto">
          <a:xfrm>
            <a:off x="10241756" y="4204229"/>
            <a:ext cx="1006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Line 65"/>
          <p:cNvSpPr>
            <a:spLocks noChangeShapeType="1"/>
          </p:cNvSpPr>
          <p:nvPr/>
        </p:nvSpPr>
        <p:spPr bwMode="auto">
          <a:xfrm>
            <a:off x="9236869" y="4204229"/>
            <a:ext cx="100488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8733631" y="2067454"/>
            <a:ext cx="50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2800">
                <a:ea typeface="宋体" charset="-122"/>
              </a:rPr>
              <a:t>x</a:t>
            </a:r>
            <a:r>
              <a:rPr lang="en-US" altLang="zh-CN" sz="2800" baseline="-25000">
                <a:ea typeface="宋体" charset="-122"/>
              </a:rPr>
              <a:t>1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9190831" y="3102504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zh-CN" altLang="en-US" sz="2000">
                <a:ea typeface="宋体" charset="-122"/>
              </a:rPr>
              <a:t>0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10181431" y="3086629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2000">
                <a:ea typeface="宋体" charset="-122"/>
              </a:rPr>
              <a:t>2</a:t>
            </a: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9184481" y="4169304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2000">
                <a:ea typeface="宋体" charset="-122"/>
              </a:rPr>
              <a:t>1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10181431" y="4169304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zh-CN" altLang="en-US" sz="2000">
                <a:ea typeface="宋体" charset="-122"/>
              </a:rPr>
              <a:t>3</a:t>
            </a:r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9648031" y="3559704"/>
            <a:ext cx="533400" cy="1676400"/>
          </a:xfrm>
          <a:prstGeom prst="rect">
            <a:avLst/>
          </a:prstGeom>
          <a:noFill/>
          <a:ln w="34925">
            <a:solidFill>
              <a:srgbClr val="FF3300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9495631" y="3635904"/>
            <a:ext cx="1676400" cy="457200"/>
          </a:xfrm>
          <a:prstGeom prst="rect">
            <a:avLst/>
          </a:prstGeom>
          <a:noFill/>
          <a:ln w="34925">
            <a:solidFill>
              <a:schemeClr val="bg1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571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Karnaugh</a:t>
            </a:r>
            <a:r>
              <a:rPr lang="en-US" altLang="zh-CN" dirty="0"/>
              <a:t> Map Simplification SOP Expressions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Enter 1s in the K-map for each product term in the function</a:t>
            </a:r>
          </a:p>
          <a:p>
            <a:r>
              <a:rPr lang="en-US" altLang="zh-CN" dirty="0"/>
              <a:t>Group adjacent K-map cells containing 1s to obtain a product with fewer variables. </a:t>
            </a:r>
            <a:endParaRPr lang="en-US" altLang="zh-CN" dirty="0" smtClean="0"/>
          </a:p>
          <a:p>
            <a:r>
              <a:rPr lang="en-US" altLang="zh-CN" dirty="0" smtClean="0"/>
              <a:t>Groups </a:t>
            </a:r>
            <a:r>
              <a:rPr lang="en-US" altLang="zh-CN" dirty="0"/>
              <a:t>must be in power of 2 </a:t>
            </a:r>
            <a:r>
              <a:rPr lang="en-US" altLang="zh-CN" dirty="0" smtClean="0"/>
              <a:t>(1, 2</a:t>
            </a:r>
            <a:r>
              <a:rPr lang="en-US" altLang="zh-CN" dirty="0"/>
              <a:t>, 4, 8, …)</a:t>
            </a:r>
          </a:p>
          <a:p>
            <a:r>
              <a:rPr lang="en-US" altLang="zh-CN" dirty="0"/>
              <a:t>Handle “boundary wrap” for K-maps of 3 or more variables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Karnaugh</a:t>
            </a:r>
            <a:r>
              <a:rPr lang="en-US" altLang="zh-CN" dirty="0"/>
              <a:t> Map Simplification SOP Expressions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K-maps can simplify combinational logic by grouping cells and eliminating variables that change. 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63</a:t>
            </a:fld>
            <a:endParaRPr lang="en-US" dirty="0"/>
          </a:p>
        </p:txBody>
      </p:sp>
      <p:sp>
        <p:nvSpPr>
          <p:cNvPr id="6" name="Rectangle 34"/>
          <p:cNvSpPr>
            <a:spLocks noChangeArrowheads="1"/>
          </p:cNvSpPr>
          <p:nvPr/>
        </p:nvSpPr>
        <p:spPr bwMode="auto">
          <a:xfrm>
            <a:off x="3183466" y="3302003"/>
            <a:ext cx="682413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Group the 1’s on the map and read the minimum logic.</a:t>
            </a:r>
          </a:p>
        </p:txBody>
      </p:sp>
      <p:sp>
        <p:nvSpPr>
          <p:cNvPr id="7" name="WordArt 35"/>
          <p:cNvSpPr>
            <a:spLocks noChangeArrowheads="1" noChangeShapeType="1" noTextEdit="1"/>
          </p:cNvSpPr>
          <p:nvPr/>
        </p:nvSpPr>
        <p:spPr bwMode="auto">
          <a:xfrm>
            <a:off x="1888067" y="3302003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Example</a:t>
            </a:r>
            <a:endParaRPr lang="zh-CN" altLang="en-US" sz="2800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4646346" y="4248856"/>
            <a:ext cx="7003787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dirty="0">
                <a:ea typeface="宋体" charset="-122"/>
              </a:rPr>
              <a:t>1.</a:t>
            </a:r>
            <a:r>
              <a:rPr lang="en-US" altLang="zh-CN" dirty="0">
                <a:ea typeface="宋体" charset="-122"/>
              </a:rPr>
              <a:t>  </a:t>
            </a:r>
            <a:r>
              <a:rPr lang="en-US" altLang="zh-CN" sz="2000" dirty="0">
                <a:ea typeface="宋体" charset="-122"/>
              </a:rPr>
              <a:t>Group the 1’s into two overlapping groups as indicated.</a:t>
            </a:r>
          </a:p>
          <a:p>
            <a:pPr eaLnBrk="1" hangingPunct="1">
              <a:spcBef>
                <a:spcPct val="20000"/>
              </a:spcBef>
              <a:buFontTx/>
              <a:buAutoNum type="arabicPeriod" startAt="2"/>
            </a:pPr>
            <a:r>
              <a:rPr lang="en-US" altLang="zh-CN" sz="2000" dirty="0">
                <a:ea typeface="宋体" charset="-122"/>
              </a:rPr>
              <a:t>Read each group by eliminating any variable that changes across a boundary. </a:t>
            </a:r>
          </a:p>
        </p:txBody>
      </p:sp>
      <p:grpSp>
        <p:nvGrpSpPr>
          <p:cNvPr id="33" name="Group 38"/>
          <p:cNvGrpSpPr>
            <a:grpSpLocks/>
          </p:cNvGrpSpPr>
          <p:nvPr/>
        </p:nvGrpSpPr>
        <p:grpSpPr bwMode="auto">
          <a:xfrm>
            <a:off x="4646348" y="5339655"/>
            <a:ext cx="4572000" cy="457200"/>
            <a:chOff x="2448" y="3216"/>
            <a:chExt cx="2880" cy="288"/>
          </a:xfrm>
        </p:grpSpPr>
        <p:sp>
          <p:nvSpPr>
            <p:cNvPr id="34" name="Line 16"/>
            <p:cNvSpPr>
              <a:spLocks noChangeShapeType="1"/>
            </p:cNvSpPr>
            <p:nvPr/>
          </p:nvSpPr>
          <p:spPr bwMode="auto">
            <a:xfrm>
              <a:off x="4416" y="326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7"/>
            <p:cNvSpPr>
              <a:spLocks noChangeShapeType="1"/>
            </p:cNvSpPr>
            <p:nvPr/>
          </p:nvSpPr>
          <p:spPr bwMode="auto">
            <a:xfrm>
              <a:off x="4560" y="326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18"/>
            <p:cNvSpPr txBox="1">
              <a:spLocks noChangeArrowheads="1"/>
            </p:cNvSpPr>
            <p:nvPr/>
          </p:nvSpPr>
          <p:spPr bwMode="auto">
            <a:xfrm>
              <a:off x="2448" y="3216"/>
              <a:ext cx="28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Tx/>
                <a:buAutoNum type="arabicPeriod" startAt="3"/>
              </a:pPr>
              <a:r>
                <a:rPr lang="en-US" altLang="zh-CN" sz="2000" dirty="0">
                  <a:ea typeface="宋体" charset="-122"/>
                </a:rPr>
                <a:t>The vertical group is read </a:t>
              </a:r>
              <a:r>
                <a:rPr lang="en-US" altLang="zh-CN" sz="2000" i="1" dirty="0">
                  <a:ea typeface="宋体" charset="-122"/>
                </a:rPr>
                <a:t>AC</a:t>
              </a:r>
              <a:r>
                <a:rPr lang="en-US" altLang="zh-CN" sz="2000" dirty="0">
                  <a:ea typeface="宋体" charset="-122"/>
                </a:rPr>
                <a:t>.</a:t>
              </a:r>
              <a:r>
                <a:rPr lang="en-US" altLang="zh-CN" dirty="0">
                  <a:ea typeface="宋体" charset="-122"/>
                </a:rPr>
                <a:t> </a:t>
              </a:r>
            </a:p>
          </p:txBody>
        </p:sp>
      </p:grpSp>
      <p:graphicFrame>
        <p:nvGraphicFramePr>
          <p:cNvPr id="37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009093"/>
              </p:ext>
            </p:extLst>
          </p:nvPr>
        </p:nvGraphicFramePr>
        <p:xfrm>
          <a:off x="2055548" y="3815804"/>
          <a:ext cx="211455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0" name="CorelDRAW" r:id="rId3" imgW="1088296" imgH="1530665" progId="CorelDRAW.Graphic.13">
                  <p:embed/>
                </p:oleObj>
              </mc:Choice>
              <mc:Fallback>
                <p:oleObj name="CorelDRAW" r:id="rId3" imgW="1088296" imgH="1530665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548" y="3815804"/>
                        <a:ext cx="2114550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243127"/>
              </p:ext>
            </p:extLst>
          </p:nvPr>
        </p:nvGraphicFramePr>
        <p:xfrm>
          <a:off x="2042848" y="3798342"/>
          <a:ext cx="2128838" cy="298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1" name="CorelDRAW" r:id="rId5" imgW="1219200" imgH="1694688" progId="CorelDRAW.Graphic.13">
                  <p:embed/>
                </p:oleObj>
              </mc:Choice>
              <mc:Fallback>
                <p:oleObj name="CorelDRAW" r:id="rId5" imgW="1219200" imgH="1694688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2848" y="3798342"/>
                        <a:ext cx="2128838" cy="298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11"/>
          <p:cNvGrpSpPr>
            <a:grpSpLocks/>
          </p:cNvGrpSpPr>
          <p:nvPr/>
        </p:nvGrpSpPr>
        <p:grpSpPr bwMode="auto">
          <a:xfrm>
            <a:off x="903023" y="4304754"/>
            <a:ext cx="1990725" cy="1441450"/>
            <a:chOff x="144" y="2056"/>
            <a:chExt cx="1254" cy="908"/>
          </a:xfrm>
        </p:grpSpPr>
        <p:sp>
          <p:nvSpPr>
            <p:cNvPr id="40" name="Line 12"/>
            <p:cNvSpPr>
              <a:spLocks noChangeShapeType="1"/>
            </p:cNvSpPr>
            <p:nvPr/>
          </p:nvSpPr>
          <p:spPr bwMode="auto">
            <a:xfrm>
              <a:off x="816" y="2352"/>
              <a:ext cx="582" cy="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auto">
            <a:xfrm>
              <a:off x="144" y="2208"/>
              <a:ext cx="720" cy="7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>
                  <a:ea typeface="宋体" charset="-122"/>
                </a:rPr>
                <a:t>B</a:t>
              </a:r>
              <a:r>
                <a:rPr lang="en-US" altLang="zh-CN" sz="1800">
                  <a:ea typeface="宋体" charset="-122"/>
                </a:rPr>
                <a:t> changes across this boundary</a:t>
              </a:r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1016" y="2056"/>
              <a:ext cx="144" cy="62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43" name="Group 22"/>
          <p:cNvGrpSpPr>
            <a:grpSpLocks/>
          </p:cNvGrpSpPr>
          <p:nvPr/>
        </p:nvGrpSpPr>
        <p:grpSpPr bwMode="auto">
          <a:xfrm>
            <a:off x="2525448" y="3892004"/>
            <a:ext cx="1295400" cy="2908300"/>
            <a:chOff x="1200" y="1760"/>
            <a:chExt cx="816" cy="1832"/>
          </a:xfrm>
        </p:grpSpPr>
        <p:sp>
          <p:nvSpPr>
            <p:cNvPr id="44" name="Line 23"/>
            <p:cNvSpPr>
              <a:spLocks noChangeShapeType="1"/>
            </p:cNvSpPr>
            <p:nvPr/>
          </p:nvSpPr>
          <p:spPr bwMode="auto">
            <a:xfrm flipV="1">
              <a:off x="1616" y="2592"/>
              <a:ext cx="0" cy="4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1248" y="2836"/>
              <a:ext cx="720" cy="7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 dirty="0">
                  <a:ea typeface="宋体" charset="-122"/>
                </a:rPr>
                <a:t>C</a:t>
              </a:r>
              <a:r>
                <a:rPr lang="en-US" altLang="zh-CN" sz="1800" dirty="0">
                  <a:ea typeface="宋体" charset="-122"/>
                </a:rPr>
                <a:t> changes across this boundary</a:t>
              </a:r>
            </a:p>
          </p:txBody>
        </p:sp>
        <p:sp>
          <p:nvSpPr>
            <p:cNvPr id="46" name="Oval 25"/>
            <p:cNvSpPr>
              <a:spLocks noChangeArrowheads="1"/>
            </p:cNvSpPr>
            <p:nvPr/>
          </p:nvSpPr>
          <p:spPr bwMode="auto">
            <a:xfrm rot="-5400000">
              <a:off x="1512" y="1448"/>
              <a:ext cx="192" cy="81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47" name="WordArt 36"/>
          <p:cNvSpPr>
            <a:spLocks noChangeArrowheads="1" noChangeShapeType="1" noTextEdit="1"/>
          </p:cNvSpPr>
          <p:nvPr/>
        </p:nvSpPr>
        <p:spPr bwMode="auto">
          <a:xfrm>
            <a:off x="4646348" y="3830075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Solution</a:t>
            </a:r>
            <a:endParaRPr lang="zh-CN" altLang="en-US" sz="2800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Impact"/>
            </a:endParaRPr>
          </a:p>
        </p:txBody>
      </p:sp>
      <p:grpSp>
        <p:nvGrpSpPr>
          <p:cNvPr id="48" name="Group 37"/>
          <p:cNvGrpSpPr>
            <a:grpSpLocks/>
          </p:cNvGrpSpPr>
          <p:nvPr/>
        </p:nvGrpSpPr>
        <p:grpSpPr bwMode="auto">
          <a:xfrm>
            <a:off x="4646348" y="5796855"/>
            <a:ext cx="4572000" cy="457200"/>
            <a:chOff x="2448" y="3504"/>
            <a:chExt cx="2880" cy="288"/>
          </a:xfrm>
        </p:grpSpPr>
        <p:sp>
          <p:nvSpPr>
            <p:cNvPr id="49" name="Text Box 21"/>
            <p:cNvSpPr txBox="1">
              <a:spLocks noChangeArrowheads="1"/>
            </p:cNvSpPr>
            <p:nvPr/>
          </p:nvSpPr>
          <p:spPr bwMode="auto">
            <a:xfrm>
              <a:off x="2448" y="3504"/>
              <a:ext cx="28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Tx/>
                <a:buAutoNum type="arabicPeriod" startAt="4"/>
              </a:pPr>
              <a:r>
                <a:rPr lang="en-US" altLang="zh-CN" sz="2000" dirty="0">
                  <a:ea typeface="宋体" charset="-122"/>
                </a:rPr>
                <a:t>The horizontal group is read </a:t>
              </a:r>
              <a:r>
                <a:rPr lang="en-US" altLang="zh-CN" sz="2000" i="1" dirty="0">
                  <a:ea typeface="宋体" charset="-122"/>
                </a:rPr>
                <a:t>AB</a:t>
              </a:r>
              <a:r>
                <a:rPr lang="en-US" altLang="zh-CN" sz="2000" dirty="0">
                  <a:ea typeface="宋体" charset="-122"/>
                </a:rPr>
                <a:t>.</a:t>
              </a:r>
              <a:r>
                <a:rPr lang="en-US" altLang="zh-CN" dirty="0">
                  <a:ea typeface="宋体" charset="-122"/>
                </a:rPr>
                <a:t> </a:t>
              </a:r>
            </a:p>
          </p:txBody>
        </p:sp>
        <p:sp>
          <p:nvSpPr>
            <p:cNvPr id="50" name="Line 20"/>
            <p:cNvSpPr>
              <a:spLocks noChangeShapeType="1"/>
            </p:cNvSpPr>
            <p:nvPr/>
          </p:nvSpPr>
          <p:spPr bwMode="auto">
            <a:xfrm>
              <a:off x="4576" y="3560"/>
              <a:ext cx="10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" name="Group 44"/>
          <p:cNvGrpSpPr>
            <a:grpSpLocks/>
          </p:cNvGrpSpPr>
          <p:nvPr/>
        </p:nvGrpSpPr>
        <p:grpSpPr bwMode="auto">
          <a:xfrm>
            <a:off x="8625681" y="5442824"/>
            <a:ext cx="1981200" cy="457200"/>
            <a:chOff x="2688" y="3600"/>
            <a:chExt cx="1248" cy="288"/>
          </a:xfrm>
        </p:grpSpPr>
        <p:sp>
          <p:nvSpPr>
            <p:cNvPr id="52" name="Text Box 39"/>
            <p:cNvSpPr txBox="1">
              <a:spLocks noChangeArrowheads="1"/>
            </p:cNvSpPr>
            <p:nvPr/>
          </p:nvSpPr>
          <p:spPr bwMode="auto">
            <a:xfrm>
              <a:off x="2688" y="3600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FF0000"/>
                  </a:solidFill>
                  <a:ea typeface="宋体" charset="-122"/>
                </a:rPr>
                <a:t>X = AC +AB</a:t>
              </a:r>
            </a:p>
          </p:txBody>
        </p:sp>
        <p:sp>
          <p:nvSpPr>
            <p:cNvPr id="53" name="Line 41"/>
            <p:cNvSpPr>
              <a:spLocks noChangeShapeType="1"/>
            </p:cNvSpPr>
            <p:nvPr/>
          </p:nvSpPr>
          <p:spPr bwMode="auto">
            <a:xfrm>
              <a:off x="3120" y="3648"/>
              <a:ext cx="96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42"/>
            <p:cNvSpPr>
              <a:spLocks noChangeShapeType="1"/>
            </p:cNvSpPr>
            <p:nvPr/>
          </p:nvSpPr>
          <p:spPr bwMode="auto">
            <a:xfrm>
              <a:off x="3264" y="3648"/>
              <a:ext cx="96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43"/>
            <p:cNvSpPr>
              <a:spLocks noChangeShapeType="1"/>
            </p:cNvSpPr>
            <p:nvPr/>
          </p:nvSpPr>
          <p:spPr bwMode="auto">
            <a:xfrm>
              <a:off x="3552" y="3648"/>
              <a:ext cx="96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53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32" grpId="0" build="p"/>
      <p:bldP spid="4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Karnaugh</a:t>
            </a:r>
            <a:r>
              <a:rPr lang="en-US" altLang="zh-CN" dirty="0"/>
              <a:t> Map Simplification SOP Expressions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64</a:t>
            </a:fld>
            <a:endParaRPr lang="en-US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633133" y="2073275"/>
            <a:ext cx="6646334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Group the 1’s on the map and read the minimum logic.</a:t>
            </a:r>
          </a:p>
        </p:txBody>
      </p:sp>
      <p:sp>
        <p:nvSpPr>
          <p:cNvPr id="7" name="WordArt 10"/>
          <p:cNvSpPr>
            <a:spLocks noChangeArrowheads="1" noChangeShapeType="1" noTextEdit="1"/>
          </p:cNvSpPr>
          <p:nvPr/>
        </p:nvSpPr>
        <p:spPr bwMode="auto">
          <a:xfrm>
            <a:off x="1337733" y="2073275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Example</a:t>
            </a:r>
            <a:endParaRPr lang="zh-CN" altLang="en-US" sz="2800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8" name="Text Box 55"/>
          <p:cNvSpPr txBox="1">
            <a:spLocks noChangeArrowheads="1"/>
          </p:cNvSpPr>
          <p:nvPr/>
        </p:nvSpPr>
        <p:spPr bwMode="auto">
          <a:xfrm>
            <a:off x="3920067" y="5791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X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977467" y="2971800"/>
            <a:ext cx="411480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>
                <a:ea typeface="宋体" charset="-122"/>
              </a:rPr>
              <a:t>1.</a:t>
            </a:r>
            <a:r>
              <a:rPr lang="en-US" altLang="zh-CN">
                <a:ea typeface="宋体" charset="-122"/>
              </a:rPr>
              <a:t>  </a:t>
            </a:r>
            <a:r>
              <a:rPr lang="en-US" altLang="zh-CN" sz="2000">
                <a:ea typeface="宋体" charset="-122"/>
              </a:rPr>
              <a:t>Group the 1’s into two separate groups as indicated.</a:t>
            </a:r>
          </a:p>
          <a:p>
            <a:pPr eaLnBrk="1" hangingPunct="1">
              <a:spcBef>
                <a:spcPct val="20000"/>
              </a:spcBef>
              <a:buFontTx/>
              <a:buAutoNum type="arabicPeriod" startAt="2"/>
            </a:pPr>
            <a:r>
              <a:rPr lang="en-US" altLang="zh-CN" sz="2000">
                <a:ea typeface="宋体" charset="-122"/>
              </a:rPr>
              <a:t>Read each group by eliminating any variable that changes across a boundary. </a:t>
            </a:r>
          </a:p>
        </p:txBody>
      </p: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5901267" y="4648200"/>
            <a:ext cx="4267200" cy="762000"/>
            <a:chOff x="2688" y="2736"/>
            <a:chExt cx="2688" cy="480"/>
          </a:xfrm>
        </p:grpSpPr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2688" y="2736"/>
              <a:ext cx="268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Tx/>
                <a:buAutoNum type="arabicPeriod" startAt="3"/>
              </a:pPr>
              <a:r>
                <a:rPr lang="en-US" altLang="zh-CN" sz="2000">
                  <a:ea typeface="宋体" charset="-122"/>
                </a:rPr>
                <a:t>The upper (yellow) group is read as </a:t>
              </a:r>
              <a:r>
                <a:rPr lang="en-US" altLang="zh-CN" sz="2000" i="1">
                  <a:ea typeface="宋体" charset="-122"/>
                </a:rPr>
                <a:t>AD.</a:t>
              </a:r>
              <a:r>
                <a:rPr lang="en-US" altLang="zh-CN">
                  <a:ea typeface="宋体" charset="-122"/>
                </a:rPr>
                <a:t> </a:t>
              </a: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2976" y="30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3104" y="30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" name="WordArt 16"/>
          <p:cNvSpPr>
            <a:spLocks noChangeArrowheads="1" noChangeShapeType="1" noTextEdit="1"/>
          </p:cNvSpPr>
          <p:nvPr/>
        </p:nvSpPr>
        <p:spPr bwMode="auto">
          <a:xfrm>
            <a:off x="5977467" y="25146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Solution</a:t>
            </a:r>
            <a:endParaRPr lang="zh-CN" altLang="en-US" sz="2800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5901267" y="5334000"/>
            <a:ext cx="4038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AutoNum type="arabicPeriod" startAt="4"/>
            </a:pPr>
            <a:r>
              <a:rPr lang="en-US" altLang="zh-CN" sz="2000">
                <a:ea typeface="宋体" charset="-122"/>
              </a:rPr>
              <a:t>The lower (green) group is read as </a:t>
            </a:r>
            <a:r>
              <a:rPr lang="en-US" altLang="zh-CN" sz="2000" i="1">
                <a:ea typeface="宋体" charset="-122"/>
              </a:rPr>
              <a:t>AD</a:t>
            </a:r>
            <a:r>
              <a:rPr lang="en-US" altLang="zh-CN" sz="2000">
                <a:ea typeface="宋体" charset="-122"/>
              </a:rPr>
              <a:t>.</a:t>
            </a:r>
            <a:r>
              <a:rPr lang="en-US" altLang="zh-CN">
                <a:ea typeface="宋体" charset="-122"/>
              </a:rPr>
              <a:t> </a:t>
            </a:r>
          </a:p>
        </p:txBody>
      </p:sp>
      <p:graphicFrame>
        <p:nvGraphicFramePr>
          <p:cNvPr id="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635932"/>
              </p:ext>
            </p:extLst>
          </p:nvPr>
        </p:nvGraphicFramePr>
        <p:xfrm>
          <a:off x="2548467" y="2895600"/>
          <a:ext cx="3124200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0" name="CorelDRAW" r:id="rId3" imgW="1638220" imgH="1567404" progId="CorelDRAW.Graphic.13">
                  <p:embed/>
                </p:oleObj>
              </mc:Choice>
              <mc:Fallback>
                <p:oleObj name="CorelDRAW" r:id="rId3" imgW="1638220" imgH="1567404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8467" y="2895600"/>
                        <a:ext cx="3124200" cy="298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753974"/>
              </p:ext>
            </p:extLst>
          </p:nvPr>
        </p:nvGraphicFramePr>
        <p:xfrm>
          <a:off x="2548467" y="2895600"/>
          <a:ext cx="3124200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1" name="CorelDRAW" r:id="rId5" imgW="1638220" imgH="1567404" progId="CorelDRAW.Graphic.13">
                  <p:embed/>
                </p:oleObj>
              </mc:Choice>
              <mc:Fallback>
                <p:oleObj name="CorelDRAW" r:id="rId5" imgW="1638220" imgH="1567404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8467" y="2895600"/>
                        <a:ext cx="3124200" cy="298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27"/>
          <p:cNvGrpSpPr>
            <a:grpSpLocks/>
          </p:cNvGrpSpPr>
          <p:nvPr/>
        </p:nvGrpSpPr>
        <p:grpSpPr bwMode="auto">
          <a:xfrm>
            <a:off x="6663267" y="6019800"/>
            <a:ext cx="1981200" cy="457200"/>
            <a:chOff x="2688" y="3600"/>
            <a:chExt cx="1248" cy="288"/>
          </a:xfrm>
        </p:grpSpPr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2688" y="3600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FF0000"/>
                  </a:solidFill>
                  <a:ea typeface="宋体" charset="-122"/>
                </a:rPr>
                <a:t>X = AD +AD</a:t>
              </a:r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>
              <a:off x="3120" y="3648"/>
              <a:ext cx="96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3264" y="3648"/>
              <a:ext cx="96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Group 56"/>
          <p:cNvGrpSpPr>
            <a:grpSpLocks/>
          </p:cNvGrpSpPr>
          <p:nvPr/>
        </p:nvGrpSpPr>
        <p:grpSpPr bwMode="auto">
          <a:xfrm>
            <a:off x="1938867" y="3124200"/>
            <a:ext cx="2851150" cy="2722563"/>
            <a:chOff x="192" y="1776"/>
            <a:chExt cx="1796" cy="1715"/>
          </a:xfrm>
        </p:grpSpPr>
        <p:sp>
          <p:nvSpPr>
            <p:cNvPr id="23" name="Line 40"/>
            <p:cNvSpPr>
              <a:spLocks noChangeShapeType="1"/>
            </p:cNvSpPr>
            <p:nvPr/>
          </p:nvSpPr>
          <p:spPr bwMode="auto">
            <a:xfrm>
              <a:off x="672" y="2904"/>
              <a:ext cx="1316" cy="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Oval 41"/>
            <p:cNvSpPr>
              <a:spLocks noChangeArrowheads="1"/>
            </p:cNvSpPr>
            <p:nvPr/>
          </p:nvSpPr>
          <p:spPr bwMode="auto">
            <a:xfrm>
              <a:off x="772" y="2640"/>
              <a:ext cx="140" cy="480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5" name="Text Box 42"/>
            <p:cNvSpPr txBox="1">
              <a:spLocks noChangeArrowheads="1"/>
            </p:cNvSpPr>
            <p:nvPr/>
          </p:nvSpPr>
          <p:spPr bwMode="auto">
            <a:xfrm>
              <a:off x="192" y="2808"/>
              <a:ext cx="576" cy="179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200" i="1">
                  <a:solidFill>
                    <a:srgbClr val="FF0000"/>
                  </a:solidFill>
                  <a:ea typeface="宋体" charset="-122"/>
                </a:rPr>
                <a:t>B</a:t>
              </a:r>
              <a:r>
                <a:rPr lang="en-US" altLang="zh-CN" sz="1200">
                  <a:solidFill>
                    <a:srgbClr val="FF0000"/>
                  </a:solidFill>
                  <a:ea typeface="宋体" charset="-122"/>
                </a:rPr>
                <a:t> changes</a:t>
              </a:r>
            </a:p>
          </p:txBody>
        </p:sp>
        <p:sp>
          <p:nvSpPr>
            <p:cNvPr id="26" name="Text Box 43"/>
            <p:cNvSpPr txBox="1">
              <a:spLocks noChangeArrowheads="1"/>
            </p:cNvSpPr>
            <p:nvPr/>
          </p:nvSpPr>
          <p:spPr bwMode="auto">
            <a:xfrm>
              <a:off x="1248" y="3312"/>
              <a:ext cx="576" cy="179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200" i="1">
                  <a:solidFill>
                    <a:srgbClr val="FF0000"/>
                  </a:solidFill>
                  <a:ea typeface="宋体" charset="-122"/>
                </a:rPr>
                <a:t>C </a:t>
              </a:r>
              <a:r>
                <a:rPr lang="en-US" altLang="zh-CN" sz="1200">
                  <a:solidFill>
                    <a:srgbClr val="FF0000"/>
                  </a:solidFill>
                  <a:ea typeface="宋体" charset="-122"/>
                </a:rPr>
                <a:t>changes</a:t>
              </a:r>
            </a:p>
          </p:txBody>
        </p:sp>
        <p:sp>
          <p:nvSpPr>
            <p:cNvPr id="27" name="Oval 45"/>
            <p:cNvSpPr>
              <a:spLocks noChangeArrowheads="1"/>
            </p:cNvSpPr>
            <p:nvPr/>
          </p:nvSpPr>
          <p:spPr bwMode="auto">
            <a:xfrm>
              <a:off x="1344" y="1776"/>
              <a:ext cx="108" cy="144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8" name="Oval 49"/>
            <p:cNvSpPr>
              <a:spLocks noChangeArrowheads="1"/>
            </p:cNvSpPr>
            <p:nvPr/>
          </p:nvSpPr>
          <p:spPr bwMode="auto">
            <a:xfrm>
              <a:off x="1680" y="1776"/>
              <a:ext cx="120" cy="144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9" name="Line 50"/>
            <p:cNvSpPr>
              <a:spLocks noChangeShapeType="1"/>
            </p:cNvSpPr>
            <p:nvPr/>
          </p:nvSpPr>
          <p:spPr bwMode="auto">
            <a:xfrm flipV="1">
              <a:off x="1584" y="2400"/>
              <a:ext cx="0" cy="912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" name="Group 54"/>
          <p:cNvGrpSpPr>
            <a:grpSpLocks/>
          </p:cNvGrpSpPr>
          <p:nvPr/>
        </p:nvGrpSpPr>
        <p:grpSpPr bwMode="auto">
          <a:xfrm>
            <a:off x="2015067" y="2514600"/>
            <a:ext cx="3149600" cy="1847850"/>
            <a:chOff x="240" y="1392"/>
            <a:chExt cx="1984" cy="1164"/>
          </a:xfrm>
        </p:grpSpPr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720" y="2256"/>
              <a:ext cx="48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768" y="2016"/>
              <a:ext cx="144" cy="48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240" y="2160"/>
              <a:ext cx="576" cy="17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200" i="1">
                  <a:solidFill>
                    <a:srgbClr val="FF0000"/>
                  </a:solidFill>
                  <a:ea typeface="宋体" charset="-122"/>
                </a:rPr>
                <a:t>B</a:t>
              </a:r>
              <a:r>
                <a:rPr lang="en-US" altLang="zh-CN" sz="1200">
                  <a:solidFill>
                    <a:srgbClr val="FF0000"/>
                  </a:solidFill>
                  <a:ea typeface="宋体" charset="-122"/>
                </a:rPr>
                <a:t> changes</a:t>
              </a: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768" y="1392"/>
              <a:ext cx="816" cy="29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200" i="1">
                  <a:solidFill>
                    <a:srgbClr val="FF0000"/>
                  </a:solidFill>
                  <a:ea typeface="宋体" charset="-122"/>
                </a:rPr>
                <a:t>C</a:t>
              </a:r>
              <a:r>
                <a:rPr lang="en-US" altLang="zh-CN" sz="1200">
                  <a:solidFill>
                    <a:srgbClr val="FF0000"/>
                  </a:solidFill>
                  <a:ea typeface="宋体" charset="-122"/>
                </a:rPr>
                <a:t> changes across outer boundary</a:t>
              </a:r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>
              <a:off x="976" y="1776"/>
              <a:ext cx="96" cy="14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1992" y="1772"/>
              <a:ext cx="108" cy="14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1584" y="1680"/>
              <a:ext cx="416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flipH="1">
              <a:off x="1048" y="1680"/>
              <a:ext cx="8" cy="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flipV="1">
              <a:off x="932" y="1836"/>
              <a:ext cx="0" cy="72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 flipV="1">
              <a:off x="2224" y="1784"/>
              <a:ext cx="0" cy="72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210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4" grpId="0" animBg="1"/>
      <p:bldP spid="1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Four-variable Map Simplification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One square represents a </a:t>
            </a:r>
            <a:r>
              <a:rPr lang="en-US" altLang="zh-CN" dirty="0" err="1"/>
              <a:t>minterm</a:t>
            </a:r>
            <a:r>
              <a:rPr lang="en-US" altLang="zh-CN" dirty="0"/>
              <a:t> of 4 literals.</a:t>
            </a:r>
          </a:p>
          <a:p>
            <a:r>
              <a:rPr lang="en-US" altLang="zh-CN" dirty="0"/>
              <a:t>A rectangle of 2 adjacent squares represents a product term of 3 literals.</a:t>
            </a:r>
          </a:p>
          <a:p>
            <a:r>
              <a:rPr lang="en-US" altLang="zh-CN" dirty="0"/>
              <a:t>A rectangle of 4 squares represents a product term of 2 literals.</a:t>
            </a:r>
          </a:p>
          <a:p>
            <a:r>
              <a:rPr lang="en-US" altLang="zh-CN" dirty="0"/>
              <a:t>A rectangle of 8 squares represents a product term of 1 literal.</a:t>
            </a:r>
          </a:p>
          <a:p>
            <a:r>
              <a:rPr lang="en-US" altLang="zh-CN" dirty="0"/>
              <a:t>A rectangle of 16 squares produces a function that is equal to logic 1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2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Karnaugh</a:t>
            </a:r>
            <a:r>
              <a:rPr lang="en-US" altLang="zh-CN" dirty="0"/>
              <a:t> Map Simplification SOP Expressions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2249487"/>
            <a:ext cx="6424613" cy="3541714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Simplify the following Boolean function F(A,B,C,D) with </a:t>
            </a:r>
            <a:r>
              <a:rPr lang="en-US" altLang="zh-CN" dirty="0" err="1">
                <a:ea typeface="宋体" charset="-122"/>
              </a:rPr>
              <a:t>Karnaugh</a:t>
            </a:r>
            <a:r>
              <a:rPr lang="en-US" altLang="zh-CN" dirty="0">
                <a:ea typeface="宋体" charset="-122"/>
              </a:rPr>
              <a:t> maps.</a:t>
            </a:r>
          </a:p>
          <a:p>
            <a:r>
              <a:rPr lang="en-US" altLang="zh-CN" dirty="0">
                <a:ea typeface="宋体" charset="-122"/>
              </a:rPr>
              <a:t>   F(A,B,C,D) = 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∑</a:t>
            </a:r>
            <a:r>
              <a:rPr lang="en-US" altLang="zh-CN" dirty="0">
                <a:ea typeface="宋体" charset="-122"/>
              </a:rPr>
              <a:t>m(0,1,2,3,4,5,6,7,8,10,13).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66</a:t>
            </a:fld>
            <a:endParaRPr lang="en-US" dirty="0"/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9185538" y="2331774"/>
            <a:ext cx="579438" cy="85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zh-CN" altLang="en-US" sz="1400" baseline="-25000">
              <a:ea typeface="宋体" charset="-122"/>
            </a:endParaRP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8606101" y="2331774"/>
            <a:ext cx="579437" cy="85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zh-CN" altLang="en-US" sz="1400" baseline="-25000">
              <a:ea typeface="宋体" charset="-122"/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8028251" y="2331774"/>
            <a:ext cx="577850" cy="85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zh-CN" altLang="en-US" sz="1400" baseline="-25000">
              <a:ea typeface="宋体" charset="-122"/>
            </a:endParaRPr>
          </a:p>
        </p:txBody>
      </p:sp>
      <p:sp>
        <p:nvSpPr>
          <p:cNvPr id="9" name="Rectangle 97"/>
          <p:cNvSpPr>
            <a:spLocks noChangeArrowheads="1"/>
          </p:cNvSpPr>
          <p:nvPr/>
        </p:nvSpPr>
        <p:spPr bwMode="auto">
          <a:xfrm>
            <a:off x="7661538" y="5071799"/>
            <a:ext cx="808038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sz="1800">
                <a:ea typeface="宋体" charset="-122"/>
              </a:rPr>
              <a:t>10</a:t>
            </a:r>
          </a:p>
        </p:txBody>
      </p:sp>
      <p:sp>
        <p:nvSpPr>
          <p:cNvPr id="10" name="Rectangle 98"/>
          <p:cNvSpPr>
            <a:spLocks noChangeArrowheads="1"/>
          </p:cNvSpPr>
          <p:nvPr/>
        </p:nvSpPr>
        <p:spPr bwMode="auto">
          <a:xfrm>
            <a:off x="7631376" y="4498712"/>
            <a:ext cx="808037" cy="56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sz="1800">
                <a:ea typeface="宋体" charset="-122"/>
              </a:rPr>
              <a:t>11</a:t>
            </a:r>
          </a:p>
        </p:txBody>
      </p:sp>
      <p:sp>
        <p:nvSpPr>
          <p:cNvPr id="11" name="Rectangle 99"/>
          <p:cNvSpPr>
            <a:spLocks noChangeArrowheads="1"/>
          </p:cNvSpPr>
          <p:nvPr/>
        </p:nvSpPr>
        <p:spPr bwMode="auto">
          <a:xfrm>
            <a:off x="7661538" y="3931974"/>
            <a:ext cx="808038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sz="1800">
                <a:ea typeface="宋体" charset="-122"/>
              </a:rPr>
              <a:t>01</a:t>
            </a:r>
          </a:p>
        </p:txBody>
      </p:sp>
      <p:sp>
        <p:nvSpPr>
          <p:cNvPr id="12" name="Rectangle 100"/>
          <p:cNvSpPr>
            <a:spLocks noChangeArrowheads="1"/>
          </p:cNvSpPr>
          <p:nvPr/>
        </p:nvSpPr>
        <p:spPr bwMode="auto">
          <a:xfrm>
            <a:off x="7661538" y="3363649"/>
            <a:ext cx="808038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sz="1800">
                <a:ea typeface="宋体" charset="-122"/>
              </a:rPr>
              <a:t>00</a:t>
            </a:r>
          </a:p>
        </p:txBody>
      </p:sp>
      <p:sp>
        <p:nvSpPr>
          <p:cNvPr id="13" name="Line 101"/>
          <p:cNvSpPr>
            <a:spLocks noChangeShapeType="1"/>
          </p:cNvSpPr>
          <p:nvPr/>
        </p:nvSpPr>
        <p:spPr bwMode="auto">
          <a:xfrm>
            <a:off x="8240976" y="3279512"/>
            <a:ext cx="0" cy="227806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14" name="Rectangle 102"/>
          <p:cNvSpPr>
            <a:spLocks noChangeArrowheads="1"/>
          </p:cNvSpPr>
          <p:nvPr/>
        </p:nvSpPr>
        <p:spPr bwMode="auto">
          <a:xfrm>
            <a:off x="10633338" y="4995599"/>
            <a:ext cx="808038" cy="569913"/>
          </a:xfrm>
          <a:prstGeom prst="rect">
            <a:avLst/>
          </a:prstGeom>
          <a:noFill/>
          <a:ln w="1905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ea typeface="宋体" charset="-122"/>
              </a:rPr>
              <a:t>1</a:t>
            </a:r>
            <a:endParaRPr lang="en-US" altLang="zh-CN" sz="1800" baseline="-25000">
              <a:ea typeface="宋体" charset="-122"/>
            </a:endParaRPr>
          </a:p>
        </p:txBody>
      </p:sp>
      <p:sp>
        <p:nvSpPr>
          <p:cNvPr id="15" name="Rectangle 104"/>
          <p:cNvSpPr>
            <a:spLocks noChangeArrowheads="1"/>
          </p:cNvSpPr>
          <p:nvPr/>
        </p:nvSpPr>
        <p:spPr bwMode="auto">
          <a:xfrm>
            <a:off x="9018851" y="4995599"/>
            <a:ext cx="806450" cy="569913"/>
          </a:xfrm>
          <a:prstGeom prst="rect">
            <a:avLst/>
          </a:prstGeom>
          <a:noFill/>
          <a:ln w="1905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ea typeface="宋体" charset="-122"/>
              </a:rPr>
              <a:t>1</a:t>
            </a:r>
            <a:endParaRPr lang="en-US" altLang="zh-CN" sz="1800" baseline="-25000">
              <a:ea typeface="宋体" charset="-122"/>
            </a:endParaRPr>
          </a:p>
        </p:txBody>
      </p:sp>
      <p:sp>
        <p:nvSpPr>
          <p:cNvPr id="16" name="Rectangle 105"/>
          <p:cNvSpPr>
            <a:spLocks noChangeArrowheads="1"/>
          </p:cNvSpPr>
          <p:nvPr/>
        </p:nvSpPr>
        <p:spPr bwMode="auto">
          <a:xfrm>
            <a:off x="8210813" y="4995599"/>
            <a:ext cx="808038" cy="569913"/>
          </a:xfrm>
          <a:prstGeom prst="rect">
            <a:avLst/>
          </a:prstGeom>
          <a:noFill/>
          <a:ln w="1905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ea typeface="宋体" charset="-122"/>
              </a:rPr>
              <a:t>1</a:t>
            </a:r>
            <a:endParaRPr lang="en-US" altLang="zh-CN" sz="1800" baseline="-25000">
              <a:ea typeface="宋体" charset="-122"/>
            </a:endParaRPr>
          </a:p>
        </p:txBody>
      </p:sp>
      <p:sp>
        <p:nvSpPr>
          <p:cNvPr id="17" name="Rectangle 108"/>
          <p:cNvSpPr>
            <a:spLocks noChangeArrowheads="1"/>
          </p:cNvSpPr>
          <p:nvPr/>
        </p:nvSpPr>
        <p:spPr bwMode="auto">
          <a:xfrm>
            <a:off x="9018851" y="4425687"/>
            <a:ext cx="806450" cy="569912"/>
          </a:xfrm>
          <a:prstGeom prst="rect">
            <a:avLst/>
          </a:prstGeom>
          <a:noFill/>
          <a:ln w="1905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ea typeface="宋体" charset="-122"/>
              </a:rPr>
              <a:t>1</a:t>
            </a:r>
          </a:p>
        </p:txBody>
      </p:sp>
      <p:sp>
        <p:nvSpPr>
          <p:cNvPr id="18" name="Rectangle 109"/>
          <p:cNvSpPr>
            <a:spLocks noChangeArrowheads="1"/>
          </p:cNvSpPr>
          <p:nvPr/>
        </p:nvSpPr>
        <p:spPr bwMode="auto">
          <a:xfrm>
            <a:off x="8210813" y="4425687"/>
            <a:ext cx="808038" cy="569912"/>
          </a:xfrm>
          <a:prstGeom prst="rect">
            <a:avLst/>
          </a:prstGeom>
          <a:noFill/>
          <a:ln w="1905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ea typeface="宋体" charset="-122"/>
              </a:rPr>
              <a:t>1</a:t>
            </a:r>
            <a:endParaRPr lang="en-US" altLang="zh-CN" sz="1800" baseline="-25000">
              <a:ea typeface="宋体" charset="-122"/>
            </a:endParaRPr>
          </a:p>
        </p:txBody>
      </p:sp>
      <p:sp>
        <p:nvSpPr>
          <p:cNvPr id="19" name="Rectangle 111"/>
          <p:cNvSpPr>
            <a:spLocks noChangeArrowheads="1"/>
          </p:cNvSpPr>
          <p:nvPr/>
        </p:nvSpPr>
        <p:spPr bwMode="auto">
          <a:xfrm>
            <a:off x="9825301" y="3855774"/>
            <a:ext cx="808037" cy="569913"/>
          </a:xfrm>
          <a:prstGeom prst="rect">
            <a:avLst/>
          </a:prstGeom>
          <a:noFill/>
          <a:ln w="1905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ea typeface="宋体" charset="-122"/>
              </a:rPr>
              <a:t>1</a:t>
            </a:r>
            <a:endParaRPr lang="en-US" altLang="zh-CN" sz="1800" baseline="-25000">
              <a:ea typeface="宋体" charset="-122"/>
            </a:endParaRPr>
          </a:p>
        </p:txBody>
      </p:sp>
      <p:sp>
        <p:nvSpPr>
          <p:cNvPr id="20" name="Rectangle 112"/>
          <p:cNvSpPr>
            <a:spLocks noChangeArrowheads="1"/>
          </p:cNvSpPr>
          <p:nvPr/>
        </p:nvSpPr>
        <p:spPr bwMode="auto">
          <a:xfrm>
            <a:off x="9018851" y="3855774"/>
            <a:ext cx="806450" cy="569913"/>
          </a:xfrm>
          <a:prstGeom prst="rect">
            <a:avLst/>
          </a:prstGeom>
          <a:noFill/>
          <a:ln w="1905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ea typeface="宋体" charset="-122"/>
              </a:rPr>
              <a:t>1</a:t>
            </a:r>
            <a:endParaRPr lang="en-US" altLang="zh-CN" sz="1800" baseline="-25000">
              <a:ea typeface="宋体" charset="-122"/>
            </a:endParaRPr>
          </a:p>
        </p:txBody>
      </p:sp>
      <p:sp>
        <p:nvSpPr>
          <p:cNvPr id="21" name="Rectangle 113"/>
          <p:cNvSpPr>
            <a:spLocks noChangeArrowheads="1"/>
          </p:cNvSpPr>
          <p:nvPr/>
        </p:nvSpPr>
        <p:spPr bwMode="auto">
          <a:xfrm>
            <a:off x="8210813" y="3855774"/>
            <a:ext cx="808038" cy="569913"/>
          </a:xfrm>
          <a:prstGeom prst="rect">
            <a:avLst/>
          </a:prstGeom>
          <a:noFill/>
          <a:ln w="1905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ea typeface="宋体" charset="-122"/>
              </a:rPr>
              <a:t>1</a:t>
            </a:r>
            <a:endParaRPr lang="en-US" altLang="zh-CN" sz="1800" baseline="-25000">
              <a:ea typeface="宋体" charset="-122"/>
            </a:endParaRPr>
          </a:p>
        </p:txBody>
      </p:sp>
      <p:sp>
        <p:nvSpPr>
          <p:cNvPr id="22" name="Rectangle 114"/>
          <p:cNvSpPr>
            <a:spLocks noChangeArrowheads="1"/>
          </p:cNvSpPr>
          <p:nvPr/>
        </p:nvSpPr>
        <p:spPr bwMode="auto">
          <a:xfrm>
            <a:off x="10633338" y="3287449"/>
            <a:ext cx="808038" cy="568325"/>
          </a:xfrm>
          <a:prstGeom prst="rect">
            <a:avLst/>
          </a:prstGeom>
          <a:noFill/>
          <a:ln w="1905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ea typeface="宋体" charset="-122"/>
              </a:rPr>
              <a:t>1</a:t>
            </a:r>
            <a:endParaRPr lang="en-US" altLang="zh-CN" sz="1800" baseline="-25000">
              <a:ea typeface="宋体" charset="-122"/>
            </a:endParaRPr>
          </a:p>
        </p:txBody>
      </p:sp>
      <p:sp>
        <p:nvSpPr>
          <p:cNvPr id="23" name="Rectangle 116"/>
          <p:cNvSpPr>
            <a:spLocks noChangeArrowheads="1"/>
          </p:cNvSpPr>
          <p:nvPr/>
        </p:nvSpPr>
        <p:spPr bwMode="auto">
          <a:xfrm>
            <a:off x="9018851" y="3287449"/>
            <a:ext cx="806450" cy="568325"/>
          </a:xfrm>
          <a:prstGeom prst="rect">
            <a:avLst/>
          </a:prstGeom>
          <a:noFill/>
          <a:ln w="1905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ea typeface="宋体" charset="-122"/>
              </a:rPr>
              <a:t>1</a:t>
            </a:r>
            <a:endParaRPr lang="en-US" altLang="zh-CN" sz="1800" baseline="-25000">
              <a:ea typeface="宋体" charset="-122"/>
            </a:endParaRPr>
          </a:p>
        </p:txBody>
      </p:sp>
      <p:sp>
        <p:nvSpPr>
          <p:cNvPr id="24" name="Rectangle 117"/>
          <p:cNvSpPr>
            <a:spLocks noChangeArrowheads="1"/>
          </p:cNvSpPr>
          <p:nvPr/>
        </p:nvSpPr>
        <p:spPr bwMode="auto">
          <a:xfrm>
            <a:off x="8210813" y="3287449"/>
            <a:ext cx="808038" cy="568325"/>
          </a:xfrm>
          <a:prstGeom prst="rect">
            <a:avLst/>
          </a:prstGeom>
          <a:noFill/>
          <a:ln w="1905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ea typeface="宋体" charset="-122"/>
              </a:rPr>
              <a:t>1</a:t>
            </a:r>
            <a:endParaRPr lang="en-US" altLang="zh-CN" sz="1800" baseline="-25000">
              <a:ea typeface="宋体" charset="-122"/>
            </a:endParaRPr>
          </a:p>
        </p:txBody>
      </p:sp>
      <p:sp>
        <p:nvSpPr>
          <p:cNvPr id="25" name="Rectangle 118"/>
          <p:cNvSpPr>
            <a:spLocks noChangeArrowheads="1"/>
          </p:cNvSpPr>
          <p:nvPr/>
        </p:nvSpPr>
        <p:spPr bwMode="auto">
          <a:xfrm>
            <a:off x="10663501" y="2433374"/>
            <a:ext cx="808037" cy="99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zh-CN" altLang="en-US" sz="1800">
              <a:ea typeface="宋体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sz="1800">
                <a:ea typeface="宋体" charset="-122"/>
              </a:rPr>
              <a:t> 10</a:t>
            </a:r>
          </a:p>
        </p:txBody>
      </p:sp>
      <p:sp>
        <p:nvSpPr>
          <p:cNvPr id="26" name="Rectangle 119"/>
          <p:cNvSpPr>
            <a:spLocks noChangeArrowheads="1"/>
          </p:cNvSpPr>
          <p:nvPr/>
        </p:nvSpPr>
        <p:spPr bwMode="auto">
          <a:xfrm>
            <a:off x="9855463" y="2433374"/>
            <a:ext cx="808038" cy="99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zh-CN" altLang="en-US" sz="1800">
              <a:ea typeface="宋体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sz="1800">
                <a:ea typeface="宋体" charset="-122"/>
              </a:rPr>
              <a:t> 11</a:t>
            </a:r>
          </a:p>
        </p:txBody>
      </p:sp>
      <p:sp>
        <p:nvSpPr>
          <p:cNvPr id="27" name="Rectangle 120"/>
          <p:cNvSpPr>
            <a:spLocks noChangeArrowheads="1"/>
          </p:cNvSpPr>
          <p:nvPr/>
        </p:nvSpPr>
        <p:spPr bwMode="auto">
          <a:xfrm>
            <a:off x="9049013" y="2433374"/>
            <a:ext cx="806450" cy="99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zh-CN" altLang="en-US" sz="1800">
              <a:ea typeface="宋体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sz="1800">
                <a:ea typeface="宋体" charset="-122"/>
              </a:rPr>
              <a:t> 01</a:t>
            </a:r>
          </a:p>
        </p:txBody>
      </p:sp>
      <p:sp>
        <p:nvSpPr>
          <p:cNvPr id="28" name="Rectangle 121"/>
          <p:cNvSpPr>
            <a:spLocks noChangeArrowheads="1"/>
          </p:cNvSpPr>
          <p:nvPr/>
        </p:nvSpPr>
        <p:spPr bwMode="auto">
          <a:xfrm>
            <a:off x="8240976" y="2433374"/>
            <a:ext cx="808037" cy="99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zh-CN" altLang="en-US" sz="1800">
              <a:ea typeface="宋体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sz="1800">
                <a:ea typeface="宋体" charset="-122"/>
              </a:rPr>
              <a:t> 00</a:t>
            </a:r>
          </a:p>
        </p:txBody>
      </p:sp>
      <p:sp>
        <p:nvSpPr>
          <p:cNvPr id="29" name="Line 124"/>
          <p:cNvSpPr>
            <a:spLocks noChangeShapeType="1"/>
          </p:cNvSpPr>
          <p:nvPr/>
        </p:nvSpPr>
        <p:spPr bwMode="auto">
          <a:xfrm>
            <a:off x="7402776" y="5565512"/>
            <a:ext cx="808037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Line 128"/>
          <p:cNvSpPr>
            <a:spLocks noChangeShapeType="1"/>
          </p:cNvSpPr>
          <p:nvPr/>
        </p:nvSpPr>
        <p:spPr bwMode="auto">
          <a:xfrm>
            <a:off x="7582163" y="2504812"/>
            <a:ext cx="630238" cy="782637"/>
          </a:xfrm>
          <a:prstGeom prst="line">
            <a:avLst/>
          </a:prstGeom>
          <a:noFill/>
          <a:ln w="12700" cap="rnd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Line 129"/>
          <p:cNvSpPr>
            <a:spLocks noChangeShapeType="1"/>
          </p:cNvSpPr>
          <p:nvPr/>
        </p:nvSpPr>
        <p:spPr bwMode="auto">
          <a:xfrm>
            <a:off x="7402776" y="3287449"/>
            <a:ext cx="0" cy="5683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Line 131"/>
          <p:cNvSpPr>
            <a:spLocks noChangeShapeType="1"/>
          </p:cNvSpPr>
          <p:nvPr/>
        </p:nvSpPr>
        <p:spPr bwMode="auto">
          <a:xfrm>
            <a:off x="10633338" y="3287449"/>
            <a:ext cx="0" cy="227806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33" name="Line 132"/>
          <p:cNvSpPr>
            <a:spLocks noChangeShapeType="1"/>
          </p:cNvSpPr>
          <p:nvPr/>
        </p:nvSpPr>
        <p:spPr bwMode="auto">
          <a:xfrm>
            <a:off x="11441376" y="3279512"/>
            <a:ext cx="0" cy="2278062"/>
          </a:xfrm>
          <a:prstGeom prst="line">
            <a:avLst/>
          </a:prstGeom>
          <a:noFill/>
          <a:ln w="1905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34" name="Line 134"/>
          <p:cNvSpPr>
            <a:spLocks noChangeShapeType="1"/>
          </p:cNvSpPr>
          <p:nvPr/>
        </p:nvSpPr>
        <p:spPr bwMode="auto">
          <a:xfrm>
            <a:off x="9825301" y="3287449"/>
            <a:ext cx="0" cy="227806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35" name="Line 136"/>
          <p:cNvSpPr>
            <a:spLocks noChangeShapeType="1"/>
          </p:cNvSpPr>
          <p:nvPr/>
        </p:nvSpPr>
        <p:spPr bwMode="auto">
          <a:xfrm>
            <a:off x="9018851" y="3287449"/>
            <a:ext cx="0" cy="227806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36" name="Line 137"/>
          <p:cNvSpPr>
            <a:spLocks noChangeShapeType="1"/>
          </p:cNvSpPr>
          <p:nvPr/>
        </p:nvSpPr>
        <p:spPr bwMode="auto">
          <a:xfrm>
            <a:off x="8240976" y="3279512"/>
            <a:ext cx="3230562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" name="Line 138"/>
          <p:cNvSpPr>
            <a:spLocks noChangeShapeType="1"/>
          </p:cNvSpPr>
          <p:nvPr/>
        </p:nvSpPr>
        <p:spPr bwMode="auto">
          <a:xfrm>
            <a:off x="7402776" y="3855774"/>
            <a:ext cx="0" cy="5699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" name="Line 139"/>
          <p:cNvSpPr>
            <a:spLocks noChangeShapeType="1"/>
          </p:cNvSpPr>
          <p:nvPr/>
        </p:nvSpPr>
        <p:spPr bwMode="auto">
          <a:xfrm>
            <a:off x="8210813" y="3855774"/>
            <a:ext cx="3230563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39" name="Line 140"/>
          <p:cNvSpPr>
            <a:spLocks noChangeShapeType="1"/>
          </p:cNvSpPr>
          <p:nvPr/>
        </p:nvSpPr>
        <p:spPr bwMode="auto">
          <a:xfrm>
            <a:off x="7402776" y="4425687"/>
            <a:ext cx="0" cy="56991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" name="Line 141"/>
          <p:cNvSpPr>
            <a:spLocks noChangeShapeType="1"/>
          </p:cNvSpPr>
          <p:nvPr/>
        </p:nvSpPr>
        <p:spPr bwMode="auto">
          <a:xfrm>
            <a:off x="8210813" y="4425687"/>
            <a:ext cx="3230563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41" name="Line 142"/>
          <p:cNvSpPr>
            <a:spLocks noChangeShapeType="1"/>
          </p:cNvSpPr>
          <p:nvPr/>
        </p:nvSpPr>
        <p:spPr bwMode="auto">
          <a:xfrm>
            <a:off x="7402776" y="4995599"/>
            <a:ext cx="0" cy="5699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" name="Line 143"/>
          <p:cNvSpPr>
            <a:spLocks noChangeShapeType="1"/>
          </p:cNvSpPr>
          <p:nvPr/>
        </p:nvSpPr>
        <p:spPr bwMode="auto">
          <a:xfrm>
            <a:off x="8210813" y="4995599"/>
            <a:ext cx="3230563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43" name="Line 144"/>
          <p:cNvSpPr>
            <a:spLocks noChangeShapeType="1"/>
          </p:cNvSpPr>
          <p:nvPr/>
        </p:nvSpPr>
        <p:spPr bwMode="auto">
          <a:xfrm>
            <a:off x="8210813" y="5565512"/>
            <a:ext cx="3230563" cy="0"/>
          </a:xfrm>
          <a:prstGeom prst="line">
            <a:avLst/>
          </a:prstGeom>
          <a:noFill/>
          <a:ln w="1905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44" name="Text Box 145"/>
          <p:cNvSpPr txBox="1">
            <a:spLocks noChangeArrowheads="1"/>
          </p:cNvSpPr>
          <p:nvPr/>
        </p:nvSpPr>
        <p:spPr bwMode="auto">
          <a:xfrm>
            <a:off x="7631376" y="2333362"/>
            <a:ext cx="538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2000">
                <a:ea typeface="宋体" charset="-122"/>
              </a:rPr>
              <a:t>AB</a:t>
            </a:r>
          </a:p>
        </p:txBody>
      </p:sp>
      <p:sp>
        <p:nvSpPr>
          <p:cNvPr id="45" name="Text Box 165"/>
          <p:cNvSpPr txBox="1">
            <a:spLocks noChangeArrowheads="1"/>
          </p:cNvSpPr>
          <p:nvPr/>
        </p:nvSpPr>
        <p:spPr bwMode="auto">
          <a:xfrm>
            <a:off x="7369438" y="2720712"/>
            <a:ext cx="538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2000">
                <a:ea typeface="宋体" charset="-122"/>
              </a:rPr>
              <a:t>CD</a:t>
            </a:r>
          </a:p>
        </p:txBody>
      </p:sp>
      <p:sp>
        <p:nvSpPr>
          <p:cNvPr id="46" name="AutoShape 167"/>
          <p:cNvSpPr>
            <a:spLocks noChangeArrowheads="1"/>
          </p:cNvSpPr>
          <p:nvPr/>
        </p:nvSpPr>
        <p:spPr bwMode="auto">
          <a:xfrm>
            <a:off x="8302888" y="3193787"/>
            <a:ext cx="1296988" cy="2519362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7" name="Line 169"/>
          <p:cNvSpPr>
            <a:spLocks noChangeShapeType="1"/>
          </p:cNvSpPr>
          <p:nvPr/>
        </p:nvSpPr>
        <p:spPr bwMode="auto">
          <a:xfrm>
            <a:off x="7942526" y="3770049"/>
            <a:ext cx="865187" cy="0"/>
          </a:xfrm>
          <a:prstGeom prst="line">
            <a:avLst/>
          </a:prstGeom>
          <a:noFill/>
          <a:ln w="349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170"/>
          <p:cNvSpPr>
            <a:spLocks noChangeShapeType="1"/>
          </p:cNvSpPr>
          <p:nvPr/>
        </p:nvSpPr>
        <p:spPr bwMode="auto">
          <a:xfrm>
            <a:off x="10822251" y="3770049"/>
            <a:ext cx="865187" cy="0"/>
          </a:xfrm>
          <a:prstGeom prst="line">
            <a:avLst/>
          </a:prstGeom>
          <a:noFill/>
          <a:ln w="349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171"/>
          <p:cNvSpPr>
            <a:spLocks noChangeShapeType="1"/>
          </p:cNvSpPr>
          <p:nvPr/>
        </p:nvSpPr>
        <p:spPr bwMode="auto">
          <a:xfrm>
            <a:off x="10750813" y="5065449"/>
            <a:ext cx="865188" cy="0"/>
          </a:xfrm>
          <a:prstGeom prst="line">
            <a:avLst/>
          </a:prstGeom>
          <a:noFill/>
          <a:ln w="349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172"/>
          <p:cNvSpPr>
            <a:spLocks noChangeShapeType="1"/>
          </p:cNvSpPr>
          <p:nvPr/>
        </p:nvSpPr>
        <p:spPr bwMode="auto">
          <a:xfrm>
            <a:off x="8015551" y="5138474"/>
            <a:ext cx="865187" cy="0"/>
          </a:xfrm>
          <a:prstGeom prst="line">
            <a:avLst/>
          </a:prstGeom>
          <a:noFill/>
          <a:ln w="349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173"/>
          <p:cNvSpPr>
            <a:spLocks noChangeShapeType="1"/>
          </p:cNvSpPr>
          <p:nvPr/>
        </p:nvSpPr>
        <p:spPr bwMode="auto">
          <a:xfrm>
            <a:off x="8879151" y="2977887"/>
            <a:ext cx="0" cy="792162"/>
          </a:xfrm>
          <a:prstGeom prst="line">
            <a:avLst/>
          </a:prstGeom>
          <a:noFill/>
          <a:ln w="349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174"/>
          <p:cNvSpPr>
            <a:spLocks noChangeShapeType="1"/>
          </p:cNvSpPr>
          <p:nvPr/>
        </p:nvSpPr>
        <p:spPr bwMode="auto">
          <a:xfrm>
            <a:off x="8879151" y="5209912"/>
            <a:ext cx="0" cy="792162"/>
          </a:xfrm>
          <a:prstGeom prst="line">
            <a:avLst/>
          </a:prstGeom>
          <a:noFill/>
          <a:ln w="349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175"/>
          <p:cNvSpPr>
            <a:spLocks noChangeShapeType="1"/>
          </p:cNvSpPr>
          <p:nvPr/>
        </p:nvSpPr>
        <p:spPr bwMode="auto">
          <a:xfrm>
            <a:off x="10750813" y="2977887"/>
            <a:ext cx="0" cy="792162"/>
          </a:xfrm>
          <a:prstGeom prst="line">
            <a:avLst/>
          </a:prstGeom>
          <a:noFill/>
          <a:ln w="349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Line 176"/>
          <p:cNvSpPr>
            <a:spLocks noChangeShapeType="1"/>
          </p:cNvSpPr>
          <p:nvPr/>
        </p:nvSpPr>
        <p:spPr bwMode="auto">
          <a:xfrm>
            <a:off x="10750813" y="5138474"/>
            <a:ext cx="0" cy="792163"/>
          </a:xfrm>
          <a:prstGeom prst="line">
            <a:avLst/>
          </a:prstGeom>
          <a:noFill/>
          <a:ln w="349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AutoShape 177"/>
          <p:cNvSpPr>
            <a:spLocks noChangeArrowheads="1"/>
          </p:cNvSpPr>
          <p:nvPr/>
        </p:nvSpPr>
        <p:spPr bwMode="auto">
          <a:xfrm>
            <a:off x="9166488" y="3912924"/>
            <a:ext cx="1223963" cy="433388"/>
          </a:xfrm>
          <a:prstGeom prst="roundRect">
            <a:avLst>
              <a:gd name="adj" fmla="val 16667"/>
            </a:avLst>
          </a:prstGeom>
          <a:noFill/>
          <a:ln w="349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6" name="Text Box 179"/>
          <p:cNvSpPr txBox="1">
            <a:spLocks noChangeArrowheads="1"/>
          </p:cNvSpPr>
          <p:nvPr/>
        </p:nvSpPr>
        <p:spPr bwMode="auto">
          <a:xfrm>
            <a:off x="2510895" y="4981312"/>
            <a:ext cx="390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F(A,B,C,D)= </a:t>
            </a:r>
            <a:r>
              <a:rPr lang="en-US" altLang="zh-CN" dirty="0">
                <a:solidFill>
                  <a:srgbClr val="FF3300"/>
                </a:solidFill>
                <a:ea typeface="宋体" charset="-122"/>
              </a:rPr>
              <a:t>A’</a:t>
            </a:r>
            <a:r>
              <a:rPr lang="en-US" altLang="zh-CN" dirty="0">
                <a:ea typeface="宋体" charset="-122"/>
              </a:rPr>
              <a:t>+</a:t>
            </a:r>
            <a:r>
              <a:rPr lang="en-US" altLang="zh-CN" dirty="0">
                <a:solidFill>
                  <a:schemeClr val="accent2"/>
                </a:solidFill>
                <a:ea typeface="宋体" charset="-122"/>
              </a:rPr>
              <a:t>B’D’</a:t>
            </a:r>
            <a:r>
              <a:rPr lang="en-US" altLang="zh-CN" dirty="0">
                <a:ea typeface="宋体" charset="-122"/>
              </a:rPr>
              <a:t>+BC’D</a:t>
            </a:r>
          </a:p>
        </p:txBody>
      </p:sp>
    </p:spTree>
    <p:extLst>
      <p:ext uri="{BB962C8B-B14F-4D97-AF65-F5344CB8AC3E}">
        <p14:creationId xmlns:p14="http://schemas.microsoft.com/office/powerpoint/2010/main" val="86632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Karnaugh</a:t>
            </a:r>
            <a:r>
              <a:rPr lang="en-US" altLang="zh-CN" dirty="0"/>
              <a:t> Map Simplification SOP Expressions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Always include the largest possible number of 1s in a group. The group must be </a:t>
            </a:r>
            <a:r>
              <a:rPr lang="en-US" altLang="zh-CN" dirty="0"/>
              <a:t>in power of 2 </a:t>
            </a:r>
            <a:r>
              <a:rPr lang="en-US" altLang="zh-CN" dirty="0" smtClean="0"/>
              <a:t>(1, 2</a:t>
            </a:r>
            <a:r>
              <a:rPr lang="en-US" altLang="zh-CN" dirty="0"/>
              <a:t>, 4, 8, </a:t>
            </a:r>
            <a:r>
              <a:rPr lang="en-US" altLang="zh-CN" dirty="0" smtClean="0"/>
              <a:t>…)</a:t>
            </a:r>
          </a:p>
          <a:p>
            <a:r>
              <a:rPr lang="en-US" altLang="zh-CN" dirty="0" smtClean="0"/>
              <a:t>Each 1 on the map must be included in at least one group.</a:t>
            </a:r>
          </a:p>
          <a:p>
            <a:r>
              <a:rPr lang="en-US" altLang="zh-CN" dirty="0" smtClean="0"/>
              <a:t>Each group must have a unique 1.</a:t>
            </a:r>
          </a:p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97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F(A,B,C,D)=∑m(0,2,4,10,11,14,15)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68</a:t>
            </a:fld>
            <a:endParaRPr lang="en-US" dirty="0"/>
          </a:p>
        </p:txBody>
      </p:sp>
      <p:sp>
        <p:nvSpPr>
          <p:cNvPr id="6" name="Rectangle 117"/>
          <p:cNvSpPr>
            <a:spLocks noChangeArrowheads="1"/>
          </p:cNvSpPr>
          <p:nvPr/>
        </p:nvSpPr>
        <p:spPr bwMode="auto">
          <a:xfrm>
            <a:off x="2687639" y="5202767"/>
            <a:ext cx="808038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sz="1800">
                <a:ea typeface="宋体" charset="-122"/>
              </a:rPr>
              <a:t>10</a:t>
            </a:r>
          </a:p>
        </p:txBody>
      </p:sp>
      <p:sp>
        <p:nvSpPr>
          <p:cNvPr id="7" name="Rectangle 118"/>
          <p:cNvSpPr>
            <a:spLocks noChangeArrowheads="1"/>
          </p:cNvSpPr>
          <p:nvPr/>
        </p:nvSpPr>
        <p:spPr bwMode="auto">
          <a:xfrm>
            <a:off x="2657477" y="4629680"/>
            <a:ext cx="808037" cy="56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sz="1800">
                <a:ea typeface="宋体" charset="-122"/>
              </a:rPr>
              <a:t>11</a:t>
            </a:r>
          </a:p>
        </p:txBody>
      </p:sp>
      <p:sp>
        <p:nvSpPr>
          <p:cNvPr id="8" name="Rectangle 119"/>
          <p:cNvSpPr>
            <a:spLocks noChangeArrowheads="1"/>
          </p:cNvSpPr>
          <p:nvPr/>
        </p:nvSpPr>
        <p:spPr bwMode="auto">
          <a:xfrm>
            <a:off x="2687639" y="4062942"/>
            <a:ext cx="808038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sz="1800">
                <a:ea typeface="宋体" charset="-122"/>
              </a:rPr>
              <a:t>01</a:t>
            </a:r>
          </a:p>
        </p:txBody>
      </p:sp>
      <p:sp>
        <p:nvSpPr>
          <p:cNvPr id="9" name="Rectangle 120"/>
          <p:cNvSpPr>
            <a:spLocks noChangeArrowheads="1"/>
          </p:cNvSpPr>
          <p:nvPr/>
        </p:nvSpPr>
        <p:spPr bwMode="auto">
          <a:xfrm>
            <a:off x="2687639" y="3494617"/>
            <a:ext cx="808038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sz="1800">
                <a:ea typeface="宋体" charset="-122"/>
              </a:rPr>
              <a:t>00</a:t>
            </a:r>
          </a:p>
        </p:txBody>
      </p:sp>
      <p:sp>
        <p:nvSpPr>
          <p:cNvPr id="10" name="Line 121"/>
          <p:cNvSpPr>
            <a:spLocks noChangeShapeType="1"/>
          </p:cNvSpPr>
          <p:nvPr/>
        </p:nvSpPr>
        <p:spPr bwMode="auto">
          <a:xfrm>
            <a:off x="3267077" y="3410480"/>
            <a:ext cx="1587" cy="227806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11" name="Rectangle 122"/>
          <p:cNvSpPr>
            <a:spLocks noChangeArrowheads="1"/>
          </p:cNvSpPr>
          <p:nvPr/>
        </p:nvSpPr>
        <p:spPr bwMode="auto">
          <a:xfrm>
            <a:off x="5659439" y="5126567"/>
            <a:ext cx="808038" cy="569913"/>
          </a:xfrm>
          <a:prstGeom prst="rect">
            <a:avLst/>
          </a:prstGeom>
          <a:noFill/>
          <a:ln w="1905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ea typeface="宋体" charset="-122"/>
              </a:rPr>
              <a:t>1</a:t>
            </a:r>
            <a:endParaRPr lang="en-US" altLang="zh-CN" sz="1800" baseline="-25000">
              <a:ea typeface="宋体" charset="-122"/>
            </a:endParaRPr>
          </a:p>
        </p:txBody>
      </p:sp>
      <p:sp>
        <p:nvSpPr>
          <p:cNvPr id="12" name="Rectangle 123"/>
          <p:cNvSpPr>
            <a:spLocks noChangeArrowheads="1"/>
          </p:cNvSpPr>
          <p:nvPr/>
        </p:nvSpPr>
        <p:spPr bwMode="auto">
          <a:xfrm>
            <a:off x="4044952" y="5126567"/>
            <a:ext cx="806450" cy="569913"/>
          </a:xfrm>
          <a:prstGeom prst="rect">
            <a:avLst/>
          </a:prstGeom>
          <a:noFill/>
          <a:ln w="1905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ea typeface="宋体" charset="-122"/>
              </a:rPr>
              <a:t>0</a:t>
            </a:r>
            <a:endParaRPr lang="en-US" altLang="zh-CN" sz="1800" baseline="-25000">
              <a:ea typeface="宋体" charset="-122"/>
            </a:endParaRPr>
          </a:p>
        </p:txBody>
      </p:sp>
      <p:sp>
        <p:nvSpPr>
          <p:cNvPr id="13" name="Rectangle 124"/>
          <p:cNvSpPr>
            <a:spLocks noChangeArrowheads="1"/>
          </p:cNvSpPr>
          <p:nvPr/>
        </p:nvSpPr>
        <p:spPr bwMode="auto">
          <a:xfrm>
            <a:off x="3236914" y="5126567"/>
            <a:ext cx="808038" cy="569913"/>
          </a:xfrm>
          <a:prstGeom prst="rect">
            <a:avLst/>
          </a:prstGeom>
          <a:noFill/>
          <a:ln w="1905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ea typeface="宋体" charset="-122"/>
              </a:rPr>
              <a:t>1</a:t>
            </a:r>
            <a:endParaRPr lang="en-US" altLang="zh-CN" sz="1800" baseline="-25000">
              <a:ea typeface="宋体" charset="-122"/>
            </a:endParaRPr>
          </a:p>
        </p:txBody>
      </p:sp>
      <p:sp>
        <p:nvSpPr>
          <p:cNvPr id="14" name="Rectangle 125"/>
          <p:cNvSpPr>
            <a:spLocks noChangeArrowheads="1"/>
          </p:cNvSpPr>
          <p:nvPr/>
        </p:nvSpPr>
        <p:spPr bwMode="auto">
          <a:xfrm>
            <a:off x="4044952" y="4556655"/>
            <a:ext cx="806450" cy="569912"/>
          </a:xfrm>
          <a:prstGeom prst="rect">
            <a:avLst/>
          </a:prstGeom>
          <a:noFill/>
          <a:ln w="1905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ea typeface="宋体" charset="-122"/>
              </a:rPr>
              <a:t>0</a:t>
            </a:r>
          </a:p>
        </p:txBody>
      </p:sp>
      <p:sp>
        <p:nvSpPr>
          <p:cNvPr id="15" name="Rectangle 126"/>
          <p:cNvSpPr>
            <a:spLocks noChangeArrowheads="1"/>
          </p:cNvSpPr>
          <p:nvPr/>
        </p:nvSpPr>
        <p:spPr bwMode="auto">
          <a:xfrm>
            <a:off x="3236914" y="4556655"/>
            <a:ext cx="808038" cy="569912"/>
          </a:xfrm>
          <a:prstGeom prst="rect">
            <a:avLst/>
          </a:prstGeom>
          <a:noFill/>
          <a:ln w="1905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ea typeface="宋体" charset="-122"/>
              </a:rPr>
              <a:t>0</a:t>
            </a:r>
            <a:endParaRPr lang="en-US" altLang="zh-CN" sz="1800" baseline="-25000">
              <a:ea typeface="宋体" charset="-122"/>
            </a:endParaRPr>
          </a:p>
        </p:txBody>
      </p:sp>
      <p:sp>
        <p:nvSpPr>
          <p:cNvPr id="16" name="Rectangle 127"/>
          <p:cNvSpPr>
            <a:spLocks noChangeArrowheads="1"/>
          </p:cNvSpPr>
          <p:nvPr/>
        </p:nvSpPr>
        <p:spPr bwMode="auto">
          <a:xfrm>
            <a:off x="4851402" y="3986742"/>
            <a:ext cx="808037" cy="569913"/>
          </a:xfrm>
          <a:prstGeom prst="rect">
            <a:avLst/>
          </a:prstGeom>
          <a:noFill/>
          <a:ln w="1905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ea typeface="宋体" charset="-122"/>
              </a:rPr>
              <a:t>0</a:t>
            </a:r>
            <a:endParaRPr lang="en-US" altLang="zh-CN" sz="1800" baseline="-25000">
              <a:ea typeface="宋体" charset="-122"/>
            </a:endParaRPr>
          </a:p>
        </p:txBody>
      </p:sp>
      <p:sp>
        <p:nvSpPr>
          <p:cNvPr id="17" name="Rectangle 128"/>
          <p:cNvSpPr>
            <a:spLocks noChangeArrowheads="1"/>
          </p:cNvSpPr>
          <p:nvPr/>
        </p:nvSpPr>
        <p:spPr bwMode="auto">
          <a:xfrm>
            <a:off x="4044952" y="3986742"/>
            <a:ext cx="806450" cy="569913"/>
          </a:xfrm>
          <a:prstGeom prst="rect">
            <a:avLst/>
          </a:prstGeom>
          <a:noFill/>
          <a:ln w="1905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ea typeface="宋体" charset="-122"/>
              </a:rPr>
              <a:t>0</a:t>
            </a:r>
            <a:endParaRPr lang="en-US" altLang="zh-CN" sz="1800" baseline="-25000">
              <a:ea typeface="宋体" charset="-122"/>
            </a:endParaRPr>
          </a:p>
        </p:txBody>
      </p:sp>
      <p:sp>
        <p:nvSpPr>
          <p:cNvPr id="18" name="Rectangle 129"/>
          <p:cNvSpPr>
            <a:spLocks noChangeArrowheads="1"/>
          </p:cNvSpPr>
          <p:nvPr/>
        </p:nvSpPr>
        <p:spPr bwMode="auto">
          <a:xfrm>
            <a:off x="3236914" y="3986742"/>
            <a:ext cx="808038" cy="569913"/>
          </a:xfrm>
          <a:prstGeom prst="rect">
            <a:avLst/>
          </a:prstGeom>
          <a:noFill/>
          <a:ln w="1905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ea typeface="宋体" charset="-122"/>
              </a:rPr>
              <a:t>0</a:t>
            </a:r>
            <a:endParaRPr lang="en-US" altLang="zh-CN" sz="1800" baseline="-25000">
              <a:ea typeface="宋体" charset="-12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5659439" y="3418417"/>
            <a:ext cx="808038" cy="568325"/>
          </a:xfrm>
          <a:prstGeom prst="rect">
            <a:avLst/>
          </a:prstGeom>
          <a:noFill/>
          <a:ln w="1905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ea typeface="宋体" charset="-122"/>
              </a:rPr>
              <a:t>0</a:t>
            </a:r>
            <a:endParaRPr lang="en-US" altLang="zh-CN" sz="1800" baseline="-25000">
              <a:ea typeface="宋体" charset="-122"/>
            </a:endParaRPr>
          </a:p>
        </p:txBody>
      </p:sp>
      <p:sp>
        <p:nvSpPr>
          <p:cNvPr id="20" name="Rectangle 131"/>
          <p:cNvSpPr>
            <a:spLocks noChangeArrowheads="1"/>
          </p:cNvSpPr>
          <p:nvPr/>
        </p:nvSpPr>
        <p:spPr bwMode="auto">
          <a:xfrm>
            <a:off x="4044952" y="3418417"/>
            <a:ext cx="806450" cy="568325"/>
          </a:xfrm>
          <a:prstGeom prst="rect">
            <a:avLst/>
          </a:prstGeom>
          <a:noFill/>
          <a:ln w="1905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ea typeface="宋体" charset="-122"/>
              </a:rPr>
              <a:t>1</a:t>
            </a:r>
            <a:endParaRPr lang="en-US" altLang="zh-CN" sz="1800" baseline="-25000">
              <a:ea typeface="宋体" charset="-122"/>
            </a:endParaRPr>
          </a:p>
        </p:txBody>
      </p:sp>
      <p:sp>
        <p:nvSpPr>
          <p:cNvPr id="21" name="Rectangle 132"/>
          <p:cNvSpPr>
            <a:spLocks noChangeArrowheads="1"/>
          </p:cNvSpPr>
          <p:nvPr/>
        </p:nvSpPr>
        <p:spPr bwMode="auto">
          <a:xfrm>
            <a:off x="3236914" y="3418417"/>
            <a:ext cx="808038" cy="568325"/>
          </a:xfrm>
          <a:prstGeom prst="rect">
            <a:avLst/>
          </a:prstGeom>
          <a:noFill/>
          <a:ln w="1905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ea typeface="宋体" charset="-122"/>
              </a:rPr>
              <a:t>1</a:t>
            </a:r>
            <a:endParaRPr lang="en-US" altLang="zh-CN" sz="1800" baseline="-25000">
              <a:ea typeface="宋体" charset="-122"/>
            </a:endParaRPr>
          </a:p>
        </p:txBody>
      </p:sp>
      <p:sp>
        <p:nvSpPr>
          <p:cNvPr id="22" name="Line 138"/>
          <p:cNvSpPr>
            <a:spLocks noChangeShapeType="1"/>
          </p:cNvSpPr>
          <p:nvPr/>
        </p:nvSpPr>
        <p:spPr bwMode="auto">
          <a:xfrm>
            <a:off x="2428877" y="5696480"/>
            <a:ext cx="808037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Line 142"/>
          <p:cNvSpPr>
            <a:spLocks noChangeShapeType="1"/>
          </p:cNvSpPr>
          <p:nvPr/>
        </p:nvSpPr>
        <p:spPr bwMode="auto">
          <a:xfrm>
            <a:off x="2752727" y="2853267"/>
            <a:ext cx="485775" cy="565150"/>
          </a:xfrm>
          <a:prstGeom prst="line">
            <a:avLst/>
          </a:prstGeom>
          <a:noFill/>
          <a:ln w="12700" cap="rnd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143"/>
          <p:cNvSpPr>
            <a:spLocks noChangeShapeType="1"/>
          </p:cNvSpPr>
          <p:nvPr/>
        </p:nvSpPr>
        <p:spPr bwMode="auto">
          <a:xfrm>
            <a:off x="2428877" y="3418417"/>
            <a:ext cx="1587" cy="5683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Line 145"/>
          <p:cNvSpPr>
            <a:spLocks noChangeShapeType="1"/>
          </p:cNvSpPr>
          <p:nvPr/>
        </p:nvSpPr>
        <p:spPr bwMode="auto">
          <a:xfrm>
            <a:off x="5659439" y="3418417"/>
            <a:ext cx="1588" cy="227806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26" name="Line 146"/>
          <p:cNvSpPr>
            <a:spLocks noChangeShapeType="1"/>
          </p:cNvSpPr>
          <p:nvPr/>
        </p:nvSpPr>
        <p:spPr bwMode="auto">
          <a:xfrm>
            <a:off x="6467477" y="3410480"/>
            <a:ext cx="1587" cy="2278062"/>
          </a:xfrm>
          <a:prstGeom prst="line">
            <a:avLst/>
          </a:prstGeom>
          <a:noFill/>
          <a:ln w="1905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27" name="Line 148"/>
          <p:cNvSpPr>
            <a:spLocks noChangeShapeType="1"/>
          </p:cNvSpPr>
          <p:nvPr/>
        </p:nvSpPr>
        <p:spPr bwMode="auto">
          <a:xfrm>
            <a:off x="4851402" y="3418417"/>
            <a:ext cx="1587" cy="227806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28" name="Line 150"/>
          <p:cNvSpPr>
            <a:spLocks noChangeShapeType="1"/>
          </p:cNvSpPr>
          <p:nvPr/>
        </p:nvSpPr>
        <p:spPr bwMode="auto">
          <a:xfrm>
            <a:off x="4044952" y="3418417"/>
            <a:ext cx="1587" cy="227806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29" name="Line 151"/>
          <p:cNvSpPr>
            <a:spLocks noChangeShapeType="1"/>
          </p:cNvSpPr>
          <p:nvPr/>
        </p:nvSpPr>
        <p:spPr bwMode="auto">
          <a:xfrm>
            <a:off x="3267077" y="3410480"/>
            <a:ext cx="3230562" cy="1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Line 152"/>
          <p:cNvSpPr>
            <a:spLocks noChangeShapeType="1"/>
          </p:cNvSpPr>
          <p:nvPr/>
        </p:nvSpPr>
        <p:spPr bwMode="auto">
          <a:xfrm>
            <a:off x="2428877" y="3986742"/>
            <a:ext cx="1587" cy="5699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Line 153"/>
          <p:cNvSpPr>
            <a:spLocks noChangeShapeType="1"/>
          </p:cNvSpPr>
          <p:nvPr/>
        </p:nvSpPr>
        <p:spPr bwMode="auto">
          <a:xfrm>
            <a:off x="3236914" y="3986742"/>
            <a:ext cx="3230563" cy="158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32" name="Line 154"/>
          <p:cNvSpPr>
            <a:spLocks noChangeShapeType="1"/>
          </p:cNvSpPr>
          <p:nvPr/>
        </p:nvSpPr>
        <p:spPr bwMode="auto">
          <a:xfrm>
            <a:off x="2428877" y="4556655"/>
            <a:ext cx="1587" cy="56991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Line 155"/>
          <p:cNvSpPr>
            <a:spLocks noChangeShapeType="1"/>
          </p:cNvSpPr>
          <p:nvPr/>
        </p:nvSpPr>
        <p:spPr bwMode="auto">
          <a:xfrm>
            <a:off x="3236914" y="4556655"/>
            <a:ext cx="3230563" cy="1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34" name="Line 156"/>
          <p:cNvSpPr>
            <a:spLocks noChangeShapeType="1"/>
          </p:cNvSpPr>
          <p:nvPr/>
        </p:nvSpPr>
        <p:spPr bwMode="auto">
          <a:xfrm>
            <a:off x="2428877" y="5126567"/>
            <a:ext cx="1587" cy="5699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" name="Line 157"/>
          <p:cNvSpPr>
            <a:spLocks noChangeShapeType="1"/>
          </p:cNvSpPr>
          <p:nvPr/>
        </p:nvSpPr>
        <p:spPr bwMode="auto">
          <a:xfrm>
            <a:off x="3236914" y="5126567"/>
            <a:ext cx="3230563" cy="158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36" name="Line 158"/>
          <p:cNvSpPr>
            <a:spLocks noChangeShapeType="1"/>
          </p:cNvSpPr>
          <p:nvPr/>
        </p:nvSpPr>
        <p:spPr bwMode="auto">
          <a:xfrm>
            <a:off x="3236914" y="5696480"/>
            <a:ext cx="3230563" cy="1587"/>
          </a:xfrm>
          <a:prstGeom prst="line">
            <a:avLst/>
          </a:prstGeom>
          <a:noFill/>
          <a:ln w="1905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37" name="Text Box 159"/>
          <p:cNvSpPr txBox="1">
            <a:spLocks noChangeArrowheads="1"/>
          </p:cNvSpPr>
          <p:nvPr/>
        </p:nvSpPr>
        <p:spPr bwMode="auto">
          <a:xfrm>
            <a:off x="2862264" y="2743730"/>
            <a:ext cx="538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2000">
                <a:ea typeface="宋体" charset="-122"/>
              </a:rPr>
              <a:t>AB</a:t>
            </a:r>
          </a:p>
        </p:txBody>
      </p:sp>
      <p:sp>
        <p:nvSpPr>
          <p:cNvPr id="38" name="Text Box 160"/>
          <p:cNvSpPr txBox="1">
            <a:spLocks noChangeArrowheads="1"/>
          </p:cNvSpPr>
          <p:nvPr/>
        </p:nvSpPr>
        <p:spPr bwMode="auto">
          <a:xfrm>
            <a:off x="2503489" y="3031067"/>
            <a:ext cx="538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2000">
                <a:ea typeface="宋体" charset="-122"/>
              </a:rPr>
              <a:t>CD</a:t>
            </a:r>
          </a:p>
        </p:txBody>
      </p:sp>
      <p:sp>
        <p:nvSpPr>
          <p:cNvPr id="39" name="Rectangle 161"/>
          <p:cNvSpPr>
            <a:spLocks noChangeArrowheads="1"/>
          </p:cNvSpPr>
          <p:nvPr/>
        </p:nvSpPr>
        <p:spPr bwMode="auto">
          <a:xfrm>
            <a:off x="5648327" y="3980392"/>
            <a:ext cx="808037" cy="569913"/>
          </a:xfrm>
          <a:prstGeom prst="rect">
            <a:avLst/>
          </a:prstGeom>
          <a:noFill/>
          <a:ln w="1905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ea typeface="宋体" charset="-122"/>
              </a:rPr>
              <a:t>0</a:t>
            </a:r>
            <a:endParaRPr lang="en-US" altLang="zh-CN" sz="1800" baseline="-25000">
              <a:ea typeface="宋体" charset="-122"/>
            </a:endParaRPr>
          </a:p>
        </p:txBody>
      </p:sp>
      <p:sp>
        <p:nvSpPr>
          <p:cNvPr id="40" name="Rectangle 162"/>
          <p:cNvSpPr>
            <a:spLocks noChangeArrowheads="1"/>
          </p:cNvSpPr>
          <p:nvPr/>
        </p:nvSpPr>
        <p:spPr bwMode="auto">
          <a:xfrm>
            <a:off x="4840289" y="4556655"/>
            <a:ext cx="808038" cy="569912"/>
          </a:xfrm>
          <a:prstGeom prst="rect">
            <a:avLst/>
          </a:prstGeom>
          <a:noFill/>
          <a:ln w="1905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ea typeface="宋体" charset="-122"/>
              </a:rPr>
              <a:t>1</a:t>
            </a:r>
            <a:endParaRPr lang="en-US" altLang="zh-CN" sz="1800" baseline="-25000">
              <a:ea typeface="宋体" charset="-122"/>
            </a:endParaRPr>
          </a:p>
        </p:txBody>
      </p:sp>
      <p:sp>
        <p:nvSpPr>
          <p:cNvPr id="41" name="Rectangle 163"/>
          <p:cNvSpPr>
            <a:spLocks noChangeArrowheads="1"/>
          </p:cNvSpPr>
          <p:nvPr/>
        </p:nvSpPr>
        <p:spPr bwMode="auto">
          <a:xfrm>
            <a:off x="5648327" y="4550305"/>
            <a:ext cx="808037" cy="569912"/>
          </a:xfrm>
          <a:prstGeom prst="rect">
            <a:avLst/>
          </a:prstGeom>
          <a:noFill/>
          <a:ln w="1905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ea typeface="宋体" charset="-122"/>
              </a:rPr>
              <a:t>1</a:t>
            </a:r>
            <a:endParaRPr lang="en-US" altLang="zh-CN" sz="1800" baseline="-25000">
              <a:ea typeface="宋体" charset="-122"/>
            </a:endParaRPr>
          </a:p>
        </p:txBody>
      </p:sp>
      <p:sp>
        <p:nvSpPr>
          <p:cNvPr id="42" name="Rectangle 164"/>
          <p:cNvSpPr>
            <a:spLocks noChangeArrowheads="1"/>
          </p:cNvSpPr>
          <p:nvPr/>
        </p:nvSpPr>
        <p:spPr bwMode="auto">
          <a:xfrm>
            <a:off x="4840289" y="5126567"/>
            <a:ext cx="808038" cy="569913"/>
          </a:xfrm>
          <a:prstGeom prst="rect">
            <a:avLst/>
          </a:prstGeom>
          <a:noFill/>
          <a:ln w="1905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ea typeface="宋体" charset="-122"/>
              </a:rPr>
              <a:t>1</a:t>
            </a:r>
            <a:endParaRPr lang="en-US" altLang="zh-CN" sz="1800" baseline="-25000">
              <a:ea typeface="宋体" charset="-122"/>
            </a:endParaRPr>
          </a:p>
        </p:txBody>
      </p:sp>
      <p:sp>
        <p:nvSpPr>
          <p:cNvPr id="43" name="Rectangle 165"/>
          <p:cNvSpPr>
            <a:spLocks noChangeArrowheads="1"/>
          </p:cNvSpPr>
          <p:nvPr/>
        </p:nvSpPr>
        <p:spPr bwMode="auto">
          <a:xfrm>
            <a:off x="4857752" y="3397780"/>
            <a:ext cx="806450" cy="568325"/>
          </a:xfrm>
          <a:prstGeom prst="rect">
            <a:avLst/>
          </a:prstGeom>
          <a:noFill/>
          <a:ln w="1905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sz="1800">
                <a:ea typeface="宋体" charset="-122"/>
              </a:rPr>
              <a:t>0</a:t>
            </a:r>
            <a:endParaRPr lang="en-US" altLang="zh-CN" sz="1800" baseline="-25000">
              <a:ea typeface="宋体" charset="-122"/>
            </a:endParaRPr>
          </a:p>
        </p:txBody>
      </p:sp>
      <p:sp>
        <p:nvSpPr>
          <p:cNvPr id="44" name="AutoShape 166"/>
          <p:cNvSpPr>
            <a:spLocks noChangeArrowheads="1"/>
          </p:cNvSpPr>
          <p:nvPr/>
        </p:nvSpPr>
        <p:spPr bwMode="auto">
          <a:xfrm>
            <a:off x="4984752" y="4651905"/>
            <a:ext cx="1295400" cy="93503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5" name="AutoShape 167"/>
          <p:cNvSpPr>
            <a:spLocks noChangeArrowheads="1"/>
          </p:cNvSpPr>
          <p:nvPr/>
        </p:nvSpPr>
        <p:spPr bwMode="auto">
          <a:xfrm>
            <a:off x="3400427" y="3499380"/>
            <a:ext cx="1295400" cy="3603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6" name="AutoShape 169"/>
          <p:cNvSpPr>
            <a:spLocks/>
          </p:cNvSpPr>
          <p:nvPr/>
        </p:nvSpPr>
        <p:spPr bwMode="auto">
          <a:xfrm>
            <a:off x="3040064" y="5228167"/>
            <a:ext cx="792163" cy="431800"/>
          </a:xfrm>
          <a:prstGeom prst="rightBracket">
            <a:avLst>
              <a:gd name="adj" fmla="val 8333"/>
            </a:avLst>
          </a:prstGeom>
          <a:noFill/>
          <a:ln w="19050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7" name="AutoShape 170"/>
          <p:cNvSpPr>
            <a:spLocks/>
          </p:cNvSpPr>
          <p:nvPr/>
        </p:nvSpPr>
        <p:spPr bwMode="auto">
          <a:xfrm flipH="1">
            <a:off x="5776914" y="5228167"/>
            <a:ext cx="1008063" cy="431800"/>
          </a:xfrm>
          <a:prstGeom prst="rightBracket">
            <a:avLst>
              <a:gd name="adj" fmla="val 8333"/>
            </a:avLst>
          </a:prstGeom>
          <a:noFill/>
          <a:ln w="19050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8" name="AutoShape 171"/>
          <p:cNvSpPr>
            <a:spLocks/>
          </p:cNvSpPr>
          <p:nvPr/>
        </p:nvSpPr>
        <p:spPr bwMode="auto">
          <a:xfrm rot="16200000">
            <a:off x="3221039" y="5263092"/>
            <a:ext cx="792163" cy="576263"/>
          </a:xfrm>
          <a:prstGeom prst="rightBracket">
            <a:avLst>
              <a:gd name="adj" fmla="val 0"/>
            </a:avLst>
          </a:prstGeom>
          <a:noFill/>
          <a:ln w="19050">
            <a:solidFill>
              <a:srgbClr val="808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9" name="AutoShape 172"/>
          <p:cNvSpPr>
            <a:spLocks/>
          </p:cNvSpPr>
          <p:nvPr/>
        </p:nvSpPr>
        <p:spPr bwMode="auto">
          <a:xfrm rot="5400000" flipV="1">
            <a:off x="3292476" y="3246968"/>
            <a:ext cx="720725" cy="647700"/>
          </a:xfrm>
          <a:prstGeom prst="rightBracket">
            <a:avLst>
              <a:gd name="adj" fmla="val 0"/>
            </a:avLst>
          </a:prstGeom>
          <a:noFill/>
          <a:ln w="19050">
            <a:solidFill>
              <a:srgbClr val="808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0" name="Oval 173"/>
          <p:cNvSpPr>
            <a:spLocks noChangeArrowheads="1"/>
          </p:cNvSpPr>
          <p:nvPr/>
        </p:nvSpPr>
        <p:spPr bwMode="auto">
          <a:xfrm>
            <a:off x="4552952" y="2923117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ea typeface="宋体" charset="-122"/>
              </a:rPr>
              <a:t>1</a:t>
            </a:r>
          </a:p>
        </p:txBody>
      </p:sp>
      <p:sp>
        <p:nvSpPr>
          <p:cNvPr id="51" name="Oval 174"/>
          <p:cNvSpPr>
            <a:spLocks noChangeArrowheads="1"/>
          </p:cNvSpPr>
          <p:nvPr/>
        </p:nvSpPr>
        <p:spPr bwMode="auto">
          <a:xfrm>
            <a:off x="6640514" y="4578880"/>
            <a:ext cx="360363" cy="360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ea typeface="宋体" charset="-122"/>
              </a:rPr>
              <a:t>2</a:t>
            </a:r>
          </a:p>
        </p:txBody>
      </p:sp>
      <p:sp>
        <p:nvSpPr>
          <p:cNvPr id="52" name="Oval 175"/>
          <p:cNvSpPr>
            <a:spLocks noChangeArrowheads="1"/>
          </p:cNvSpPr>
          <p:nvPr/>
        </p:nvSpPr>
        <p:spPr bwMode="auto">
          <a:xfrm>
            <a:off x="5992814" y="5732992"/>
            <a:ext cx="360363" cy="360363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ea typeface="宋体" charset="-122"/>
              </a:rPr>
              <a:t>3</a:t>
            </a:r>
          </a:p>
        </p:txBody>
      </p:sp>
      <p:sp>
        <p:nvSpPr>
          <p:cNvPr id="53" name="Oval 176"/>
          <p:cNvSpPr>
            <a:spLocks noChangeArrowheads="1"/>
          </p:cNvSpPr>
          <p:nvPr/>
        </p:nvSpPr>
        <p:spPr bwMode="auto">
          <a:xfrm>
            <a:off x="3400427" y="5804430"/>
            <a:ext cx="360362" cy="360362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ea typeface="宋体" charset="-122"/>
              </a:rPr>
              <a:t>4</a:t>
            </a:r>
          </a:p>
        </p:txBody>
      </p:sp>
      <p:sp>
        <p:nvSpPr>
          <p:cNvPr id="54" name="AutoShape 177"/>
          <p:cNvSpPr>
            <a:spLocks noChangeArrowheads="1"/>
          </p:cNvSpPr>
          <p:nvPr/>
        </p:nvSpPr>
        <p:spPr bwMode="auto">
          <a:xfrm>
            <a:off x="7354889" y="2018242"/>
            <a:ext cx="3702578" cy="20256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2800" dirty="0" smtClean="0">
                <a:ea typeface="宋体" charset="-122"/>
              </a:rPr>
              <a:t>Choose 1</a:t>
            </a:r>
            <a:r>
              <a:rPr lang="zh-CN" altLang="en-US" sz="2800" dirty="0">
                <a:ea typeface="宋体" charset="-122"/>
              </a:rPr>
              <a:t>、</a:t>
            </a:r>
            <a:r>
              <a:rPr lang="en-US" altLang="zh-CN" sz="2800" dirty="0">
                <a:ea typeface="宋体" charset="-122"/>
              </a:rPr>
              <a:t>2.</a:t>
            </a:r>
          </a:p>
          <a:p>
            <a:r>
              <a:rPr lang="en-US" altLang="zh-CN" sz="2800" dirty="0">
                <a:ea typeface="宋体" charset="-122"/>
              </a:rPr>
              <a:t>And then you can choose 3 or 4 for m</a:t>
            </a:r>
            <a:r>
              <a:rPr lang="en-US" altLang="zh-CN" sz="2800" baseline="-25000" dirty="0">
                <a:ea typeface="宋体" charset="-122"/>
              </a:rPr>
              <a:t>2</a:t>
            </a:r>
            <a:r>
              <a:rPr lang="en-US" altLang="zh-CN" sz="2800" dirty="0">
                <a:ea typeface="宋体" charset="-122"/>
              </a:rPr>
              <a:t>.</a:t>
            </a:r>
          </a:p>
        </p:txBody>
      </p:sp>
      <p:sp>
        <p:nvSpPr>
          <p:cNvPr id="55" name="矩形 54"/>
          <p:cNvSpPr/>
          <p:nvPr/>
        </p:nvSpPr>
        <p:spPr>
          <a:xfrm>
            <a:off x="7085544" y="4228806"/>
            <a:ext cx="49032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ea typeface="宋体" charset="-122"/>
              </a:rPr>
              <a:t>F(A,B,C,D)=A’C’D’+AC+A’B’D’</a:t>
            </a:r>
            <a:br>
              <a:rPr lang="en-US" altLang="zh-CN" sz="2800" dirty="0">
                <a:ea typeface="宋体" charset="-122"/>
              </a:rPr>
            </a:br>
            <a:r>
              <a:rPr lang="zh-CN" altLang="en-US" sz="2800" dirty="0">
                <a:ea typeface="宋体" charset="-122"/>
              </a:rPr>
              <a:t>或</a:t>
            </a:r>
            <a:r>
              <a:rPr lang="en-US" altLang="zh-CN" sz="2800" dirty="0">
                <a:ea typeface="宋体" charset="-122"/>
              </a:rPr>
              <a:t>F(A,B,C,D)=A’C’D’+AC+B’CD’</a:t>
            </a:r>
            <a:endParaRPr lang="zh-CN" altLang="en-US" sz="28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752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ea typeface="宋体" charset="-122"/>
              </a:rPr>
              <a:t>Simplifing</a:t>
            </a:r>
            <a:r>
              <a:rPr lang="en-US" altLang="zh-CN" dirty="0">
                <a:ea typeface="宋体" charset="-122"/>
              </a:rPr>
              <a:t> Boolean Functions with K-map</a:t>
            </a:r>
            <a:r>
              <a:rPr lang="zh-CN" altLang="en-US" dirty="0">
                <a:ea typeface="宋体" charset="-122"/>
              </a:rPr>
              <a:t/>
            </a:r>
            <a:br>
              <a:rPr lang="zh-CN" altLang="en-US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1.  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F(</a:t>
            </a:r>
            <a:r>
              <a:rPr lang="en-US" altLang="zh-CN" dirty="0" err="1">
                <a:ea typeface="宋体" charset="-122"/>
                <a:cs typeface="Times New Roman" pitchFamily="18" charset="0"/>
              </a:rPr>
              <a:t>w,x,y,z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)=∑(0,1,4,5,9,11,13,15)</a:t>
            </a:r>
            <a:br>
              <a:rPr lang="en-US" altLang="zh-CN" dirty="0">
                <a:ea typeface="宋体" charset="-122"/>
                <a:cs typeface="Times New Roman" pitchFamily="18" charset="0"/>
              </a:rPr>
            </a:br>
            <a:r>
              <a:rPr lang="en-US" altLang="zh-CN" dirty="0">
                <a:ea typeface="宋体" charset="-122"/>
                <a:cs typeface="Times New Roman" pitchFamily="18" charset="0"/>
              </a:rPr>
              <a:t>2.  F(</a:t>
            </a:r>
            <a:r>
              <a:rPr lang="en-US" altLang="zh-CN" dirty="0" err="1">
                <a:ea typeface="宋体" charset="-122"/>
                <a:cs typeface="Times New Roman" pitchFamily="18" charset="0"/>
              </a:rPr>
              <a:t>a,b,c,d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)=∑(0,1,2,4,5,6,8,9,12,13,14)</a:t>
            </a:r>
            <a:endParaRPr lang="zh-CN" altLang="en-US" dirty="0">
              <a:ea typeface="宋体" charset="-122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Associative </a:t>
            </a:r>
            <a:r>
              <a:rPr lang="en-US" altLang="zh-CN" dirty="0" smtClean="0"/>
              <a:t>Laws</a:t>
            </a:r>
            <a:br>
              <a:rPr lang="en-US" altLang="zh-CN" dirty="0" smtClean="0"/>
            </a:br>
            <a:r>
              <a:rPr lang="zh-CN" altLang="en-US" sz="2800" dirty="0" smtClean="0"/>
              <a:t>结合律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1" y="2249487"/>
            <a:ext cx="10440989" cy="3541714"/>
          </a:xfrm>
        </p:spPr>
        <p:txBody>
          <a:bodyPr>
            <a:normAutofit/>
          </a:bodyPr>
          <a:lstStyle/>
          <a:p>
            <a:r>
              <a:rPr lang="en-US" altLang="zh-CN" dirty="0"/>
              <a:t>The </a:t>
            </a:r>
            <a:r>
              <a:rPr lang="en-US" altLang="zh-CN" b="1" u="sng" dirty="0"/>
              <a:t>associative laws </a:t>
            </a:r>
            <a:r>
              <a:rPr lang="en-US" altLang="zh-CN" dirty="0"/>
              <a:t>are also applied to addition and multiplication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 smtClean="0"/>
              <a:t>For addition/ multiplication</a:t>
            </a:r>
            <a:r>
              <a:rPr lang="en-US" altLang="zh-CN" dirty="0"/>
              <a:t>, the associative law </a:t>
            </a:r>
            <a:r>
              <a:rPr lang="en-US" altLang="zh-CN" dirty="0" smtClean="0"/>
              <a:t>states</a:t>
            </a:r>
          </a:p>
          <a:p>
            <a:pPr lvl="1"/>
            <a:r>
              <a:rPr lang="en-US" altLang="zh-CN" b="1" dirty="0"/>
              <a:t>When </a:t>
            </a:r>
            <a:r>
              <a:rPr lang="en-US" altLang="zh-CN" b="1" dirty="0" err="1" smtClean="0"/>
              <a:t>Oring</a:t>
            </a:r>
            <a:r>
              <a:rPr lang="en-US" altLang="zh-CN" b="1" dirty="0" smtClean="0"/>
              <a:t>/ </a:t>
            </a:r>
            <a:r>
              <a:rPr lang="en-US" altLang="zh-CN" b="1" dirty="0" err="1" smtClean="0"/>
              <a:t>ANDing</a:t>
            </a:r>
            <a:r>
              <a:rPr lang="en-US" altLang="zh-CN" b="1" dirty="0" smtClean="0"/>
              <a:t> </a:t>
            </a:r>
            <a:r>
              <a:rPr lang="en-US" altLang="zh-CN" b="1" dirty="0"/>
              <a:t>more than two variables, the result is the same regardless of the grouping of the variables</a:t>
            </a:r>
            <a:r>
              <a:rPr lang="en-US" altLang="zh-CN" b="1" dirty="0" smtClean="0"/>
              <a:t>.</a:t>
            </a:r>
            <a:endParaRPr lang="en-US" altLang="zh-CN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470991" y="4856287"/>
            <a:ext cx="4336576" cy="523220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 dirty="0">
                <a:ea typeface="宋体" charset="-122"/>
              </a:rPr>
              <a:t>A + </a:t>
            </a:r>
            <a:r>
              <a:rPr lang="en-US" altLang="zh-CN" sz="2800" dirty="0">
                <a:ea typeface="宋体" charset="-122"/>
              </a:rPr>
              <a:t>(</a:t>
            </a:r>
            <a:r>
              <a:rPr lang="en-US" altLang="zh-CN" sz="2800" i="1" dirty="0">
                <a:ea typeface="宋体" charset="-122"/>
              </a:rPr>
              <a:t>B +C</a:t>
            </a:r>
            <a:r>
              <a:rPr lang="en-US" altLang="zh-CN" sz="2800" dirty="0">
                <a:ea typeface="宋体" charset="-122"/>
              </a:rPr>
              <a:t>)</a:t>
            </a:r>
            <a:r>
              <a:rPr lang="en-US" altLang="zh-CN" sz="2800" i="1" dirty="0">
                <a:ea typeface="宋体" charset="-122"/>
              </a:rPr>
              <a:t> = </a:t>
            </a:r>
            <a:r>
              <a:rPr lang="en-US" altLang="zh-CN" sz="2800" dirty="0">
                <a:ea typeface="宋体" charset="-122"/>
              </a:rPr>
              <a:t>(</a:t>
            </a:r>
            <a:r>
              <a:rPr lang="en-US" altLang="zh-CN" sz="2800" i="1" dirty="0">
                <a:ea typeface="宋体" charset="-122"/>
              </a:rPr>
              <a:t>A + B</a:t>
            </a:r>
            <a:r>
              <a:rPr lang="en-US" altLang="zh-CN" sz="2800" dirty="0">
                <a:ea typeface="宋体" charset="-122"/>
              </a:rPr>
              <a:t>)</a:t>
            </a:r>
            <a:r>
              <a:rPr lang="en-US" altLang="zh-CN" sz="2800" i="1" dirty="0">
                <a:ea typeface="宋体" charset="-122"/>
              </a:rPr>
              <a:t> + C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6892323" y="4856286"/>
            <a:ext cx="2792366" cy="523220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 dirty="0">
                <a:ea typeface="宋体" charset="-122"/>
              </a:rPr>
              <a:t>A</a:t>
            </a:r>
            <a:r>
              <a:rPr lang="en-US" altLang="zh-CN" sz="2800" dirty="0">
                <a:ea typeface="宋体" charset="-122"/>
              </a:rPr>
              <a:t>(</a:t>
            </a:r>
            <a:r>
              <a:rPr lang="en-US" altLang="zh-CN" sz="2800" i="1" dirty="0">
                <a:ea typeface="宋体" charset="-122"/>
              </a:rPr>
              <a:t>BC</a:t>
            </a:r>
            <a:r>
              <a:rPr lang="en-US" altLang="zh-CN" sz="2800" dirty="0">
                <a:ea typeface="宋体" charset="-122"/>
              </a:rPr>
              <a:t>)</a:t>
            </a:r>
            <a:r>
              <a:rPr lang="en-US" altLang="zh-CN" sz="2800" i="1" dirty="0">
                <a:ea typeface="宋体" charset="-122"/>
              </a:rPr>
              <a:t> = </a:t>
            </a:r>
            <a:r>
              <a:rPr lang="en-US" altLang="zh-CN" sz="2800" dirty="0">
                <a:ea typeface="宋体" charset="-122"/>
              </a:rPr>
              <a:t>(</a:t>
            </a:r>
            <a:r>
              <a:rPr lang="en-US" altLang="zh-CN" sz="2800" i="1" dirty="0">
                <a:ea typeface="宋体" charset="-122"/>
              </a:rPr>
              <a:t>AB</a:t>
            </a:r>
            <a:r>
              <a:rPr lang="en-US" altLang="zh-CN" sz="2800" dirty="0">
                <a:ea typeface="宋体" charset="-122"/>
              </a:rPr>
              <a:t>)</a:t>
            </a:r>
            <a:r>
              <a:rPr lang="en-US" altLang="zh-CN" sz="2800" i="1" dirty="0">
                <a:ea typeface="宋体" charset="-122"/>
              </a:rPr>
              <a:t>C</a:t>
            </a:r>
          </a:p>
        </p:txBody>
      </p:sp>
      <p:pic>
        <p:nvPicPr>
          <p:cNvPr id="8" name="Picture 3" descr="AAGIGPH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567" y="261674"/>
            <a:ext cx="6126480" cy="96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AAGIGPG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567" y="1298693"/>
            <a:ext cx="6126480" cy="109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09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F(</a:t>
            </a:r>
            <a:r>
              <a:rPr lang="en-US" altLang="zh-CN" dirty="0" err="1">
                <a:ea typeface="宋体" charset="-122"/>
              </a:rPr>
              <a:t>w,x,y,z</a:t>
            </a:r>
            <a:r>
              <a:rPr lang="en-US" altLang="zh-CN" dirty="0">
                <a:ea typeface="宋体" charset="-122"/>
              </a:rPr>
              <a:t>)=∑(0,1,4,5,9,11,13,15)</a:t>
            </a:r>
          </a:p>
          <a:p>
            <a:r>
              <a:rPr lang="en-US" altLang="zh-CN" dirty="0">
                <a:ea typeface="宋体" charset="-122"/>
              </a:rPr>
              <a:t>Solution</a:t>
            </a:r>
            <a:r>
              <a:rPr lang="zh-CN" altLang="en-US" dirty="0">
                <a:ea typeface="宋体" charset="-122"/>
              </a:rPr>
              <a:t>：</a:t>
            </a:r>
            <a:r>
              <a:rPr lang="en-US" altLang="zh-CN" dirty="0">
                <a:ea typeface="宋体" charset="-122"/>
              </a:rPr>
              <a:t>F(</a:t>
            </a:r>
            <a:r>
              <a:rPr lang="en-US" altLang="zh-CN" dirty="0" err="1">
                <a:ea typeface="宋体" charset="-122"/>
              </a:rPr>
              <a:t>w,x,y,z</a:t>
            </a:r>
            <a:r>
              <a:rPr lang="en-US" altLang="zh-CN" dirty="0">
                <a:ea typeface="宋体" charset="-122"/>
              </a:rPr>
              <a:t>)=w’y’+</a:t>
            </a:r>
            <a:r>
              <a:rPr lang="en-US" altLang="zh-CN" dirty="0" err="1">
                <a:ea typeface="宋体" charset="-122"/>
              </a:rPr>
              <a:t>wz</a:t>
            </a:r>
            <a:endParaRPr lang="en-US" altLang="zh-CN" dirty="0"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70</a:t>
            </a:fld>
            <a:endParaRPr lang="en-US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4371975" y="3410744"/>
            <a:ext cx="4114800" cy="3124200"/>
            <a:chOff x="1584" y="2112"/>
            <a:chExt cx="2592" cy="1968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1872" y="2208"/>
              <a:ext cx="2256" cy="1872"/>
              <a:chOff x="1872" y="2208"/>
              <a:chExt cx="2256" cy="1872"/>
            </a:xfrm>
          </p:grpSpPr>
          <p:sp>
            <p:nvSpPr>
              <p:cNvPr id="34" name="Rectangle 6"/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1920" cy="1536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5" name="Line 7"/>
              <p:cNvSpPr>
                <a:spLocks noChangeShapeType="1"/>
              </p:cNvSpPr>
              <p:nvPr/>
            </p:nvSpPr>
            <p:spPr bwMode="auto">
              <a:xfrm>
                <a:off x="3216" y="2544"/>
                <a:ext cx="0" cy="15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8"/>
              <p:cNvSpPr>
                <a:spLocks noChangeShapeType="1"/>
              </p:cNvSpPr>
              <p:nvPr/>
            </p:nvSpPr>
            <p:spPr bwMode="auto">
              <a:xfrm flipV="1">
                <a:off x="2208" y="3312"/>
                <a:ext cx="18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9"/>
              <p:cNvSpPr>
                <a:spLocks noChangeShapeType="1"/>
              </p:cNvSpPr>
              <p:nvPr/>
            </p:nvSpPr>
            <p:spPr bwMode="auto">
              <a:xfrm>
                <a:off x="2736" y="2544"/>
                <a:ext cx="0" cy="15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10"/>
              <p:cNvSpPr>
                <a:spLocks noChangeShapeType="1"/>
              </p:cNvSpPr>
              <p:nvPr/>
            </p:nvSpPr>
            <p:spPr bwMode="auto">
              <a:xfrm>
                <a:off x="3696" y="2544"/>
                <a:ext cx="0" cy="15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11"/>
              <p:cNvSpPr>
                <a:spLocks noChangeShapeType="1"/>
              </p:cNvSpPr>
              <p:nvPr/>
            </p:nvSpPr>
            <p:spPr bwMode="auto">
              <a:xfrm>
                <a:off x="2208" y="2928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2"/>
              <p:cNvSpPr>
                <a:spLocks noChangeShapeType="1"/>
              </p:cNvSpPr>
              <p:nvPr/>
            </p:nvSpPr>
            <p:spPr bwMode="auto">
              <a:xfrm>
                <a:off x="2208" y="3696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13"/>
              <p:cNvSpPr>
                <a:spLocks noChangeShapeType="1"/>
              </p:cNvSpPr>
              <p:nvPr/>
            </p:nvSpPr>
            <p:spPr bwMode="auto">
              <a:xfrm flipH="1" flipV="1">
                <a:off x="1872" y="2208"/>
                <a:ext cx="336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2304" y="2592"/>
              <a:ext cx="384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pitchFamily="34" charset="0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</a:t>
              </a:r>
              <a:endPara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2304" y="2976"/>
              <a:ext cx="384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pitchFamily="34" charset="0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</a:t>
              </a:r>
              <a:endPara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2304" y="3312"/>
              <a:ext cx="384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pitchFamily="34" charset="0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0</a:t>
              </a:r>
              <a:endPara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2784" y="2976"/>
              <a:ext cx="384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pitchFamily="34" charset="0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</a:t>
              </a:r>
              <a:endPara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3264" y="2976"/>
              <a:ext cx="480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pitchFamily="34" charset="0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</a:t>
              </a:r>
              <a:endPara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3696" y="2976"/>
              <a:ext cx="384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pitchFamily="34" charset="0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2784" y="2592"/>
              <a:ext cx="384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pitchFamily="34" charset="0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</a:t>
              </a:r>
              <a:endPara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3264" y="2592"/>
              <a:ext cx="480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pitchFamily="34" charset="0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0</a:t>
              </a:r>
              <a:endPara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3696" y="2592"/>
              <a:ext cx="384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pitchFamily="34" charset="0"/>
                <a:buNone/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2784" y="3744"/>
              <a:ext cx="384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pitchFamily="34" charset="0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0</a:t>
              </a:r>
              <a:endPara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3264" y="3744"/>
              <a:ext cx="528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pitchFamily="34" charset="0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0</a:t>
              </a:r>
              <a:endPara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9" name="Text Box 25"/>
            <p:cNvSpPr txBox="1">
              <a:spLocks noChangeArrowheads="1"/>
            </p:cNvSpPr>
            <p:nvPr/>
          </p:nvSpPr>
          <p:spPr bwMode="auto">
            <a:xfrm>
              <a:off x="3696" y="3744"/>
              <a:ext cx="480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pitchFamily="34" charset="0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0</a:t>
              </a:r>
              <a:endPara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2784" y="3360"/>
              <a:ext cx="384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pitchFamily="34" charset="0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0</a:t>
              </a:r>
              <a:endPara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21" name="Text Box 27"/>
            <p:cNvSpPr txBox="1">
              <a:spLocks noChangeArrowheads="1"/>
            </p:cNvSpPr>
            <p:nvPr/>
          </p:nvSpPr>
          <p:spPr bwMode="auto">
            <a:xfrm>
              <a:off x="3264" y="3360"/>
              <a:ext cx="480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pitchFamily="34" charset="0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</a:t>
              </a:r>
              <a:endPara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22" name="Text Box 28"/>
            <p:cNvSpPr txBox="1">
              <a:spLocks noChangeArrowheads="1"/>
            </p:cNvSpPr>
            <p:nvPr/>
          </p:nvSpPr>
          <p:spPr bwMode="auto">
            <a:xfrm>
              <a:off x="3696" y="3360"/>
              <a:ext cx="480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pitchFamily="34" charset="0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</a:t>
              </a:r>
              <a:endPara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2304" y="3744"/>
              <a:ext cx="384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pitchFamily="34" charset="0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0</a:t>
              </a:r>
              <a:endPara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24" name="Text Box 30"/>
            <p:cNvSpPr txBox="1">
              <a:spLocks noChangeArrowheads="1"/>
            </p:cNvSpPr>
            <p:nvPr/>
          </p:nvSpPr>
          <p:spPr bwMode="auto">
            <a:xfrm>
              <a:off x="1968" y="2112"/>
              <a:ext cx="43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b="1">
                  <a:ea typeface="宋体" charset="-122"/>
                </a:rPr>
                <a:t>wx</a:t>
              </a:r>
            </a:p>
          </p:txBody>
        </p:sp>
        <p:sp>
          <p:nvSpPr>
            <p:cNvPr id="25" name="Text Box 31"/>
            <p:cNvSpPr txBox="1">
              <a:spLocks noChangeArrowheads="1"/>
            </p:cNvSpPr>
            <p:nvPr/>
          </p:nvSpPr>
          <p:spPr bwMode="auto">
            <a:xfrm>
              <a:off x="1584" y="2256"/>
              <a:ext cx="43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b="1">
                  <a:ea typeface="宋体" charset="-122"/>
                </a:rPr>
                <a:t>yz</a:t>
              </a:r>
            </a:p>
          </p:txBody>
        </p:sp>
        <p:sp>
          <p:nvSpPr>
            <p:cNvPr id="26" name="Text Box 32"/>
            <p:cNvSpPr txBox="1">
              <a:spLocks noChangeArrowheads="1"/>
            </p:cNvSpPr>
            <p:nvPr/>
          </p:nvSpPr>
          <p:spPr bwMode="auto">
            <a:xfrm>
              <a:off x="2256" y="2304"/>
              <a:ext cx="43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>
                  <a:ea typeface="宋体" charset="-122"/>
                </a:rPr>
                <a:t>00</a:t>
              </a:r>
            </a:p>
          </p:txBody>
        </p:sp>
        <p:sp>
          <p:nvSpPr>
            <p:cNvPr id="27" name="Text Box 33"/>
            <p:cNvSpPr txBox="1">
              <a:spLocks noChangeArrowheads="1"/>
            </p:cNvSpPr>
            <p:nvPr/>
          </p:nvSpPr>
          <p:spPr bwMode="auto">
            <a:xfrm>
              <a:off x="2736" y="2304"/>
              <a:ext cx="43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>
                  <a:ea typeface="宋体" charset="-122"/>
                </a:rPr>
                <a:t>01</a:t>
              </a:r>
            </a:p>
          </p:txBody>
        </p:sp>
        <p:sp>
          <p:nvSpPr>
            <p:cNvPr id="28" name="Text Box 34"/>
            <p:cNvSpPr txBox="1">
              <a:spLocks noChangeArrowheads="1"/>
            </p:cNvSpPr>
            <p:nvPr/>
          </p:nvSpPr>
          <p:spPr bwMode="auto">
            <a:xfrm>
              <a:off x="3264" y="2304"/>
              <a:ext cx="43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>
                  <a:ea typeface="宋体" charset="-122"/>
                </a:rPr>
                <a:t>11</a:t>
              </a:r>
            </a:p>
          </p:txBody>
        </p:sp>
        <p:sp>
          <p:nvSpPr>
            <p:cNvPr id="29" name="Text Box 35"/>
            <p:cNvSpPr txBox="1">
              <a:spLocks noChangeArrowheads="1"/>
            </p:cNvSpPr>
            <p:nvPr/>
          </p:nvSpPr>
          <p:spPr bwMode="auto">
            <a:xfrm>
              <a:off x="3696" y="2304"/>
              <a:ext cx="43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>
                  <a:ea typeface="宋体" charset="-122"/>
                </a:rPr>
                <a:t>10</a:t>
              </a:r>
            </a:p>
          </p:txBody>
        </p:sp>
        <p:sp>
          <p:nvSpPr>
            <p:cNvPr id="30" name="Text Box 36"/>
            <p:cNvSpPr txBox="1">
              <a:spLocks noChangeArrowheads="1"/>
            </p:cNvSpPr>
            <p:nvPr/>
          </p:nvSpPr>
          <p:spPr bwMode="auto">
            <a:xfrm>
              <a:off x="1824" y="2592"/>
              <a:ext cx="43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>
                  <a:ea typeface="宋体" charset="-122"/>
                </a:rPr>
                <a:t>00</a:t>
              </a:r>
            </a:p>
          </p:txBody>
        </p:sp>
        <p:sp>
          <p:nvSpPr>
            <p:cNvPr id="31" name="Text Box 37"/>
            <p:cNvSpPr txBox="1">
              <a:spLocks noChangeArrowheads="1"/>
            </p:cNvSpPr>
            <p:nvPr/>
          </p:nvSpPr>
          <p:spPr bwMode="auto">
            <a:xfrm>
              <a:off x="1824" y="2976"/>
              <a:ext cx="43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>
                  <a:ea typeface="宋体" charset="-122"/>
                </a:rPr>
                <a:t>01</a:t>
              </a:r>
            </a:p>
          </p:txBody>
        </p:sp>
        <p:sp>
          <p:nvSpPr>
            <p:cNvPr id="32" name="Text Box 38"/>
            <p:cNvSpPr txBox="1">
              <a:spLocks noChangeArrowheads="1"/>
            </p:cNvSpPr>
            <p:nvPr/>
          </p:nvSpPr>
          <p:spPr bwMode="auto">
            <a:xfrm>
              <a:off x="1824" y="3360"/>
              <a:ext cx="43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>
                  <a:ea typeface="宋体" charset="-122"/>
                </a:rPr>
                <a:t>11</a:t>
              </a:r>
            </a:p>
          </p:txBody>
        </p:sp>
        <p:sp>
          <p:nvSpPr>
            <p:cNvPr id="33" name="Text Box 39"/>
            <p:cNvSpPr txBox="1">
              <a:spLocks noChangeArrowheads="1"/>
            </p:cNvSpPr>
            <p:nvPr/>
          </p:nvSpPr>
          <p:spPr bwMode="auto">
            <a:xfrm>
              <a:off x="1824" y="3744"/>
              <a:ext cx="43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>
                  <a:ea typeface="宋体" charset="-122"/>
                </a:rPr>
                <a:t>10</a:t>
              </a:r>
            </a:p>
          </p:txBody>
        </p:sp>
      </p:grpSp>
      <p:sp>
        <p:nvSpPr>
          <p:cNvPr id="42" name="AutoShape 40"/>
          <p:cNvSpPr>
            <a:spLocks noChangeArrowheads="1"/>
          </p:cNvSpPr>
          <p:nvPr/>
        </p:nvSpPr>
        <p:spPr bwMode="auto">
          <a:xfrm>
            <a:off x="5451475" y="4202907"/>
            <a:ext cx="1441450" cy="10080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3" name="AutoShape 41"/>
          <p:cNvSpPr>
            <a:spLocks noChangeArrowheads="1"/>
          </p:cNvSpPr>
          <p:nvPr/>
        </p:nvSpPr>
        <p:spPr bwMode="auto">
          <a:xfrm>
            <a:off x="6964363" y="4779169"/>
            <a:ext cx="1441450" cy="100806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922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  <a:cs typeface="Times New Roman" pitchFamily="18" charset="0"/>
              </a:rPr>
              <a:t>F(</a:t>
            </a:r>
            <a:r>
              <a:rPr lang="en-US" altLang="zh-CN" dirty="0" err="1">
                <a:ea typeface="宋体" charset="-122"/>
                <a:cs typeface="Times New Roman" pitchFamily="18" charset="0"/>
              </a:rPr>
              <a:t>a,b,c,d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)=∑(0,1,2,4,5,6,8,9,12,13,14)</a:t>
            </a:r>
          </a:p>
          <a:p>
            <a:r>
              <a:rPr lang="en-US" altLang="zh-CN" dirty="0">
                <a:ea typeface="宋体" charset="-122"/>
                <a:cs typeface="Times New Roman" pitchFamily="18" charset="0"/>
              </a:rPr>
              <a:t>Solution</a:t>
            </a:r>
            <a:r>
              <a:rPr lang="zh-CN" altLang="en-US" dirty="0">
                <a:ea typeface="宋体" charset="-122"/>
                <a:cs typeface="Times New Roman" pitchFamily="18" charset="0"/>
              </a:rPr>
              <a:t>：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F(</a:t>
            </a:r>
            <a:r>
              <a:rPr lang="en-US" altLang="zh-CN" dirty="0" err="1">
                <a:ea typeface="宋体" charset="-122"/>
                <a:cs typeface="Times New Roman" pitchFamily="18" charset="0"/>
              </a:rPr>
              <a:t>a,b,c,d</a:t>
            </a:r>
            <a:r>
              <a:rPr lang="en-US" altLang="zh-CN" dirty="0">
                <a:ea typeface="宋体" charset="-122"/>
              </a:rPr>
              <a:t>)=c’+a’d’+</a:t>
            </a:r>
            <a:r>
              <a:rPr lang="en-US" altLang="zh-CN" dirty="0" err="1">
                <a:ea typeface="宋体" charset="-122"/>
              </a:rPr>
              <a:t>bd</a:t>
            </a:r>
            <a:r>
              <a:rPr lang="en-US" altLang="zh-CN" dirty="0">
                <a:ea typeface="宋体" charset="-122"/>
              </a:rPr>
              <a:t>’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71</a:t>
            </a:fld>
            <a:endParaRPr lang="en-US" dirty="0"/>
          </a:p>
        </p:txBody>
      </p:sp>
      <p:grpSp>
        <p:nvGrpSpPr>
          <p:cNvPr id="6" name="Group 116"/>
          <p:cNvGrpSpPr>
            <a:grpSpLocks/>
          </p:cNvGrpSpPr>
          <p:nvPr/>
        </p:nvGrpSpPr>
        <p:grpSpPr bwMode="auto">
          <a:xfrm>
            <a:off x="5974556" y="3273426"/>
            <a:ext cx="4114800" cy="3124200"/>
            <a:chOff x="1584" y="2112"/>
            <a:chExt cx="2592" cy="1968"/>
          </a:xfrm>
        </p:grpSpPr>
        <p:grpSp>
          <p:nvGrpSpPr>
            <p:cNvPr id="7" name="Group 117"/>
            <p:cNvGrpSpPr>
              <a:grpSpLocks/>
            </p:cNvGrpSpPr>
            <p:nvPr/>
          </p:nvGrpSpPr>
          <p:grpSpPr bwMode="auto">
            <a:xfrm>
              <a:off x="1872" y="2208"/>
              <a:ext cx="2256" cy="1872"/>
              <a:chOff x="1872" y="2208"/>
              <a:chExt cx="2256" cy="1872"/>
            </a:xfrm>
          </p:grpSpPr>
          <p:sp>
            <p:nvSpPr>
              <p:cNvPr id="34" name="Rectangle 118"/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1920" cy="1536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5" name="Line 119"/>
              <p:cNvSpPr>
                <a:spLocks noChangeShapeType="1"/>
              </p:cNvSpPr>
              <p:nvPr/>
            </p:nvSpPr>
            <p:spPr bwMode="auto">
              <a:xfrm>
                <a:off x="3216" y="2544"/>
                <a:ext cx="0" cy="15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120"/>
              <p:cNvSpPr>
                <a:spLocks noChangeShapeType="1"/>
              </p:cNvSpPr>
              <p:nvPr/>
            </p:nvSpPr>
            <p:spPr bwMode="auto">
              <a:xfrm flipV="1">
                <a:off x="2208" y="3312"/>
                <a:ext cx="18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121"/>
              <p:cNvSpPr>
                <a:spLocks noChangeShapeType="1"/>
              </p:cNvSpPr>
              <p:nvPr/>
            </p:nvSpPr>
            <p:spPr bwMode="auto">
              <a:xfrm>
                <a:off x="2736" y="2544"/>
                <a:ext cx="0" cy="15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122"/>
              <p:cNvSpPr>
                <a:spLocks noChangeShapeType="1"/>
              </p:cNvSpPr>
              <p:nvPr/>
            </p:nvSpPr>
            <p:spPr bwMode="auto">
              <a:xfrm>
                <a:off x="3696" y="2544"/>
                <a:ext cx="0" cy="15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123"/>
              <p:cNvSpPr>
                <a:spLocks noChangeShapeType="1"/>
              </p:cNvSpPr>
              <p:nvPr/>
            </p:nvSpPr>
            <p:spPr bwMode="auto">
              <a:xfrm>
                <a:off x="2208" y="2928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24"/>
              <p:cNvSpPr>
                <a:spLocks noChangeShapeType="1"/>
              </p:cNvSpPr>
              <p:nvPr/>
            </p:nvSpPr>
            <p:spPr bwMode="auto">
              <a:xfrm>
                <a:off x="2208" y="3696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125"/>
              <p:cNvSpPr>
                <a:spLocks noChangeShapeType="1"/>
              </p:cNvSpPr>
              <p:nvPr/>
            </p:nvSpPr>
            <p:spPr bwMode="auto">
              <a:xfrm flipH="1" flipV="1">
                <a:off x="1872" y="2208"/>
                <a:ext cx="336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" name="Text Box 126"/>
            <p:cNvSpPr txBox="1">
              <a:spLocks noChangeArrowheads="1"/>
            </p:cNvSpPr>
            <p:nvPr/>
          </p:nvSpPr>
          <p:spPr bwMode="auto">
            <a:xfrm>
              <a:off x="2304" y="2592"/>
              <a:ext cx="384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pitchFamily="34" charset="0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</a:t>
              </a:r>
              <a:endPara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9" name="Text Box 127"/>
            <p:cNvSpPr txBox="1">
              <a:spLocks noChangeArrowheads="1"/>
            </p:cNvSpPr>
            <p:nvPr/>
          </p:nvSpPr>
          <p:spPr bwMode="auto">
            <a:xfrm>
              <a:off x="2304" y="2976"/>
              <a:ext cx="384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pitchFamily="34" charset="0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</a:t>
              </a:r>
              <a:endPara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0" name="Text Box 128"/>
            <p:cNvSpPr txBox="1">
              <a:spLocks noChangeArrowheads="1"/>
            </p:cNvSpPr>
            <p:nvPr/>
          </p:nvSpPr>
          <p:spPr bwMode="auto">
            <a:xfrm>
              <a:off x="2304" y="3312"/>
              <a:ext cx="384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pitchFamily="34" charset="0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0</a:t>
              </a:r>
              <a:endPara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1" name="Text Box 129"/>
            <p:cNvSpPr txBox="1">
              <a:spLocks noChangeArrowheads="1"/>
            </p:cNvSpPr>
            <p:nvPr/>
          </p:nvSpPr>
          <p:spPr bwMode="auto">
            <a:xfrm>
              <a:off x="2784" y="2976"/>
              <a:ext cx="384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pitchFamily="34" charset="0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</a:t>
              </a:r>
              <a:endPara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2" name="Text Box 130"/>
            <p:cNvSpPr txBox="1">
              <a:spLocks noChangeArrowheads="1"/>
            </p:cNvSpPr>
            <p:nvPr/>
          </p:nvSpPr>
          <p:spPr bwMode="auto">
            <a:xfrm>
              <a:off x="3264" y="2976"/>
              <a:ext cx="480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pitchFamily="34" charset="0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</a:t>
              </a:r>
              <a:endPara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3" name="Text Box 131"/>
            <p:cNvSpPr txBox="1">
              <a:spLocks noChangeArrowheads="1"/>
            </p:cNvSpPr>
            <p:nvPr/>
          </p:nvSpPr>
          <p:spPr bwMode="auto">
            <a:xfrm>
              <a:off x="3696" y="2976"/>
              <a:ext cx="384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pitchFamily="34" charset="0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14" name="Text Box 132"/>
            <p:cNvSpPr txBox="1">
              <a:spLocks noChangeArrowheads="1"/>
            </p:cNvSpPr>
            <p:nvPr/>
          </p:nvSpPr>
          <p:spPr bwMode="auto">
            <a:xfrm>
              <a:off x="2784" y="2592"/>
              <a:ext cx="384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pitchFamily="34" charset="0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</a:t>
              </a:r>
              <a:endPara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5" name="Text Box 133"/>
            <p:cNvSpPr txBox="1">
              <a:spLocks noChangeArrowheads="1"/>
            </p:cNvSpPr>
            <p:nvPr/>
          </p:nvSpPr>
          <p:spPr bwMode="auto">
            <a:xfrm>
              <a:off x="3264" y="2592"/>
              <a:ext cx="480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pitchFamily="34" charset="0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</a:t>
              </a:r>
              <a:endPara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6" name="Text Box 134"/>
            <p:cNvSpPr txBox="1">
              <a:spLocks noChangeArrowheads="1"/>
            </p:cNvSpPr>
            <p:nvPr/>
          </p:nvSpPr>
          <p:spPr bwMode="auto">
            <a:xfrm>
              <a:off x="3696" y="2592"/>
              <a:ext cx="384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pitchFamily="34" charset="0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17" name="Text Box 135"/>
            <p:cNvSpPr txBox="1">
              <a:spLocks noChangeArrowheads="1"/>
            </p:cNvSpPr>
            <p:nvPr/>
          </p:nvSpPr>
          <p:spPr bwMode="auto">
            <a:xfrm>
              <a:off x="2784" y="3744"/>
              <a:ext cx="384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pitchFamily="34" charset="0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</a:t>
              </a:r>
              <a:endPara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8" name="Text Box 136"/>
            <p:cNvSpPr txBox="1">
              <a:spLocks noChangeArrowheads="1"/>
            </p:cNvSpPr>
            <p:nvPr/>
          </p:nvSpPr>
          <p:spPr bwMode="auto">
            <a:xfrm>
              <a:off x="3264" y="3744"/>
              <a:ext cx="528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pitchFamily="34" charset="0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</a:t>
              </a:r>
              <a:endPara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9" name="Text Box 137"/>
            <p:cNvSpPr txBox="1">
              <a:spLocks noChangeArrowheads="1"/>
            </p:cNvSpPr>
            <p:nvPr/>
          </p:nvSpPr>
          <p:spPr bwMode="auto">
            <a:xfrm>
              <a:off x="3696" y="3744"/>
              <a:ext cx="480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pitchFamily="34" charset="0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0</a:t>
              </a:r>
              <a:endPara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20" name="Text Box 138"/>
            <p:cNvSpPr txBox="1">
              <a:spLocks noChangeArrowheads="1"/>
            </p:cNvSpPr>
            <p:nvPr/>
          </p:nvSpPr>
          <p:spPr bwMode="auto">
            <a:xfrm>
              <a:off x="2784" y="3360"/>
              <a:ext cx="384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pitchFamily="34" charset="0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0</a:t>
              </a:r>
              <a:endPara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21" name="Text Box 139"/>
            <p:cNvSpPr txBox="1">
              <a:spLocks noChangeArrowheads="1"/>
            </p:cNvSpPr>
            <p:nvPr/>
          </p:nvSpPr>
          <p:spPr bwMode="auto">
            <a:xfrm>
              <a:off x="3264" y="3360"/>
              <a:ext cx="480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pitchFamily="34" charset="0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0</a:t>
              </a:r>
              <a:endPara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22" name="Text Box 140"/>
            <p:cNvSpPr txBox="1">
              <a:spLocks noChangeArrowheads="1"/>
            </p:cNvSpPr>
            <p:nvPr/>
          </p:nvSpPr>
          <p:spPr bwMode="auto">
            <a:xfrm>
              <a:off x="3696" y="3360"/>
              <a:ext cx="480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pitchFamily="34" charset="0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0</a:t>
              </a:r>
              <a:endPara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23" name="Text Box 141"/>
            <p:cNvSpPr txBox="1">
              <a:spLocks noChangeArrowheads="1"/>
            </p:cNvSpPr>
            <p:nvPr/>
          </p:nvSpPr>
          <p:spPr bwMode="auto">
            <a:xfrm>
              <a:off x="2304" y="3744"/>
              <a:ext cx="384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pitchFamily="34" charset="0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</a:t>
              </a:r>
              <a:endPara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24" name="Text Box 142"/>
            <p:cNvSpPr txBox="1">
              <a:spLocks noChangeArrowheads="1"/>
            </p:cNvSpPr>
            <p:nvPr/>
          </p:nvSpPr>
          <p:spPr bwMode="auto">
            <a:xfrm>
              <a:off x="1968" y="2112"/>
              <a:ext cx="43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b="1">
                  <a:ea typeface="宋体" charset="-122"/>
                </a:rPr>
                <a:t>ab</a:t>
              </a:r>
            </a:p>
          </p:txBody>
        </p:sp>
        <p:sp>
          <p:nvSpPr>
            <p:cNvPr id="25" name="Text Box 143"/>
            <p:cNvSpPr txBox="1">
              <a:spLocks noChangeArrowheads="1"/>
            </p:cNvSpPr>
            <p:nvPr/>
          </p:nvSpPr>
          <p:spPr bwMode="auto">
            <a:xfrm>
              <a:off x="1584" y="2256"/>
              <a:ext cx="43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b="1">
                  <a:ea typeface="宋体" charset="-122"/>
                </a:rPr>
                <a:t>cd</a:t>
              </a:r>
            </a:p>
          </p:txBody>
        </p:sp>
        <p:sp>
          <p:nvSpPr>
            <p:cNvPr id="26" name="Text Box 144"/>
            <p:cNvSpPr txBox="1">
              <a:spLocks noChangeArrowheads="1"/>
            </p:cNvSpPr>
            <p:nvPr/>
          </p:nvSpPr>
          <p:spPr bwMode="auto">
            <a:xfrm>
              <a:off x="2256" y="2304"/>
              <a:ext cx="43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>
                  <a:ea typeface="宋体" charset="-122"/>
                </a:rPr>
                <a:t>00</a:t>
              </a:r>
            </a:p>
          </p:txBody>
        </p:sp>
        <p:sp>
          <p:nvSpPr>
            <p:cNvPr id="27" name="Text Box 145"/>
            <p:cNvSpPr txBox="1">
              <a:spLocks noChangeArrowheads="1"/>
            </p:cNvSpPr>
            <p:nvPr/>
          </p:nvSpPr>
          <p:spPr bwMode="auto">
            <a:xfrm>
              <a:off x="2736" y="2304"/>
              <a:ext cx="43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>
                  <a:ea typeface="宋体" charset="-122"/>
                </a:rPr>
                <a:t>01</a:t>
              </a:r>
            </a:p>
          </p:txBody>
        </p:sp>
        <p:sp>
          <p:nvSpPr>
            <p:cNvPr id="28" name="Text Box 146"/>
            <p:cNvSpPr txBox="1">
              <a:spLocks noChangeArrowheads="1"/>
            </p:cNvSpPr>
            <p:nvPr/>
          </p:nvSpPr>
          <p:spPr bwMode="auto">
            <a:xfrm>
              <a:off x="3264" y="2304"/>
              <a:ext cx="43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>
                  <a:ea typeface="宋体" charset="-122"/>
                </a:rPr>
                <a:t>11</a:t>
              </a:r>
            </a:p>
          </p:txBody>
        </p:sp>
        <p:sp>
          <p:nvSpPr>
            <p:cNvPr id="29" name="Text Box 147"/>
            <p:cNvSpPr txBox="1">
              <a:spLocks noChangeArrowheads="1"/>
            </p:cNvSpPr>
            <p:nvPr/>
          </p:nvSpPr>
          <p:spPr bwMode="auto">
            <a:xfrm>
              <a:off x="3696" y="2304"/>
              <a:ext cx="43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>
                  <a:ea typeface="宋体" charset="-122"/>
                </a:rPr>
                <a:t>10</a:t>
              </a:r>
            </a:p>
          </p:txBody>
        </p:sp>
        <p:sp>
          <p:nvSpPr>
            <p:cNvPr id="30" name="Text Box 148"/>
            <p:cNvSpPr txBox="1">
              <a:spLocks noChangeArrowheads="1"/>
            </p:cNvSpPr>
            <p:nvPr/>
          </p:nvSpPr>
          <p:spPr bwMode="auto">
            <a:xfrm>
              <a:off x="1824" y="2592"/>
              <a:ext cx="43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>
                  <a:ea typeface="宋体" charset="-122"/>
                </a:rPr>
                <a:t>00</a:t>
              </a:r>
            </a:p>
          </p:txBody>
        </p:sp>
        <p:sp>
          <p:nvSpPr>
            <p:cNvPr id="31" name="Text Box 149"/>
            <p:cNvSpPr txBox="1">
              <a:spLocks noChangeArrowheads="1"/>
            </p:cNvSpPr>
            <p:nvPr/>
          </p:nvSpPr>
          <p:spPr bwMode="auto">
            <a:xfrm>
              <a:off x="1824" y="2976"/>
              <a:ext cx="43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>
                  <a:ea typeface="宋体" charset="-122"/>
                </a:rPr>
                <a:t>01</a:t>
              </a:r>
            </a:p>
          </p:txBody>
        </p:sp>
        <p:sp>
          <p:nvSpPr>
            <p:cNvPr id="32" name="Text Box 150"/>
            <p:cNvSpPr txBox="1">
              <a:spLocks noChangeArrowheads="1"/>
            </p:cNvSpPr>
            <p:nvPr/>
          </p:nvSpPr>
          <p:spPr bwMode="auto">
            <a:xfrm>
              <a:off x="1824" y="3360"/>
              <a:ext cx="43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>
                  <a:ea typeface="宋体" charset="-122"/>
                </a:rPr>
                <a:t>11</a:t>
              </a:r>
            </a:p>
          </p:txBody>
        </p:sp>
        <p:sp>
          <p:nvSpPr>
            <p:cNvPr id="33" name="Text Box 151"/>
            <p:cNvSpPr txBox="1">
              <a:spLocks noChangeArrowheads="1"/>
            </p:cNvSpPr>
            <p:nvPr/>
          </p:nvSpPr>
          <p:spPr bwMode="auto">
            <a:xfrm>
              <a:off x="1824" y="3744"/>
              <a:ext cx="43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>
                  <a:ea typeface="宋体" charset="-122"/>
                </a:rPr>
                <a:t>10</a:t>
              </a:r>
            </a:p>
          </p:txBody>
        </p:sp>
      </p:grpSp>
      <p:sp>
        <p:nvSpPr>
          <p:cNvPr id="42" name="AutoShape 152"/>
          <p:cNvSpPr>
            <a:spLocks noChangeArrowheads="1"/>
          </p:cNvSpPr>
          <p:nvPr/>
        </p:nvSpPr>
        <p:spPr bwMode="auto">
          <a:xfrm>
            <a:off x="7054056" y="4065588"/>
            <a:ext cx="2736850" cy="100806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3" name="AutoShape 154"/>
          <p:cNvSpPr>
            <a:spLocks/>
          </p:cNvSpPr>
          <p:nvPr/>
        </p:nvSpPr>
        <p:spPr bwMode="auto">
          <a:xfrm rot="16200000">
            <a:off x="7342981" y="5649913"/>
            <a:ext cx="792163" cy="1223963"/>
          </a:xfrm>
          <a:prstGeom prst="rightBracket">
            <a:avLst>
              <a:gd name="adj" fmla="val 0"/>
            </a:avLst>
          </a:prstGeom>
          <a:noFill/>
          <a:ln w="19050">
            <a:solidFill>
              <a:srgbClr val="3E62C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4" name="AutoShape 155"/>
          <p:cNvSpPr>
            <a:spLocks/>
          </p:cNvSpPr>
          <p:nvPr/>
        </p:nvSpPr>
        <p:spPr bwMode="auto">
          <a:xfrm rot="16200000">
            <a:off x="8206582" y="5578475"/>
            <a:ext cx="792162" cy="1223963"/>
          </a:xfrm>
          <a:prstGeom prst="rightBracket">
            <a:avLst>
              <a:gd name="adj" fmla="val 0"/>
            </a:avLst>
          </a:prstGeom>
          <a:noFill/>
          <a:ln w="19050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5" name="AutoShape 156"/>
          <p:cNvSpPr>
            <a:spLocks/>
          </p:cNvSpPr>
          <p:nvPr/>
        </p:nvSpPr>
        <p:spPr bwMode="auto">
          <a:xfrm rot="5400000" flipV="1">
            <a:off x="8278813" y="3490119"/>
            <a:ext cx="647700" cy="1223963"/>
          </a:xfrm>
          <a:prstGeom prst="rightBracket">
            <a:avLst>
              <a:gd name="adj" fmla="val 0"/>
            </a:avLst>
          </a:prstGeom>
          <a:noFill/>
          <a:ln w="19050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6" name="AutoShape 157"/>
          <p:cNvSpPr>
            <a:spLocks/>
          </p:cNvSpPr>
          <p:nvPr/>
        </p:nvSpPr>
        <p:spPr bwMode="auto">
          <a:xfrm rot="5400000" flipV="1">
            <a:off x="7342982" y="3489325"/>
            <a:ext cx="792162" cy="1223963"/>
          </a:xfrm>
          <a:prstGeom prst="rightBracket">
            <a:avLst>
              <a:gd name="adj" fmla="val 0"/>
            </a:avLst>
          </a:prstGeom>
          <a:noFill/>
          <a:ln w="19050">
            <a:solidFill>
              <a:srgbClr val="3E62C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541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Don‘t Care </a:t>
            </a:r>
            <a:r>
              <a:rPr lang="en-US" altLang="zh-CN" dirty="0" smtClean="0"/>
              <a:t>Conditions</a:t>
            </a:r>
            <a:br>
              <a:rPr lang="en-US" altLang="zh-CN" dirty="0" smtClean="0"/>
            </a:br>
            <a:r>
              <a:rPr lang="zh-CN" altLang="en-US" sz="2800" dirty="0" smtClean="0"/>
              <a:t>随意</a:t>
            </a:r>
            <a:r>
              <a:rPr lang="zh-CN" altLang="en-US" sz="2800" dirty="0"/>
              <a:t>项，无关</a:t>
            </a:r>
            <a:r>
              <a:rPr lang="zh-CN" altLang="en-US" sz="2800" dirty="0" smtClean="0"/>
              <a:t>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ea typeface="宋体" charset="-122"/>
              </a:rPr>
              <a:t>There may be a combination of input values which</a:t>
            </a:r>
          </a:p>
          <a:p>
            <a:pPr lvl="1"/>
            <a:r>
              <a:rPr lang="en-US" altLang="zh-CN" dirty="0">
                <a:ea typeface="宋体" charset="-122"/>
              </a:rPr>
              <a:t>will </a:t>
            </a:r>
            <a:r>
              <a:rPr lang="en-US" altLang="zh-CN" b="1" dirty="0">
                <a:ea typeface="宋体" charset="-122"/>
              </a:rPr>
              <a:t>never </a:t>
            </a:r>
            <a:r>
              <a:rPr lang="en-US" altLang="zh-CN" dirty="0">
                <a:ea typeface="宋体" charset="-122"/>
              </a:rPr>
              <a:t>occur</a:t>
            </a:r>
          </a:p>
          <a:p>
            <a:pPr lvl="1"/>
            <a:r>
              <a:rPr lang="en-US" altLang="zh-CN" dirty="0">
                <a:ea typeface="宋体" charset="-122"/>
              </a:rPr>
              <a:t>if they do occur, the output is of no concern.</a:t>
            </a:r>
          </a:p>
          <a:p>
            <a:r>
              <a:rPr lang="en-US" altLang="zh-CN" dirty="0">
                <a:ea typeface="宋体" charset="-122"/>
              </a:rPr>
              <a:t>The function value for such combinations is called a </a:t>
            </a:r>
            <a:r>
              <a:rPr lang="en-US" altLang="zh-CN" i="1" u="sng" dirty="0">
                <a:ea typeface="宋体" charset="-122"/>
              </a:rPr>
              <a:t>don't care</a:t>
            </a:r>
            <a:r>
              <a:rPr lang="en-US" altLang="zh-CN" dirty="0">
                <a:ea typeface="宋体" charset="-122"/>
              </a:rPr>
              <a:t>.</a:t>
            </a:r>
          </a:p>
          <a:p>
            <a:r>
              <a:rPr lang="en-US" altLang="zh-CN" dirty="0">
                <a:ea typeface="宋体" charset="-122"/>
              </a:rPr>
              <a:t>They are denoted with </a:t>
            </a:r>
            <a:r>
              <a:rPr lang="en-US" altLang="zh-CN" b="1" dirty="0">
                <a:solidFill>
                  <a:schemeClr val="hlink"/>
                </a:solidFill>
                <a:ea typeface="宋体" charset="-122"/>
              </a:rPr>
              <a:t>d</a:t>
            </a:r>
            <a:r>
              <a:rPr lang="en-US" altLang="zh-CN" dirty="0">
                <a:ea typeface="宋体" charset="-122"/>
              </a:rPr>
              <a:t>, </a:t>
            </a:r>
            <a:r>
              <a:rPr lang="en-US" altLang="zh-CN" b="1" dirty="0">
                <a:solidFill>
                  <a:schemeClr val="hlink"/>
                </a:solidFill>
                <a:ea typeface="宋体" charset="-122"/>
              </a:rPr>
              <a:t>x</a:t>
            </a:r>
            <a:r>
              <a:rPr lang="en-US" altLang="zh-CN" dirty="0">
                <a:ea typeface="宋体" charset="-122"/>
              </a:rPr>
              <a:t> or</a:t>
            </a: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 </a:t>
            </a:r>
            <a:r>
              <a:rPr lang="en-US" altLang="zh-CN" b="1" dirty="0">
                <a:solidFill>
                  <a:schemeClr val="hlink"/>
                </a:solidFill>
                <a:latin typeface="Comic Sans MS" pitchFamily="66" charset="0"/>
                <a:ea typeface="宋体" charset="-122"/>
                <a:cs typeface="Times New Roman" pitchFamily="18" charset="0"/>
              </a:rPr>
              <a:t>–</a:t>
            </a:r>
            <a:r>
              <a:rPr lang="en-US" altLang="zh-CN" dirty="0">
                <a:ea typeface="宋体" charset="-122"/>
              </a:rPr>
              <a:t>. Each </a:t>
            </a:r>
            <a:r>
              <a:rPr lang="en-US" altLang="zh-CN" b="1" dirty="0">
                <a:solidFill>
                  <a:schemeClr val="hlink"/>
                </a:solidFill>
                <a:ea typeface="宋体" charset="-122"/>
              </a:rPr>
              <a:t>d</a:t>
            </a:r>
            <a:r>
              <a:rPr lang="en-US" altLang="zh-CN" dirty="0">
                <a:ea typeface="宋体" charset="-122"/>
              </a:rPr>
              <a:t> may be arbitrarily assigned the value 0 or 1 in an implementation.</a:t>
            </a:r>
          </a:p>
          <a:p>
            <a:r>
              <a:rPr lang="en-US" altLang="zh-CN" dirty="0">
                <a:ea typeface="宋体" charset="-122"/>
              </a:rPr>
              <a:t>Don</a:t>
            </a:r>
            <a:r>
              <a:rPr lang="en-US" altLang="zh-CN" dirty="0">
                <a:latin typeface="Comic Sans MS" pitchFamily="66" charset="0"/>
                <a:ea typeface="宋体" charset="-122"/>
              </a:rPr>
              <a:t>’</a:t>
            </a:r>
            <a:r>
              <a:rPr lang="en-US" altLang="zh-CN" dirty="0">
                <a:ea typeface="宋体" charset="-122"/>
              </a:rPr>
              <a:t>t cares can be used to </a:t>
            </a:r>
            <a:r>
              <a:rPr lang="en-US" altLang="zh-CN" b="1" i="1" dirty="0">
                <a:ea typeface="宋体" charset="-122"/>
              </a:rPr>
              <a:t>further</a:t>
            </a:r>
            <a:r>
              <a:rPr lang="en-US" altLang="zh-CN" dirty="0">
                <a:ea typeface="宋体" charset="-122"/>
              </a:rPr>
              <a:t> simplify a function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4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Don‘t Care Conditions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When grouping the 1s, the don’t care condition can be treated as 1s to make a larger grouping or as 0s if then cannot be used to advantage.</a:t>
            </a:r>
          </a:p>
          <a:p>
            <a:r>
              <a:rPr lang="en-US" altLang="zh-CN" dirty="0" smtClean="0"/>
              <a:t>Don’t take any group that only contain don’t care conditions.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1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6851123" cy="354171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ea typeface="宋体" charset="-122"/>
              </a:rPr>
              <a:t>Simplify the function f(</a:t>
            </a:r>
            <a:r>
              <a:rPr lang="en-US" altLang="zh-CN" sz="3200" dirty="0" err="1">
                <a:ea typeface="宋体" charset="-122"/>
              </a:rPr>
              <a:t>a,b,c,d</a:t>
            </a:r>
            <a:r>
              <a:rPr lang="en-US" altLang="zh-CN" sz="3200" dirty="0">
                <a:ea typeface="宋体" charset="-122"/>
              </a:rPr>
              <a:t>) </a:t>
            </a:r>
            <a:r>
              <a:rPr lang="en-US" altLang="zh-CN" sz="3200" dirty="0" smtClean="0">
                <a:ea typeface="宋体" charset="-122"/>
              </a:rPr>
              <a:t>whose </a:t>
            </a:r>
            <a:r>
              <a:rPr lang="en-US" altLang="zh-CN" sz="3200" dirty="0">
                <a:ea typeface="宋体" charset="-122"/>
              </a:rPr>
              <a:t>K-map is shown at the right.</a:t>
            </a:r>
          </a:p>
          <a:p>
            <a:r>
              <a:rPr lang="en-US" altLang="zh-CN" sz="3200" dirty="0">
                <a:ea typeface="宋体" charset="-122"/>
              </a:rPr>
              <a:t>f = a’c’</a:t>
            </a:r>
            <a:r>
              <a:rPr lang="en-US" altLang="zh-CN" sz="3200" dirty="0" err="1">
                <a:ea typeface="宋体" charset="-122"/>
              </a:rPr>
              <a:t>d+ab</a:t>
            </a:r>
            <a:r>
              <a:rPr lang="en-US" altLang="zh-CN" sz="3200" dirty="0">
                <a:ea typeface="宋体" charset="-122"/>
              </a:rPr>
              <a:t>’+cd’+</a:t>
            </a:r>
            <a:r>
              <a:rPr lang="en-US" altLang="zh-CN" sz="3200" dirty="0" err="1">
                <a:ea typeface="宋体" charset="-122"/>
              </a:rPr>
              <a:t>a’bc</a:t>
            </a:r>
            <a:r>
              <a:rPr lang="en-US" altLang="zh-CN" sz="3200" dirty="0">
                <a:ea typeface="宋体" charset="-122"/>
              </a:rPr>
              <a:t>’ </a:t>
            </a:r>
          </a:p>
          <a:p>
            <a:pPr>
              <a:buFont typeface="Wingdings" pitchFamily="2" charset="2"/>
              <a:buNone/>
            </a:pPr>
            <a:r>
              <a:rPr lang="en-US" altLang="zh-CN" sz="3200" dirty="0">
                <a:ea typeface="宋体" charset="-122"/>
              </a:rPr>
              <a:t>	or</a:t>
            </a:r>
          </a:p>
          <a:p>
            <a:r>
              <a:rPr lang="en-US" altLang="zh-CN" sz="3200" dirty="0">
                <a:ea typeface="宋体" charset="-122"/>
              </a:rPr>
              <a:t>f = a’c’</a:t>
            </a:r>
            <a:r>
              <a:rPr lang="en-US" altLang="zh-CN" sz="3200" dirty="0" err="1">
                <a:ea typeface="宋体" charset="-122"/>
              </a:rPr>
              <a:t>d+ab</a:t>
            </a:r>
            <a:r>
              <a:rPr lang="en-US" altLang="zh-CN" sz="3200" dirty="0">
                <a:ea typeface="宋体" charset="-122"/>
              </a:rPr>
              <a:t>’+cd’+</a:t>
            </a:r>
            <a:r>
              <a:rPr lang="en-US" altLang="zh-CN" sz="3200" dirty="0" err="1">
                <a:ea typeface="宋体" charset="-122"/>
              </a:rPr>
              <a:t>a’bd</a:t>
            </a:r>
            <a:r>
              <a:rPr lang="en-US" altLang="zh-CN" sz="3200" dirty="0">
                <a:ea typeface="宋体" charset="-122"/>
              </a:rPr>
              <a:t>’</a:t>
            </a:r>
          </a:p>
          <a:p>
            <a:endParaRPr lang="zh-CN" altLang="en-US" sz="3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74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267950" y="4044421"/>
            <a:ext cx="400050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867900" y="4044421"/>
            <a:ext cx="400050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467850" y="4044421"/>
            <a:ext cx="400050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9067800" y="4044421"/>
            <a:ext cx="400050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0267950" y="3649133"/>
            <a:ext cx="40005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9867900" y="3649133"/>
            <a:ext cx="40005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9467850" y="3649133"/>
            <a:ext cx="40005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9067800" y="3649133"/>
            <a:ext cx="40005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10267950" y="3253846"/>
            <a:ext cx="400050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9867900" y="3253846"/>
            <a:ext cx="400050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9467850" y="3253846"/>
            <a:ext cx="400050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9067800" y="3253846"/>
            <a:ext cx="400050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10267950" y="2858558"/>
            <a:ext cx="40005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9867900" y="2858558"/>
            <a:ext cx="40005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9467850" y="2858558"/>
            <a:ext cx="40005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9067800" y="2858558"/>
            <a:ext cx="40005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9067800" y="3253846"/>
            <a:ext cx="16002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9067800" y="3649133"/>
            <a:ext cx="16002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9067800" y="4044421"/>
            <a:ext cx="16002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9067800" y="4439708"/>
            <a:ext cx="16002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9467850" y="2858558"/>
            <a:ext cx="0" cy="15811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9867900" y="2858558"/>
            <a:ext cx="0" cy="15811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10267950" y="2858558"/>
            <a:ext cx="0" cy="15811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10668000" y="2858558"/>
            <a:ext cx="0" cy="158115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9067800" y="2858558"/>
            <a:ext cx="16002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9067800" y="2858558"/>
            <a:ext cx="0" cy="158115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10363200" y="2934758"/>
            <a:ext cx="228600" cy="144780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9144000" y="4077758"/>
            <a:ext cx="1447800" cy="3048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9525000" y="2934758"/>
            <a:ext cx="304800" cy="68580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9144000" y="3315758"/>
            <a:ext cx="609600" cy="304800"/>
          </a:xfrm>
          <a:prstGeom prst="rect">
            <a:avLst/>
          </a:prstGeom>
          <a:noFill/>
          <a:ln w="25400">
            <a:solidFill>
              <a:schemeClr val="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10267950" y="5949421"/>
            <a:ext cx="400050" cy="3952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</a:t>
            </a: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9867900" y="5949421"/>
            <a:ext cx="400050" cy="3952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9467850" y="5949421"/>
            <a:ext cx="400050" cy="3952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9067800" y="5949421"/>
            <a:ext cx="400050" cy="3952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10267950" y="5554133"/>
            <a:ext cx="400050" cy="3952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</a:t>
            </a: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9867900" y="5554133"/>
            <a:ext cx="400050" cy="3952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</a:t>
            </a:r>
          </a:p>
        </p:txBody>
      </p:sp>
      <p:sp>
        <p:nvSpPr>
          <p:cNvPr id="43" name="Rectangle 40"/>
          <p:cNvSpPr>
            <a:spLocks noChangeArrowheads="1"/>
          </p:cNvSpPr>
          <p:nvPr/>
        </p:nvSpPr>
        <p:spPr bwMode="auto">
          <a:xfrm>
            <a:off x="9467850" y="5554133"/>
            <a:ext cx="400050" cy="3952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9067800" y="5554133"/>
            <a:ext cx="400050" cy="3952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10267950" y="5158846"/>
            <a:ext cx="400050" cy="3952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9867900" y="5158846"/>
            <a:ext cx="400050" cy="3952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</a:p>
        </p:txBody>
      </p:sp>
      <p:sp>
        <p:nvSpPr>
          <p:cNvPr id="47" name="Rectangle 44"/>
          <p:cNvSpPr>
            <a:spLocks noChangeArrowheads="1"/>
          </p:cNvSpPr>
          <p:nvPr/>
        </p:nvSpPr>
        <p:spPr bwMode="auto">
          <a:xfrm>
            <a:off x="9467850" y="5158846"/>
            <a:ext cx="400050" cy="3952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</a:p>
        </p:txBody>
      </p:sp>
      <p:sp>
        <p:nvSpPr>
          <p:cNvPr id="48" name="Rectangle 45"/>
          <p:cNvSpPr>
            <a:spLocks noChangeArrowheads="1"/>
          </p:cNvSpPr>
          <p:nvPr/>
        </p:nvSpPr>
        <p:spPr bwMode="auto">
          <a:xfrm>
            <a:off x="9067800" y="5158846"/>
            <a:ext cx="400050" cy="3952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</a:p>
        </p:txBody>
      </p:sp>
      <p:sp>
        <p:nvSpPr>
          <p:cNvPr id="49" name="Rectangle 46"/>
          <p:cNvSpPr>
            <a:spLocks noChangeArrowheads="1"/>
          </p:cNvSpPr>
          <p:nvPr/>
        </p:nvSpPr>
        <p:spPr bwMode="auto">
          <a:xfrm>
            <a:off x="10267950" y="4763558"/>
            <a:ext cx="400050" cy="3952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</a:p>
        </p:txBody>
      </p:sp>
      <p:sp>
        <p:nvSpPr>
          <p:cNvPr id="50" name="Rectangle 47"/>
          <p:cNvSpPr>
            <a:spLocks noChangeArrowheads="1"/>
          </p:cNvSpPr>
          <p:nvPr/>
        </p:nvSpPr>
        <p:spPr bwMode="auto">
          <a:xfrm>
            <a:off x="9867900" y="4763558"/>
            <a:ext cx="400050" cy="3952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</a:p>
        </p:txBody>
      </p:sp>
      <p:sp>
        <p:nvSpPr>
          <p:cNvPr id="51" name="Rectangle 48"/>
          <p:cNvSpPr>
            <a:spLocks noChangeArrowheads="1"/>
          </p:cNvSpPr>
          <p:nvPr/>
        </p:nvSpPr>
        <p:spPr bwMode="auto">
          <a:xfrm>
            <a:off x="9467850" y="4763558"/>
            <a:ext cx="400050" cy="3952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</a:p>
        </p:txBody>
      </p:sp>
      <p:sp>
        <p:nvSpPr>
          <p:cNvPr id="52" name="Rectangle 49"/>
          <p:cNvSpPr>
            <a:spLocks noChangeArrowheads="1"/>
          </p:cNvSpPr>
          <p:nvPr/>
        </p:nvSpPr>
        <p:spPr bwMode="auto">
          <a:xfrm>
            <a:off x="9067800" y="4763558"/>
            <a:ext cx="400050" cy="3952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9067800" y="5158846"/>
            <a:ext cx="16002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>
            <a:off x="9067800" y="5554133"/>
            <a:ext cx="16002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>
            <a:off x="9067800" y="5949421"/>
            <a:ext cx="16002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>
            <a:off x="9067800" y="6344708"/>
            <a:ext cx="16002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Line 54"/>
          <p:cNvSpPr>
            <a:spLocks noChangeShapeType="1"/>
          </p:cNvSpPr>
          <p:nvPr/>
        </p:nvSpPr>
        <p:spPr bwMode="auto">
          <a:xfrm>
            <a:off x="9467850" y="4763558"/>
            <a:ext cx="0" cy="15811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Line 55"/>
          <p:cNvSpPr>
            <a:spLocks noChangeShapeType="1"/>
          </p:cNvSpPr>
          <p:nvPr/>
        </p:nvSpPr>
        <p:spPr bwMode="auto">
          <a:xfrm>
            <a:off x="9867900" y="4763558"/>
            <a:ext cx="0" cy="15811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Line 56"/>
          <p:cNvSpPr>
            <a:spLocks noChangeShapeType="1"/>
          </p:cNvSpPr>
          <p:nvPr/>
        </p:nvSpPr>
        <p:spPr bwMode="auto">
          <a:xfrm>
            <a:off x="10267950" y="4763558"/>
            <a:ext cx="0" cy="15811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57"/>
          <p:cNvSpPr>
            <a:spLocks noChangeShapeType="1"/>
          </p:cNvSpPr>
          <p:nvPr/>
        </p:nvSpPr>
        <p:spPr bwMode="auto">
          <a:xfrm>
            <a:off x="10668000" y="4763558"/>
            <a:ext cx="0" cy="158115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>
            <a:off x="9067800" y="4763558"/>
            <a:ext cx="16002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9067800" y="4763558"/>
            <a:ext cx="0" cy="158115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" name="Rectangle 60"/>
          <p:cNvSpPr>
            <a:spLocks noChangeArrowheads="1"/>
          </p:cNvSpPr>
          <p:nvPr/>
        </p:nvSpPr>
        <p:spPr bwMode="auto">
          <a:xfrm>
            <a:off x="10363200" y="4839758"/>
            <a:ext cx="228600" cy="14478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4" name="Rectangle 61"/>
          <p:cNvSpPr>
            <a:spLocks noChangeArrowheads="1"/>
          </p:cNvSpPr>
          <p:nvPr/>
        </p:nvSpPr>
        <p:spPr bwMode="auto">
          <a:xfrm>
            <a:off x="9144000" y="5982758"/>
            <a:ext cx="1447800" cy="30480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5" name="Rectangle 62"/>
          <p:cNvSpPr>
            <a:spLocks noChangeArrowheads="1"/>
          </p:cNvSpPr>
          <p:nvPr/>
        </p:nvSpPr>
        <p:spPr bwMode="auto">
          <a:xfrm>
            <a:off x="9525000" y="4839758"/>
            <a:ext cx="304800" cy="6858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6" name="Line 63"/>
          <p:cNvSpPr>
            <a:spLocks noChangeShapeType="1"/>
          </p:cNvSpPr>
          <p:nvPr/>
        </p:nvSpPr>
        <p:spPr bwMode="auto">
          <a:xfrm>
            <a:off x="8915400" y="5220758"/>
            <a:ext cx="457200" cy="0"/>
          </a:xfrm>
          <a:prstGeom prst="line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64"/>
          <p:cNvSpPr>
            <a:spLocks noChangeShapeType="1"/>
          </p:cNvSpPr>
          <p:nvPr/>
        </p:nvSpPr>
        <p:spPr bwMode="auto">
          <a:xfrm>
            <a:off x="8915400" y="5449358"/>
            <a:ext cx="457200" cy="0"/>
          </a:xfrm>
          <a:prstGeom prst="line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65"/>
          <p:cNvSpPr>
            <a:spLocks noChangeShapeType="1"/>
          </p:cNvSpPr>
          <p:nvPr/>
        </p:nvSpPr>
        <p:spPr bwMode="auto">
          <a:xfrm>
            <a:off x="9372600" y="5220758"/>
            <a:ext cx="0" cy="228600"/>
          </a:xfrm>
          <a:prstGeom prst="line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Line 66"/>
          <p:cNvSpPr>
            <a:spLocks noChangeShapeType="1"/>
          </p:cNvSpPr>
          <p:nvPr/>
        </p:nvSpPr>
        <p:spPr bwMode="auto">
          <a:xfrm flipH="1">
            <a:off x="10287000" y="5220758"/>
            <a:ext cx="533400" cy="0"/>
          </a:xfrm>
          <a:prstGeom prst="line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67"/>
          <p:cNvSpPr>
            <a:spLocks noChangeShapeType="1"/>
          </p:cNvSpPr>
          <p:nvPr/>
        </p:nvSpPr>
        <p:spPr bwMode="auto">
          <a:xfrm flipH="1">
            <a:off x="10287000" y="5449358"/>
            <a:ext cx="533400" cy="0"/>
          </a:xfrm>
          <a:prstGeom prst="line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Line 68"/>
          <p:cNvSpPr>
            <a:spLocks noChangeShapeType="1"/>
          </p:cNvSpPr>
          <p:nvPr/>
        </p:nvSpPr>
        <p:spPr bwMode="auto">
          <a:xfrm flipH="1">
            <a:off x="10363200" y="5220758"/>
            <a:ext cx="0" cy="228600"/>
          </a:xfrm>
          <a:prstGeom prst="line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Rectangle 69"/>
          <p:cNvSpPr>
            <a:spLocks noChangeArrowheads="1"/>
          </p:cNvSpPr>
          <p:nvPr/>
        </p:nvSpPr>
        <p:spPr bwMode="auto">
          <a:xfrm>
            <a:off x="10267950" y="2231496"/>
            <a:ext cx="400050" cy="3952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</a:t>
            </a:r>
          </a:p>
        </p:txBody>
      </p:sp>
      <p:sp>
        <p:nvSpPr>
          <p:cNvPr id="73" name="Rectangle 70"/>
          <p:cNvSpPr>
            <a:spLocks noChangeArrowheads="1"/>
          </p:cNvSpPr>
          <p:nvPr/>
        </p:nvSpPr>
        <p:spPr bwMode="auto">
          <a:xfrm>
            <a:off x="9867900" y="2231496"/>
            <a:ext cx="400050" cy="3952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9467850" y="2231496"/>
            <a:ext cx="400050" cy="3952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9067800" y="2231496"/>
            <a:ext cx="400050" cy="3952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10267950" y="1836208"/>
            <a:ext cx="400050" cy="3952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</a:t>
            </a: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9867900" y="1836208"/>
            <a:ext cx="400050" cy="3952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</a:t>
            </a: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9467850" y="1836208"/>
            <a:ext cx="400050" cy="3952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9067800" y="1836208"/>
            <a:ext cx="400050" cy="3952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</a:p>
        </p:txBody>
      </p:sp>
      <p:sp>
        <p:nvSpPr>
          <p:cNvPr id="80" name="Rectangle 77"/>
          <p:cNvSpPr>
            <a:spLocks noChangeArrowheads="1"/>
          </p:cNvSpPr>
          <p:nvPr/>
        </p:nvSpPr>
        <p:spPr bwMode="auto">
          <a:xfrm>
            <a:off x="10267950" y="1440921"/>
            <a:ext cx="400050" cy="3952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>
            <a:off x="9867900" y="1440921"/>
            <a:ext cx="400050" cy="3952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</a:p>
        </p:txBody>
      </p:sp>
      <p:sp>
        <p:nvSpPr>
          <p:cNvPr id="82" name="Rectangle 79"/>
          <p:cNvSpPr>
            <a:spLocks noChangeArrowheads="1"/>
          </p:cNvSpPr>
          <p:nvPr/>
        </p:nvSpPr>
        <p:spPr bwMode="auto">
          <a:xfrm>
            <a:off x="9467850" y="1440921"/>
            <a:ext cx="400050" cy="3952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</a:p>
        </p:txBody>
      </p:sp>
      <p:sp>
        <p:nvSpPr>
          <p:cNvPr id="83" name="Rectangle 80"/>
          <p:cNvSpPr>
            <a:spLocks noChangeArrowheads="1"/>
          </p:cNvSpPr>
          <p:nvPr/>
        </p:nvSpPr>
        <p:spPr bwMode="auto">
          <a:xfrm>
            <a:off x="9067800" y="1440921"/>
            <a:ext cx="400050" cy="3952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</a:p>
        </p:txBody>
      </p:sp>
      <p:sp>
        <p:nvSpPr>
          <p:cNvPr id="84" name="Rectangle 81"/>
          <p:cNvSpPr>
            <a:spLocks noChangeArrowheads="1"/>
          </p:cNvSpPr>
          <p:nvPr/>
        </p:nvSpPr>
        <p:spPr bwMode="auto">
          <a:xfrm>
            <a:off x="10267950" y="1045633"/>
            <a:ext cx="400050" cy="3952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</a:p>
        </p:txBody>
      </p:sp>
      <p:sp>
        <p:nvSpPr>
          <p:cNvPr id="85" name="Rectangle 82"/>
          <p:cNvSpPr>
            <a:spLocks noChangeArrowheads="1"/>
          </p:cNvSpPr>
          <p:nvPr/>
        </p:nvSpPr>
        <p:spPr bwMode="auto">
          <a:xfrm>
            <a:off x="9867900" y="1045633"/>
            <a:ext cx="400050" cy="3952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</a:p>
        </p:txBody>
      </p:sp>
      <p:sp>
        <p:nvSpPr>
          <p:cNvPr id="86" name="Rectangle 83"/>
          <p:cNvSpPr>
            <a:spLocks noChangeArrowheads="1"/>
          </p:cNvSpPr>
          <p:nvPr/>
        </p:nvSpPr>
        <p:spPr bwMode="auto">
          <a:xfrm>
            <a:off x="9467850" y="1045633"/>
            <a:ext cx="400050" cy="3952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9067800" y="1045633"/>
            <a:ext cx="400050" cy="3952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</a:p>
        </p:txBody>
      </p:sp>
      <p:sp>
        <p:nvSpPr>
          <p:cNvPr id="88" name="Line 85"/>
          <p:cNvSpPr>
            <a:spLocks noChangeShapeType="1"/>
          </p:cNvSpPr>
          <p:nvPr/>
        </p:nvSpPr>
        <p:spPr bwMode="auto">
          <a:xfrm>
            <a:off x="9067800" y="1440921"/>
            <a:ext cx="16002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9" name="Line 86"/>
          <p:cNvSpPr>
            <a:spLocks noChangeShapeType="1"/>
          </p:cNvSpPr>
          <p:nvPr/>
        </p:nvSpPr>
        <p:spPr bwMode="auto">
          <a:xfrm>
            <a:off x="9067800" y="1836208"/>
            <a:ext cx="16002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" name="Line 87"/>
          <p:cNvSpPr>
            <a:spLocks noChangeShapeType="1"/>
          </p:cNvSpPr>
          <p:nvPr/>
        </p:nvSpPr>
        <p:spPr bwMode="auto">
          <a:xfrm>
            <a:off x="9067800" y="2231496"/>
            <a:ext cx="16002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1" name="Line 88"/>
          <p:cNvSpPr>
            <a:spLocks noChangeShapeType="1"/>
          </p:cNvSpPr>
          <p:nvPr/>
        </p:nvSpPr>
        <p:spPr bwMode="auto">
          <a:xfrm>
            <a:off x="9067800" y="2626783"/>
            <a:ext cx="16002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" name="Line 89"/>
          <p:cNvSpPr>
            <a:spLocks noChangeShapeType="1"/>
          </p:cNvSpPr>
          <p:nvPr/>
        </p:nvSpPr>
        <p:spPr bwMode="auto">
          <a:xfrm>
            <a:off x="9467850" y="1045633"/>
            <a:ext cx="0" cy="15811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" name="Line 90"/>
          <p:cNvSpPr>
            <a:spLocks noChangeShapeType="1"/>
          </p:cNvSpPr>
          <p:nvPr/>
        </p:nvSpPr>
        <p:spPr bwMode="auto">
          <a:xfrm>
            <a:off x="9867900" y="1045633"/>
            <a:ext cx="0" cy="15811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4" name="Line 91"/>
          <p:cNvSpPr>
            <a:spLocks noChangeShapeType="1"/>
          </p:cNvSpPr>
          <p:nvPr/>
        </p:nvSpPr>
        <p:spPr bwMode="auto">
          <a:xfrm>
            <a:off x="10267950" y="1045633"/>
            <a:ext cx="0" cy="15811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5" name="Line 92"/>
          <p:cNvSpPr>
            <a:spLocks noChangeShapeType="1"/>
          </p:cNvSpPr>
          <p:nvPr/>
        </p:nvSpPr>
        <p:spPr bwMode="auto">
          <a:xfrm>
            <a:off x="10668000" y="1045633"/>
            <a:ext cx="0" cy="158115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6" name="Line 93"/>
          <p:cNvSpPr>
            <a:spLocks noChangeShapeType="1"/>
          </p:cNvSpPr>
          <p:nvPr/>
        </p:nvSpPr>
        <p:spPr bwMode="auto">
          <a:xfrm>
            <a:off x="9067800" y="1045633"/>
            <a:ext cx="16002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7" name="Line 94"/>
          <p:cNvSpPr>
            <a:spLocks noChangeShapeType="1"/>
          </p:cNvSpPr>
          <p:nvPr/>
        </p:nvSpPr>
        <p:spPr bwMode="auto">
          <a:xfrm>
            <a:off x="9067800" y="1045633"/>
            <a:ext cx="0" cy="158115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8" name="Text Box 95"/>
          <p:cNvSpPr txBox="1">
            <a:spLocks noChangeArrowheads="1"/>
          </p:cNvSpPr>
          <p:nvPr/>
        </p:nvSpPr>
        <p:spPr bwMode="auto">
          <a:xfrm>
            <a:off x="8382000" y="645583"/>
            <a:ext cx="4746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ab</a:t>
            </a:r>
          </a:p>
        </p:txBody>
      </p:sp>
      <p:sp>
        <p:nvSpPr>
          <p:cNvPr id="99" name="Text Box 96"/>
          <p:cNvSpPr txBox="1">
            <a:spLocks noChangeArrowheads="1"/>
          </p:cNvSpPr>
          <p:nvPr/>
        </p:nvSpPr>
        <p:spPr bwMode="auto">
          <a:xfrm>
            <a:off x="8686800" y="416983"/>
            <a:ext cx="4746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cd</a:t>
            </a:r>
          </a:p>
        </p:txBody>
      </p:sp>
      <p:sp>
        <p:nvSpPr>
          <p:cNvPr id="100" name="Line 97"/>
          <p:cNvSpPr>
            <a:spLocks noChangeShapeType="1"/>
          </p:cNvSpPr>
          <p:nvPr/>
        </p:nvSpPr>
        <p:spPr bwMode="auto">
          <a:xfrm flipH="1" flipV="1">
            <a:off x="8610600" y="569383"/>
            <a:ext cx="381000" cy="45720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1" name="Text Box 98"/>
          <p:cNvSpPr txBox="1">
            <a:spLocks noChangeArrowheads="1"/>
          </p:cNvSpPr>
          <p:nvPr/>
        </p:nvSpPr>
        <p:spPr bwMode="auto">
          <a:xfrm>
            <a:off x="8623300" y="1074208"/>
            <a:ext cx="441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zh-CN" altLang="en-US" sz="2000">
                <a:ea typeface="宋体" charset="-122"/>
              </a:rPr>
              <a:t>00</a:t>
            </a:r>
          </a:p>
        </p:txBody>
      </p:sp>
      <p:sp>
        <p:nvSpPr>
          <p:cNvPr id="102" name="Text Box 99"/>
          <p:cNvSpPr txBox="1">
            <a:spLocks noChangeArrowheads="1"/>
          </p:cNvSpPr>
          <p:nvPr/>
        </p:nvSpPr>
        <p:spPr bwMode="auto">
          <a:xfrm>
            <a:off x="8610600" y="1467908"/>
            <a:ext cx="5048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zh-CN" altLang="en-US" sz="2000">
                <a:ea typeface="宋体" charset="-122"/>
              </a:rPr>
              <a:t> 01</a:t>
            </a:r>
          </a:p>
        </p:txBody>
      </p:sp>
      <p:sp>
        <p:nvSpPr>
          <p:cNvPr id="103" name="Text Box 100"/>
          <p:cNvSpPr txBox="1">
            <a:spLocks noChangeArrowheads="1"/>
          </p:cNvSpPr>
          <p:nvPr/>
        </p:nvSpPr>
        <p:spPr bwMode="auto">
          <a:xfrm>
            <a:off x="8610600" y="1864783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zh-CN" altLang="en-US" sz="2000">
                <a:ea typeface="宋体" charset="-122"/>
              </a:rPr>
              <a:t> 11 </a:t>
            </a:r>
          </a:p>
        </p:txBody>
      </p:sp>
      <p:sp>
        <p:nvSpPr>
          <p:cNvPr id="104" name="Text Box 101"/>
          <p:cNvSpPr txBox="1">
            <a:spLocks noChangeArrowheads="1"/>
          </p:cNvSpPr>
          <p:nvPr/>
        </p:nvSpPr>
        <p:spPr bwMode="auto">
          <a:xfrm>
            <a:off x="8610600" y="2229908"/>
            <a:ext cx="5048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zh-CN" altLang="en-US" sz="2000">
                <a:ea typeface="宋体" charset="-122"/>
              </a:rPr>
              <a:t> 10</a:t>
            </a:r>
          </a:p>
        </p:txBody>
      </p:sp>
      <p:sp>
        <p:nvSpPr>
          <p:cNvPr id="105" name="Text Box 102"/>
          <p:cNvSpPr txBox="1">
            <a:spLocks noChangeArrowheads="1"/>
          </p:cNvSpPr>
          <p:nvPr/>
        </p:nvSpPr>
        <p:spPr bwMode="auto">
          <a:xfrm>
            <a:off x="8991600" y="721783"/>
            <a:ext cx="441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zh-CN" altLang="en-US" sz="2000">
                <a:ea typeface="宋体" charset="-122"/>
              </a:rPr>
              <a:t>00</a:t>
            </a:r>
          </a:p>
        </p:txBody>
      </p:sp>
      <p:sp>
        <p:nvSpPr>
          <p:cNvPr id="106" name="Text Box 103"/>
          <p:cNvSpPr txBox="1">
            <a:spLocks noChangeArrowheads="1"/>
          </p:cNvSpPr>
          <p:nvPr/>
        </p:nvSpPr>
        <p:spPr bwMode="auto">
          <a:xfrm>
            <a:off x="9372600" y="705908"/>
            <a:ext cx="5048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zh-CN" altLang="en-US" sz="2000">
                <a:ea typeface="宋体" charset="-122"/>
              </a:rPr>
              <a:t> 01</a:t>
            </a:r>
          </a:p>
        </p:txBody>
      </p:sp>
      <p:sp>
        <p:nvSpPr>
          <p:cNvPr id="107" name="Text Box 104"/>
          <p:cNvSpPr txBox="1">
            <a:spLocks noChangeArrowheads="1"/>
          </p:cNvSpPr>
          <p:nvPr/>
        </p:nvSpPr>
        <p:spPr bwMode="auto">
          <a:xfrm>
            <a:off x="9753600" y="705908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zh-CN" altLang="en-US" sz="2000">
                <a:ea typeface="宋体" charset="-122"/>
              </a:rPr>
              <a:t> 11 </a:t>
            </a:r>
          </a:p>
        </p:txBody>
      </p:sp>
      <p:sp>
        <p:nvSpPr>
          <p:cNvPr id="108" name="Text Box 105"/>
          <p:cNvSpPr txBox="1">
            <a:spLocks noChangeArrowheads="1"/>
          </p:cNvSpPr>
          <p:nvPr/>
        </p:nvSpPr>
        <p:spPr bwMode="auto">
          <a:xfrm>
            <a:off x="10134600" y="721783"/>
            <a:ext cx="5048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zh-CN" altLang="en-US" sz="2000">
                <a:ea typeface="宋体" charset="-122"/>
              </a:rPr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92078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  </a:t>
            </a:r>
            <a:r>
              <a:rPr lang="en-US" altLang="zh-CN" dirty="0"/>
              <a:t>seven-segment </a:t>
            </a:r>
            <a:r>
              <a:rPr lang="en-US" altLang="zh-CN" dirty="0" smtClean="0"/>
              <a:t>display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6901923" cy="3541714"/>
          </a:xfrm>
        </p:spPr>
        <p:txBody>
          <a:bodyPr/>
          <a:lstStyle/>
          <a:p>
            <a:r>
              <a:rPr lang="en-US" altLang="zh-CN" dirty="0"/>
              <a:t>E.g</a:t>
            </a:r>
            <a:r>
              <a:rPr lang="en-US" altLang="zh-CN" dirty="0" smtClean="0"/>
              <a:t>. </a:t>
            </a:r>
            <a:r>
              <a:rPr lang="en-US" altLang="zh-CN" dirty="0"/>
              <a:t>Design a combinational circuit that will accept a 2421BCD code and drive a TIL-312 seven-segment display</a:t>
            </a:r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75</a:t>
            </a:fld>
            <a:endParaRPr lang="en-US" dirty="0"/>
          </a:p>
        </p:txBody>
      </p:sp>
      <p:graphicFrame>
        <p:nvGraphicFramePr>
          <p:cNvPr id="8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115055"/>
              </p:ext>
            </p:extLst>
          </p:nvPr>
        </p:nvGraphicFramePr>
        <p:xfrm>
          <a:off x="8177741" y="2357966"/>
          <a:ext cx="3311525" cy="3711708"/>
        </p:xfrm>
        <a:graphic>
          <a:graphicData uri="http://schemas.openxmlformats.org/drawingml/2006/table">
            <a:tbl>
              <a:tblPr/>
              <a:tblGrid>
                <a:gridCol w="87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74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Decimal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794" marB="46794" anchor="ctr" anchorCtr="1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</a:t>
                      </a:r>
                    </a:p>
                  </a:txBody>
                  <a:tcPr marL="90000" marR="90000" marT="46794" marB="46794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90000" marR="90000" marT="46794" marB="46794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marL="90000" marR="90000" marT="46794" marB="46794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marL="90000" marR="90000" marT="46794" marB="46794" anchor="ctr" anchorCtr="1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4" marB="46794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4" marB="46794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4" marB="46794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4" marB="46794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4" marB="46794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4" marB="46794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4" marB="46794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4" marB="46794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4" marB="46794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4" marB="46794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794" marB="46794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4" marB="46794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4" marB="46794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4" marB="46794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4" marB="46794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794" marB="46794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4" marB="46794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4" marB="46794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4" marB="46794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4" marB="46794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0000" marR="90000" marT="46794" marB="46794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4" marB="46794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4" marB="46794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4" marB="46794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4" marB="46794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4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90000" marR="90000" marT="46794" marB="46794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4" marB="46794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4" marB="46794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4" marB="46794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4" marB="46794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4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90000" marR="90000" marT="46794" marB="46794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4" marB="46794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4" marB="46794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4" marB="46794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4" marB="46794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4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90000" marR="90000" marT="46794" marB="46794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4" marB="46794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4" marB="46794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4" marB="46794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4" marB="46794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4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0000" marR="90000" marT="46794" marB="46794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4" marB="46794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4" marB="46794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4" marB="46794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4" marB="46794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74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90000" marR="90000" marT="46794" marB="46794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4" marB="46794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4" marB="46794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4" marB="46794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4" marB="46794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" name="Object 2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972341"/>
              </p:ext>
            </p:extLst>
          </p:nvPr>
        </p:nvGraphicFramePr>
        <p:xfrm>
          <a:off x="2931319" y="3678502"/>
          <a:ext cx="22860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5" name="Visio" r:id="rId3" imgW="2368461" imgH="1270847" progId="Visio.Drawing.11">
                  <p:embed/>
                </p:oleObj>
              </mc:Choice>
              <mc:Fallback>
                <p:oleObj name="Visio" r:id="rId3" imgW="2368461" imgH="127084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1319" y="3678502"/>
                        <a:ext cx="22860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5" y="3306233"/>
            <a:ext cx="1087438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617" y="5222876"/>
            <a:ext cx="3563938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56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seven-segment </a:t>
            </a:r>
            <a:r>
              <a:rPr lang="en-US" altLang="zh-CN" dirty="0" smtClean="0"/>
              <a:t>display*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141412" y="2249487"/>
            <a:ext cx="7799388" cy="354171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共阳极</a:t>
            </a:r>
          </a:p>
          <a:p>
            <a:pPr lvl="1"/>
            <a:r>
              <a:rPr lang="zh-CN" altLang="en-US" dirty="0"/>
              <a:t>要求显示译码器具有输出反相门、集电极开路输出结构，并且要求译码器能够吸收显示器的输出电流。</a:t>
            </a:r>
          </a:p>
          <a:p>
            <a:r>
              <a:rPr lang="zh-CN" altLang="en-US" dirty="0"/>
              <a:t>共阴极</a:t>
            </a:r>
          </a:p>
          <a:p>
            <a:pPr lvl="1"/>
            <a:r>
              <a:rPr lang="zh-CN" altLang="en-US" dirty="0"/>
              <a:t>要求显示译码器无输出反相门，输出为集电极电阻输出或射极开路输出结构，并且要求译码器有电流流向显示器。</a:t>
            </a:r>
          </a:p>
          <a:p>
            <a:pPr lvl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76</a:t>
            </a:fld>
            <a:endParaRPr 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393456"/>
              </p:ext>
            </p:extLst>
          </p:nvPr>
        </p:nvGraphicFramePr>
        <p:xfrm>
          <a:off x="9069916" y="2520951"/>
          <a:ext cx="26416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8" name="位图图像" r:id="rId3" imgW="1905266" imgH="1142857" progId="PBrush">
                  <p:embed/>
                </p:oleObj>
              </mc:Choice>
              <mc:Fallback>
                <p:oleObj name="位图图像" r:id="rId3" imgW="1905266" imgH="1142857" progId="PBrush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9916" y="2520951"/>
                        <a:ext cx="2641600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412956"/>
              </p:ext>
            </p:extLst>
          </p:nvPr>
        </p:nvGraphicFramePr>
        <p:xfrm>
          <a:off x="9081030" y="4345517"/>
          <a:ext cx="2716212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9" name="位图图像" r:id="rId5" imgW="1980952" imgH="1066667" progId="PBrush">
                  <p:embed/>
                </p:oleObj>
              </mc:Choice>
              <mc:Fallback>
                <p:oleObj name="位图图像" r:id="rId5" imgW="1980952" imgH="1066667" progId="PBrush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1030" y="4345517"/>
                        <a:ext cx="2716212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097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0" grpId="0" build="p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77</a:t>
            </a:fld>
            <a:endParaRPr lang="en-US" dirty="0"/>
          </a:p>
        </p:txBody>
      </p:sp>
      <p:graphicFrame>
        <p:nvGraphicFramePr>
          <p:cNvPr id="6" name="Group 6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29450"/>
              </p:ext>
            </p:extLst>
          </p:nvPr>
        </p:nvGraphicFramePr>
        <p:xfrm>
          <a:off x="1603375" y="626534"/>
          <a:ext cx="9437161" cy="5930736"/>
        </p:xfrm>
        <a:graphic>
          <a:graphicData uri="http://schemas.openxmlformats.org/drawingml/2006/table">
            <a:tbl>
              <a:tblPr/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7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8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03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78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85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96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121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2421BCD</a:t>
                      </a:r>
                    </a:p>
                  </a:txBody>
                  <a:tcPr marL="90000" marR="90000" marT="46795" marB="46795" anchor="ctr" anchorCtr="1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Min-Max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inputs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outputs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06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Decimal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795" marB="46795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Term Decimal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5" marB="46795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795" marB="46795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795" marB="46795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0000" marR="90000" marT="46795" marB="46795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90000" marR="90000" marT="46795" marB="46795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90000" marR="90000" marT="46795" marB="46795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4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90000" marR="90000" marT="46795" marB="46795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4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0000" marR="90000" marT="46795" marB="46795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4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90000" marR="90000" marT="46795" marB="46795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14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  seven-segment display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78</a:t>
            </a:fld>
            <a:endParaRPr lang="en-US" dirty="0"/>
          </a:p>
        </p:txBody>
      </p:sp>
      <p:sp>
        <p:nvSpPr>
          <p:cNvPr id="5" name="Rectangle 15"/>
          <p:cNvSpPr txBox="1">
            <a:spLocks noChangeArrowheads="1"/>
          </p:cNvSpPr>
          <p:nvPr/>
        </p:nvSpPr>
        <p:spPr bwMode="auto">
          <a:xfrm>
            <a:off x="1974850" y="5312301"/>
            <a:ext cx="8229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ea typeface="宋体" charset="-122"/>
              </a:rPr>
              <a:t>Consider </a:t>
            </a:r>
            <a:r>
              <a:rPr lang="zh-CN" altLang="en-US" dirty="0" smtClean="0">
                <a:ea typeface="宋体" charset="-122"/>
              </a:rPr>
              <a:t>∑</a:t>
            </a:r>
            <a:r>
              <a:rPr lang="en-US" altLang="zh-CN" dirty="0" smtClean="0">
                <a:ea typeface="宋体" charset="-122"/>
              </a:rPr>
              <a:t> (2,3,4,5,6,7)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08213" y="1883301"/>
            <a:ext cx="251460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latin typeface="Comic Sans MS" pitchFamily="66" charset="0"/>
                <a:ea typeface="宋体" charset="-122"/>
              </a:rPr>
              <a:t>A=∑(1,10)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Comic Sans MS" pitchFamily="66" charset="0"/>
                <a:ea typeface="宋体" charset="-122"/>
              </a:rPr>
              <a:t>B=∑(11,12)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Comic Sans MS" pitchFamily="66" charset="0"/>
                <a:ea typeface="宋体" charset="-122"/>
              </a:rPr>
              <a:t>C=∑(8)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Comic Sans MS" pitchFamily="66" charset="0"/>
                <a:ea typeface="宋体" charset="-122"/>
              </a:rPr>
              <a:t>D=∑(1,10,13)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Comic Sans MS" pitchFamily="66" charset="0"/>
                <a:ea typeface="宋体" charset="-122"/>
              </a:rPr>
              <a:t>E=∑(1,9,10,11,13,15)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Comic Sans MS" pitchFamily="66" charset="0"/>
                <a:ea typeface="宋体" charset="-122"/>
              </a:rPr>
              <a:t>F=∑(1,8,9,13)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Comic Sans MS" pitchFamily="66" charset="0"/>
                <a:ea typeface="宋体" charset="-122"/>
              </a:rPr>
              <a:t>G=∑(0,1,13)</a:t>
            </a:r>
          </a:p>
          <a:p>
            <a:pPr algn="ctr">
              <a:spcBef>
                <a:spcPct val="50000"/>
              </a:spcBef>
            </a:pPr>
            <a:endParaRPr lang="en-US" altLang="zh-CN" sz="2000" dirty="0">
              <a:latin typeface="Comic Sans MS" pitchFamily="66" charset="0"/>
              <a:ea typeface="宋体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800600" y="1959501"/>
            <a:ext cx="2232025" cy="363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Comic Sans MS" pitchFamily="66" charset="0"/>
                <a:ea typeface="宋体" charset="-122"/>
              </a:rPr>
              <a:t>A=w’z+x’yz’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Comic Sans MS" pitchFamily="66" charset="0"/>
                <a:ea typeface="宋体" charset="-122"/>
              </a:rPr>
              <a:t>B=xy’z’+x’yz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Comic Sans MS" pitchFamily="66" charset="0"/>
                <a:ea typeface="宋体" charset="-122"/>
              </a:rPr>
              <a:t>C=wx’y’z’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Comic Sans MS" pitchFamily="66" charset="0"/>
                <a:ea typeface="宋体" charset="-122"/>
              </a:rPr>
              <a:t>D=xy’z+x’yz’+w’z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Comic Sans MS" pitchFamily="66" charset="0"/>
                <a:ea typeface="宋体" charset="-122"/>
              </a:rPr>
              <a:t>E=x’y+z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Comic Sans MS" pitchFamily="66" charset="0"/>
                <a:ea typeface="宋体" charset="-122"/>
              </a:rPr>
              <a:t>F=wx’y’+y’z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Comic Sans MS" pitchFamily="66" charset="0"/>
                <a:ea typeface="宋体" charset="-122"/>
              </a:rPr>
              <a:t>G=w’+xy’z</a:t>
            </a:r>
          </a:p>
          <a:p>
            <a:pPr algn="ctr">
              <a:spcBef>
                <a:spcPct val="50000"/>
              </a:spcBef>
            </a:pPr>
            <a:endParaRPr lang="en-US" altLang="zh-CN" sz="2000">
              <a:latin typeface="Comic Sans MS" pitchFamily="66" charset="0"/>
              <a:ea typeface="宋体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032625" y="1903939"/>
            <a:ext cx="3048000" cy="363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Comic Sans MS" pitchFamily="66" charset="0"/>
                <a:ea typeface="宋体" charset="-122"/>
              </a:rPr>
              <a:t>A=[(w’z)’(x’yz’)]’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Comic Sans MS" pitchFamily="66" charset="0"/>
                <a:ea typeface="宋体" charset="-122"/>
              </a:rPr>
              <a:t>B=[(xy’z’)’(x’yz)’]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Comic Sans MS" pitchFamily="66" charset="0"/>
                <a:ea typeface="宋体" charset="-122"/>
              </a:rPr>
              <a:t>C=(wx’y’z’)’’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Comic Sans MS" pitchFamily="66" charset="0"/>
                <a:ea typeface="宋体" charset="-122"/>
              </a:rPr>
              <a:t>D=[(xy’z)’(x’yz’)’(w’z)’]’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Comic Sans MS" pitchFamily="66" charset="0"/>
                <a:ea typeface="宋体" charset="-122"/>
              </a:rPr>
              <a:t>E=[(x’y)’(z)’]’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Comic Sans MS" pitchFamily="66" charset="0"/>
                <a:ea typeface="宋体" charset="-122"/>
              </a:rPr>
              <a:t>F=[(wx’y’)’(y’z)’]’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Comic Sans MS" pitchFamily="66" charset="0"/>
                <a:ea typeface="宋体" charset="-122"/>
              </a:rPr>
              <a:t>G=[(w)(xy’z)’]’</a:t>
            </a:r>
          </a:p>
          <a:p>
            <a:pPr algn="ctr">
              <a:spcBef>
                <a:spcPct val="50000"/>
              </a:spcBef>
            </a:pPr>
            <a:endParaRPr lang="en-US" altLang="zh-CN" sz="2000">
              <a:latin typeface="Comic Sans MS" pitchFamily="66" charset="0"/>
              <a:ea typeface="宋体" charset="-122"/>
            </a:endParaRP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3721100" y="2765951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6126163" y="2765951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313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79</a:t>
            </a:fld>
            <a:endParaRPr lang="en-US" dirty="0"/>
          </a:p>
        </p:txBody>
      </p:sp>
      <p:pic>
        <p:nvPicPr>
          <p:cNvPr id="5" name="Picture 5" descr="22"/>
          <p:cNvPicPr>
            <a:picLocks noChangeAspect="1" noChangeArrowheads="1"/>
          </p:cNvPicPr>
          <p:nvPr/>
        </p:nvPicPr>
        <p:blipFill>
          <a:blip r:embed="rId2">
            <a:lum contrast="3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00" y="0"/>
            <a:ext cx="6256866" cy="6818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30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Distributive Law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800" dirty="0" smtClean="0"/>
              <a:t>分配律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2249487"/>
            <a:ext cx="10305521" cy="3541714"/>
          </a:xfrm>
        </p:spPr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b="1" u="sng" dirty="0"/>
              <a:t>distributive law </a:t>
            </a:r>
            <a:r>
              <a:rPr lang="en-US" altLang="zh-CN" dirty="0"/>
              <a:t>is the factoring law. A common variable can be factored from an expression just as in ordinary algebra. That </a:t>
            </a:r>
            <a:r>
              <a:rPr lang="en-US" altLang="zh-CN" dirty="0" smtClean="0"/>
              <a:t>is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360333" y="3439581"/>
            <a:ext cx="3447847" cy="523220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 dirty="0">
                <a:ea typeface="宋体" charset="-122"/>
              </a:rPr>
              <a:t>AB + AC = A</a:t>
            </a:r>
            <a:r>
              <a:rPr lang="en-US" altLang="zh-CN" sz="2800" dirty="0">
                <a:ea typeface="宋体" charset="-122"/>
              </a:rPr>
              <a:t>(</a:t>
            </a:r>
            <a:r>
              <a:rPr lang="en-US" altLang="zh-CN" sz="2800" i="1" dirty="0">
                <a:ea typeface="宋体" charset="-122"/>
              </a:rPr>
              <a:t>B+ C</a:t>
            </a:r>
            <a:r>
              <a:rPr lang="en-US" altLang="zh-CN" sz="2800" dirty="0">
                <a:ea typeface="宋体" charset="-122"/>
              </a:rPr>
              <a:t>)</a:t>
            </a:r>
            <a:endParaRPr lang="en-US" altLang="zh-CN" sz="2800" i="1" dirty="0">
              <a:ea typeface="宋体" charset="-122"/>
            </a:endParaRPr>
          </a:p>
        </p:txBody>
      </p:sp>
      <p:pic>
        <p:nvPicPr>
          <p:cNvPr id="7" name="Picture 3" descr="AAGIGPF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534" y="4139732"/>
            <a:ext cx="8034866" cy="257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37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 smtClean="0"/>
          </a:p>
        </p:txBody>
      </p:sp>
      <p:sp>
        <p:nvSpPr>
          <p:cNvPr id="962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 Simplifying Boolean Functions</a:t>
            </a:r>
          </a:p>
          <a:p>
            <a:pPr lvl="1"/>
            <a:r>
              <a:rPr lang="en-US" altLang="zh-CN" dirty="0" smtClean="0"/>
              <a:t>1).  V = f(</a:t>
            </a:r>
            <a:r>
              <a:rPr lang="en-US" altLang="zh-CN" dirty="0" err="1" smtClean="0"/>
              <a:t>a,b,c,d</a:t>
            </a:r>
            <a:r>
              <a:rPr lang="en-US" altLang="zh-CN" dirty="0" smtClean="0"/>
              <a:t>) </a:t>
            </a:r>
            <a:br>
              <a:rPr lang="en-US" altLang="zh-CN" dirty="0" smtClean="0"/>
            </a:br>
            <a:r>
              <a:rPr lang="en-US" altLang="zh-CN" dirty="0" smtClean="0"/>
              <a:t>         = ∑m(2,3,4,5,13,15) + ∑d(8,9,10,11)</a:t>
            </a:r>
          </a:p>
          <a:p>
            <a:pPr lvl="1"/>
            <a:r>
              <a:rPr lang="en-US" altLang="zh-CN" dirty="0" smtClean="0"/>
              <a:t>2).  Y = f(</a:t>
            </a:r>
            <a:r>
              <a:rPr lang="en-US" altLang="zh-CN" dirty="0" err="1" smtClean="0"/>
              <a:t>u,v,w,x</a:t>
            </a:r>
            <a:r>
              <a:rPr lang="en-US" altLang="zh-CN" dirty="0" smtClean="0"/>
              <a:t>) </a:t>
            </a:r>
            <a:br>
              <a:rPr lang="en-US" altLang="zh-CN" dirty="0" smtClean="0"/>
            </a:br>
            <a:r>
              <a:rPr lang="en-US" altLang="zh-CN" dirty="0" smtClean="0"/>
              <a:t>         = ∑m(1,5,7,9,13,15) + ∑d(8,10,11,14)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5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Rules of Boolean </a:t>
            </a:r>
            <a:r>
              <a:rPr lang="en-US" altLang="zh-CN" dirty="0" smtClean="0"/>
              <a:t>Algebra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2982569" y="5071533"/>
            <a:ext cx="2362200" cy="631825"/>
            <a:chOff x="816" y="3154"/>
            <a:chExt cx="1488" cy="398"/>
          </a:xfrm>
        </p:grpSpPr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816" y="3264"/>
              <a:ext cx="1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ea typeface="宋体" charset="-122"/>
                </a:rPr>
                <a:t>9.  </a:t>
              </a:r>
              <a:r>
                <a:rPr lang="en-US" altLang="zh-CN" i="1" dirty="0">
                  <a:ea typeface="宋体" charset="-122"/>
                </a:rPr>
                <a:t>A</a:t>
              </a:r>
              <a:r>
                <a:rPr lang="en-US" altLang="zh-CN" dirty="0">
                  <a:ea typeface="宋体" charset="-122"/>
                </a:rPr>
                <a:t> = </a:t>
              </a:r>
              <a:r>
                <a:rPr lang="en-US" altLang="zh-CN" i="1" dirty="0">
                  <a:ea typeface="宋体" charset="-122"/>
                </a:rPr>
                <a:t>A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083" y="315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=</a:t>
              </a:r>
            </a:p>
          </p:txBody>
        </p:sp>
      </p:grp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5668705" y="5246158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宋体" charset="-122"/>
              </a:rPr>
              <a:t>12.  (</a:t>
            </a:r>
            <a:r>
              <a:rPr lang="en-US" altLang="zh-CN" i="1" dirty="0">
                <a:ea typeface="宋体" charset="-122"/>
              </a:rPr>
              <a:t>A + B</a:t>
            </a:r>
            <a:r>
              <a:rPr lang="en-US" altLang="zh-CN" dirty="0">
                <a:ea typeface="宋体" charset="-122"/>
              </a:rPr>
              <a:t>)(</a:t>
            </a:r>
            <a:r>
              <a:rPr lang="en-US" altLang="zh-CN" i="1" dirty="0">
                <a:ea typeface="宋体" charset="-122"/>
              </a:rPr>
              <a:t>A + C</a:t>
            </a:r>
            <a:r>
              <a:rPr lang="en-US" altLang="zh-CN" dirty="0">
                <a:ea typeface="宋体" charset="-122"/>
              </a:rPr>
              <a:t>)</a:t>
            </a:r>
            <a:r>
              <a:rPr lang="en-US" altLang="zh-CN" i="1" dirty="0">
                <a:ea typeface="宋体" charset="-122"/>
              </a:rPr>
              <a:t> = A + BC</a:t>
            </a: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7179732" y="-607104"/>
            <a:ext cx="152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170332" y="1053293"/>
            <a:ext cx="3699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Verify with </a:t>
            </a:r>
            <a:r>
              <a:rPr lang="en-US" altLang="zh-CN" sz="2800" dirty="0"/>
              <a:t>truth </a:t>
            </a:r>
            <a:r>
              <a:rPr lang="en-US" altLang="zh-CN" sz="2800" dirty="0" smtClean="0"/>
              <a:t>table.</a:t>
            </a:r>
            <a:r>
              <a:rPr lang="en-US" altLang="zh-CN" sz="2800" dirty="0"/>
              <a:t> 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图示 33"/>
              <p:cNvGraphicFramePr/>
              <p:nvPr>
                <p:extLst>
                  <p:ext uri="{D42A27DB-BD31-4B8C-83A1-F6EECF244321}">
                    <p14:modId xmlns:p14="http://schemas.microsoft.com/office/powerpoint/2010/main" val="144587150"/>
                  </p:ext>
                </p:extLst>
              </p:nvPr>
            </p:nvGraphicFramePr>
            <p:xfrm>
              <a:off x="150034" y="1750253"/>
              <a:ext cx="11824630" cy="346345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34" name="图示 33"/>
              <p:cNvGraphicFramePr/>
              <p:nvPr>
                <p:extLst>
                  <p:ext uri="{D42A27DB-BD31-4B8C-83A1-F6EECF244321}">
                    <p14:modId xmlns:p14="http://schemas.microsoft.com/office/powerpoint/2010/main" val="144587150"/>
                  </p:ext>
                </p:extLst>
              </p:nvPr>
            </p:nvGraphicFramePr>
            <p:xfrm>
              <a:off x="150034" y="1750253"/>
              <a:ext cx="11824630" cy="346345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38" name="矩形 37"/>
          <p:cNvSpPr/>
          <p:nvPr/>
        </p:nvSpPr>
        <p:spPr>
          <a:xfrm>
            <a:off x="5733444" y="5735810"/>
            <a:ext cx="3985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charset="-122"/>
              </a:rPr>
              <a:t>Distributive Properties</a:t>
            </a:r>
            <a:r>
              <a:rPr lang="zh-CN" altLang="en-US" sz="2400" dirty="0">
                <a:ea typeface="宋体" charset="-122"/>
              </a:rPr>
              <a:t>分配律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12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graphicEl>
                                              <a:dgm id="{E1AFC22C-B641-4452-B4FF-C0A42FBD0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>
                                            <p:graphicEl>
                                              <a:dgm id="{E1AFC22C-B641-4452-B4FF-C0A42FBD0B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graphicEl>
                                              <a:dgm id="{D92C725C-EE53-449F-9F10-840E911557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4">
                                            <p:graphicEl>
                                              <a:dgm id="{D92C725C-EE53-449F-9F10-840E911557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graphicEl>
                                              <a:dgm id="{2AE8B496-02E8-483D-952A-3D912383A6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4">
                                            <p:graphicEl>
                                              <a:dgm id="{2AE8B496-02E8-483D-952A-3D912383A6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graphicEl>
                                              <a:dgm id="{836AEA9C-48A7-45BE-9E12-CF1CE5C37F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4">
                                            <p:graphicEl>
                                              <a:dgm id="{836AEA9C-48A7-45BE-9E12-CF1CE5C37F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graphicEl>
                                              <a:dgm id="{3097147C-D704-4372-853D-69E65DAE77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4">
                                            <p:graphicEl>
                                              <a:dgm id="{3097147C-D704-4372-853D-69E65DAE77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graphicEl>
                                              <a:dgm id="{89BFA09E-11DE-4AB6-AEC6-6169BF2021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4">
                                            <p:graphicEl>
                                              <a:dgm id="{89BFA09E-11DE-4AB6-AEC6-6169BF2021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graphicEl>
                                              <a:dgm id="{5F1EE749-A4E4-409A-8219-BD0E23EBA3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4">
                                            <p:graphicEl>
                                              <a:dgm id="{5F1EE749-A4E4-409A-8219-BD0E23EBA3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graphicEl>
                                              <a:dgm id="{06DA8596-7536-471B-8D68-530DE7BB27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4">
                                            <p:graphicEl>
                                              <a:dgm id="{06DA8596-7536-471B-8D68-530DE7BB27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Graphic spid="34" grpId="0" uiExpand="1">
        <p:bldSub>
          <a:bldDgm bld="one"/>
        </p:bldSub>
      </p:bldGraphic>
      <p:bldP spid="3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上课用字体1">
      <a:majorFont>
        <a:latin typeface="Franklin Gothic Heavy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9435</TotalTime>
  <Words>5205</Words>
  <Application>Microsoft Office PowerPoint</Application>
  <PresentationFormat>宽屏</PresentationFormat>
  <Paragraphs>1331</Paragraphs>
  <Slides>80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80</vt:i4>
      </vt:variant>
    </vt:vector>
  </HeadingPairs>
  <TitlesOfParts>
    <vt:vector size="98" baseType="lpstr">
      <vt:lpstr>宋体</vt:lpstr>
      <vt:lpstr>微软雅黑</vt:lpstr>
      <vt:lpstr>Arial</vt:lpstr>
      <vt:lpstr>Calibri</vt:lpstr>
      <vt:lpstr>Cambria Math</vt:lpstr>
      <vt:lpstr>Comic Sans MS</vt:lpstr>
      <vt:lpstr>Franklin Gothic Book</vt:lpstr>
      <vt:lpstr>Franklin Gothic Heavy</vt:lpstr>
      <vt:lpstr>Impact</vt:lpstr>
      <vt:lpstr>Times New Roman</vt:lpstr>
      <vt:lpstr>Trebuchet MS</vt:lpstr>
      <vt:lpstr>Wingdings</vt:lpstr>
      <vt:lpstr>Circuit</vt:lpstr>
      <vt:lpstr>公式</vt:lpstr>
      <vt:lpstr>Visio</vt:lpstr>
      <vt:lpstr>CorelDRAW</vt:lpstr>
      <vt:lpstr>Equation</vt:lpstr>
      <vt:lpstr>位图图像</vt:lpstr>
      <vt:lpstr>Chapter 4 boolean algebra and logic simplification</vt:lpstr>
      <vt:lpstr>Boolean Operations and Expressions  布尔运算和表达式</vt:lpstr>
      <vt:lpstr>Boolean Addition  布尔加法</vt:lpstr>
      <vt:lpstr>Boolean Multiplication  布尔乘法</vt:lpstr>
      <vt:lpstr>priority of operations</vt:lpstr>
      <vt:lpstr>Commutative Laws 交换律</vt:lpstr>
      <vt:lpstr>Associative Laws 结合律</vt:lpstr>
      <vt:lpstr>Distributive Law  分配律</vt:lpstr>
      <vt:lpstr>Rules of Boolean Algebra</vt:lpstr>
      <vt:lpstr>Rules of Boolean Algebra</vt:lpstr>
      <vt:lpstr>Idempotency Property</vt:lpstr>
      <vt:lpstr>Absorption Property </vt:lpstr>
      <vt:lpstr>Adjacency Properties 邻接律</vt:lpstr>
      <vt:lpstr>Distributive Properties (rule 12)</vt:lpstr>
      <vt:lpstr>DeMorgan’s Theorem 德*摩根定律</vt:lpstr>
      <vt:lpstr>DeMorgan’s Theorem 德*摩根定律</vt:lpstr>
      <vt:lpstr>DeMorgan’s Theorem</vt:lpstr>
      <vt:lpstr>DeMorgan’s Theorem</vt:lpstr>
      <vt:lpstr>DeMorgan’s Theorem</vt:lpstr>
      <vt:lpstr>DeMorgan’s Theorem</vt:lpstr>
      <vt:lpstr>Boolean Analysis of Logic Circuits  逻辑电路分析</vt:lpstr>
      <vt:lpstr>PowerPoint 演示文稿</vt:lpstr>
      <vt:lpstr>Functionally Complete Operation Sets 功能完全操作集</vt:lpstr>
      <vt:lpstr>Simplification using Boolean algebra  布尔代数化简</vt:lpstr>
      <vt:lpstr>Simplification using Boolean algebra</vt:lpstr>
      <vt:lpstr>Exercise</vt:lpstr>
      <vt:lpstr>SOP and POS forms  “积之和”  与 “和之积”</vt:lpstr>
      <vt:lpstr>Definitions</vt:lpstr>
      <vt:lpstr>SOP and POS forms</vt:lpstr>
      <vt:lpstr>Domain of Boolean Expression</vt:lpstr>
      <vt:lpstr>Definitions</vt:lpstr>
      <vt:lpstr>Minterm</vt:lpstr>
      <vt:lpstr>MAXTERM</vt:lpstr>
      <vt:lpstr>Minterms and Maxterms</vt:lpstr>
      <vt:lpstr>Truth Table notation for Minterms and Maxterms</vt:lpstr>
      <vt:lpstr>SOP Standard form  标准积之和形式</vt:lpstr>
      <vt:lpstr>SOP Standard form</vt:lpstr>
      <vt:lpstr>POS Standard form 标准和之积形式</vt:lpstr>
      <vt:lpstr>POS Standard form</vt:lpstr>
      <vt:lpstr>Converting standard sop to standard pos</vt:lpstr>
      <vt:lpstr>Boolean Expressions and Truth Tables 布尔表达式和真值表</vt:lpstr>
      <vt:lpstr>Converting SOP Expressions to Truth Table Format</vt:lpstr>
      <vt:lpstr>Converting POS Expressions to Truth Table Format</vt:lpstr>
      <vt:lpstr>Determining Standard Expressions from a Truth Table</vt:lpstr>
      <vt:lpstr>Shorthand: ∑ and ∏</vt:lpstr>
      <vt:lpstr>Exercise</vt:lpstr>
      <vt:lpstr>Exercise</vt:lpstr>
      <vt:lpstr>PowerPoint 演示文稿</vt:lpstr>
      <vt:lpstr>Exercise</vt:lpstr>
      <vt:lpstr>HOMEWORK</vt:lpstr>
      <vt:lpstr>HOMEWORK</vt:lpstr>
      <vt:lpstr>The Karnaugh map 卡诺图</vt:lpstr>
      <vt:lpstr>The Karnaugh map</vt:lpstr>
      <vt:lpstr>Karnaugh maps: 2 variables</vt:lpstr>
      <vt:lpstr>Karnaugh maps</vt:lpstr>
      <vt:lpstr>CELL Adjaency</vt:lpstr>
      <vt:lpstr>Mapping sop expression to k-map</vt:lpstr>
      <vt:lpstr>Mapping sop expression to k-map</vt:lpstr>
      <vt:lpstr>Mapping sop expression to k-map</vt:lpstr>
      <vt:lpstr>Mapping sop expression to k-map</vt:lpstr>
      <vt:lpstr>Karnaugh Map Simplification SOP Expressions</vt:lpstr>
      <vt:lpstr>Karnaugh Map Simplification SOP Expressions</vt:lpstr>
      <vt:lpstr>Karnaugh Map Simplification SOP Expressions</vt:lpstr>
      <vt:lpstr>Karnaugh Map Simplification SOP Expressions</vt:lpstr>
      <vt:lpstr>Four-variable Map Simplification</vt:lpstr>
      <vt:lpstr>Karnaugh Map Simplification SOP Expressions</vt:lpstr>
      <vt:lpstr>Karnaugh Map Simplification SOP Expressions</vt:lpstr>
      <vt:lpstr>Example</vt:lpstr>
      <vt:lpstr>Exercise</vt:lpstr>
      <vt:lpstr>Exercise</vt:lpstr>
      <vt:lpstr>Exercise</vt:lpstr>
      <vt:lpstr>Don‘t Care Conditions 随意项，无关条件</vt:lpstr>
      <vt:lpstr>Don‘t Care Conditions</vt:lpstr>
      <vt:lpstr>Example</vt:lpstr>
      <vt:lpstr>Example   seven-segment display</vt:lpstr>
      <vt:lpstr>seven-segment display*</vt:lpstr>
      <vt:lpstr>PowerPoint 演示文稿</vt:lpstr>
      <vt:lpstr>Example   seven-segment display</vt:lpstr>
      <vt:lpstr>PowerPoint 演示文稿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marige</dc:creator>
  <cp:lastModifiedBy>marige</cp:lastModifiedBy>
  <cp:revision>290</cp:revision>
  <dcterms:created xsi:type="dcterms:W3CDTF">2014-08-26T23:43:54Z</dcterms:created>
  <dcterms:modified xsi:type="dcterms:W3CDTF">2021-10-12T03:59:34Z</dcterms:modified>
</cp:coreProperties>
</file>