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72" r:id="rId6"/>
    <p:sldId id="258" r:id="rId7"/>
    <p:sldId id="268" r:id="rId8"/>
    <p:sldId id="269" r:id="rId9"/>
    <p:sldId id="283" r:id="rId10"/>
    <p:sldId id="282" r:id="rId11"/>
    <p:sldId id="270" r:id="rId12"/>
    <p:sldId id="271" r:id="rId13"/>
    <p:sldId id="259" r:id="rId14"/>
    <p:sldId id="260" r:id="rId15"/>
    <p:sldId id="261" r:id="rId16"/>
    <p:sldId id="262" r:id="rId17"/>
    <p:sldId id="273" r:id="rId18"/>
    <p:sldId id="274" r:id="rId19"/>
    <p:sldId id="275" r:id="rId20"/>
    <p:sldId id="277" r:id="rId21"/>
    <p:sldId id="278" r:id="rId22"/>
    <p:sldId id="279" r:id="rId23"/>
    <p:sldId id="276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1" autoAdjust="0"/>
    <p:restoredTop sz="79558" autoAdjust="0"/>
  </p:normalViewPr>
  <p:slideViewPr>
    <p:cSldViewPr snapToGrid="0">
      <p:cViewPr varScale="1">
        <p:scale>
          <a:sx n="60" d="100"/>
          <a:sy n="60" d="100"/>
        </p:scale>
        <p:origin x="423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5729F-046A-43B1-89B7-FB1B1CB10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E199D-55EA-494A-A9FC-1B0509E1256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>
                <a:latin typeface="+mj-lt"/>
                <a:ea typeface="+mj-e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FB60D76-311F-4F95-A253-429A6CF16A3B}" type="datetime1">
              <a:rPr lang="en-US" altLang="zh-CN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F2F3-B24B-4C1D-B27B-295B609D09B5}" type="datetime1">
              <a:rPr lang="en-US" altLang="zh-CN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D4C4-D6A7-4AD6-BF74-C9963FFDF4D7}" type="datetime1">
              <a:rPr lang="en-US" altLang="zh-CN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3E4C-4267-48C5-9665-D883C1A83A66}" type="datetime1">
              <a:rPr lang="en-US" altLang="zh-CN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464E-73C9-4B6B-8A25-9DEB56BB0F55}" type="datetime1">
              <a:rPr lang="en-US" altLang="zh-CN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A4FE-747F-49E4-A56E-CBF14F823D8F}" type="datetime1">
              <a:rPr lang="en-US" altLang="zh-CN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0C8A-B8E9-4A4C-A735-785219E0FA98}" type="datetime1">
              <a:rPr lang="en-US" altLang="zh-CN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0A00-5CEA-4540-810E-433129F12784}" type="datetime1">
              <a:rPr lang="en-US" altLang="zh-CN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98410-2B1A-4AFE-B909-79BC3F861632}" type="datetime1">
              <a:rPr lang="en-US" altLang="zh-CN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9AE6-F88F-4F51-A4BF-434A65FC6991}" type="datetime1">
              <a:rPr lang="en-US" altLang="zh-CN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3553-20B2-47A8-A2D9-B2FBBD925E7F}" type="datetime1">
              <a:rPr lang="en-US" altLang="zh-CN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665C-C9C8-4523-AD79-C5B022BAF5BB}" type="datetime1">
              <a:rPr lang="en-US" altLang="zh-CN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0BF0-1A1C-41F7-A444-EA038BE8292C}" type="datetime1">
              <a:rPr lang="en-US" altLang="zh-CN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7FC9-1512-4DB7-B15B-FA3DE31B6E3F}" type="datetime1">
              <a:rPr lang="en-US" altLang="zh-CN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247A-5093-4DE6-B356-08EA9897DA54}" type="datetime1">
              <a:rPr lang="en-US" altLang="zh-CN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EF160-F017-4547-A61E-A558FAD3B835}" type="datetime1">
              <a:rPr lang="en-US" altLang="zh-CN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4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12.wmf"/><Relationship Id="rId2" Type="http://schemas.openxmlformats.org/officeDocument/2006/relationships/oleObject" Target="../embeddings/oleObject1.bin"/><Relationship Id="rId10" Type="http://schemas.openxmlformats.org/officeDocument/2006/relationships/notesSlide" Target="../notesSlides/notesSlide10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22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21.emf"/><Relationship Id="rId1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Chapter 8</a:t>
            </a:r>
            <a:br>
              <a:rPr lang="en-US" altLang="zh-CN" dirty="0" smtClean="0"/>
            </a:br>
            <a:r>
              <a:rPr lang="en-US" altLang="zh-CN" dirty="0" smtClean="0"/>
              <a:t>shift registers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移位寄存器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Parallel in/Serial out Shift </a:t>
            </a:r>
            <a:r>
              <a:rPr lang="en-US" altLang="zh-CN" dirty="0" smtClean="0"/>
              <a:t>Register</a:t>
            </a:r>
            <a:br>
              <a:rPr lang="en-US" altLang="zh-CN" dirty="0" smtClean="0"/>
            </a:br>
            <a:r>
              <a:rPr lang="zh-CN" altLang="en-US" sz="2800" dirty="0" smtClean="0"/>
              <a:t>并入</a:t>
            </a:r>
            <a:r>
              <a:rPr lang="zh-CN" altLang="en-US" sz="2800" dirty="0"/>
              <a:t>串出</a:t>
            </a:r>
            <a:r>
              <a:rPr lang="zh-CN" altLang="en-US" sz="2800" dirty="0" smtClean="0"/>
              <a:t>寄存器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Shift registers can be used to convert parallel data to serial form. A logic diagram for this type of register is shown: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095" y="3362324"/>
            <a:ext cx="6496050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840" y="4942521"/>
            <a:ext cx="33147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圆角矩形 6"/>
              <p:cNvSpPr/>
              <p:nvPr/>
            </p:nvSpPr>
            <p:spPr>
              <a:xfrm>
                <a:off x="8202930" y="3581400"/>
                <a:ext cx="3398520" cy="11734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Explain the function of the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𝑆𝐻𝐼𝐹𝑇</m:t>
                    </m:r>
                    <m:r>
                      <a:rPr lang="en-US" altLang="zh-CN" sz="2400" b="0" i="1" smtClean="0">
                        <a:latin typeface="Cambria Math"/>
                      </a:rPr>
                      <m:t>/</m:t>
                    </m:r>
                    <m:acc>
                      <m:accPr>
                        <m:chr m:val="̅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𝐿𝑂𝐴𝐷</m:t>
                        </m:r>
                      </m:e>
                    </m:acc>
                  </m:oMath>
                </a14:m>
                <a:r>
                  <a:rPr lang="en-US" altLang="zh-CN" sz="2400" dirty="0" smtClean="0"/>
                  <a:t> input.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7" name="圆角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2930" y="3581400"/>
                <a:ext cx="3398520" cy="1173480"/>
              </a:xfrm>
              <a:prstGeom prst="roundRect">
                <a:avLst/>
              </a:prstGeom>
              <a:blipFill rotWithShape="1">
                <a:blip r:embed="rId3"/>
                <a:stretch>
                  <a:fillRect l="-243" t="-4383" r="-224" b="-649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Parallel </a:t>
            </a:r>
            <a:r>
              <a:rPr lang="en-US" altLang="zh-CN" dirty="0" smtClean="0"/>
              <a:t>in/parallel out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85"/>
          <a:stretch>
            <a:fillRect/>
          </a:stretch>
        </p:blipFill>
        <p:spPr bwMode="auto">
          <a:xfrm>
            <a:off x="2375694" y="1673225"/>
            <a:ext cx="3152775" cy="449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51"/>
          <a:stretch>
            <a:fillRect/>
          </a:stretch>
        </p:blipFill>
        <p:spPr bwMode="auto">
          <a:xfrm>
            <a:off x="6120607" y="1530350"/>
            <a:ext cx="3181350" cy="494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2520157" y="1530350"/>
            <a:ext cx="792162" cy="360045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4968082" y="1746250"/>
            <a:ext cx="792162" cy="381635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6193632" y="1530350"/>
            <a:ext cx="792162" cy="417512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8712994" y="1457325"/>
            <a:ext cx="792163" cy="442595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039234" y="6244828"/>
            <a:ext cx="1825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4-bit register</a:t>
            </a:r>
            <a:endParaRPr lang="zh-CN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798435" y="6456848"/>
            <a:ext cx="1825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6-bit register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Registers with parallel load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Next page shows a 4-bit register with a control input </a:t>
            </a:r>
            <a:r>
              <a:rPr lang="en-US" altLang="zh-CN" b="1" u="sng" dirty="0"/>
              <a:t>Load</a:t>
            </a:r>
            <a:r>
              <a:rPr lang="en-US" altLang="zh-CN" dirty="0"/>
              <a:t> that is directed through gates into the D inputs of the flip-flops.</a:t>
            </a:r>
            <a:endParaRPr lang="en-US" altLang="zh-CN" dirty="0"/>
          </a:p>
          <a:p>
            <a:r>
              <a:rPr lang="en-US" altLang="zh-CN" dirty="0" smtClean="0"/>
              <a:t>When </a:t>
            </a:r>
            <a:r>
              <a:rPr lang="en-US" altLang="zh-CN" b="1" dirty="0"/>
              <a:t>Load</a:t>
            </a:r>
            <a:r>
              <a:rPr lang="en-US" altLang="zh-CN" dirty="0"/>
              <a:t> is 1, the data on the four inputs is transferred into the register with the next positive transition of a clock pulse.  </a:t>
            </a:r>
            <a:endParaRPr lang="en-US" altLang="zh-CN" dirty="0"/>
          </a:p>
          <a:p>
            <a:r>
              <a:rPr lang="en-US" altLang="zh-CN" dirty="0"/>
              <a:t>When Load is 0, the data inputs are blocked, and the D inputs of the flip-flops are connected to their outputs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39" t="25926" r="9723" b="13889"/>
          <a:stretch>
            <a:fillRect/>
          </a:stretch>
        </p:blipFill>
        <p:spPr bwMode="auto">
          <a:xfrm>
            <a:off x="838200" y="381000"/>
            <a:ext cx="60960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7573963" y="1976755"/>
          <a:ext cx="33099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1" name="公式" r:id="rId2" imgW="41757600" imgH="6096000" progId="Equation.3">
                  <p:embed/>
                </p:oleObj>
              </mc:Choice>
              <mc:Fallback>
                <p:oleObj name="公式" r:id="rId2" imgW="41757600" imgH="6096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3963" y="1976755"/>
                        <a:ext cx="330993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7651115" y="2814003"/>
          <a:ext cx="154305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" name="公式" r:id="rId4" imgW="20726400" imgH="6400800" progId="Equation.3">
                  <p:embed/>
                </p:oleObj>
              </mc:Choice>
              <mc:Fallback>
                <p:oleObj name="公式" r:id="rId4" imgW="20726400" imgH="6400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115" y="2814003"/>
                        <a:ext cx="154305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7599680" y="3654108"/>
          <a:ext cx="3201988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" name="公式" r:id="rId6" imgW="1790700" imgH="266700" progId="Equation.3">
                  <p:embed/>
                </p:oleObj>
              </mc:Choice>
              <mc:Fallback>
                <p:oleObj name="公式" r:id="rId6" imgW="1790700" imgH="266700" progId="Equation.3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9680" y="3654108"/>
                        <a:ext cx="3201988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Shift register with parallel load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0BF0-1A1C-41F7-A444-EA038BE8292C}" type="datetime1">
              <a:rPr lang="en-US" altLang="zh-CN" smtClean="0"/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96" t="26443" r="3922" b="10263"/>
          <a:stretch>
            <a:fillRect/>
          </a:stretch>
        </p:blipFill>
        <p:spPr>
          <a:xfrm>
            <a:off x="1340170" y="1619328"/>
            <a:ext cx="6131053" cy="5208192"/>
          </a:xfrm>
          <a:prstGeom prst="rect">
            <a:avLst/>
          </a:prstGeom>
        </p:spPr>
      </p:pic>
      <p:graphicFrame>
        <p:nvGraphicFramePr>
          <p:cNvPr id="8" name="Group 4"/>
          <p:cNvGraphicFramePr>
            <a:graphicFrameLocks noGrp="1"/>
          </p:cNvGraphicFramePr>
          <p:nvPr/>
        </p:nvGraphicFramePr>
        <p:xfrm>
          <a:off x="7898448" y="1987233"/>
          <a:ext cx="3775392" cy="2127566"/>
        </p:xfrm>
        <a:graphic>
          <a:graphicData uri="http://schemas.openxmlformats.org/drawingml/2006/table">
            <a:tbl>
              <a:tblPr/>
              <a:tblGrid>
                <a:gridCol w="892440"/>
                <a:gridCol w="972636"/>
                <a:gridCol w="1910316"/>
              </a:tblGrid>
              <a:tr h="577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</a:rPr>
                        <a:t>Shift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</a:rPr>
                        <a:t>Load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</a:rPr>
                        <a:t>Operation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5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</a:rPr>
                        <a:t>Nothing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</a:rPr>
                        <a:t>Load parallel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</a:rPr>
                        <a:t>X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</a:rPr>
                        <a:t>Shift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Bidirectional Shift Register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333691" y="2450623"/>
            <a:ext cx="3339149" cy="3541714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Bidirectional shift registers can shift the data in either direction </a:t>
            </a:r>
            <a:r>
              <a:rPr lang="en-US" altLang="zh-CN" sz="2800" dirty="0" smtClean="0"/>
              <a:t>with the control input. </a:t>
            </a:r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pic>
        <p:nvPicPr>
          <p:cNvPr id="14" name="Picture 3" descr="AAGIHHI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933" y="2154555"/>
            <a:ext cx="8612187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Universal Shift </a:t>
            </a:r>
            <a:r>
              <a:rPr lang="en-US" altLang="zh-CN" dirty="0" smtClean="0"/>
              <a:t>Register</a:t>
            </a:r>
            <a:br>
              <a:rPr lang="en-US" altLang="zh-CN" dirty="0" smtClean="0"/>
            </a:br>
            <a:r>
              <a:rPr lang="zh-CN" altLang="en-US" sz="2800" dirty="0"/>
              <a:t>通用移位寄存器</a:t>
            </a:r>
            <a:endParaRPr lang="zh-CN" altLang="en-US" sz="280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3553-20B2-47A8-A2D9-B2FBBD925E7F}" type="datetime1">
              <a:rPr lang="en-US" altLang="zh-CN" smtClean="0"/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210" y="1539558"/>
            <a:ext cx="6999288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Group 4"/>
          <p:cNvGraphicFramePr>
            <a:graphicFrameLocks noGrp="1"/>
          </p:cNvGraphicFramePr>
          <p:nvPr/>
        </p:nvGraphicFramePr>
        <p:xfrm>
          <a:off x="1109028" y="2497615"/>
          <a:ext cx="3051492" cy="2775900"/>
        </p:xfrm>
        <a:graphic>
          <a:graphicData uri="http://schemas.openxmlformats.org/drawingml/2006/table">
            <a:tbl>
              <a:tblPr/>
              <a:tblGrid>
                <a:gridCol w="1016362"/>
                <a:gridCol w="2035130"/>
              </a:tblGrid>
              <a:tr h="555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</a:rPr>
                        <a:t>S</a:t>
                      </a:r>
                      <a:r>
                        <a:rPr kumimoji="0" lang="en-US" altLang="zh-CN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</a:rPr>
                        <a:t>1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</a:rPr>
                        <a:t>S</a:t>
                      </a:r>
                      <a:r>
                        <a:rPr kumimoji="0" lang="en-US" altLang="zh-CN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</a:rPr>
                        <a:t>Action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</a:rPr>
                        <a:t>00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</a:rPr>
                        <a:t>Nothing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</a:rPr>
                        <a:t>01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</a:rPr>
                        <a:t>Shift down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</a:rPr>
                        <a:t>10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</a:rPr>
                        <a:t>Shift up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</a:rPr>
                        <a:t>11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</a:rPr>
                        <a:t>Parallel load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1602878" y="5345668"/>
            <a:ext cx="22144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ea typeface="SimSun" charset="-122"/>
              </a:rPr>
              <a:t>(SN74XX194)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Shift Register </a:t>
            </a:r>
            <a:r>
              <a:rPr lang="en-US" altLang="zh-CN" dirty="0" smtClean="0"/>
              <a:t>Counters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Shift registers can form useful counters with the output of the last flip-flop fed to the input of the first, making a "circular" or "ring" </a:t>
            </a:r>
            <a:r>
              <a:rPr lang="en-US" altLang="zh-CN" dirty="0" smtClean="0"/>
              <a:t>structure. </a:t>
            </a:r>
            <a:endParaRPr lang="en-US" altLang="zh-CN" dirty="0" smtClean="0"/>
          </a:p>
          <a:p>
            <a:r>
              <a:rPr lang="en-US" altLang="zh-CN" dirty="0" smtClean="0"/>
              <a:t>Two </a:t>
            </a:r>
            <a:r>
              <a:rPr lang="en-US" altLang="zh-CN" dirty="0"/>
              <a:t>important shift register counters are the </a:t>
            </a:r>
            <a:r>
              <a:rPr lang="en-US" altLang="zh-CN" b="1" u="sng" dirty="0"/>
              <a:t>Johnson counter </a:t>
            </a:r>
            <a:r>
              <a:rPr lang="en-US" altLang="zh-CN" dirty="0"/>
              <a:t>and the </a:t>
            </a:r>
            <a:r>
              <a:rPr lang="en-US" altLang="zh-CN" b="1" u="sng" dirty="0"/>
              <a:t>ring counter</a:t>
            </a:r>
            <a:r>
              <a:rPr lang="en-US" altLang="zh-CN" dirty="0"/>
              <a:t>.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605" y="883920"/>
            <a:ext cx="501015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Johnson counter 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The Johnson counter can be made with a series of D flip-flops or with a series of J-K flip </a:t>
            </a:r>
            <a:r>
              <a:rPr lang="en-US" altLang="zh-CN" dirty="0" smtClean="0"/>
              <a:t>flops.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pic>
        <p:nvPicPr>
          <p:cNvPr id="11" name="Picture 3" descr="AAGIHHN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873" y="3783330"/>
            <a:ext cx="7250272" cy="282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椭圆 9"/>
          <p:cNvSpPr/>
          <p:nvPr/>
        </p:nvSpPr>
        <p:spPr>
          <a:xfrm>
            <a:off x="6568440" y="2941320"/>
            <a:ext cx="4038600" cy="35052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flipH="1" flipV="1">
            <a:off x="10744200" y="792480"/>
            <a:ext cx="518160" cy="230124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2316480" y="3672840"/>
            <a:ext cx="426720" cy="30784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3139440" y="3658990"/>
            <a:ext cx="426720" cy="30784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992880" y="3658990"/>
            <a:ext cx="426720" cy="30784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4850289" y="3658990"/>
            <a:ext cx="426720" cy="30784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5699760" y="3658990"/>
            <a:ext cx="426720" cy="30784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6568440" y="3672840"/>
            <a:ext cx="426720" cy="30784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7315200" y="3658990"/>
            <a:ext cx="426720" cy="30784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8161020" y="3672840"/>
            <a:ext cx="426720" cy="30784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9074189" y="4511040"/>
                <a:ext cx="2805255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altLang="zh-CN" sz="32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𝑐𝑙𝑜𝑐𝑘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4189" y="4511040"/>
                <a:ext cx="2805255" cy="1017523"/>
              </a:xfrm>
              <a:prstGeom prst="rect">
                <a:avLst/>
              </a:prstGeom>
              <a:blipFill rotWithShape="1">
                <a:blip r:embed="rId3"/>
                <a:stretch>
                  <a:fillRect l="-1" r="-1431" b="2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2" grpId="0" animBg="1"/>
      <p:bldP spid="12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Johnson counter 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6326190" cy="3541714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/>
              <a:t>The Johnson counter is useful when you need a sequence that changes by only one bit at a time but it has a limited number of states (2n, where n = number of flip-flops</a:t>
            </a:r>
            <a:r>
              <a:rPr lang="en-US" altLang="zh-CN" sz="2800" dirty="0" smtClean="0"/>
              <a:t>).</a:t>
            </a:r>
            <a:endParaRPr lang="en-US" altLang="zh-CN" sz="2800" dirty="0" smtClean="0"/>
          </a:p>
          <a:p>
            <a:r>
              <a:rPr lang="en-US" altLang="zh-CN" sz="2800" dirty="0"/>
              <a:t>The </a:t>
            </a:r>
            <a:r>
              <a:rPr lang="en-US" altLang="zh-CN" sz="2800" dirty="0" smtClean="0"/>
              <a:t>table </a:t>
            </a:r>
            <a:r>
              <a:rPr lang="en-US" altLang="zh-CN" sz="2800" dirty="0"/>
              <a:t>shown here </a:t>
            </a:r>
            <a:r>
              <a:rPr lang="en-US" altLang="zh-CN" sz="2800" dirty="0" smtClean="0"/>
              <a:t>is </a:t>
            </a:r>
            <a:r>
              <a:rPr lang="en-US" altLang="zh-CN" sz="2800" dirty="0"/>
              <a:t>for </a:t>
            </a:r>
            <a:r>
              <a:rPr lang="en-US" altLang="zh-CN" sz="2800" dirty="0" smtClean="0"/>
              <a:t>a 4-bit </a:t>
            </a:r>
            <a:r>
              <a:rPr lang="en-US" altLang="zh-CN" sz="2800" dirty="0"/>
              <a:t>Johnson counter initialized with </a:t>
            </a:r>
            <a:r>
              <a:rPr lang="en-US" altLang="zh-CN" sz="2800" dirty="0" smtClean="0"/>
              <a:t>all 0.</a:t>
            </a:r>
            <a:endParaRPr lang="en-US" altLang="zh-CN" sz="2800" dirty="0"/>
          </a:p>
          <a:p>
            <a:endParaRPr lang="en-US" altLang="zh-CN" sz="2800" dirty="0" smtClean="0"/>
          </a:p>
          <a:p>
            <a:endParaRPr lang="zh-CN" altLang="en-US" sz="280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3553-20B2-47A8-A2D9-B2FBBD925E7F}" type="datetime1">
              <a:rPr lang="en-US" altLang="zh-CN" smtClean="0"/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481253" y="640869"/>
          <a:ext cx="4299265" cy="57904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9853"/>
                <a:gridCol w="859853"/>
                <a:gridCol w="859853"/>
                <a:gridCol w="859853"/>
                <a:gridCol w="859853"/>
              </a:tblGrid>
              <a:tr h="526401">
                <a:tc gridSpan="5"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 dirty="0">
                          <a:effectLst/>
                        </a:rPr>
                        <a:t>Johnson counter</a:t>
                      </a:r>
                      <a:endParaRPr lang="zh-CN" sz="2400" kern="100" dirty="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26401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>
                          <a:effectLst/>
                        </a:rPr>
                        <a:t>State</a:t>
                      </a:r>
                      <a:endParaRPr lang="zh-CN" sz="2400" kern="10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 dirty="0">
                          <a:effectLst/>
                        </a:rPr>
                        <a:t>Q</a:t>
                      </a:r>
                      <a:r>
                        <a:rPr lang="en-US" sz="2400" kern="0" baseline="-25000" dirty="0">
                          <a:effectLst/>
                        </a:rPr>
                        <a:t>0</a:t>
                      </a:r>
                      <a:endParaRPr lang="zh-CN" sz="2400" kern="100" baseline="-25000" dirty="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 dirty="0">
                          <a:effectLst/>
                        </a:rPr>
                        <a:t>Q</a:t>
                      </a:r>
                      <a:r>
                        <a:rPr lang="en-US" sz="2400" kern="0" baseline="-25000" dirty="0">
                          <a:effectLst/>
                        </a:rPr>
                        <a:t>1</a:t>
                      </a:r>
                      <a:endParaRPr lang="zh-CN" sz="2400" kern="100" baseline="-25000" dirty="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 dirty="0">
                          <a:effectLst/>
                        </a:rPr>
                        <a:t>Q</a:t>
                      </a:r>
                      <a:r>
                        <a:rPr lang="en-US" sz="2400" kern="0" baseline="-25000" dirty="0">
                          <a:effectLst/>
                        </a:rPr>
                        <a:t>2</a:t>
                      </a:r>
                      <a:endParaRPr lang="zh-CN" sz="2400" kern="100" baseline="-25000" dirty="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 dirty="0">
                          <a:effectLst/>
                        </a:rPr>
                        <a:t>Q</a:t>
                      </a:r>
                      <a:r>
                        <a:rPr lang="en-US" sz="2400" kern="0" baseline="-25000" dirty="0">
                          <a:effectLst/>
                        </a:rPr>
                        <a:t>3</a:t>
                      </a:r>
                      <a:endParaRPr lang="zh-CN" sz="2400" kern="100" baseline="-25000" dirty="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</a:tr>
              <a:tr h="526401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</a:tr>
              <a:tr h="526401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</a:tr>
              <a:tr h="526401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</a:tr>
              <a:tr h="526401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>
                          <a:effectLst/>
                        </a:rPr>
                        <a:t>3</a:t>
                      </a:r>
                      <a:endParaRPr lang="zh-CN" sz="2400" kern="10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</a:tr>
              <a:tr h="526401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>
                          <a:effectLst/>
                        </a:rPr>
                        <a:t>4</a:t>
                      </a:r>
                      <a:endParaRPr lang="zh-CN" sz="2400" kern="10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</a:tr>
              <a:tr h="526401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>
                          <a:effectLst/>
                        </a:rPr>
                        <a:t>5</a:t>
                      </a:r>
                      <a:endParaRPr lang="zh-CN" sz="2400" kern="10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</a:tr>
              <a:tr h="526401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>
                          <a:effectLst/>
                        </a:rPr>
                        <a:t>6</a:t>
                      </a:r>
                      <a:endParaRPr lang="zh-CN" sz="2400" kern="10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</a:tr>
              <a:tr h="526401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>
                          <a:effectLst/>
                        </a:rPr>
                        <a:t>7</a:t>
                      </a:r>
                      <a:endParaRPr lang="zh-CN" sz="2400" kern="10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</a:tr>
              <a:tr h="526401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Registers</a:t>
            </a:r>
            <a:br>
              <a:rPr lang="en-US" altLang="zh-CN" dirty="0"/>
            </a:br>
            <a:r>
              <a:rPr lang="zh-CN" altLang="en-US" sz="2800" dirty="0" smtClean="0"/>
              <a:t>寄存器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n-bit register is a set of n flip-flops that is capable of storing n bits of binary information.</a:t>
            </a:r>
            <a:endParaRPr lang="en-US" altLang="zh-CN" dirty="0"/>
          </a:p>
          <a:p>
            <a:r>
              <a:rPr lang="en-US" altLang="zh-CN" dirty="0"/>
              <a:t>With added combinational gates, the register can perform data-processing tasks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r>
              <a:rPr lang="en-US" altLang="zh-CN" dirty="0"/>
              <a:t>Some basic data movements are show on the next page. 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Johnson counter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6871970" y="838200"/>
          <a:ext cx="4298950" cy="157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CorelDRAW" r:id="rId1" imgW="4052570" imgH="1478915" progId="CorelDRAW.Graphic.12">
                  <p:embed/>
                </p:oleObj>
              </mc:Choice>
              <mc:Fallback>
                <p:oleObj name="CorelDRAW" r:id="rId1" imgW="4052570" imgH="1478915" progId="CorelDRAW.Graphic.12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1970" y="838200"/>
                        <a:ext cx="4298950" cy="157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1"/>
          <p:cNvGraphicFramePr>
            <a:graphicFrameLocks noChangeAspect="1"/>
          </p:cNvGraphicFramePr>
          <p:nvPr/>
        </p:nvGraphicFramePr>
        <p:xfrm>
          <a:off x="2423160" y="2545080"/>
          <a:ext cx="3648075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CorelDRAW" r:id="rId3" imgW="3815715" imgH="3815715" progId="CorelDRAW.Graphic.12">
                  <p:embed/>
                </p:oleObj>
              </mc:Choice>
              <mc:Fallback>
                <p:oleObj name="CorelDRAW" r:id="rId3" imgW="3815715" imgH="3815715" progId="CorelDRAW.Graphic.12">
                  <p:embed/>
                  <p:pic>
                    <p:nvPicPr>
                      <p:cNvPr id="0" name="Picture 5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160" y="2545080"/>
                        <a:ext cx="3648075" cy="3657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13"/>
          <p:cNvGrpSpPr/>
          <p:nvPr/>
        </p:nvGrpSpPr>
        <p:grpSpPr bwMode="auto">
          <a:xfrm>
            <a:off x="1280160" y="2926080"/>
            <a:ext cx="1905000" cy="457200"/>
            <a:chOff x="1344" y="1824"/>
            <a:chExt cx="1200" cy="288"/>
          </a:xfrm>
        </p:grpSpPr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1344" y="1824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ea typeface="SimSun" charset="-122"/>
                </a:rPr>
                <a:t>“twist”</a:t>
              </a:r>
              <a:endParaRPr lang="en-US" altLang="zh-CN" sz="2000" dirty="0">
                <a:solidFill>
                  <a:schemeClr val="bg1"/>
                </a:solidFill>
                <a:ea typeface="SimSun" charset="-122"/>
              </a:endParaRPr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>
              <a:off x="1728" y="2064"/>
              <a:ext cx="816" cy="48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  <a:lumOff val="5000"/>
                </a:schemeClr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6888480" y="2789552"/>
            <a:ext cx="463296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ea typeface="SimSun" charset="-122"/>
              </a:rPr>
              <a:t>Redrawing the same Johnson counter (without the clock shown) illustrates why it is sometimes called as a “twisted-ring” counter(also called switch-tail ring counter, walking ring counter,).</a:t>
            </a:r>
            <a:endParaRPr lang="en-US" altLang="zh-CN" sz="2800" dirty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Ring </a:t>
            </a:r>
            <a:r>
              <a:rPr lang="en-US" altLang="zh-CN" dirty="0" smtClean="0"/>
              <a:t>counter</a:t>
            </a:r>
            <a:br>
              <a:rPr lang="en-US" altLang="zh-CN" dirty="0" smtClean="0"/>
            </a:br>
            <a:r>
              <a:rPr lang="zh-CN" altLang="en-US" sz="2800" dirty="0"/>
              <a:t>循环计数器，或环形计数器</a:t>
            </a:r>
            <a:endParaRPr lang="zh-CN" altLang="en-US" sz="2800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4-bit </a:t>
            </a:r>
            <a:r>
              <a:rPr lang="en-US" altLang="zh-CN" dirty="0"/>
              <a:t>ring counter constructed from a series of D </a:t>
            </a:r>
            <a:r>
              <a:rPr lang="en-US" altLang="zh-CN" dirty="0" smtClean="0"/>
              <a:t>flip-flops.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377439" y="3185160"/>
          <a:ext cx="7079819" cy="2697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CorelDRAW" r:id="rId1" imgW="3657600" imgH="1388745" progId="CorelDRAW.Graphic.12">
                  <p:embed/>
                </p:oleObj>
              </mc:Choice>
              <mc:Fallback>
                <p:oleObj name="CorelDRAW" r:id="rId1" imgW="3657600" imgH="1388745" progId="CorelDRAW.Graphic.12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7439" y="3185160"/>
                        <a:ext cx="7079819" cy="2697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椭圆 8"/>
          <p:cNvSpPr/>
          <p:nvPr/>
        </p:nvSpPr>
        <p:spPr>
          <a:xfrm>
            <a:off x="2819400" y="5577840"/>
            <a:ext cx="5699760" cy="35052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flipH="1" flipV="1">
            <a:off x="8519160" y="2788920"/>
            <a:ext cx="1280160" cy="176784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Ring counter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6966270" cy="354171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200" dirty="0" smtClean="0"/>
              <a:t>It </a:t>
            </a:r>
            <a:r>
              <a:rPr lang="en-US" altLang="zh-CN" sz="3200" dirty="0"/>
              <a:t>must be preloaded with the desired pattern (usually a single 0 or 1) and it has even fewer states than a Johnson counter (n, where n = number of flip-flops</a:t>
            </a:r>
            <a:r>
              <a:rPr lang="en-US" altLang="zh-CN" sz="3200" dirty="0" smtClean="0"/>
              <a:t>.</a:t>
            </a:r>
            <a:endParaRPr lang="en-US" altLang="zh-CN" sz="3200" dirty="0" smtClean="0"/>
          </a:p>
          <a:p>
            <a:r>
              <a:rPr lang="en-US" altLang="zh-CN" sz="3200" dirty="0"/>
              <a:t>The table shown here is for a 4-bit </a:t>
            </a:r>
            <a:r>
              <a:rPr lang="en-US" altLang="zh-CN" sz="3200" dirty="0" smtClean="0"/>
              <a:t>ring </a:t>
            </a:r>
            <a:r>
              <a:rPr lang="en-US" altLang="zh-CN" sz="3200" dirty="0"/>
              <a:t>counter initialized with </a:t>
            </a:r>
            <a:r>
              <a:rPr lang="en-US" altLang="zh-CN" sz="3200" dirty="0" smtClean="0"/>
              <a:t>a single 1.</a:t>
            </a:r>
            <a:endParaRPr lang="en-US" altLang="zh-CN" sz="3200" dirty="0"/>
          </a:p>
          <a:p>
            <a:endParaRPr lang="en-US" altLang="zh-CN" sz="3200" dirty="0" smtClean="0"/>
          </a:p>
          <a:p>
            <a:endParaRPr lang="zh-CN" altLang="en-US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8197533" y="153194"/>
          <a:ext cx="3704905" cy="65413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0981"/>
                <a:gridCol w="740981"/>
                <a:gridCol w="740981"/>
                <a:gridCol w="740981"/>
                <a:gridCol w="740981"/>
              </a:tblGrid>
              <a:tr h="574891">
                <a:tc gridSpan="5"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 dirty="0">
                          <a:effectLst/>
                        </a:rPr>
                        <a:t>Straight ring counter</a:t>
                      </a:r>
                      <a:endParaRPr lang="zh-CN" sz="2400" kern="100" dirty="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74891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>
                          <a:effectLst/>
                        </a:rPr>
                        <a:t>State</a:t>
                      </a:r>
                      <a:endParaRPr lang="zh-CN" sz="2400" kern="10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>
                          <a:effectLst/>
                        </a:rPr>
                        <a:t>Q0</a:t>
                      </a:r>
                      <a:endParaRPr lang="zh-CN" sz="2400" kern="10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>
                          <a:effectLst/>
                        </a:rPr>
                        <a:t>Q1</a:t>
                      </a:r>
                      <a:endParaRPr lang="zh-CN" sz="2400" kern="10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>
                          <a:effectLst/>
                        </a:rPr>
                        <a:t>Q2</a:t>
                      </a:r>
                      <a:endParaRPr lang="zh-CN" sz="2400" kern="10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>
                          <a:effectLst/>
                        </a:rPr>
                        <a:t>Q3</a:t>
                      </a:r>
                      <a:endParaRPr lang="zh-CN" sz="2400" kern="10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</a:tr>
              <a:tr h="574891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</a:tr>
              <a:tr h="574891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</a:tr>
              <a:tr h="574891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</a:tr>
              <a:tr h="574891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>
                          <a:effectLst/>
                        </a:rPr>
                        <a:t>3</a:t>
                      </a:r>
                      <a:endParaRPr lang="zh-CN" sz="2400" kern="10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</a:tr>
              <a:tr h="574891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</a:tr>
              <a:tr h="574891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</a:tr>
              <a:tr h="574891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</a:tr>
              <a:tr h="574891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>
                          <a:effectLst/>
                        </a:rPr>
                        <a:t>3</a:t>
                      </a:r>
                      <a:endParaRPr lang="zh-CN" sz="2400" kern="10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</a:tr>
              <a:tr h="574891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kern="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Calibri"/>
                        <a:ea typeface="SimSun"/>
                        <a:cs typeface="Times New Roman" panose="02020603050405020304"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Ring counter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half" idx="1"/>
          </p:nvPr>
        </p:nvSpPr>
        <p:spPr>
          <a:xfrm>
            <a:off x="1141411" y="2249486"/>
            <a:ext cx="3903030" cy="3541714"/>
          </a:xfrm>
        </p:spPr>
        <p:txBody>
          <a:bodyPr>
            <a:normAutofit fontScale="90000" lnSpcReduction="20000"/>
          </a:bodyPr>
          <a:lstStyle/>
          <a:p>
            <a:r>
              <a:rPr lang="en-US" altLang="zh-CN" sz="2800" dirty="0" smtClean="0"/>
              <a:t>E.g. An </a:t>
            </a:r>
            <a:r>
              <a:rPr lang="en-US" altLang="zh-CN" sz="2800" dirty="0"/>
              <a:t>8-bit ring counter </a:t>
            </a:r>
            <a:r>
              <a:rPr lang="en-US" altLang="zh-CN" sz="2800" dirty="0" smtClean="0"/>
              <a:t>with a preload mode.</a:t>
            </a:r>
            <a:endParaRPr lang="en-US" altLang="zh-CN" sz="2800" dirty="0" smtClean="0"/>
          </a:p>
          <a:p>
            <a:r>
              <a:rPr lang="en-US" altLang="zh-CN" sz="2800" dirty="0"/>
              <a:t>The preload </a:t>
            </a:r>
            <a:r>
              <a:rPr lang="en-US" altLang="zh-CN" sz="2800" dirty="0" smtClean="0"/>
              <a:t>mode </a:t>
            </a:r>
            <a:r>
              <a:rPr lang="en-US" altLang="zh-CN" sz="2800" dirty="0"/>
              <a:t>is repeated </a:t>
            </a:r>
            <a:r>
              <a:rPr lang="en-US" altLang="zh-CN" sz="2800" dirty="0" smtClean="0"/>
              <a:t>every </a:t>
            </a:r>
            <a:r>
              <a:rPr lang="en-US" altLang="zh-CN" sz="2800" dirty="0"/>
              <a:t>8 </a:t>
            </a:r>
            <a:r>
              <a:rPr lang="en-US" altLang="zh-CN" sz="2800" dirty="0" smtClean="0"/>
              <a:t>clocks.</a:t>
            </a:r>
            <a:endParaRPr lang="en-US" altLang="zh-CN" sz="2800" dirty="0" smtClean="0"/>
          </a:p>
          <a:p>
            <a:r>
              <a:rPr lang="zh-CN" altLang="en-US" sz="2800" dirty="0"/>
              <a:t>需要片数不同，表示状态不同</a:t>
            </a:r>
            <a:endParaRPr lang="zh-CN" altLang="en-US" sz="2800" dirty="0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3553-20B2-47A8-A2D9-B2FBBD925E7F}" type="datetime1">
              <a:rPr lang="en-US" altLang="zh-CN" smtClean="0"/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752" y="3520440"/>
            <a:ext cx="5867400" cy="302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440" y="518160"/>
            <a:ext cx="6804025" cy="278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" y="1022984"/>
            <a:ext cx="11081094" cy="4890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Shift Register</a:t>
            </a:r>
            <a:br>
              <a:rPr lang="en-US" altLang="zh-CN" dirty="0" smtClean="0"/>
            </a:b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 register capable of shifting its stored bits laterally in one or both directions is called a </a:t>
            </a:r>
            <a:r>
              <a:rPr lang="en-US" altLang="zh-CN" b="1" u="sng" dirty="0" smtClean="0"/>
              <a:t>shift register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logical configuration of a shift register consists of a chain of flip-flops in cascade, with the output of one flip-flop connected to the input of the next FF</a:t>
            </a:r>
            <a:r>
              <a:rPr lang="en-US" altLang="zh-CN" dirty="0" smtClean="0"/>
              <a:t>.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Serial-in/Serial out Shift </a:t>
            </a:r>
            <a:r>
              <a:rPr lang="en-US" altLang="zh-CN" dirty="0" smtClean="0"/>
              <a:t>Register</a:t>
            </a:r>
            <a:br>
              <a:rPr lang="en-US" altLang="zh-CN" dirty="0" smtClean="0"/>
            </a:br>
            <a:r>
              <a:rPr lang="zh-CN" altLang="en-US" sz="2800" dirty="0"/>
              <a:t>串行输入</a:t>
            </a:r>
            <a:r>
              <a:rPr lang="en-US" altLang="zh-CN" sz="2800" dirty="0"/>
              <a:t>/</a:t>
            </a:r>
            <a:r>
              <a:rPr lang="zh-CN" altLang="en-US" sz="2800" dirty="0"/>
              <a:t>串行输出移位寄存器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figure shows a 4-bit device implemented with D flip-flops.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pic>
        <p:nvPicPr>
          <p:cNvPr id="7" name="Picture 3" descr="AAGIHGP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473" y="3150552"/>
            <a:ext cx="8764587" cy="272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Serial-in/Serial out Shift Register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E.g. four bits(1101) is entered serially into the register.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3708083" y="3267710"/>
          <a:ext cx="2447925" cy="459360"/>
        </p:xfrm>
        <a:graphic>
          <a:graphicData uri="http://schemas.openxmlformats.org/drawingml/2006/table">
            <a:tbl>
              <a:tblPr/>
              <a:tblGrid>
                <a:gridCol w="612775"/>
                <a:gridCol w="611188"/>
                <a:gridCol w="612775"/>
                <a:gridCol w="611187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16"/>
          <p:cNvGraphicFramePr>
            <a:graphicFrameLocks noGrp="1"/>
          </p:cNvGraphicFramePr>
          <p:nvPr/>
        </p:nvGraphicFramePr>
        <p:xfrm>
          <a:off x="3708083" y="3988435"/>
          <a:ext cx="2447925" cy="459360"/>
        </p:xfrm>
        <a:graphic>
          <a:graphicData uri="http://schemas.openxmlformats.org/drawingml/2006/table">
            <a:tbl>
              <a:tblPr/>
              <a:tblGrid>
                <a:gridCol w="612775"/>
                <a:gridCol w="611188"/>
                <a:gridCol w="612775"/>
                <a:gridCol w="611187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 Box 28"/>
          <p:cNvSpPr txBox="1">
            <a:spLocks noChangeArrowheads="1"/>
          </p:cNvSpPr>
          <p:nvPr/>
        </p:nvSpPr>
        <p:spPr bwMode="auto">
          <a:xfrm>
            <a:off x="3635058" y="2837498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ea typeface="SimSun" charset="-122"/>
              </a:rPr>
              <a:t>MSB</a:t>
            </a:r>
            <a:endParaRPr lang="en-US" altLang="zh-CN" sz="2000">
              <a:ea typeface="SimSun" charset="-122"/>
            </a:endParaRPr>
          </a:p>
        </p:txBody>
      </p:sp>
      <p:sp>
        <p:nvSpPr>
          <p:cNvPr id="10" name="Text Box 29"/>
          <p:cNvSpPr txBox="1">
            <a:spLocks noChangeArrowheads="1"/>
          </p:cNvSpPr>
          <p:nvPr/>
        </p:nvSpPr>
        <p:spPr bwMode="auto">
          <a:xfrm>
            <a:off x="5508308" y="2824798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ea typeface="SimSun" charset="-122"/>
              </a:rPr>
              <a:t>LSB</a:t>
            </a:r>
            <a:endParaRPr lang="en-US" altLang="zh-CN" sz="2000">
              <a:ea typeface="SimSun" charset="-122"/>
            </a:endParaRPr>
          </a:p>
        </p:txBody>
      </p:sp>
      <p:sp>
        <p:nvSpPr>
          <p:cNvPr id="11" name="Text Box 30"/>
          <p:cNvSpPr txBox="1">
            <a:spLocks noChangeArrowheads="1"/>
          </p:cNvSpPr>
          <p:nvPr/>
        </p:nvSpPr>
        <p:spPr bwMode="auto">
          <a:xfrm>
            <a:off x="6948171" y="4001218"/>
            <a:ext cx="8508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zh-CN" sz="2000" dirty="0" smtClean="0">
                <a:ea typeface="SimSun" charset="-122"/>
              </a:rPr>
              <a:t>1101</a:t>
            </a:r>
            <a:endParaRPr lang="en-US" altLang="zh-CN" sz="2000" dirty="0">
              <a:ea typeface="SimSun" charset="-122"/>
            </a:endParaRPr>
          </a:p>
        </p:txBody>
      </p:sp>
      <p:sp>
        <p:nvSpPr>
          <p:cNvPr id="12" name="Line 31"/>
          <p:cNvSpPr>
            <a:spLocks noChangeShapeType="1"/>
          </p:cNvSpPr>
          <p:nvPr/>
        </p:nvSpPr>
        <p:spPr bwMode="auto">
          <a:xfrm flipH="1">
            <a:off x="3131821" y="4229735"/>
            <a:ext cx="503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32"/>
          <p:cNvSpPr>
            <a:spLocks noChangeShapeType="1"/>
          </p:cNvSpPr>
          <p:nvPr/>
        </p:nvSpPr>
        <p:spPr bwMode="auto">
          <a:xfrm flipH="1">
            <a:off x="6300471" y="4229735"/>
            <a:ext cx="503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33"/>
          <p:cNvSpPr txBox="1">
            <a:spLocks noChangeArrowheads="1"/>
          </p:cNvSpPr>
          <p:nvPr/>
        </p:nvSpPr>
        <p:spPr bwMode="auto">
          <a:xfrm>
            <a:off x="2046629" y="4001218"/>
            <a:ext cx="9893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ea typeface="SimSun" charset="-122"/>
              </a:rPr>
              <a:t>Clock 1</a:t>
            </a:r>
            <a:endParaRPr lang="en-US" altLang="zh-CN" sz="2000" dirty="0">
              <a:ea typeface="SimSun" charset="-122"/>
            </a:endParaRPr>
          </a:p>
        </p:txBody>
      </p:sp>
      <p:graphicFrame>
        <p:nvGraphicFramePr>
          <p:cNvPr id="16" name="Group 35"/>
          <p:cNvGraphicFramePr>
            <a:graphicFrameLocks noGrp="1"/>
          </p:cNvGraphicFramePr>
          <p:nvPr/>
        </p:nvGraphicFramePr>
        <p:xfrm>
          <a:off x="3708083" y="4636135"/>
          <a:ext cx="2447925" cy="459360"/>
        </p:xfrm>
        <a:graphic>
          <a:graphicData uri="http://schemas.openxmlformats.org/drawingml/2006/table">
            <a:tbl>
              <a:tblPr/>
              <a:tblGrid>
                <a:gridCol w="612775"/>
                <a:gridCol w="611188"/>
                <a:gridCol w="612775"/>
                <a:gridCol w="611187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Text Box 47"/>
          <p:cNvSpPr txBox="1">
            <a:spLocks noChangeArrowheads="1"/>
          </p:cNvSpPr>
          <p:nvPr/>
        </p:nvSpPr>
        <p:spPr bwMode="auto">
          <a:xfrm>
            <a:off x="6746513" y="4648918"/>
            <a:ext cx="1052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sz="2000" dirty="0" smtClean="0">
                <a:ea typeface="SimSun" charset="-122"/>
              </a:rPr>
              <a:t>101:0</a:t>
            </a:r>
            <a:endParaRPr lang="en-US" altLang="zh-CN" sz="2000" dirty="0">
              <a:ea typeface="SimSun" charset="-122"/>
            </a:endParaRPr>
          </a:p>
        </p:txBody>
      </p:sp>
      <p:sp>
        <p:nvSpPr>
          <p:cNvPr id="18" name="Line 48"/>
          <p:cNvSpPr>
            <a:spLocks noChangeShapeType="1"/>
          </p:cNvSpPr>
          <p:nvPr/>
        </p:nvSpPr>
        <p:spPr bwMode="auto">
          <a:xfrm flipH="1">
            <a:off x="3131821" y="4877435"/>
            <a:ext cx="503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49"/>
          <p:cNvSpPr>
            <a:spLocks noChangeShapeType="1"/>
          </p:cNvSpPr>
          <p:nvPr/>
        </p:nvSpPr>
        <p:spPr bwMode="auto">
          <a:xfrm flipH="1">
            <a:off x="6300471" y="4877435"/>
            <a:ext cx="503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 Box 50"/>
          <p:cNvSpPr txBox="1">
            <a:spLocks noChangeArrowheads="1"/>
          </p:cNvSpPr>
          <p:nvPr/>
        </p:nvSpPr>
        <p:spPr bwMode="auto">
          <a:xfrm>
            <a:off x="2046629" y="4648918"/>
            <a:ext cx="9893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ea typeface="SimSun" charset="-122"/>
              </a:rPr>
              <a:t>Clock </a:t>
            </a:r>
            <a:r>
              <a:rPr lang="en-US" altLang="zh-CN" sz="2000" dirty="0" smtClean="0">
                <a:ea typeface="SimSun" charset="-122"/>
              </a:rPr>
              <a:t>2</a:t>
            </a:r>
            <a:endParaRPr lang="en-US" altLang="zh-CN" sz="2000" dirty="0">
              <a:ea typeface="SimSun" charset="-122"/>
            </a:endParaRPr>
          </a:p>
        </p:txBody>
      </p:sp>
      <p:graphicFrame>
        <p:nvGraphicFramePr>
          <p:cNvPr id="21" name="Group 51"/>
          <p:cNvGraphicFramePr>
            <a:graphicFrameLocks noGrp="1"/>
          </p:cNvGraphicFramePr>
          <p:nvPr/>
        </p:nvGraphicFramePr>
        <p:xfrm>
          <a:off x="3708083" y="5283835"/>
          <a:ext cx="2447925" cy="459360"/>
        </p:xfrm>
        <a:graphic>
          <a:graphicData uri="http://schemas.openxmlformats.org/drawingml/2006/table">
            <a:tbl>
              <a:tblPr/>
              <a:tblGrid>
                <a:gridCol w="612775"/>
                <a:gridCol w="611188"/>
                <a:gridCol w="612775"/>
                <a:gridCol w="611187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Text Box 63"/>
          <p:cNvSpPr txBox="1">
            <a:spLocks noChangeArrowheads="1"/>
          </p:cNvSpPr>
          <p:nvPr/>
        </p:nvSpPr>
        <p:spPr bwMode="auto">
          <a:xfrm>
            <a:off x="6819538" y="5296618"/>
            <a:ext cx="979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sz="2000" dirty="0" smtClean="0">
                <a:ea typeface="SimSun" charset="-122"/>
              </a:rPr>
              <a:t>01:00</a:t>
            </a:r>
            <a:endParaRPr lang="en-US" altLang="zh-CN" sz="2000" dirty="0">
              <a:ea typeface="SimSun" charset="-122"/>
            </a:endParaRPr>
          </a:p>
        </p:txBody>
      </p:sp>
      <p:sp>
        <p:nvSpPr>
          <p:cNvPr id="23" name="Line 64"/>
          <p:cNvSpPr>
            <a:spLocks noChangeShapeType="1"/>
          </p:cNvSpPr>
          <p:nvPr/>
        </p:nvSpPr>
        <p:spPr bwMode="auto">
          <a:xfrm flipH="1">
            <a:off x="3131821" y="5525135"/>
            <a:ext cx="503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65"/>
          <p:cNvSpPr>
            <a:spLocks noChangeShapeType="1"/>
          </p:cNvSpPr>
          <p:nvPr/>
        </p:nvSpPr>
        <p:spPr bwMode="auto">
          <a:xfrm flipH="1">
            <a:off x="6300471" y="5525135"/>
            <a:ext cx="503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Text Box 66"/>
          <p:cNvSpPr txBox="1">
            <a:spLocks noChangeArrowheads="1"/>
          </p:cNvSpPr>
          <p:nvPr/>
        </p:nvSpPr>
        <p:spPr bwMode="auto">
          <a:xfrm>
            <a:off x="2046629" y="5296618"/>
            <a:ext cx="9893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ea typeface="SimSun" charset="-122"/>
              </a:rPr>
              <a:t>Clock </a:t>
            </a:r>
            <a:r>
              <a:rPr lang="en-US" altLang="zh-CN" sz="2000" dirty="0" smtClean="0">
                <a:ea typeface="SimSun" charset="-122"/>
              </a:rPr>
              <a:t>3</a:t>
            </a:r>
            <a:endParaRPr lang="en-US" altLang="zh-CN" sz="2000" dirty="0">
              <a:ea typeface="SimSun" charset="-122"/>
            </a:endParaRPr>
          </a:p>
        </p:txBody>
      </p:sp>
      <p:graphicFrame>
        <p:nvGraphicFramePr>
          <p:cNvPr id="26" name="Group 67"/>
          <p:cNvGraphicFramePr>
            <a:graphicFrameLocks noGrp="1"/>
          </p:cNvGraphicFramePr>
          <p:nvPr/>
        </p:nvGraphicFramePr>
        <p:xfrm>
          <a:off x="3708083" y="5933123"/>
          <a:ext cx="2447925" cy="459360"/>
        </p:xfrm>
        <a:graphic>
          <a:graphicData uri="http://schemas.openxmlformats.org/drawingml/2006/table">
            <a:tbl>
              <a:tblPr/>
              <a:tblGrid>
                <a:gridCol w="612775"/>
                <a:gridCol w="611188"/>
                <a:gridCol w="612775"/>
                <a:gridCol w="611187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 Box 79"/>
          <p:cNvSpPr txBox="1">
            <a:spLocks noChangeArrowheads="1"/>
          </p:cNvSpPr>
          <p:nvPr/>
        </p:nvSpPr>
        <p:spPr bwMode="auto">
          <a:xfrm>
            <a:off x="6746513" y="5945906"/>
            <a:ext cx="1052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sz="2000" dirty="0" smtClean="0">
                <a:ea typeface="SimSun" charset="-122"/>
              </a:rPr>
              <a:t>1:000</a:t>
            </a:r>
            <a:endParaRPr lang="en-US" altLang="zh-CN" sz="2000" dirty="0">
              <a:ea typeface="SimSun" charset="-122"/>
            </a:endParaRPr>
          </a:p>
        </p:txBody>
      </p:sp>
      <p:sp>
        <p:nvSpPr>
          <p:cNvPr id="28" name="Line 80"/>
          <p:cNvSpPr>
            <a:spLocks noChangeShapeType="1"/>
          </p:cNvSpPr>
          <p:nvPr/>
        </p:nvSpPr>
        <p:spPr bwMode="auto">
          <a:xfrm flipH="1">
            <a:off x="3131821" y="6174423"/>
            <a:ext cx="503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81"/>
          <p:cNvSpPr>
            <a:spLocks noChangeShapeType="1"/>
          </p:cNvSpPr>
          <p:nvPr/>
        </p:nvSpPr>
        <p:spPr bwMode="auto">
          <a:xfrm flipH="1">
            <a:off x="6300471" y="6174423"/>
            <a:ext cx="503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Text Box 82"/>
          <p:cNvSpPr txBox="1">
            <a:spLocks noChangeArrowheads="1"/>
          </p:cNvSpPr>
          <p:nvPr/>
        </p:nvSpPr>
        <p:spPr bwMode="auto">
          <a:xfrm>
            <a:off x="2046629" y="5945906"/>
            <a:ext cx="9893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ea typeface="SimSun" charset="-122"/>
              </a:rPr>
              <a:t>Clock </a:t>
            </a:r>
            <a:r>
              <a:rPr lang="en-US" altLang="zh-CN" sz="2000" dirty="0" smtClean="0">
                <a:ea typeface="SimSun" charset="-122"/>
              </a:rPr>
              <a:t>4</a:t>
            </a:r>
            <a:endParaRPr lang="en-US" altLang="zh-CN" sz="2000" dirty="0">
              <a:ea typeface="SimSun" charset="-122"/>
            </a:endParaRPr>
          </a:p>
        </p:txBody>
      </p:sp>
      <p:pic>
        <p:nvPicPr>
          <p:cNvPr id="31" name="Picture 3" descr="AAGIHGP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531" y="688658"/>
            <a:ext cx="4903869" cy="152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圆角矩形 31"/>
          <p:cNvSpPr/>
          <p:nvPr/>
        </p:nvSpPr>
        <p:spPr>
          <a:xfrm>
            <a:off x="8270602" y="4924906"/>
            <a:ext cx="3569767" cy="1224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/>
              <a:t>How to get the data out of the register?</a:t>
            </a:r>
            <a:endParaRPr lang="en-US" altLang="zh-CN" sz="2800" dirty="0" smtClean="0"/>
          </a:p>
        </p:txBody>
      </p:sp>
      <p:sp>
        <p:nvSpPr>
          <p:cNvPr id="33" name="圆角矩形标注 32"/>
          <p:cNvSpPr/>
          <p:nvPr/>
        </p:nvSpPr>
        <p:spPr>
          <a:xfrm>
            <a:off x="8284645" y="3035935"/>
            <a:ext cx="3555724" cy="1404937"/>
          </a:xfrm>
          <a:prstGeom prst="wedgeRoundRectCallout">
            <a:avLst>
              <a:gd name="adj1" fmla="val 22877"/>
              <a:gd name="adj2" fmla="val -1923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/>
              <a:t>The bits must be shifted out serially and taken off the Q</a:t>
            </a:r>
            <a:r>
              <a:rPr lang="en-US" altLang="zh-CN" sz="2400" baseline="-25000" dirty="0"/>
              <a:t>3</a:t>
            </a:r>
            <a:endParaRPr lang="zh-CN" altLang="en-US" sz="24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/>
      <p:bldP spid="17" grpId="0"/>
      <p:bldP spid="18" grpId="0" animBg="1"/>
      <p:bldP spid="19" grpId="0" animBg="1"/>
      <p:bldP spid="20" grpId="0"/>
      <p:bldP spid="22" grpId="0"/>
      <p:bldP spid="23" grpId="0" animBg="1"/>
      <p:bldP spid="24" grpId="0" animBg="1"/>
      <p:bldP spid="25" grpId="0"/>
      <p:bldP spid="27" grpId="0"/>
      <p:bldP spid="28" grpId="0" animBg="1"/>
      <p:bldP spid="29" grpId="0" animBg="1"/>
      <p:bldP spid="30" grpId="0"/>
      <p:bldP spid="32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Serial-in/Serial out Shift </a:t>
            </a:r>
            <a:r>
              <a:rPr lang="en-US" altLang="zh-CN" dirty="0" smtClean="0"/>
              <a:t>Register</a:t>
            </a:r>
            <a:br>
              <a:rPr lang="en-US" altLang="zh-CN" dirty="0" smtClean="0"/>
            </a:br>
            <a:r>
              <a:rPr lang="zh-CN" altLang="en-US" sz="2800" dirty="0"/>
              <a:t>串行输入</a:t>
            </a:r>
            <a:r>
              <a:rPr lang="en-US" altLang="zh-CN" sz="2800" dirty="0"/>
              <a:t>/</a:t>
            </a:r>
            <a:r>
              <a:rPr lang="zh-CN" altLang="en-US" sz="2800" dirty="0"/>
              <a:t>串行输出移位寄存器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figure shows a 4-bit device implemented with D flip-flops.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1350" y="3076576"/>
            <a:ext cx="8763000" cy="2714625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2480807" y="2775006"/>
            <a:ext cx="6347714" cy="1311964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Serial-in/Serial out Shift Register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E.g. four bits(1101) is entered serially into the register.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3708083" y="3267710"/>
          <a:ext cx="2447925" cy="459360"/>
        </p:xfrm>
        <a:graphic>
          <a:graphicData uri="http://schemas.openxmlformats.org/drawingml/2006/table">
            <a:tbl>
              <a:tblPr/>
              <a:tblGrid>
                <a:gridCol w="612775"/>
                <a:gridCol w="611188"/>
                <a:gridCol w="612775"/>
                <a:gridCol w="611187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16"/>
          <p:cNvGraphicFramePr>
            <a:graphicFrameLocks noGrp="1"/>
          </p:cNvGraphicFramePr>
          <p:nvPr/>
        </p:nvGraphicFramePr>
        <p:xfrm>
          <a:off x="3708083" y="3988435"/>
          <a:ext cx="2447925" cy="459360"/>
        </p:xfrm>
        <a:graphic>
          <a:graphicData uri="http://schemas.openxmlformats.org/drawingml/2006/table">
            <a:tbl>
              <a:tblPr/>
              <a:tblGrid>
                <a:gridCol w="612775"/>
                <a:gridCol w="611188"/>
                <a:gridCol w="612775"/>
                <a:gridCol w="611187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 Box 28"/>
          <p:cNvSpPr txBox="1">
            <a:spLocks noChangeArrowheads="1"/>
          </p:cNvSpPr>
          <p:nvPr/>
        </p:nvSpPr>
        <p:spPr bwMode="auto">
          <a:xfrm>
            <a:off x="3635058" y="2837498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ea typeface="SimSun" charset="-122"/>
              </a:rPr>
              <a:t>MSB</a:t>
            </a:r>
            <a:endParaRPr lang="en-US" altLang="zh-CN" sz="2000">
              <a:ea typeface="SimSun" charset="-122"/>
            </a:endParaRPr>
          </a:p>
        </p:txBody>
      </p:sp>
      <p:sp>
        <p:nvSpPr>
          <p:cNvPr id="10" name="Text Box 29"/>
          <p:cNvSpPr txBox="1">
            <a:spLocks noChangeArrowheads="1"/>
          </p:cNvSpPr>
          <p:nvPr/>
        </p:nvSpPr>
        <p:spPr bwMode="auto">
          <a:xfrm>
            <a:off x="5508308" y="2824798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ea typeface="SimSun" charset="-122"/>
              </a:rPr>
              <a:t>LSB</a:t>
            </a:r>
            <a:endParaRPr lang="en-US" altLang="zh-CN" sz="2000">
              <a:ea typeface="SimSun" charset="-122"/>
            </a:endParaRPr>
          </a:p>
        </p:txBody>
      </p:sp>
      <p:sp>
        <p:nvSpPr>
          <p:cNvPr id="11" name="Text Box 30"/>
          <p:cNvSpPr txBox="1">
            <a:spLocks noChangeArrowheads="1"/>
          </p:cNvSpPr>
          <p:nvPr/>
        </p:nvSpPr>
        <p:spPr bwMode="auto">
          <a:xfrm>
            <a:off x="2050733" y="4013835"/>
            <a:ext cx="836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sz="2000" dirty="0">
                <a:ea typeface="SimSun" charset="-122"/>
              </a:rPr>
              <a:t>1101</a:t>
            </a:r>
            <a:endParaRPr lang="en-US" altLang="zh-CN" sz="2000" dirty="0">
              <a:ea typeface="SimSun" charset="-122"/>
            </a:endParaRPr>
          </a:p>
        </p:txBody>
      </p:sp>
      <p:sp>
        <p:nvSpPr>
          <p:cNvPr id="12" name="Line 31"/>
          <p:cNvSpPr>
            <a:spLocks noChangeShapeType="1"/>
          </p:cNvSpPr>
          <p:nvPr/>
        </p:nvSpPr>
        <p:spPr bwMode="auto">
          <a:xfrm>
            <a:off x="3131821" y="4229735"/>
            <a:ext cx="503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32"/>
          <p:cNvSpPr>
            <a:spLocks noChangeShapeType="1"/>
          </p:cNvSpPr>
          <p:nvPr/>
        </p:nvSpPr>
        <p:spPr bwMode="auto">
          <a:xfrm>
            <a:off x="6300471" y="4229735"/>
            <a:ext cx="503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33"/>
          <p:cNvSpPr txBox="1">
            <a:spLocks noChangeArrowheads="1"/>
          </p:cNvSpPr>
          <p:nvPr/>
        </p:nvSpPr>
        <p:spPr bwMode="auto">
          <a:xfrm>
            <a:off x="6948171" y="4013835"/>
            <a:ext cx="9893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ea typeface="SimSun" charset="-122"/>
              </a:rPr>
              <a:t>Clock 1</a:t>
            </a:r>
            <a:endParaRPr lang="en-US" altLang="zh-CN" sz="2000" dirty="0">
              <a:ea typeface="SimSun" charset="-122"/>
            </a:endParaRPr>
          </a:p>
        </p:txBody>
      </p:sp>
      <p:graphicFrame>
        <p:nvGraphicFramePr>
          <p:cNvPr id="16" name="Group 35"/>
          <p:cNvGraphicFramePr>
            <a:graphicFrameLocks noGrp="1"/>
          </p:cNvGraphicFramePr>
          <p:nvPr/>
        </p:nvGraphicFramePr>
        <p:xfrm>
          <a:off x="3708083" y="4636135"/>
          <a:ext cx="2447925" cy="459360"/>
        </p:xfrm>
        <a:graphic>
          <a:graphicData uri="http://schemas.openxmlformats.org/drawingml/2006/table">
            <a:tbl>
              <a:tblPr/>
              <a:tblGrid>
                <a:gridCol w="612775"/>
                <a:gridCol w="611188"/>
                <a:gridCol w="612775"/>
                <a:gridCol w="611187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Text Box 47"/>
          <p:cNvSpPr txBox="1">
            <a:spLocks noChangeArrowheads="1"/>
          </p:cNvSpPr>
          <p:nvPr/>
        </p:nvSpPr>
        <p:spPr bwMode="auto">
          <a:xfrm>
            <a:off x="1834833" y="4661535"/>
            <a:ext cx="1052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sz="2000">
                <a:ea typeface="SimSun" charset="-122"/>
              </a:rPr>
              <a:t>0:110</a:t>
            </a:r>
            <a:endParaRPr lang="en-US" altLang="zh-CN" sz="2000">
              <a:ea typeface="SimSun" charset="-122"/>
            </a:endParaRPr>
          </a:p>
        </p:txBody>
      </p:sp>
      <p:sp>
        <p:nvSpPr>
          <p:cNvPr id="18" name="Line 48"/>
          <p:cNvSpPr>
            <a:spLocks noChangeShapeType="1"/>
          </p:cNvSpPr>
          <p:nvPr/>
        </p:nvSpPr>
        <p:spPr bwMode="auto">
          <a:xfrm>
            <a:off x="3131821" y="4877435"/>
            <a:ext cx="503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49"/>
          <p:cNvSpPr>
            <a:spLocks noChangeShapeType="1"/>
          </p:cNvSpPr>
          <p:nvPr/>
        </p:nvSpPr>
        <p:spPr bwMode="auto">
          <a:xfrm>
            <a:off x="6300471" y="4877435"/>
            <a:ext cx="503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 Box 50"/>
          <p:cNvSpPr txBox="1">
            <a:spLocks noChangeArrowheads="1"/>
          </p:cNvSpPr>
          <p:nvPr/>
        </p:nvSpPr>
        <p:spPr bwMode="auto">
          <a:xfrm>
            <a:off x="6948171" y="4661535"/>
            <a:ext cx="9893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ea typeface="SimSun" charset="-122"/>
              </a:rPr>
              <a:t>Clock </a:t>
            </a:r>
            <a:r>
              <a:rPr lang="en-US" altLang="zh-CN" sz="2000" dirty="0" smtClean="0">
                <a:ea typeface="SimSun" charset="-122"/>
              </a:rPr>
              <a:t>2</a:t>
            </a:r>
            <a:endParaRPr lang="en-US" altLang="zh-CN" sz="2000" dirty="0">
              <a:ea typeface="SimSun" charset="-122"/>
            </a:endParaRPr>
          </a:p>
        </p:txBody>
      </p:sp>
      <p:graphicFrame>
        <p:nvGraphicFramePr>
          <p:cNvPr id="21" name="Group 51"/>
          <p:cNvGraphicFramePr>
            <a:graphicFrameLocks noGrp="1"/>
          </p:cNvGraphicFramePr>
          <p:nvPr/>
        </p:nvGraphicFramePr>
        <p:xfrm>
          <a:off x="3708083" y="5283835"/>
          <a:ext cx="2447925" cy="459360"/>
        </p:xfrm>
        <a:graphic>
          <a:graphicData uri="http://schemas.openxmlformats.org/drawingml/2006/table">
            <a:tbl>
              <a:tblPr/>
              <a:tblGrid>
                <a:gridCol w="612775"/>
                <a:gridCol w="611188"/>
                <a:gridCol w="612775"/>
                <a:gridCol w="611187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Text Box 63"/>
          <p:cNvSpPr txBox="1">
            <a:spLocks noChangeArrowheads="1"/>
          </p:cNvSpPr>
          <p:nvPr/>
        </p:nvSpPr>
        <p:spPr bwMode="auto">
          <a:xfrm>
            <a:off x="1907858" y="5309235"/>
            <a:ext cx="979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sz="2000">
                <a:ea typeface="SimSun" charset="-122"/>
              </a:rPr>
              <a:t>00:11</a:t>
            </a:r>
            <a:endParaRPr lang="en-US" altLang="zh-CN" sz="2000">
              <a:ea typeface="SimSun" charset="-122"/>
            </a:endParaRPr>
          </a:p>
        </p:txBody>
      </p:sp>
      <p:sp>
        <p:nvSpPr>
          <p:cNvPr id="23" name="Line 64"/>
          <p:cNvSpPr>
            <a:spLocks noChangeShapeType="1"/>
          </p:cNvSpPr>
          <p:nvPr/>
        </p:nvSpPr>
        <p:spPr bwMode="auto">
          <a:xfrm>
            <a:off x="3131821" y="5525135"/>
            <a:ext cx="503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65"/>
          <p:cNvSpPr>
            <a:spLocks noChangeShapeType="1"/>
          </p:cNvSpPr>
          <p:nvPr/>
        </p:nvSpPr>
        <p:spPr bwMode="auto">
          <a:xfrm>
            <a:off x="6300471" y="5525135"/>
            <a:ext cx="503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Text Box 66"/>
          <p:cNvSpPr txBox="1">
            <a:spLocks noChangeArrowheads="1"/>
          </p:cNvSpPr>
          <p:nvPr/>
        </p:nvSpPr>
        <p:spPr bwMode="auto">
          <a:xfrm>
            <a:off x="6948171" y="5309235"/>
            <a:ext cx="9893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ea typeface="SimSun" charset="-122"/>
              </a:rPr>
              <a:t>Clock </a:t>
            </a:r>
            <a:r>
              <a:rPr lang="en-US" altLang="zh-CN" sz="2000" dirty="0" smtClean="0">
                <a:ea typeface="SimSun" charset="-122"/>
              </a:rPr>
              <a:t>3</a:t>
            </a:r>
            <a:endParaRPr lang="en-US" altLang="zh-CN" sz="2000" dirty="0">
              <a:ea typeface="SimSun" charset="-122"/>
            </a:endParaRPr>
          </a:p>
        </p:txBody>
      </p:sp>
      <p:graphicFrame>
        <p:nvGraphicFramePr>
          <p:cNvPr id="26" name="Group 67"/>
          <p:cNvGraphicFramePr>
            <a:graphicFrameLocks noGrp="1"/>
          </p:cNvGraphicFramePr>
          <p:nvPr/>
        </p:nvGraphicFramePr>
        <p:xfrm>
          <a:off x="3708083" y="5933123"/>
          <a:ext cx="2447925" cy="459360"/>
        </p:xfrm>
        <a:graphic>
          <a:graphicData uri="http://schemas.openxmlformats.org/drawingml/2006/table">
            <a:tbl>
              <a:tblPr/>
              <a:tblGrid>
                <a:gridCol w="612775"/>
                <a:gridCol w="611188"/>
                <a:gridCol w="612775"/>
                <a:gridCol w="611187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 Box 79"/>
          <p:cNvSpPr txBox="1">
            <a:spLocks noChangeArrowheads="1"/>
          </p:cNvSpPr>
          <p:nvPr/>
        </p:nvSpPr>
        <p:spPr bwMode="auto">
          <a:xfrm>
            <a:off x="1834833" y="5958523"/>
            <a:ext cx="1052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sz="2000">
                <a:ea typeface="SimSun" charset="-122"/>
              </a:rPr>
              <a:t>000:1</a:t>
            </a:r>
            <a:endParaRPr lang="en-US" altLang="zh-CN" sz="2000">
              <a:ea typeface="SimSun" charset="-122"/>
            </a:endParaRPr>
          </a:p>
        </p:txBody>
      </p:sp>
      <p:sp>
        <p:nvSpPr>
          <p:cNvPr id="28" name="Line 80"/>
          <p:cNvSpPr>
            <a:spLocks noChangeShapeType="1"/>
          </p:cNvSpPr>
          <p:nvPr/>
        </p:nvSpPr>
        <p:spPr bwMode="auto">
          <a:xfrm>
            <a:off x="3131821" y="6174423"/>
            <a:ext cx="503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81"/>
          <p:cNvSpPr>
            <a:spLocks noChangeShapeType="1"/>
          </p:cNvSpPr>
          <p:nvPr/>
        </p:nvSpPr>
        <p:spPr bwMode="auto">
          <a:xfrm>
            <a:off x="6300471" y="6174423"/>
            <a:ext cx="503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Text Box 82"/>
          <p:cNvSpPr txBox="1">
            <a:spLocks noChangeArrowheads="1"/>
          </p:cNvSpPr>
          <p:nvPr/>
        </p:nvSpPr>
        <p:spPr bwMode="auto">
          <a:xfrm>
            <a:off x="6948171" y="5958523"/>
            <a:ext cx="9893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ea typeface="SimSun" charset="-122"/>
              </a:rPr>
              <a:t>Clock </a:t>
            </a:r>
            <a:r>
              <a:rPr lang="en-US" altLang="zh-CN" sz="2000" dirty="0" smtClean="0">
                <a:ea typeface="SimSun" charset="-122"/>
              </a:rPr>
              <a:t>4</a:t>
            </a:r>
            <a:endParaRPr lang="en-US" altLang="zh-CN" sz="2000" dirty="0">
              <a:ea typeface="SimSun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35464" y="476116"/>
            <a:ext cx="5427341" cy="1681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/>
      <p:bldP spid="17" grpId="0"/>
      <p:bldP spid="18" grpId="0" animBg="1"/>
      <p:bldP spid="19" grpId="0" animBg="1"/>
      <p:bldP spid="20" grpId="0"/>
      <p:bldP spid="22" grpId="0"/>
      <p:bldP spid="23" grpId="0" animBg="1"/>
      <p:bldP spid="24" grpId="0" animBg="1"/>
      <p:bldP spid="25" grpId="0"/>
      <p:bldP spid="27" grpId="0"/>
      <p:bldP spid="28" grpId="0" animBg="1"/>
      <p:bldP spid="29" grpId="0" animBg="1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serial in/parallel out shift </a:t>
            </a:r>
            <a:r>
              <a:rPr lang="en-US" altLang="zh-CN" dirty="0" smtClean="0"/>
              <a:t>register</a:t>
            </a:r>
            <a:br>
              <a:rPr lang="en-US" altLang="zh-CN" dirty="0" smtClean="0"/>
            </a:br>
            <a:r>
              <a:rPr lang="zh-CN" altLang="en-US" sz="2800" dirty="0" smtClean="0"/>
              <a:t>串入</a:t>
            </a:r>
            <a:r>
              <a:rPr lang="zh-CN" altLang="en-US" sz="2800" dirty="0"/>
              <a:t>并</a:t>
            </a:r>
            <a:r>
              <a:rPr lang="zh-CN" altLang="en-US" sz="2800" dirty="0" smtClean="0"/>
              <a:t>出</a:t>
            </a:r>
            <a:r>
              <a:rPr lang="zh-CN" altLang="en-US" sz="2800" dirty="0"/>
              <a:t>寄存器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pic>
        <p:nvPicPr>
          <p:cNvPr id="7" name="Picture 3" descr="AAGIHGP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472" y="3150552"/>
            <a:ext cx="8764587" cy="272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直接连接符 15"/>
          <p:cNvCxnSpPr/>
          <p:nvPr/>
        </p:nvCxnSpPr>
        <p:spPr>
          <a:xfrm flipV="1">
            <a:off x="3810000" y="2697480"/>
            <a:ext cx="0" cy="1082040"/>
          </a:xfrm>
          <a:prstGeom prst="line">
            <a:avLst/>
          </a:prstGeom>
          <a:ln w="34925" cap="rnd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5288280" y="2697480"/>
            <a:ext cx="0" cy="1082040"/>
          </a:xfrm>
          <a:prstGeom prst="line">
            <a:avLst/>
          </a:prstGeom>
          <a:ln w="34925" cap="rnd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6766560" y="2693352"/>
            <a:ext cx="0" cy="1082040"/>
          </a:xfrm>
          <a:prstGeom prst="line">
            <a:avLst/>
          </a:prstGeom>
          <a:ln w="34925" cap="rnd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8290560" y="2697480"/>
            <a:ext cx="0" cy="1082040"/>
          </a:xfrm>
          <a:prstGeom prst="line">
            <a:avLst/>
          </a:prstGeom>
          <a:ln w="34925" cap="rnd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3519645" y="2164080"/>
            <a:ext cx="496824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parallel out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上课用字体1">
      <a:majorFont>
        <a:latin typeface="Franklin Gothic Heavy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4024</Words>
  <Application>WPS Presentation</Application>
  <PresentationFormat>宽屏</PresentationFormat>
  <Paragraphs>629</Paragraphs>
  <Slides>23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23</vt:i4>
      </vt:variant>
    </vt:vector>
  </HeadingPairs>
  <TitlesOfParts>
    <vt:vector size="51" baseType="lpstr">
      <vt:lpstr>Arial</vt:lpstr>
      <vt:lpstr>SimSun</vt:lpstr>
      <vt:lpstr>Wingdings</vt:lpstr>
      <vt:lpstr>Trebuchet MS</vt:lpstr>
      <vt:lpstr>Times New Roman</vt:lpstr>
      <vt:lpstr>SimSun</vt:lpstr>
      <vt:lpstr>汉仪书宋二KW</vt:lpstr>
      <vt:lpstr>Cambria Math</vt:lpstr>
      <vt:lpstr>Kingsoft Math</vt:lpstr>
      <vt:lpstr>Cambria Math</vt:lpstr>
      <vt:lpstr>Calibri</vt:lpstr>
      <vt:lpstr>Helvetica Neue</vt:lpstr>
      <vt:lpstr>SimSun</vt:lpstr>
      <vt:lpstr>Times New Roman</vt:lpstr>
      <vt:lpstr>Franklin Gothic Heavy</vt:lpstr>
      <vt:lpstr>苹方-简</vt:lpstr>
      <vt:lpstr>微软雅黑</vt:lpstr>
      <vt:lpstr>汉仪旗黑</vt:lpstr>
      <vt:lpstr>Franklin Gothic Book</vt:lpstr>
      <vt:lpstr>微软雅黑</vt:lpstr>
      <vt:lpstr>Arial Unicode MS</vt:lpstr>
      <vt:lpstr>Circuit</vt:lpstr>
      <vt:lpstr>Equation.3</vt:lpstr>
      <vt:lpstr>Equation.3</vt:lpstr>
      <vt:lpstr>Equation.3</vt:lpstr>
      <vt:lpstr>CorelDRAW.Graphic.12</vt:lpstr>
      <vt:lpstr>CorelDRAW.Graphic.12</vt:lpstr>
      <vt:lpstr>CorelDRAW.Graphic.12</vt:lpstr>
      <vt:lpstr>Chapter 8 shift registers</vt:lpstr>
      <vt:lpstr>Registers 寄存器</vt:lpstr>
      <vt:lpstr>PowerPoint 演示文稿</vt:lpstr>
      <vt:lpstr>Shift Register </vt:lpstr>
      <vt:lpstr>Serial-in/Serial out Shift Register 串行输入/串行输出移位寄存器</vt:lpstr>
      <vt:lpstr>Serial-in/Serial out Shift Register</vt:lpstr>
      <vt:lpstr>Serial-in/Serial out Shift Register 串行输入/串行输出移位寄存器</vt:lpstr>
      <vt:lpstr>Serial-in/Serial out Shift Register</vt:lpstr>
      <vt:lpstr>serial in/parallel out shift register 串入并出寄存器</vt:lpstr>
      <vt:lpstr>Parallel in/Serial out Shift Register 并入串出寄存器</vt:lpstr>
      <vt:lpstr>Parallel in/parallel out</vt:lpstr>
      <vt:lpstr>Registers with parallel load</vt:lpstr>
      <vt:lpstr>PowerPoint 演示文稿</vt:lpstr>
      <vt:lpstr>Shift register with parallel load</vt:lpstr>
      <vt:lpstr>Bidirectional Shift Register</vt:lpstr>
      <vt:lpstr>Universal Shift Register 通用移位寄存器</vt:lpstr>
      <vt:lpstr>Shift Register Counters</vt:lpstr>
      <vt:lpstr>Johnson counter </vt:lpstr>
      <vt:lpstr>Johnson counter </vt:lpstr>
      <vt:lpstr>Johnson counter </vt:lpstr>
      <vt:lpstr>Ring counter 循环计数器，或环形计数器</vt:lpstr>
      <vt:lpstr>Ring counter</vt:lpstr>
      <vt:lpstr>Ring counter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marige</dc:creator>
  <cp:lastModifiedBy>junjie</cp:lastModifiedBy>
  <cp:revision>95</cp:revision>
  <dcterms:created xsi:type="dcterms:W3CDTF">2021-11-23T07:05:39Z</dcterms:created>
  <dcterms:modified xsi:type="dcterms:W3CDTF">2021-11-23T07:05:39Z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1033-3.9.3.6359</vt:lpwstr>
  </property>
</Properties>
</file>