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9"/>
  </p:notes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39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1" autoAdjust="0"/>
    <p:restoredTop sz="79558" autoAdjust="0"/>
  </p:normalViewPr>
  <p:slideViewPr>
    <p:cSldViewPr snapToGrid="0">
      <p:cViewPr varScale="1">
        <p:scale>
          <a:sx n="60" d="100"/>
          <a:sy n="60" d="100"/>
        </p:scale>
        <p:origin x="423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4" Type="http://schemas.openxmlformats.org/officeDocument/2006/relationships/image" Target="../media/image56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5729F-046A-43B1-89B7-FB1B1CB1077D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E199D-55EA-494A-A9FC-1B0509E12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2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与组合逻辑电路相比，也就是多了状态变量，和激励变量。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667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时序电路合成过程中，最具挑战性的部分就是从口头或书面的问题描述来形成状态图。</a:t>
            </a:r>
          </a:p>
          <a:p>
            <a:r>
              <a:rPr lang="zh-CN" altLang="en-US" dirty="0" smtClean="0"/>
              <a:t>在时序设计中构造状态图类似于在组合逻辑设计中构造真值表。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926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例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：同步可逆十进制计数器</a:t>
            </a:r>
            <a:br>
              <a:rPr lang="zh-CN" altLang="en-US" sz="1200" dirty="0" smtClean="0"/>
            </a:br>
            <a:r>
              <a:rPr lang="zh-CN" altLang="en-US" sz="1200" dirty="0" smtClean="0"/>
              <a:t>为同步可逆十进制计数器创建状态图。计数器根据模式控制输入信号的值以二进制的形式向上或向下计数。模式控制输入</a:t>
            </a:r>
            <a:r>
              <a:rPr lang="en-US" altLang="zh-CN" sz="1200" b="1" dirty="0" smtClean="0"/>
              <a:t>M=0</a:t>
            </a:r>
            <a:r>
              <a:rPr lang="zh-CN" altLang="en-US" sz="1200" dirty="0" smtClean="0"/>
              <a:t>时，计数器向上计数；</a:t>
            </a:r>
            <a:r>
              <a:rPr lang="en-US" altLang="zh-CN" sz="1200" b="1" dirty="0" smtClean="0"/>
              <a:t>M=1</a:t>
            </a:r>
            <a:r>
              <a:rPr lang="zh-CN" altLang="en-US" sz="1200" dirty="0" smtClean="0"/>
              <a:t>时，计数器向下计数。计数器可以重复或循环计数，如果向上计数且达到终止计数值，则计数器</a:t>
            </a:r>
            <a:r>
              <a:rPr lang="zh-CN" altLang="en-US" sz="1200" b="1" dirty="0" smtClean="0"/>
              <a:t>输出</a:t>
            </a:r>
            <a:r>
              <a:rPr lang="en-US" altLang="zh-CN" sz="1200" b="1" dirty="0" smtClean="0"/>
              <a:t>y</a:t>
            </a:r>
            <a:r>
              <a:rPr lang="zh-CN" altLang="en-US" sz="1200" b="1" dirty="0" smtClean="0"/>
              <a:t>为</a:t>
            </a:r>
            <a:r>
              <a:rPr lang="en-US" altLang="zh-CN" sz="1200" b="1" dirty="0" smtClean="0"/>
              <a:t>1</a:t>
            </a:r>
            <a:r>
              <a:rPr lang="zh-CN" altLang="en-US" sz="1200" dirty="0" smtClean="0"/>
              <a:t>。如果是向下计数且达到终止计数值，则另一个</a:t>
            </a:r>
            <a:r>
              <a:rPr lang="zh-CN" altLang="en-US" sz="1200" b="1" dirty="0" smtClean="0"/>
              <a:t>输出</a:t>
            </a:r>
            <a:r>
              <a:rPr lang="en-US" altLang="zh-CN" sz="1200" b="1" dirty="0" smtClean="0"/>
              <a:t>z</a:t>
            </a:r>
            <a:r>
              <a:rPr lang="zh-CN" altLang="en-US" sz="1200" b="1" dirty="0" smtClean="0"/>
              <a:t>为</a:t>
            </a:r>
            <a:r>
              <a:rPr lang="en-US" altLang="zh-CN" sz="1200" b="1" dirty="0" smtClean="0"/>
              <a:t>1</a:t>
            </a:r>
            <a:r>
              <a:rPr lang="zh-CN" altLang="en-US" sz="1200" dirty="0" smtClean="0"/>
              <a:t>。</a:t>
            </a:r>
          </a:p>
          <a:p>
            <a:r>
              <a:rPr lang="zh-CN" altLang="en-US" sz="1200" dirty="0" smtClean="0"/>
              <a:t>分析： 状态个数：</a:t>
            </a:r>
            <a:r>
              <a:rPr lang="en-US" altLang="zh-CN" sz="1200" dirty="0" smtClean="0"/>
              <a:t>10</a:t>
            </a:r>
            <a:r>
              <a:rPr lang="zh-CN" altLang="en-US" sz="1200" dirty="0" smtClean="0"/>
              <a:t>（十进制）</a:t>
            </a:r>
          </a:p>
          <a:p>
            <a:r>
              <a:rPr lang="zh-CN" altLang="en-US" sz="1200" dirty="0" smtClean="0"/>
              <a:t>状态转换控制：</a:t>
            </a:r>
            <a:r>
              <a:rPr lang="en-US" altLang="zh-CN" sz="1200" dirty="0" smtClean="0"/>
              <a:t>M=0</a:t>
            </a:r>
            <a:r>
              <a:rPr lang="zh-CN" altLang="en-US" sz="1200" dirty="0" smtClean="0"/>
              <a:t>向上计数，</a:t>
            </a:r>
            <a:r>
              <a:rPr lang="en-US" altLang="zh-CN" sz="1200" dirty="0" smtClean="0"/>
              <a:t>M=1</a:t>
            </a:r>
            <a:r>
              <a:rPr lang="zh-CN" altLang="en-US" sz="1200" dirty="0" smtClean="0"/>
              <a:t>向下计数</a:t>
            </a:r>
          </a:p>
          <a:p>
            <a:r>
              <a:rPr lang="zh-CN" altLang="en-US" sz="1200" dirty="0" smtClean="0"/>
              <a:t>输出：</a:t>
            </a:r>
            <a:r>
              <a:rPr lang="en-US" altLang="zh-CN" sz="1200" dirty="0" smtClean="0"/>
              <a:t>y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z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952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分析： 状态个数：</a:t>
            </a:r>
            <a:r>
              <a:rPr lang="en-US" altLang="zh-CN" sz="1200" dirty="0" smtClean="0"/>
              <a:t>10</a:t>
            </a:r>
            <a:r>
              <a:rPr lang="zh-CN" altLang="en-US" sz="1200" dirty="0" smtClean="0"/>
              <a:t>（十进制）</a:t>
            </a:r>
          </a:p>
          <a:p>
            <a:r>
              <a:rPr lang="zh-CN" altLang="en-US" sz="1200" dirty="0" smtClean="0"/>
              <a:t>状态转换控制：</a:t>
            </a:r>
            <a:r>
              <a:rPr lang="en-US" altLang="zh-CN" sz="1200" dirty="0" smtClean="0"/>
              <a:t>M=0</a:t>
            </a:r>
            <a:r>
              <a:rPr lang="zh-CN" altLang="en-US" sz="1200" dirty="0" smtClean="0"/>
              <a:t>向上计数，</a:t>
            </a:r>
            <a:r>
              <a:rPr lang="en-US" altLang="zh-CN" sz="1200" dirty="0" smtClean="0"/>
              <a:t>M=1</a:t>
            </a:r>
            <a:r>
              <a:rPr lang="zh-CN" altLang="en-US" sz="1200" dirty="0" smtClean="0"/>
              <a:t>向下计数</a:t>
            </a:r>
          </a:p>
          <a:p>
            <a:r>
              <a:rPr lang="zh-CN" altLang="en-US" sz="1200" dirty="0" smtClean="0"/>
              <a:t>输出：</a:t>
            </a:r>
            <a:r>
              <a:rPr lang="en-US" altLang="zh-CN" sz="1200" dirty="0" smtClean="0"/>
              <a:t>y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z</a:t>
            </a:r>
            <a:endParaRPr lang="zh-CN" altLang="en-US" sz="1200" dirty="0" smtClean="0"/>
          </a:p>
          <a:p>
            <a:r>
              <a:rPr lang="en-US" altLang="zh-CN" dirty="0" smtClean="0"/>
              <a:t>Mealy</a:t>
            </a:r>
            <a:r>
              <a:rPr lang="zh-CN" altLang="en-US" dirty="0" smtClean="0"/>
              <a:t>机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670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构造一个可以检测出串行输入序列</a:t>
            </a:r>
            <a:r>
              <a:rPr lang="en-US" altLang="zh-CN" dirty="0" smtClean="0"/>
              <a:t>10110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Mealy</a:t>
            </a:r>
            <a:r>
              <a:rPr lang="zh-CN" altLang="en-US" dirty="0" smtClean="0"/>
              <a:t>状态图。对所规定的位模式的检测能出现在较长的数据串中。正确的模式也可以和另一种模式重叠。输入模式被检测出来后，引起输出</a:t>
            </a:r>
            <a:r>
              <a:rPr lang="en-US" altLang="zh-CN" dirty="0" smtClean="0"/>
              <a:t>z</a:t>
            </a:r>
            <a:r>
              <a:rPr lang="zh-CN" altLang="en-US" dirty="0" smtClean="0"/>
              <a:t>变为高电平。</a:t>
            </a:r>
          </a:p>
          <a:p>
            <a:pPr lvl="1"/>
            <a:r>
              <a:rPr lang="zh-CN" altLang="en-US" dirty="0" smtClean="0"/>
              <a:t>例如：</a:t>
            </a:r>
          </a:p>
          <a:p>
            <a:pPr lvl="1"/>
            <a:r>
              <a:rPr lang="zh-CN" altLang="en-US" dirty="0" smtClean="0"/>
              <a:t>对于输入串</a:t>
            </a:r>
            <a:r>
              <a:rPr lang="en-US" altLang="zh-CN" dirty="0" smtClean="0"/>
              <a:t>x = 10110110110</a:t>
            </a:r>
          </a:p>
          <a:p>
            <a:pPr lvl="1"/>
            <a:r>
              <a:rPr lang="zh-CN" altLang="en-US" dirty="0" smtClean="0"/>
              <a:t>有        </a:t>
            </a:r>
            <a:r>
              <a:rPr lang="en-US" altLang="zh-CN" dirty="0" smtClean="0"/>
              <a:t>z = 00001001001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917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设计一个可以检测较长位串中的输入序列</a:t>
            </a:r>
            <a:r>
              <a:rPr lang="en-US" altLang="zh-CN" b="1" dirty="0" smtClean="0">
                <a:solidFill>
                  <a:srgbClr val="CC0000"/>
                </a:solidFill>
              </a:rPr>
              <a:t>01010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Mealy</a:t>
            </a:r>
            <a:r>
              <a:rPr lang="zh-CN" altLang="en-US" dirty="0" smtClean="0"/>
              <a:t>串行位模式检测器。如果该位模式被检测到，那么就使输出</a:t>
            </a:r>
            <a:r>
              <a:rPr lang="en-US" altLang="zh-CN" dirty="0" smtClean="0"/>
              <a:t>Q</a:t>
            </a:r>
            <a:r>
              <a:rPr lang="zh-CN" altLang="en-US" dirty="0" smtClean="0"/>
              <a:t>为高有效。如果模式</a:t>
            </a:r>
            <a:r>
              <a:rPr lang="en-US" altLang="zh-CN" b="1" dirty="0" smtClean="0">
                <a:solidFill>
                  <a:srgbClr val="CC0000"/>
                </a:solidFill>
              </a:rPr>
              <a:t>011</a:t>
            </a:r>
            <a:r>
              <a:rPr lang="zh-CN" altLang="en-US" dirty="0" smtClean="0"/>
              <a:t>出现在同样的串行数据串中，使输出</a:t>
            </a:r>
            <a:r>
              <a:rPr lang="en-US" altLang="zh-CN" dirty="0" smtClean="0"/>
              <a:t>P</a:t>
            </a:r>
            <a:r>
              <a:rPr lang="zh-CN" altLang="en-US" dirty="0" smtClean="0"/>
              <a:t>为高态有效。如果模式</a:t>
            </a:r>
            <a:r>
              <a:rPr lang="en-US" altLang="zh-CN" dirty="0" smtClean="0"/>
              <a:t>011</a:t>
            </a:r>
            <a:r>
              <a:rPr lang="zh-CN" altLang="en-US" dirty="0" smtClean="0"/>
              <a:t>出现，则使状态机初始化且重新开始等待</a:t>
            </a:r>
            <a:r>
              <a:rPr lang="en-US" altLang="zh-CN" dirty="0" smtClean="0"/>
              <a:t>01010</a:t>
            </a:r>
            <a:r>
              <a:rPr lang="zh-CN" altLang="en-US" dirty="0" smtClean="0"/>
              <a:t>模式。允许出现重叠的</a:t>
            </a:r>
            <a:r>
              <a:rPr lang="en-US" altLang="zh-CN" dirty="0" smtClean="0"/>
              <a:t>01010</a:t>
            </a:r>
            <a:r>
              <a:rPr lang="zh-CN" altLang="en-US" dirty="0" smtClean="0"/>
              <a:t>模式。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例如：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对于输入串</a:t>
            </a:r>
            <a:r>
              <a:rPr lang="en-US" altLang="zh-CN" dirty="0" smtClean="0"/>
              <a:t>x = 00110101011101010101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有        </a:t>
            </a:r>
            <a:r>
              <a:rPr lang="en-US" altLang="zh-CN" dirty="0" smtClean="0"/>
              <a:t>Q= 00000000100000001010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          P = 00010000001000000000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479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二进制计数器的设计与任何时序逻辑电路的设计方式相同。</a:t>
            </a:r>
          </a:p>
          <a:p>
            <a:r>
              <a:rPr lang="zh-CN" altLang="en-US" dirty="0" smtClean="0"/>
              <a:t>主要输入包括时钟、控制信号（如使能信号，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信号等）</a:t>
            </a:r>
          </a:p>
          <a:p>
            <a:r>
              <a:rPr lang="zh-CN" altLang="en-US" dirty="0" smtClean="0"/>
              <a:t>主要输出是触发器的输出（现态）</a:t>
            </a:r>
          </a:p>
          <a:p>
            <a:r>
              <a:rPr lang="zh-CN" altLang="en-US" dirty="0" smtClean="0"/>
              <a:t>一般来说，多用</a:t>
            </a:r>
            <a:r>
              <a:rPr lang="en-US" altLang="zh-CN" dirty="0" smtClean="0"/>
              <a:t>JK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T</a:t>
            </a:r>
            <a:r>
              <a:rPr lang="zh-CN" altLang="en-US" dirty="0" smtClean="0"/>
              <a:t>触发器来设计实现。接下来，我们将讨论</a:t>
            </a:r>
            <a:r>
              <a:rPr lang="en-US" altLang="zh-CN" dirty="0" smtClean="0"/>
              <a:t>JK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</a:t>
            </a:r>
            <a:r>
              <a:rPr lang="zh-CN" altLang="en-US" dirty="0" smtClean="0"/>
              <a:t>触发器的实现方式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60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JK</a:t>
            </a:r>
            <a:r>
              <a:rPr lang="zh-CN" altLang="en-US" dirty="0" smtClean="0"/>
              <a:t>触发器实现</a:t>
            </a:r>
            <a:endParaRPr lang="en-US" altLang="zh-CN" dirty="0" smtClean="0"/>
          </a:p>
          <a:p>
            <a:r>
              <a:rPr lang="en-US" altLang="zh-CN" dirty="0" smtClean="0"/>
              <a:t>Step1:</a:t>
            </a:r>
            <a:r>
              <a:rPr lang="zh-CN" altLang="en-US" dirty="0" smtClean="0"/>
              <a:t>确定输入变量、输出变量；</a:t>
            </a:r>
          </a:p>
          <a:p>
            <a:r>
              <a:rPr lang="en-US" altLang="zh-CN" dirty="0" smtClean="0"/>
              <a:t>Step2:</a:t>
            </a:r>
            <a:r>
              <a:rPr lang="zh-CN" altLang="en-US" dirty="0" smtClean="0"/>
              <a:t>确定触发器个数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状态个数</a:t>
            </a:r>
            <a:r>
              <a:rPr lang="en-US" altLang="zh-CN" dirty="0" smtClean="0"/>
              <a:t>:16-&gt;</a:t>
            </a:r>
            <a:r>
              <a:rPr lang="zh-CN" altLang="en-US" dirty="0" smtClean="0"/>
              <a:t>需要触发器</a:t>
            </a:r>
            <a:r>
              <a:rPr lang="en-US" altLang="zh-CN" dirty="0" smtClean="0"/>
              <a:t>:4;</a:t>
            </a:r>
          </a:p>
          <a:p>
            <a:r>
              <a:rPr lang="en-US" altLang="zh-CN" dirty="0" smtClean="0"/>
              <a:t>Step3:</a:t>
            </a:r>
            <a:r>
              <a:rPr lang="zh-CN" altLang="en-US" dirty="0" smtClean="0"/>
              <a:t>确定触发器类型：</a:t>
            </a:r>
            <a:r>
              <a:rPr lang="en-US" altLang="zh-CN" dirty="0" smtClean="0"/>
              <a:t>JK</a:t>
            </a:r>
            <a:r>
              <a:rPr lang="zh-CN" altLang="en-US" dirty="0" smtClean="0"/>
              <a:t>触发器；</a:t>
            </a:r>
          </a:p>
          <a:p>
            <a:r>
              <a:rPr lang="en-US" altLang="zh-CN" dirty="0" smtClean="0"/>
              <a:t>Step4:</a:t>
            </a:r>
            <a:r>
              <a:rPr lang="zh-CN" altLang="en-US" dirty="0" smtClean="0"/>
              <a:t>列出转换表；</a:t>
            </a:r>
          </a:p>
          <a:p>
            <a:r>
              <a:rPr lang="en-US" altLang="zh-CN" dirty="0" smtClean="0"/>
              <a:t>Step5:</a:t>
            </a:r>
            <a:r>
              <a:rPr lang="zh-CN" altLang="en-US" dirty="0" smtClean="0"/>
              <a:t>列出激励表；</a:t>
            </a:r>
          </a:p>
          <a:p>
            <a:r>
              <a:rPr lang="en-US" altLang="zh-CN" dirty="0" smtClean="0"/>
              <a:t>Step6:</a:t>
            </a:r>
            <a:r>
              <a:rPr lang="zh-CN" altLang="en-US" dirty="0" smtClean="0"/>
              <a:t>写出激励方程，输出方程；</a:t>
            </a:r>
          </a:p>
          <a:p>
            <a:r>
              <a:rPr lang="en-US" altLang="zh-CN" dirty="0" smtClean="0"/>
              <a:t>Step7:</a:t>
            </a:r>
            <a:r>
              <a:rPr lang="zh-CN" altLang="en-US" dirty="0" smtClean="0"/>
              <a:t>画出逻辑图。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581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思考异或运算的特色</a:t>
            </a:r>
            <a:endParaRPr lang="en-US" altLang="zh-CN" dirty="0" smtClean="0"/>
          </a:p>
          <a:p>
            <a:r>
              <a:rPr lang="zh-CN" altLang="en-US" dirty="0" smtClean="0"/>
              <a:t>此处等价于保持（</a:t>
            </a:r>
            <a:r>
              <a:rPr lang="en-US" altLang="zh-CN" dirty="0" smtClean="0"/>
              <a:t>Q0</a:t>
            </a:r>
            <a:r>
              <a:rPr lang="zh-CN" altLang="en-US" dirty="0" smtClean="0"/>
              <a:t>），或者翻转（</a:t>
            </a:r>
            <a:r>
              <a:rPr lang="en-US" altLang="zh-CN" dirty="0" smtClean="0"/>
              <a:t>Q’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975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注：设计</a:t>
            </a:r>
            <a:r>
              <a:rPr lang="en-US" altLang="zh-CN" dirty="0" smtClean="0"/>
              <a:t>BCD</a:t>
            </a:r>
            <a:r>
              <a:rPr lang="en-US" altLang="zh-CN" baseline="0" dirty="0" smtClean="0"/>
              <a:t> Decade counter</a:t>
            </a:r>
            <a:r>
              <a:rPr lang="zh-CN" altLang="en-US" baseline="0" dirty="0" smtClean="0"/>
              <a:t>时，</a:t>
            </a:r>
            <a:r>
              <a:rPr lang="zh-CN" altLang="en-US" dirty="0" smtClean="0"/>
              <a:t>如果按照卡诺图化到最简，则</a:t>
            </a:r>
            <a:r>
              <a:rPr lang="en-US" altLang="zh-CN" dirty="0" smtClean="0"/>
              <a:t>K3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J3</a:t>
            </a:r>
            <a:r>
              <a:rPr lang="zh-CN" altLang="en-US" dirty="0" smtClean="0"/>
              <a:t>可以是不同表达式。</a:t>
            </a:r>
            <a:r>
              <a:rPr lang="zh-CN" altLang="en-US" smtClean="0"/>
              <a:t>会与书上实例有</a:t>
            </a:r>
            <a:r>
              <a:rPr lang="zh-CN" altLang="en-US" dirty="0" smtClean="0"/>
              <a:t>所区别。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J3=Q2Q1Q0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K3=Q0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623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对任意序列，设计一个计数器来产生这个序列。</a:t>
            </a:r>
          </a:p>
          <a:p>
            <a:r>
              <a:rPr lang="zh-CN" altLang="en-US" dirty="0" smtClean="0"/>
              <a:t>过程</a:t>
            </a:r>
          </a:p>
          <a:p>
            <a:pPr lvl="1"/>
            <a:r>
              <a:rPr lang="zh-CN" altLang="en-US" dirty="0" smtClean="0"/>
              <a:t>根据序列生成状态表</a:t>
            </a:r>
            <a:r>
              <a:rPr lang="en-US" altLang="zh-CN" dirty="0" smtClean="0"/>
              <a:t>/</a:t>
            </a:r>
            <a:r>
              <a:rPr lang="zh-CN" altLang="en-US" dirty="0" smtClean="0"/>
              <a:t>状态图</a:t>
            </a:r>
          </a:p>
          <a:p>
            <a:pPr lvl="1"/>
            <a:r>
              <a:rPr lang="zh-CN" altLang="en-US" dirty="0" smtClean="0"/>
              <a:t>化简（如：用卡诺图）</a:t>
            </a:r>
          </a:p>
          <a:p>
            <a:pPr lvl="1"/>
            <a:r>
              <a:rPr lang="zh-CN" altLang="en-US" dirty="0" smtClean="0"/>
              <a:t>绘制逻辑图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801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6400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示例：使用</a:t>
            </a:r>
            <a:r>
              <a:rPr lang="en-US" altLang="zh-CN" dirty="0" smtClean="0"/>
              <a:t>D</a:t>
            </a:r>
            <a:r>
              <a:rPr lang="zh-CN" altLang="en-US" dirty="0" smtClean="0"/>
              <a:t>触发器来产生一个序列</a:t>
            </a:r>
            <a:br>
              <a:rPr lang="zh-CN" altLang="en-US" dirty="0" smtClean="0"/>
            </a:br>
            <a:r>
              <a:rPr lang="en-US" altLang="zh-CN" dirty="0" smtClean="0"/>
              <a:t>0 → 7 → 6 → 1 → 0 </a:t>
            </a:r>
            <a:br>
              <a:rPr lang="en-US" altLang="zh-CN" dirty="0" smtClean="0"/>
            </a:br>
            <a:r>
              <a:rPr lang="en-US" altLang="zh-CN" dirty="0" smtClean="0"/>
              <a:t>(000 → 111 → 110 → 001 → 000)</a:t>
            </a:r>
            <a:br>
              <a:rPr lang="en-US" altLang="zh-CN" dirty="0" smtClean="0"/>
            </a:br>
            <a:r>
              <a:rPr lang="zh-CN" altLang="en-US" dirty="0" smtClean="0"/>
              <a:t>序列结束时，输出</a:t>
            </a:r>
            <a:r>
              <a:rPr lang="en-US" altLang="zh-CN" dirty="0" smtClean="0"/>
              <a:t>z=1</a:t>
            </a:r>
            <a:r>
              <a:rPr lang="zh-CN" altLang="en-US" dirty="0" smtClean="0"/>
              <a:t>。</a:t>
            </a:r>
          </a:p>
          <a:p>
            <a:endParaRPr lang="zh-CN" alt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所示表格为激励表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884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56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000514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当现态为</a:t>
            </a:r>
            <a:r>
              <a:rPr lang="en-US" altLang="zh-CN" dirty="0" smtClean="0">
                <a:solidFill>
                  <a:srgbClr val="000514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S1</a:t>
            </a:r>
            <a:r>
              <a:rPr lang="zh-CN" altLang="en-US" dirty="0" smtClean="0">
                <a:solidFill>
                  <a:srgbClr val="000514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，输入</a:t>
            </a:r>
            <a:r>
              <a:rPr lang="en-US" altLang="zh-CN" dirty="0" smtClean="0">
                <a:solidFill>
                  <a:srgbClr val="000514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lang="zh-CN" altLang="en-US" dirty="0" smtClean="0">
                <a:solidFill>
                  <a:srgbClr val="000514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，则机器将转换到状态</a:t>
            </a:r>
            <a:r>
              <a:rPr lang="en-US" altLang="zh-CN" dirty="0" smtClean="0">
                <a:solidFill>
                  <a:srgbClr val="000514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S2</a:t>
            </a:r>
            <a:r>
              <a:rPr lang="zh-CN" altLang="en-US" dirty="0" smtClean="0">
                <a:solidFill>
                  <a:srgbClr val="000514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，输出</a:t>
            </a:r>
            <a:r>
              <a:rPr lang="en-US" altLang="zh-CN" dirty="0" smtClean="0">
                <a:solidFill>
                  <a:srgbClr val="000514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O</a:t>
            </a:r>
            <a:r>
              <a:rPr lang="zh-CN" altLang="en-US" dirty="0" smtClean="0">
                <a:solidFill>
                  <a:srgbClr val="000514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861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+mn-ea"/>
              </a:rPr>
              <a:t>J-K</a:t>
            </a:r>
            <a:r>
              <a:rPr lang="zh-CN" altLang="en-US" dirty="0" smtClean="0">
                <a:ea typeface="+mn-ea"/>
              </a:rPr>
              <a:t>触发器的两种</a:t>
            </a:r>
            <a:r>
              <a:rPr lang="en-US" altLang="zh-CN" dirty="0" smtClean="0">
                <a:ea typeface="+mn-ea"/>
              </a:rPr>
              <a:t>Moore</a:t>
            </a:r>
            <a:r>
              <a:rPr lang="zh-CN" altLang="en-US" dirty="0" smtClean="0">
                <a:ea typeface="+mn-ea"/>
              </a:rPr>
              <a:t>电路表示法</a:t>
            </a:r>
            <a:endParaRPr lang="en-US" altLang="zh-CN" dirty="0" smtClean="0">
              <a:ea typeface="+mn-ea"/>
            </a:endParaRPr>
          </a:p>
          <a:p>
            <a:r>
              <a:rPr lang="en-US" altLang="zh-CN" dirty="0" smtClean="0">
                <a:ea typeface="+mn-ea"/>
              </a:rPr>
              <a:t>(a)</a:t>
            </a:r>
            <a:r>
              <a:rPr lang="zh-CN" altLang="en-US" dirty="0" smtClean="0">
                <a:ea typeface="+mn-ea"/>
              </a:rPr>
              <a:t>输出变量写在状态变量名的下面</a:t>
            </a:r>
            <a:endParaRPr lang="en-US" altLang="zh-CN" dirty="0" smtClean="0">
              <a:ea typeface="+mn-ea"/>
            </a:endParaRPr>
          </a:p>
          <a:p>
            <a:r>
              <a:rPr lang="en-US" altLang="zh-CN" dirty="0" smtClean="0">
                <a:ea typeface="+mn-ea"/>
              </a:rPr>
              <a:t>(b)</a:t>
            </a:r>
            <a:r>
              <a:rPr lang="zh-CN" altLang="en-US" dirty="0" smtClean="0">
                <a:ea typeface="+mn-ea"/>
              </a:rPr>
              <a:t>用弧线表示的输出变量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30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ea typeface="+mn-ea"/>
              </a:rPr>
              <a:t>状态图的表状形式。列出了时序电路的输入、输出以及状态之间的关系。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+mn-ea"/>
              </a:rPr>
              <a:t>右上角图中，只指出了</a:t>
            </a:r>
            <a:r>
              <a:rPr lang="en-US" altLang="zh-CN" dirty="0" smtClean="0">
                <a:ea typeface="+mn-ea"/>
              </a:rPr>
              <a:t>z</a:t>
            </a:r>
            <a:r>
              <a:rPr lang="zh-CN" altLang="en-US" dirty="0" smtClean="0">
                <a:ea typeface="+mn-ea"/>
              </a:rPr>
              <a:t>为真的情况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511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状态和触发器之间如何关联起来？通过状态转换表</a:t>
            </a:r>
            <a:endParaRPr lang="en-US" altLang="zh-CN" dirty="0" smtClean="0"/>
          </a:p>
          <a:p>
            <a:r>
              <a:rPr lang="zh-CN" altLang="en-US" dirty="0" smtClean="0"/>
              <a:t>先使用状态表的好处？设计完状态流程以前，并不能确定需要几个触发器。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756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将特定的状态变量值分配给每一状态。</a:t>
            </a:r>
          </a:p>
          <a:p>
            <a:r>
              <a:rPr lang="zh-CN" altLang="en-US" dirty="0" smtClean="0"/>
              <a:t>此处四个状态，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=4</a:t>
            </a:r>
            <a:r>
              <a:rPr lang="zh-CN" altLang="en-US" dirty="0" smtClean="0"/>
              <a:t>，需要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个触发器。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225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左表和右表为等价形式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266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a typeface="宋体" charset="-122"/>
              </a:rPr>
              <a:t>在本例中，激励实现的代价</a:t>
            </a:r>
            <a:r>
              <a:rPr lang="en-US" altLang="zh-CN" dirty="0" smtClean="0">
                <a:ea typeface="宋体" charset="-122"/>
              </a:rPr>
              <a:t>J-K</a:t>
            </a:r>
            <a:r>
              <a:rPr lang="zh-CN" altLang="en-US" dirty="0" smtClean="0">
                <a:ea typeface="宋体" charset="-122"/>
              </a:rPr>
              <a:t>和</a:t>
            </a:r>
            <a:r>
              <a:rPr lang="en-US" altLang="zh-CN" dirty="0" smtClean="0">
                <a:ea typeface="宋体" charset="-122"/>
              </a:rPr>
              <a:t>SR</a:t>
            </a:r>
            <a:r>
              <a:rPr lang="zh-CN" altLang="en-US" dirty="0" smtClean="0">
                <a:ea typeface="宋体" charset="-122"/>
              </a:rPr>
              <a:t>相对比</a:t>
            </a:r>
            <a:r>
              <a:rPr lang="en-US" altLang="zh-CN" dirty="0" smtClean="0">
                <a:ea typeface="宋体" charset="-122"/>
              </a:rPr>
              <a:t>D</a:t>
            </a:r>
            <a:r>
              <a:rPr lang="zh-CN" altLang="en-US" dirty="0" smtClean="0">
                <a:ea typeface="宋体" charset="-122"/>
              </a:rPr>
              <a:t>和</a:t>
            </a:r>
            <a:r>
              <a:rPr lang="en-US" altLang="zh-CN" dirty="0" smtClean="0">
                <a:ea typeface="宋体" charset="-122"/>
              </a:rPr>
              <a:t>T</a:t>
            </a:r>
            <a:r>
              <a:rPr lang="zh-CN" altLang="en-US" dirty="0" smtClean="0">
                <a:ea typeface="宋体" charset="-122"/>
              </a:rPr>
              <a:t>触发器要小。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199D-55EA-494A-A9FC-1B0509E1256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386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>
                <a:latin typeface="+mj-lt"/>
                <a:ea typeface="+mj-e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FB60D76-311F-4F95-A253-429A6CF16A3B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2F2F3-B24B-4C1D-B27B-295B609D09B5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D4C4-D6A7-4AD6-BF74-C9963FFDF4D7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3E4C-4267-48C5-9665-D883C1A83A66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464E-73C9-4B6B-8A25-9DEB56BB0F55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A4FE-747F-49E4-A56E-CBF14F823D8F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0C8A-B8E9-4A4C-A735-785219E0FA98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0A00-5CEA-4540-810E-433129F12784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98410-2B1A-4AFE-B909-79BC3F861632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9AE6-F88F-4F51-A4BF-434A65FC6991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3553-20B2-47A8-A2D9-B2FBBD925E7F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665C-C9C8-4523-AD79-C5B022BAF5BB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0BF0-1A1C-41F7-A444-EA038BE8292C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7FC9-1512-4DB7-B15B-FA3DE31B6E3F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247A-5093-4DE6-B356-08EA9897DA54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EF160-F017-4547-A61E-A558FAD3B835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20.png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6.png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6.emf"/><Relationship Id="rId9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.png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1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11.bin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oleObject" Target="../embeddings/oleObject1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3.png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7.png"/><Relationship Id="rId4" Type="http://schemas.openxmlformats.org/officeDocument/2006/relationships/oleObject" Target="../embeddings/oleObject1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8.png"/><Relationship Id="rId4" Type="http://schemas.openxmlformats.org/officeDocument/2006/relationships/oleObject" Target="../embeddings/oleObject1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9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2.emf"/><Relationship Id="rId4" Type="http://schemas.openxmlformats.org/officeDocument/2006/relationships/oleObject" Target="../embeddings/oleObject17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56.e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21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5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57.emf"/><Relationship Id="rId4" Type="http://schemas.openxmlformats.org/officeDocument/2006/relationships/oleObject" Target="../embeddings/oleObject22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9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Sequential Circuits’ </a:t>
            </a:r>
            <a:r>
              <a:rPr lang="en-US" altLang="zh-CN" dirty="0" smtClean="0"/>
              <a:t>design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3553-20B2-47A8-A2D9-B2FBBD925E7F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Transition Table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5328"/>
              </p:ext>
            </p:extLst>
          </p:nvPr>
        </p:nvGraphicFramePr>
        <p:xfrm>
          <a:off x="6916750" y="152400"/>
          <a:ext cx="4924730" cy="65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7" name="Visio" r:id="rId4" imgW="5585508" imgH="7291114" progId="Visio.Drawing.11">
                  <p:embed/>
                </p:oleObj>
              </mc:Choice>
              <mc:Fallback>
                <p:oleObj name="Visio" r:id="rId4" imgW="5585508" imgH="729111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6750" y="152400"/>
                        <a:ext cx="4924730" cy="65082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6">
            <a:lum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4" r="7899"/>
          <a:stretch>
            <a:fillRect/>
          </a:stretch>
        </p:blipFill>
        <p:spPr bwMode="auto">
          <a:xfrm>
            <a:off x="1601621" y="3131502"/>
            <a:ext cx="4608512" cy="234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001685" y="2256154"/>
            <a:ext cx="58083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/>
              <a:t>Transition Table for state machine M</a:t>
            </a:r>
            <a:r>
              <a:rPr lang="en-US" altLang="zh-CN" sz="2800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8525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Excitation Table and Equations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D flip-flop used to realize circuit (</a:t>
            </a:r>
            <a:r>
              <a:rPr lang="en-US" altLang="zh-CN" sz="2800" dirty="0">
                <a:solidFill>
                  <a:srgbClr val="FF0000"/>
                </a:solidFill>
              </a:rPr>
              <a:t>two D flip-flops</a:t>
            </a:r>
            <a:r>
              <a:rPr lang="en-US" altLang="zh-CN" sz="2800" dirty="0"/>
              <a:t>)</a:t>
            </a:r>
          </a:p>
          <a:p>
            <a:endParaRPr lang="zh-CN" altLang="en-US" sz="28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7456921" y="6218556"/>
            <a:ext cx="2743200" cy="365125"/>
          </a:xfrm>
        </p:spPr>
        <p:txBody>
          <a:bodyPr/>
          <a:lstStyle/>
          <a:p>
            <a:fld id="{CCD219A8-A8C5-4DB2-9CDE-46DB047CC4D6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276321" y="621855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183" name="Picture 5"/>
          <p:cNvPicPr>
            <a:picLocks noChangeAspect="1" noChangeArrowheads="1"/>
          </p:cNvPicPr>
          <p:nvPr/>
        </p:nvPicPr>
        <p:blipFill>
          <a:blip r:embed="rId3">
            <a:lum contrast="1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" y="3470116"/>
            <a:ext cx="2879725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" name="Picture 7"/>
          <p:cNvPicPr>
            <a:picLocks noChangeAspect="1" noChangeArrowheads="1"/>
          </p:cNvPicPr>
          <p:nvPr/>
        </p:nvPicPr>
        <p:blipFill>
          <a:blip r:embed="rId4">
            <a:lum contrast="1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155" y="4564380"/>
            <a:ext cx="5113337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8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50024"/>
              </p:ext>
            </p:extLst>
          </p:nvPr>
        </p:nvGraphicFramePr>
        <p:xfrm>
          <a:off x="3585210" y="3583781"/>
          <a:ext cx="2376488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3" name="Visio" r:id="rId5" imgW="2206942" imgH="1785223" progId="Visio.Drawing.11">
                  <p:embed/>
                </p:oleObj>
              </mc:Choice>
              <mc:Fallback>
                <p:oleObj name="Visio" r:id="rId5" imgW="2206942" imgH="178522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5210" y="3583781"/>
                        <a:ext cx="2376488" cy="19510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" name="Rectangle 9"/>
          <p:cNvSpPr>
            <a:spLocks noChangeArrowheads="1"/>
          </p:cNvSpPr>
          <p:nvPr/>
        </p:nvSpPr>
        <p:spPr bwMode="auto">
          <a:xfrm>
            <a:off x="6477519" y="1662528"/>
            <a:ext cx="42600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charset="-122"/>
              </a:rPr>
              <a:t>Transition Table for state machine M1</a:t>
            </a:r>
          </a:p>
        </p:txBody>
      </p:sp>
      <p:sp>
        <p:nvSpPr>
          <p:cNvPr id="187" name="Rectangle 11"/>
          <p:cNvSpPr>
            <a:spLocks noChangeArrowheads="1"/>
          </p:cNvSpPr>
          <p:nvPr/>
        </p:nvSpPr>
        <p:spPr bwMode="auto">
          <a:xfrm>
            <a:off x="6045515" y="4227165"/>
            <a:ext cx="57216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charset="-122"/>
              </a:rPr>
              <a:t>state machine M1 excitation table using D flip-flops</a:t>
            </a:r>
          </a:p>
        </p:txBody>
      </p:sp>
      <p:pic>
        <p:nvPicPr>
          <p:cNvPr id="188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271" y="2048351"/>
            <a:ext cx="43815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Rectangle 13"/>
          <p:cNvSpPr>
            <a:spLocks noChangeArrowheads="1"/>
          </p:cNvSpPr>
          <p:nvPr/>
        </p:nvSpPr>
        <p:spPr bwMode="auto">
          <a:xfrm>
            <a:off x="7595233" y="2696051"/>
            <a:ext cx="2879725" cy="2174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0" name="Rectangle 14"/>
          <p:cNvSpPr>
            <a:spLocks noChangeArrowheads="1"/>
          </p:cNvSpPr>
          <p:nvPr/>
        </p:nvSpPr>
        <p:spPr bwMode="auto">
          <a:xfrm>
            <a:off x="7833992" y="5285105"/>
            <a:ext cx="3168650" cy="2873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1" name="Rectangle 15"/>
          <p:cNvSpPr>
            <a:spLocks noChangeArrowheads="1"/>
          </p:cNvSpPr>
          <p:nvPr/>
        </p:nvSpPr>
        <p:spPr bwMode="auto">
          <a:xfrm>
            <a:off x="3658235" y="4304506"/>
            <a:ext cx="2232025" cy="287338"/>
          </a:xfrm>
          <a:prstGeom prst="rect">
            <a:avLst/>
          </a:prstGeom>
          <a:solidFill>
            <a:srgbClr val="7790D7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2" name="Rectangle 16"/>
          <p:cNvSpPr>
            <a:spLocks noChangeArrowheads="1"/>
          </p:cNvSpPr>
          <p:nvPr/>
        </p:nvSpPr>
        <p:spPr bwMode="auto">
          <a:xfrm>
            <a:off x="6803071" y="3056414"/>
            <a:ext cx="217487" cy="215900"/>
          </a:xfrm>
          <a:prstGeom prst="rect">
            <a:avLst/>
          </a:prstGeom>
          <a:solidFill>
            <a:srgbClr val="7790D7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3" name="Rectangle 17"/>
          <p:cNvSpPr>
            <a:spLocks noChangeArrowheads="1"/>
          </p:cNvSpPr>
          <p:nvPr/>
        </p:nvSpPr>
        <p:spPr bwMode="auto">
          <a:xfrm>
            <a:off x="7668258" y="3056414"/>
            <a:ext cx="217488" cy="215900"/>
          </a:xfrm>
          <a:prstGeom prst="rect">
            <a:avLst/>
          </a:prstGeom>
          <a:solidFill>
            <a:srgbClr val="7790D7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4" name="Rectangle 18"/>
          <p:cNvSpPr>
            <a:spLocks noChangeArrowheads="1"/>
          </p:cNvSpPr>
          <p:nvPr/>
        </p:nvSpPr>
        <p:spPr bwMode="auto">
          <a:xfrm>
            <a:off x="8460421" y="3056414"/>
            <a:ext cx="217487" cy="215900"/>
          </a:xfrm>
          <a:prstGeom prst="rect">
            <a:avLst/>
          </a:prstGeom>
          <a:solidFill>
            <a:srgbClr val="7790D7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5" name="Rectangle 19"/>
          <p:cNvSpPr>
            <a:spLocks noChangeArrowheads="1"/>
          </p:cNvSpPr>
          <p:nvPr/>
        </p:nvSpPr>
        <p:spPr bwMode="auto">
          <a:xfrm>
            <a:off x="9252583" y="3056414"/>
            <a:ext cx="217488" cy="215900"/>
          </a:xfrm>
          <a:prstGeom prst="rect">
            <a:avLst/>
          </a:prstGeom>
          <a:solidFill>
            <a:srgbClr val="7790D7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6" name="Rectangle 20"/>
          <p:cNvSpPr>
            <a:spLocks noChangeArrowheads="1"/>
          </p:cNvSpPr>
          <p:nvPr/>
        </p:nvSpPr>
        <p:spPr bwMode="auto">
          <a:xfrm>
            <a:off x="9971721" y="3056414"/>
            <a:ext cx="217487" cy="215900"/>
          </a:xfrm>
          <a:prstGeom prst="rect">
            <a:avLst/>
          </a:prstGeom>
          <a:solidFill>
            <a:srgbClr val="7790D7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7" name="Rectangle 21"/>
          <p:cNvSpPr>
            <a:spLocks noChangeArrowheads="1"/>
          </p:cNvSpPr>
          <p:nvPr/>
        </p:nvSpPr>
        <p:spPr bwMode="auto">
          <a:xfrm>
            <a:off x="6803071" y="3272314"/>
            <a:ext cx="217487" cy="215900"/>
          </a:xfrm>
          <a:prstGeom prst="rect">
            <a:avLst/>
          </a:prstGeom>
          <a:solidFill>
            <a:srgbClr val="7790D7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8" name="Rectangle 22"/>
          <p:cNvSpPr>
            <a:spLocks noChangeArrowheads="1"/>
          </p:cNvSpPr>
          <p:nvPr/>
        </p:nvSpPr>
        <p:spPr bwMode="auto">
          <a:xfrm>
            <a:off x="7668258" y="3272314"/>
            <a:ext cx="217488" cy="215900"/>
          </a:xfrm>
          <a:prstGeom prst="rect">
            <a:avLst/>
          </a:prstGeom>
          <a:solidFill>
            <a:srgbClr val="7790D7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9" name="Rectangle 23"/>
          <p:cNvSpPr>
            <a:spLocks noChangeArrowheads="1"/>
          </p:cNvSpPr>
          <p:nvPr/>
        </p:nvSpPr>
        <p:spPr bwMode="auto">
          <a:xfrm>
            <a:off x="9970133" y="3272314"/>
            <a:ext cx="217488" cy="215900"/>
          </a:xfrm>
          <a:prstGeom prst="rect">
            <a:avLst/>
          </a:prstGeom>
          <a:solidFill>
            <a:srgbClr val="7790D7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0" name="Rectangle 24"/>
          <p:cNvSpPr>
            <a:spLocks noChangeArrowheads="1"/>
          </p:cNvSpPr>
          <p:nvPr/>
        </p:nvSpPr>
        <p:spPr bwMode="auto">
          <a:xfrm>
            <a:off x="7091996" y="3056414"/>
            <a:ext cx="217487" cy="215900"/>
          </a:xfrm>
          <a:prstGeom prst="rect">
            <a:avLst/>
          </a:prstGeom>
          <a:solidFill>
            <a:srgbClr val="7790D7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1" name="Rectangle 25"/>
          <p:cNvSpPr>
            <a:spLocks noChangeArrowheads="1"/>
          </p:cNvSpPr>
          <p:nvPr/>
        </p:nvSpPr>
        <p:spPr bwMode="auto">
          <a:xfrm>
            <a:off x="7884158" y="3056414"/>
            <a:ext cx="217488" cy="215900"/>
          </a:xfrm>
          <a:prstGeom prst="rect">
            <a:avLst/>
          </a:prstGeom>
          <a:solidFill>
            <a:srgbClr val="7790D7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2" name="Rectangle 26"/>
          <p:cNvSpPr>
            <a:spLocks noChangeArrowheads="1"/>
          </p:cNvSpPr>
          <p:nvPr/>
        </p:nvSpPr>
        <p:spPr bwMode="auto">
          <a:xfrm>
            <a:off x="8674733" y="3056414"/>
            <a:ext cx="217488" cy="215900"/>
          </a:xfrm>
          <a:prstGeom prst="rect">
            <a:avLst/>
          </a:prstGeom>
          <a:solidFill>
            <a:srgbClr val="7790D7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3" name="Rectangle 28"/>
          <p:cNvSpPr>
            <a:spLocks noChangeArrowheads="1"/>
          </p:cNvSpPr>
          <p:nvPr/>
        </p:nvSpPr>
        <p:spPr bwMode="auto">
          <a:xfrm>
            <a:off x="7091996" y="3704114"/>
            <a:ext cx="217487" cy="215900"/>
          </a:xfrm>
          <a:prstGeom prst="rect">
            <a:avLst/>
          </a:prstGeom>
          <a:solidFill>
            <a:srgbClr val="7790D7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4" name="Rectangle 29"/>
          <p:cNvSpPr>
            <a:spLocks noChangeArrowheads="1"/>
          </p:cNvSpPr>
          <p:nvPr/>
        </p:nvSpPr>
        <p:spPr bwMode="auto">
          <a:xfrm>
            <a:off x="7882571" y="3705701"/>
            <a:ext cx="217487" cy="215900"/>
          </a:xfrm>
          <a:prstGeom prst="rect">
            <a:avLst/>
          </a:prstGeom>
          <a:solidFill>
            <a:srgbClr val="7790D7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5" name="Rectangle 30"/>
          <p:cNvSpPr>
            <a:spLocks noChangeArrowheads="1"/>
          </p:cNvSpPr>
          <p:nvPr/>
        </p:nvSpPr>
        <p:spPr bwMode="auto">
          <a:xfrm>
            <a:off x="8674733" y="3705701"/>
            <a:ext cx="217488" cy="215900"/>
          </a:xfrm>
          <a:prstGeom prst="rect">
            <a:avLst/>
          </a:prstGeom>
          <a:solidFill>
            <a:srgbClr val="7790D7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6" name="Rectangle 31"/>
          <p:cNvSpPr>
            <a:spLocks noChangeArrowheads="1"/>
          </p:cNvSpPr>
          <p:nvPr/>
        </p:nvSpPr>
        <p:spPr bwMode="auto">
          <a:xfrm>
            <a:off x="9466896" y="3705701"/>
            <a:ext cx="217487" cy="215900"/>
          </a:xfrm>
          <a:prstGeom prst="rect">
            <a:avLst/>
          </a:prstGeom>
          <a:solidFill>
            <a:srgbClr val="7790D7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7" name="Rectangle 32"/>
          <p:cNvSpPr>
            <a:spLocks noChangeArrowheads="1"/>
          </p:cNvSpPr>
          <p:nvPr/>
        </p:nvSpPr>
        <p:spPr bwMode="auto">
          <a:xfrm>
            <a:off x="10186033" y="3705701"/>
            <a:ext cx="217488" cy="215900"/>
          </a:xfrm>
          <a:prstGeom prst="rect">
            <a:avLst/>
          </a:prstGeom>
          <a:solidFill>
            <a:srgbClr val="7790D7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8" name="Rectangle 34"/>
          <p:cNvSpPr>
            <a:spLocks noChangeArrowheads="1"/>
          </p:cNvSpPr>
          <p:nvPr/>
        </p:nvSpPr>
        <p:spPr bwMode="auto">
          <a:xfrm>
            <a:off x="7907017" y="5715317"/>
            <a:ext cx="217488" cy="215900"/>
          </a:xfrm>
          <a:prstGeom prst="rect">
            <a:avLst/>
          </a:prstGeom>
          <a:solidFill>
            <a:srgbClr val="7790D7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9" name="Rectangle 35"/>
          <p:cNvSpPr>
            <a:spLocks noChangeArrowheads="1"/>
          </p:cNvSpPr>
          <p:nvPr/>
        </p:nvSpPr>
        <p:spPr bwMode="auto">
          <a:xfrm>
            <a:off x="8699180" y="5715317"/>
            <a:ext cx="217487" cy="215900"/>
          </a:xfrm>
          <a:prstGeom prst="rect">
            <a:avLst/>
          </a:prstGeom>
          <a:solidFill>
            <a:srgbClr val="7790D7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0" name="Rectangle 36"/>
          <p:cNvSpPr>
            <a:spLocks noChangeArrowheads="1"/>
          </p:cNvSpPr>
          <p:nvPr/>
        </p:nvSpPr>
        <p:spPr bwMode="auto">
          <a:xfrm>
            <a:off x="9561192" y="5715317"/>
            <a:ext cx="217488" cy="215900"/>
          </a:xfrm>
          <a:prstGeom prst="rect">
            <a:avLst/>
          </a:prstGeom>
          <a:solidFill>
            <a:srgbClr val="7790D7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1" name="Rectangle 37"/>
          <p:cNvSpPr>
            <a:spLocks noChangeArrowheads="1"/>
          </p:cNvSpPr>
          <p:nvPr/>
        </p:nvSpPr>
        <p:spPr bwMode="auto">
          <a:xfrm>
            <a:off x="10424792" y="5715317"/>
            <a:ext cx="217488" cy="215900"/>
          </a:xfrm>
          <a:prstGeom prst="rect">
            <a:avLst/>
          </a:prstGeom>
          <a:solidFill>
            <a:srgbClr val="7790D7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2" name="Rectangle 38"/>
          <p:cNvSpPr>
            <a:spLocks noChangeArrowheads="1"/>
          </p:cNvSpPr>
          <p:nvPr/>
        </p:nvSpPr>
        <p:spPr bwMode="auto">
          <a:xfrm>
            <a:off x="7907017" y="5931217"/>
            <a:ext cx="217488" cy="215900"/>
          </a:xfrm>
          <a:prstGeom prst="rect">
            <a:avLst/>
          </a:prstGeom>
          <a:solidFill>
            <a:srgbClr val="7790D7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3" name="Rectangle 39"/>
          <p:cNvSpPr>
            <a:spLocks noChangeArrowheads="1"/>
          </p:cNvSpPr>
          <p:nvPr/>
        </p:nvSpPr>
        <p:spPr bwMode="auto">
          <a:xfrm>
            <a:off x="10423205" y="5931217"/>
            <a:ext cx="217487" cy="215900"/>
          </a:xfrm>
          <a:prstGeom prst="rect">
            <a:avLst/>
          </a:prstGeom>
          <a:solidFill>
            <a:srgbClr val="7790D7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4" name="Rectangle 40"/>
          <p:cNvSpPr>
            <a:spLocks noChangeArrowheads="1"/>
          </p:cNvSpPr>
          <p:nvPr/>
        </p:nvSpPr>
        <p:spPr bwMode="auto">
          <a:xfrm>
            <a:off x="8122917" y="5715317"/>
            <a:ext cx="217488" cy="215900"/>
          </a:xfrm>
          <a:prstGeom prst="rect">
            <a:avLst/>
          </a:prstGeom>
          <a:solidFill>
            <a:srgbClr val="7790D7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5" name="Rectangle 41"/>
          <p:cNvSpPr>
            <a:spLocks noChangeArrowheads="1"/>
          </p:cNvSpPr>
          <p:nvPr/>
        </p:nvSpPr>
        <p:spPr bwMode="auto">
          <a:xfrm>
            <a:off x="8913492" y="5715317"/>
            <a:ext cx="217488" cy="215900"/>
          </a:xfrm>
          <a:prstGeom prst="rect">
            <a:avLst/>
          </a:prstGeom>
          <a:solidFill>
            <a:srgbClr val="7790D7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6" name="Rectangle 42"/>
          <p:cNvSpPr>
            <a:spLocks noChangeArrowheads="1"/>
          </p:cNvSpPr>
          <p:nvPr/>
        </p:nvSpPr>
        <p:spPr bwMode="auto">
          <a:xfrm>
            <a:off x="8121330" y="6364605"/>
            <a:ext cx="217487" cy="215900"/>
          </a:xfrm>
          <a:prstGeom prst="rect">
            <a:avLst/>
          </a:prstGeom>
          <a:solidFill>
            <a:srgbClr val="7790D7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7" name="Rectangle 43"/>
          <p:cNvSpPr>
            <a:spLocks noChangeArrowheads="1"/>
          </p:cNvSpPr>
          <p:nvPr/>
        </p:nvSpPr>
        <p:spPr bwMode="auto">
          <a:xfrm>
            <a:off x="8913492" y="6364605"/>
            <a:ext cx="217488" cy="215900"/>
          </a:xfrm>
          <a:prstGeom prst="rect">
            <a:avLst/>
          </a:prstGeom>
          <a:solidFill>
            <a:srgbClr val="7790D7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8" name="Rectangle 44"/>
          <p:cNvSpPr>
            <a:spLocks noChangeArrowheads="1"/>
          </p:cNvSpPr>
          <p:nvPr/>
        </p:nvSpPr>
        <p:spPr bwMode="auto">
          <a:xfrm>
            <a:off x="9777092" y="6364605"/>
            <a:ext cx="217488" cy="215900"/>
          </a:xfrm>
          <a:prstGeom prst="rect">
            <a:avLst/>
          </a:prstGeom>
          <a:solidFill>
            <a:srgbClr val="7790D7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9" name="Rectangle 45"/>
          <p:cNvSpPr>
            <a:spLocks noChangeArrowheads="1"/>
          </p:cNvSpPr>
          <p:nvPr/>
        </p:nvSpPr>
        <p:spPr bwMode="auto">
          <a:xfrm>
            <a:off x="10640692" y="6364605"/>
            <a:ext cx="217488" cy="215900"/>
          </a:xfrm>
          <a:prstGeom prst="rect">
            <a:avLst/>
          </a:prstGeom>
          <a:solidFill>
            <a:srgbClr val="7790D7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0" name="Rectangle 46"/>
          <p:cNvSpPr>
            <a:spLocks noChangeArrowheads="1"/>
          </p:cNvSpPr>
          <p:nvPr/>
        </p:nvSpPr>
        <p:spPr bwMode="auto">
          <a:xfrm>
            <a:off x="3658235" y="4591844"/>
            <a:ext cx="2232025" cy="287337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1" name="Rectangle 47"/>
          <p:cNvSpPr>
            <a:spLocks noChangeArrowheads="1"/>
          </p:cNvSpPr>
          <p:nvPr/>
        </p:nvSpPr>
        <p:spPr bwMode="auto">
          <a:xfrm>
            <a:off x="6803071" y="3272314"/>
            <a:ext cx="217487" cy="2159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2" name="Rectangle 48"/>
          <p:cNvSpPr>
            <a:spLocks noChangeArrowheads="1"/>
          </p:cNvSpPr>
          <p:nvPr/>
        </p:nvSpPr>
        <p:spPr bwMode="auto">
          <a:xfrm>
            <a:off x="8458833" y="3272314"/>
            <a:ext cx="217488" cy="2159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3" name="Rectangle 49"/>
          <p:cNvSpPr>
            <a:spLocks noChangeArrowheads="1"/>
          </p:cNvSpPr>
          <p:nvPr/>
        </p:nvSpPr>
        <p:spPr bwMode="auto">
          <a:xfrm>
            <a:off x="9250996" y="3272314"/>
            <a:ext cx="217487" cy="2159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Rectangle 50"/>
          <p:cNvSpPr>
            <a:spLocks noChangeArrowheads="1"/>
          </p:cNvSpPr>
          <p:nvPr/>
        </p:nvSpPr>
        <p:spPr bwMode="auto">
          <a:xfrm>
            <a:off x="7091996" y="3056414"/>
            <a:ext cx="217487" cy="2159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Rectangle 51"/>
          <p:cNvSpPr>
            <a:spLocks noChangeArrowheads="1"/>
          </p:cNvSpPr>
          <p:nvPr/>
        </p:nvSpPr>
        <p:spPr bwMode="auto">
          <a:xfrm>
            <a:off x="9466896" y="3056414"/>
            <a:ext cx="217487" cy="2159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6" name="Rectangle 52"/>
          <p:cNvSpPr>
            <a:spLocks noChangeArrowheads="1"/>
          </p:cNvSpPr>
          <p:nvPr/>
        </p:nvSpPr>
        <p:spPr bwMode="auto">
          <a:xfrm>
            <a:off x="10186033" y="3056414"/>
            <a:ext cx="217488" cy="2159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Rectangle 55"/>
          <p:cNvSpPr>
            <a:spLocks noChangeArrowheads="1"/>
          </p:cNvSpPr>
          <p:nvPr/>
        </p:nvSpPr>
        <p:spPr bwMode="auto">
          <a:xfrm>
            <a:off x="8697592" y="5932805"/>
            <a:ext cx="217488" cy="2159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Rectangle 56"/>
          <p:cNvSpPr>
            <a:spLocks noChangeArrowheads="1"/>
          </p:cNvSpPr>
          <p:nvPr/>
        </p:nvSpPr>
        <p:spPr bwMode="auto">
          <a:xfrm>
            <a:off x="9561192" y="5932805"/>
            <a:ext cx="217488" cy="2159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Rectangle 57"/>
          <p:cNvSpPr>
            <a:spLocks noChangeArrowheads="1"/>
          </p:cNvSpPr>
          <p:nvPr/>
        </p:nvSpPr>
        <p:spPr bwMode="auto">
          <a:xfrm>
            <a:off x="9777092" y="5716905"/>
            <a:ext cx="217488" cy="2159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Rectangle 58"/>
          <p:cNvSpPr>
            <a:spLocks noChangeArrowheads="1"/>
          </p:cNvSpPr>
          <p:nvPr/>
        </p:nvSpPr>
        <p:spPr bwMode="auto">
          <a:xfrm>
            <a:off x="10640692" y="5716905"/>
            <a:ext cx="217488" cy="2159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Rectangle 59"/>
          <p:cNvSpPr>
            <a:spLocks noChangeArrowheads="1"/>
          </p:cNvSpPr>
          <p:nvPr/>
        </p:nvSpPr>
        <p:spPr bwMode="auto">
          <a:xfrm>
            <a:off x="3658235" y="4880769"/>
            <a:ext cx="2232025" cy="287337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Rectangle 61"/>
          <p:cNvSpPr>
            <a:spLocks noChangeArrowheads="1"/>
          </p:cNvSpPr>
          <p:nvPr/>
        </p:nvSpPr>
        <p:spPr bwMode="auto">
          <a:xfrm>
            <a:off x="7091996" y="3488214"/>
            <a:ext cx="217487" cy="2159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Rectangle 62"/>
          <p:cNvSpPr>
            <a:spLocks noChangeArrowheads="1"/>
          </p:cNvSpPr>
          <p:nvPr/>
        </p:nvSpPr>
        <p:spPr bwMode="auto">
          <a:xfrm>
            <a:off x="7882571" y="3488214"/>
            <a:ext cx="217487" cy="2159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Rectangle 63"/>
          <p:cNvSpPr>
            <a:spLocks noChangeArrowheads="1"/>
          </p:cNvSpPr>
          <p:nvPr/>
        </p:nvSpPr>
        <p:spPr bwMode="auto">
          <a:xfrm>
            <a:off x="8676321" y="3488214"/>
            <a:ext cx="217487" cy="2159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Rectangle 64"/>
          <p:cNvSpPr>
            <a:spLocks noChangeArrowheads="1"/>
          </p:cNvSpPr>
          <p:nvPr/>
        </p:nvSpPr>
        <p:spPr bwMode="auto">
          <a:xfrm>
            <a:off x="7668258" y="3705701"/>
            <a:ext cx="217488" cy="2159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Rectangle 65"/>
          <p:cNvSpPr>
            <a:spLocks noChangeArrowheads="1"/>
          </p:cNvSpPr>
          <p:nvPr/>
        </p:nvSpPr>
        <p:spPr bwMode="auto">
          <a:xfrm>
            <a:off x="9250996" y="3704114"/>
            <a:ext cx="217487" cy="2159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Rectangle 66"/>
          <p:cNvSpPr>
            <a:spLocks noChangeArrowheads="1"/>
          </p:cNvSpPr>
          <p:nvPr/>
        </p:nvSpPr>
        <p:spPr bwMode="auto">
          <a:xfrm>
            <a:off x="6803071" y="3704114"/>
            <a:ext cx="217487" cy="2159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Rectangle 67"/>
          <p:cNvSpPr>
            <a:spLocks noChangeArrowheads="1"/>
          </p:cNvSpPr>
          <p:nvPr/>
        </p:nvSpPr>
        <p:spPr bwMode="auto">
          <a:xfrm>
            <a:off x="8122917" y="6148705"/>
            <a:ext cx="217488" cy="2159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Rectangle 68"/>
          <p:cNvSpPr>
            <a:spLocks noChangeArrowheads="1"/>
          </p:cNvSpPr>
          <p:nvPr/>
        </p:nvSpPr>
        <p:spPr bwMode="auto">
          <a:xfrm>
            <a:off x="7907017" y="6364605"/>
            <a:ext cx="217488" cy="2159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Rectangle 69"/>
          <p:cNvSpPr>
            <a:spLocks noChangeArrowheads="1"/>
          </p:cNvSpPr>
          <p:nvPr/>
        </p:nvSpPr>
        <p:spPr bwMode="auto">
          <a:xfrm>
            <a:off x="8913492" y="6148705"/>
            <a:ext cx="217488" cy="2159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Rectangle 70"/>
          <p:cNvSpPr>
            <a:spLocks noChangeArrowheads="1"/>
          </p:cNvSpPr>
          <p:nvPr/>
        </p:nvSpPr>
        <p:spPr bwMode="auto">
          <a:xfrm>
            <a:off x="9562780" y="6364605"/>
            <a:ext cx="217487" cy="2159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2" name="Rectangle 71"/>
          <p:cNvSpPr>
            <a:spLocks noChangeArrowheads="1"/>
          </p:cNvSpPr>
          <p:nvPr/>
        </p:nvSpPr>
        <p:spPr bwMode="auto">
          <a:xfrm>
            <a:off x="3658235" y="5169694"/>
            <a:ext cx="2232025" cy="287337"/>
          </a:xfrm>
          <a:prstGeom prst="rect">
            <a:avLst/>
          </a:prstGeom>
          <a:solidFill>
            <a:srgbClr val="00FF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3" name="Rectangle 72"/>
          <p:cNvSpPr>
            <a:spLocks noChangeArrowheads="1"/>
          </p:cNvSpPr>
          <p:nvPr/>
        </p:nvSpPr>
        <p:spPr bwMode="auto">
          <a:xfrm>
            <a:off x="7090408" y="3272314"/>
            <a:ext cx="217488" cy="215900"/>
          </a:xfrm>
          <a:prstGeom prst="rect">
            <a:avLst/>
          </a:prstGeom>
          <a:solidFill>
            <a:srgbClr val="00FF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4" name="Rectangle 73"/>
          <p:cNvSpPr>
            <a:spLocks noChangeArrowheads="1"/>
          </p:cNvSpPr>
          <p:nvPr/>
        </p:nvSpPr>
        <p:spPr bwMode="auto">
          <a:xfrm>
            <a:off x="7884158" y="3272314"/>
            <a:ext cx="217488" cy="215900"/>
          </a:xfrm>
          <a:prstGeom prst="rect">
            <a:avLst/>
          </a:prstGeom>
          <a:solidFill>
            <a:srgbClr val="00FF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5" name="Rectangle 74"/>
          <p:cNvSpPr>
            <a:spLocks noChangeArrowheads="1"/>
          </p:cNvSpPr>
          <p:nvPr/>
        </p:nvSpPr>
        <p:spPr bwMode="auto">
          <a:xfrm>
            <a:off x="8674733" y="3272314"/>
            <a:ext cx="217488" cy="215900"/>
          </a:xfrm>
          <a:prstGeom prst="rect">
            <a:avLst/>
          </a:prstGeom>
          <a:solidFill>
            <a:srgbClr val="00FF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6" name="Rectangle 75"/>
          <p:cNvSpPr>
            <a:spLocks noChangeArrowheads="1"/>
          </p:cNvSpPr>
          <p:nvPr/>
        </p:nvSpPr>
        <p:spPr bwMode="auto">
          <a:xfrm>
            <a:off x="9466896" y="3272314"/>
            <a:ext cx="217487" cy="215900"/>
          </a:xfrm>
          <a:prstGeom prst="rect">
            <a:avLst/>
          </a:prstGeom>
          <a:solidFill>
            <a:srgbClr val="00FF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Rectangle 76"/>
          <p:cNvSpPr>
            <a:spLocks noChangeArrowheads="1"/>
          </p:cNvSpPr>
          <p:nvPr/>
        </p:nvSpPr>
        <p:spPr bwMode="auto">
          <a:xfrm>
            <a:off x="10187621" y="3272314"/>
            <a:ext cx="217487" cy="215900"/>
          </a:xfrm>
          <a:prstGeom prst="rect">
            <a:avLst/>
          </a:prstGeom>
          <a:solidFill>
            <a:srgbClr val="00FF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Rectangle 77"/>
          <p:cNvSpPr>
            <a:spLocks noChangeArrowheads="1"/>
          </p:cNvSpPr>
          <p:nvPr/>
        </p:nvSpPr>
        <p:spPr bwMode="auto">
          <a:xfrm>
            <a:off x="6803071" y="3488214"/>
            <a:ext cx="217487" cy="215900"/>
          </a:xfrm>
          <a:prstGeom prst="rect">
            <a:avLst/>
          </a:prstGeom>
          <a:solidFill>
            <a:srgbClr val="00FF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9" name="Rectangle 78"/>
          <p:cNvSpPr>
            <a:spLocks noChangeArrowheads="1"/>
          </p:cNvSpPr>
          <p:nvPr/>
        </p:nvSpPr>
        <p:spPr bwMode="auto">
          <a:xfrm>
            <a:off x="8458833" y="3488214"/>
            <a:ext cx="217488" cy="215900"/>
          </a:xfrm>
          <a:prstGeom prst="rect">
            <a:avLst/>
          </a:prstGeom>
          <a:solidFill>
            <a:srgbClr val="00FF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79"/>
          <p:cNvSpPr>
            <a:spLocks noChangeArrowheads="1"/>
          </p:cNvSpPr>
          <p:nvPr/>
        </p:nvSpPr>
        <p:spPr bwMode="auto">
          <a:xfrm>
            <a:off x="9250996" y="3488214"/>
            <a:ext cx="217487" cy="215900"/>
          </a:xfrm>
          <a:prstGeom prst="rect">
            <a:avLst/>
          </a:prstGeom>
          <a:solidFill>
            <a:srgbClr val="00FF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80"/>
          <p:cNvSpPr>
            <a:spLocks noChangeArrowheads="1"/>
          </p:cNvSpPr>
          <p:nvPr/>
        </p:nvSpPr>
        <p:spPr bwMode="auto">
          <a:xfrm>
            <a:off x="6803071" y="3705701"/>
            <a:ext cx="217487" cy="215900"/>
          </a:xfrm>
          <a:prstGeom prst="rect">
            <a:avLst/>
          </a:prstGeom>
          <a:solidFill>
            <a:srgbClr val="00FF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81"/>
          <p:cNvSpPr>
            <a:spLocks noChangeArrowheads="1"/>
          </p:cNvSpPr>
          <p:nvPr/>
        </p:nvSpPr>
        <p:spPr bwMode="auto">
          <a:xfrm>
            <a:off x="8458833" y="3705701"/>
            <a:ext cx="217488" cy="215900"/>
          </a:xfrm>
          <a:prstGeom prst="rect">
            <a:avLst/>
          </a:prstGeom>
          <a:solidFill>
            <a:srgbClr val="00FF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3" name="Rectangle 82"/>
          <p:cNvSpPr>
            <a:spLocks noChangeArrowheads="1"/>
          </p:cNvSpPr>
          <p:nvPr/>
        </p:nvSpPr>
        <p:spPr bwMode="auto">
          <a:xfrm>
            <a:off x="9970133" y="3704114"/>
            <a:ext cx="217488" cy="215900"/>
          </a:xfrm>
          <a:prstGeom prst="rect">
            <a:avLst/>
          </a:prstGeom>
          <a:solidFill>
            <a:srgbClr val="00FF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4" name="Rectangle 83"/>
          <p:cNvSpPr>
            <a:spLocks noChangeArrowheads="1"/>
          </p:cNvSpPr>
          <p:nvPr/>
        </p:nvSpPr>
        <p:spPr bwMode="auto">
          <a:xfrm>
            <a:off x="7668258" y="3488214"/>
            <a:ext cx="217488" cy="2159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5" name="Rectangle 84"/>
          <p:cNvSpPr>
            <a:spLocks noChangeArrowheads="1"/>
          </p:cNvSpPr>
          <p:nvPr/>
        </p:nvSpPr>
        <p:spPr bwMode="auto">
          <a:xfrm>
            <a:off x="9971721" y="3488214"/>
            <a:ext cx="217487" cy="2159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6" name="Rectangle 85"/>
          <p:cNvSpPr>
            <a:spLocks noChangeArrowheads="1"/>
          </p:cNvSpPr>
          <p:nvPr/>
        </p:nvSpPr>
        <p:spPr bwMode="auto">
          <a:xfrm>
            <a:off x="6803071" y="3488214"/>
            <a:ext cx="217487" cy="2159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7" name="Rectangle 86"/>
          <p:cNvSpPr>
            <a:spLocks noChangeArrowheads="1"/>
          </p:cNvSpPr>
          <p:nvPr/>
        </p:nvSpPr>
        <p:spPr bwMode="auto">
          <a:xfrm>
            <a:off x="9466896" y="3488214"/>
            <a:ext cx="217487" cy="215900"/>
          </a:xfrm>
          <a:prstGeom prst="rect">
            <a:avLst/>
          </a:prstGeom>
          <a:solidFill>
            <a:srgbClr val="00FF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8" name="Rectangle 87"/>
          <p:cNvSpPr>
            <a:spLocks noChangeArrowheads="1"/>
          </p:cNvSpPr>
          <p:nvPr/>
        </p:nvSpPr>
        <p:spPr bwMode="auto">
          <a:xfrm>
            <a:off x="10186033" y="3488214"/>
            <a:ext cx="217488" cy="215900"/>
          </a:xfrm>
          <a:prstGeom prst="rect">
            <a:avLst/>
          </a:prstGeom>
          <a:solidFill>
            <a:srgbClr val="00FF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9" name="Rectangle 88"/>
          <p:cNvSpPr>
            <a:spLocks noChangeArrowheads="1"/>
          </p:cNvSpPr>
          <p:nvPr/>
        </p:nvSpPr>
        <p:spPr bwMode="auto">
          <a:xfrm>
            <a:off x="7907017" y="6148705"/>
            <a:ext cx="217488" cy="2159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0" name="Rectangle 89"/>
          <p:cNvSpPr>
            <a:spLocks noChangeArrowheads="1"/>
          </p:cNvSpPr>
          <p:nvPr/>
        </p:nvSpPr>
        <p:spPr bwMode="auto">
          <a:xfrm>
            <a:off x="10424792" y="6148705"/>
            <a:ext cx="217488" cy="2159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1" name="Rectangle 90"/>
          <p:cNvSpPr>
            <a:spLocks noChangeArrowheads="1"/>
          </p:cNvSpPr>
          <p:nvPr/>
        </p:nvSpPr>
        <p:spPr bwMode="auto">
          <a:xfrm>
            <a:off x="8122917" y="5932805"/>
            <a:ext cx="217488" cy="215900"/>
          </a:xfrm>
          <a:prstGeom prst="rect">
            <a:avLst/>
          </a:prstGeom>
          <a:solidFill>
            <a:srgbClr val="00FF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2" name="Rectangle 91"/>
          <p:cNvSpPr>
            <a:spLocks noChangeArrowheads="1"/>
          </p:cNvSpPr>
          <p:nvPr/>
        </p:nvSpPr>
        <p:spPr bwMode="auto">
          <a:xfrm>
            <a:off x="8913492" y="5932805"/>
            <a:ext cx="217488" cy="215900"/>
          </a:xfrm>
          <a:prstGeom prst="rect">
            <a:avLst/>
          </a:prstGeom>
          <a:solidFill>
            <a:srgbClr val="00FF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3" name="Rectangle 92"/>
          <p:cNvSpPr>
            <a:spLocks noChangeArrowheads="1"/>
          </p:cNvSpPr>
          <p:nvPr/>
        </p:nvSpPr>
        <p:spPr bwMode="auto">
          <a:xfrm>
            <a:off x="9777092" y="5932805"/>
            <a:ext cx="217488" cy="215900"/>
          </a:xfrm>
          <a:prstGeom prst="rect">
            <a:avLst/>
          </a:prstGeom>
          <a:solidFill>
            <a:srgbClr val="00FF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4" name="Rectangle 93"/>
          <p:cNvSpPr>
            <a:spLocks noChangeArrowheads="1"/>
          </p:cNvSpPr>
          <p:nvPr/>
        </p:nvSpPr>
        <p:spPr bwMode="auto">
          <a:xfrm>
            <a:off x="9561192" y="6148705"/>
            <a:ext cx="217488" cy="215900"/>
          </a:xfrm>
          <a:prstGeom prst="rect">
            <a:avLst/>
          </a:prstGeom>
          <a:solidFill>
            <a:srgbClr val="00FF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5" name="Rectangle 94"/>
          <p:cNvSpPr>
            <a:spLocks noChangeArrowheads="1"/>
          </p:cNvSpPr>
          <p:nvPr/>
        </p:nvSpPr>
        <p:spPr bwMode="auto">
          <a:xfrm>
            <a:off x="9777092" y="6148705"/>
            <a:ext cx="217488" cy="215900"/>
          </a:xfrm>
          <a:prstGeom prst="rect">
            <a:avLst/>
          </a:prstGeom>
          <a:solidFill>
            <a:srgbClr val="00FF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6" name="Rectangle 95"/>
          <p:cNvSpPr>
            <a:spLocks noChangeArrowheads="1"/>
          </p:cNvSpPr>
          <p:nvPr/>
        </p:nvSpPr>
        <p:spPr bwMode="auto">
          <a:xfrm>
            <a:off x="10640692" y="6148705"/>
            <a:ext cx="217488" cy="215900"/>
          </a:xfrm>
          <a:prstGeom prst="rect">
            <a:avLst/>
          </a:prstGeom>
          <a:solidFill>
            <a:srgbClr val="00FF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Rectangle 96"/>
          <p:cNvSpPr>
            <a:spLocks noChangeArrowheads="1"/>
          </p:cNvSpPr>
          <p:nvPr/>
        </p:nvSpPr>
        <p:spPr bwMode="auto">
          <a:xfrm>
            <a:off x="10640692" y="5932805"/>
            <a:ext cx="217488" cy="215900"/>
          </a:xfrm>
          <a:prstGeom prst="rect">
            <a:avLst/>
          </a:prstGeom>
          <a:solidFill>
            <a:srgbClr val="00FF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8" name="Rectangle 97"/>
          <p:cNvSpPr>
            <a:spLocks noChangeArrowheads="1"/>
          </p:cNvSpPr>
          <p:nvPr/>
        </p:nvSpPr>
        <p:spPr bwMode="auto">
          <a:xfrm>
            <a:off x="10424792" y="6364605"/>
            <a:ext cx="217488" cy="215900"/>
          </a:xfrm>
          <a:prstGeom prst="rect">
            <a:avLst/>
          </a:prstGeom>
          <a:solidFill>
            <a:srgbClr val="00FF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Rectangle 98"/>
          <p:cNvSpPr>
            <a:spLocks noChangeArrowheads="1"/>
          </p:cNvSpPr>
          <p:nvPr/>
        </p:nvSpPr>
        <p:spPr bwMode="auto">
          <a:xfrm>
            <a:off x="8699180" y="6148705"/>
            <a:ext cx="217487" cy="215900"/>
          </a:xfrm>
          <a:prstGeom prst="rect">
            <a:avLst/>
          </a:prstGeom>
          <a:solidFill>
            <a:srgbClr val="00FF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0" name="Rectangle 99"/>
          <p:cNvSpPr>
            <a:spLocks noChangeArrowheads="1"/>
          </p:cNvSpPr>
          <p:nvPr/>
        </p:nvSpPr>
        <p:spPr bwMode="auto">
          <a:xfrm>
            <a:off x="8699180" y="6364605"/>
            <a:ext cx="217487" cy="215900"/>
          </a:xfrm>
          <a:prstGeom prst="rect">
            <a:avLst/>
          </a:prstGeom>
          <a:solidFill>
            <a:srgbClr val="00FF00">
              <a:alpha val="2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72" name="Picture 4"/>
          <p:cNvPicPr>
            <a:picLocks noChangeAspect="1" noChangeArrowheads="1"/>
          </p:cNvPicPr>
          <p:nvPr/>
        </p:nvPicPr>
        <p:blipFill>
          <a:blip r:embed="rId8">
            <a:lum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068" y="121285"/>
            <a:ext cx="1932591" cy="1495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72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8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  <p:bldP spid="189" grpId="0" animBg="1"/>
      <p:bldP spid="189" grpId="1" animBg="1"/>
      <p:bldP spid="190" grpId="0" animBg="1"/>
      <p:bldP spid="190" grpId="1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Excitation Table and Equations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D flip-flop used to realize circuit (</a:t>
            </a:r>
            <a:r>
              <a:rPr lang="en-US" altLang="zh-CN" dirty="0">
                <a:solidFill>
                  <a:srgbClr val="FF0000"/>
                </a:solidFill>
              </a:rPr>
              <a:t>two D flip-flops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3553-20B2-47A8-A2D9-B2FBBD925E7F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276321" y="591375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lum contrast="1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" y="3470116"/>
            <a:ext cx="2879725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lum contrast="1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155" y="4564380"/>
            <a:ext cx="5113337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428474"/>
              </p:ext>
            </p:extLst>
          </p:nvPr>
        </p:nvGraphicFramePr>
        <p:xfrm>
          <a:off x="3585210" y="3583781"/>
          <a:ext cx="2376488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5" name="Visio" r:id="rId5" imgW="2206942" imgH="1785223" progId="Visio.Drawing.11">
                  <p:embed/>
                </p:oleObj>
              </mc:Choice>
              <mc:Fallback>
                <p:oleObj name="Visio" r:id="rId5" imgW="2206942" imgH="178522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5210" y="3583781"/>
                        <a:ext cx="2376488" cy="19510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271" y="2048351"/>
            <a:ext cx="43815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8">
            <a:lum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068" y="136525"/>
            <a:ext cx="1932591" cy="1495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圆角矩形 12"/>
          <p:cNvSpPr/>
          <p:nvPr/>
        </p:nvSpPr>
        <p:spPr>
          <a:xfrm>
            <a:off x="3835239" y="2887026"/>
            <a:ext cx="507206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How to derive Equations?</a:t>
            </a:r>
            <a:endParaRPr lang="zh-CN" altLang="en-US" sz="3200" dirty="0"/>
          </a:p>
        </p:txBody>
      </p:sp>
      <p:sp>
        <p:nvSpPr>
          <p:cNvPr id="34" name="Rectangle 43"/>
          <p:cNvSpPr>
            <a:spLocks noChangeArrowheads="1"/>
          </p:cNvSpPr>
          <p:nvPr/>
        </p:nvSpPr>
        <p:spPr bwMode="auto">
          <a:xfrm>
            <a:off x="3331207" y="4240053"/>
            <a:ext cx="1008063" cy="647700"/>
          </a:xfrm>
          <a:prstGeom prst="rect">
            <a:avLst/>
          </a:prstGeom>
          <a:solidFill>
            <a:srgbClr val="7790D7">
              <a:alpha val="3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D</a:t>
            </a:r>
            <a:r>
              <a:rPr kumimoji="0" lang="en-US" altLang="zh-CN" sz="24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A</a:t>
            </a:r>
          </a:p>
        </p:txBody>
      </p:sp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10403681" y="6316344"/>
            <a:ext cx="215900" cy="215900"/>
          </a:xfrm>
          <a:prstGeom prst="rect">
            <a:avLst/>
          </a:prstGeom>
          <a:solidFill>
            <a:srgbClr val="7790D7">
              <a:alpha val="3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-2500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36" name="Rectangle 55"/>
          <p:cNvSpPr>
            <a:spLocks noChangeArrowheads="1"/>
          </p:cNvSpPr>
          <p:nvPr/>
        </p:nvSpPr>
        <p:spPr bwMode="auto">
          <a:xfrm>
            <a:off x="8747918" y="5884544"/>
            <a:ext cx="144463" cy="647700"/>
          </a:xfrm>
          <a:prstGeom prst="rect">
            <a:avLst/>
          </a:prstGeom>
          <a:solidFill>
            <a:srgbClr val="7790D7">
              <a:alpha val="3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-2500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37" name="Rectangle 56"/>
          <p:cNvSpPr>
            <a:spLocks noChangeArrowheads="1"/>
          </p:cNvSpPr>
          <p:nvPr/>
        </p:nvSpPr>
        <p:spPr bwMode="auto">
          <a:xfrm>
            <a:off x="9611518" y="5884544"/>
            <a:ext cx="144463" cy="431800"/>
          </a:xfrm>
          <a:prstGeom prst="rect">
            <a:avLst/>
          </a:prstGeom>
          <a:solidFill>
            <a:srgbClr val="7790D7">
              <a:alpha val="3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-2500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38" name="Rectangle 57"/>
          <p:cNvSpPr>
            <a:spLocks noChangeArrowheads="1"/>
          </p:cNvSpPr>
          <p:nvPr/>
        </p:nvSpPr>
        <p:spPr bwMode="auto">
          <a:xfrm>
            <a:off x="5205092" y="4240053"/>
            <a:ext cx="1008063" cy="647700"/>
          </a:xfrm>
          <a:prstGeom prst="rect">
            <a:avLst/>
          </a:prstGeom>
          <a:solidFill>
            <a:srgbClr val="FF0000">
              <a:alpha val="3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D</a:t>
            </a:r>
            <a:r>
              <a:rPr kumimoji="0" lang="en-US" altLang="zh-CN" sz="2400" b="0" i="0" u="none" strike="noStrike" kern="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B</a:t>
            </a:r>
          </a:p>
        </p:txBody>
      </p:sp>
      <p:sp>
        <p:nvSpPr>
          <p:cNvPr id="39" name="Rectangle 58"/>
          <p:cNvSpPr>
            <a:spLocks noChangeArrowheads="1"/>
          </p:cNvSpPr>
          <p:nvPr/>
        </p:nvSpPr>
        <p:spPr bwMode="auto">
          <a:xfrm>
            <a:off x="8100218" y="5813106"/>
            <a:ext cx="144463" cy="287338"/>
          </a:xfrm>
          <a:prstGeom prst="rect">
            <a:avLst/>
          </a:prstGeom>
          <a:solidFill>
            <a:srgbClr val="FF0000">
              <a:alpha val="3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-2500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40" name="Rectangle 59"/>
          <p:cNvSpPr>
            <a:spLocks noChangeArrowheads="1"/>
          </p:cNvSpPr>
          <p:nvPr/>
        </p:nvSpPr>
        <p:spPr bwMode="auto">
          <a:xfrm>
            <a:off x="9755981" y="5884544"/>
            <a:ext cx="215900" cy="431800"/>
          </a:xfrm>
          <a:prstGeom prst="rect">
            <a:avLst/>
          </a:prstGeom>
          <a:solidFill>
            <a:srgbClr val="FF0000">
              <a:alpha val="3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-2500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41" name="Rectangle 60"/>
          <p:cNvSpPr>
            <a:spLocks noChangeArrowheads="1"/>
          </p:cNvSpPr>
          <p:nvPr/>
        </p:nvSpPr>
        <p:spPr bwMode="auto">
          <a:xfrm>
            <a:off x="10619581" y="5668644"/>
            <a:ext cx="144462" cy="647700"/>
          </a:xfrm>
          <a:prstGeom prst="rect">
            <a:avLst/>
          </a:prstGeom>
          <a:solidFill>
            <a:srgbClr val="FF0000">
              <a:alpha val="3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-2500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42" name="Rectangle 61"/>
          <p:cNvSpPr>
            <a:spLocks noChangeArrowheads="1"/>
          </p:cNvSpPr>
          <p:nvPr/>
        </p:nvSpPr>
        <p:spPr bwMode="auto">
          <a:xfrm>
            <a:off x="8963818" y="5813106"/>
            <a:ext cx="144463" cy="287338"/>
          </a:xfrm>
          <a:prstGeom prst="rect">
            <a:avLst/>
          </a:prstGeom>
          <a:solidFill>
            <a:srgbClr val="FF0000">
              <a:alpha val="3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-2500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43" name="Rectangle 62"/>
          <p:cNvSpPr>
            <a:spLocks noChangeArrowheads="1"/>
          </p:cNvSpPr>
          <p:nvPr/>
        </p:nvSpPr>
        <p:spPr bwMode="auto">
          <a:xfrm>
            <a:off x="7236619" y="4240530"/>
            <a:ext cx="1008062" cy="647700"/>
          </a:xfrm>
          <a:prstGeom prst="rect">
            <a:avLst/>
          </a:prstGeom>
          <a:solidFill>
            <a:srgbClr val="00FF00">
              <a:alpha val="3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Z</a:t>
            </a:r>
            <a:endParaRPr kumimoji="0" lang="en-US" altLang="zh-CN" sz="2400" b="0" i="0" u="none" strike="noStrike" kern="0" cap="none" spc="0" normalizeH="0" baseline="-2500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charset="-122"/>
            </a:endParaRPr>
          </a:p>
        </p:txBody>
      </p:sp>
      <p:sp>
        <p:nvSpPr>
          <p:cNvPr id="44" name="Rectangle 63"/>
          <p:cNvSpPr>
            <a:spLocks noChangeArrowheads="1"/>
          </p:cNvSpPr>
          <p:nvPr/>
        </p:nvSpPr>
        <p:spPr bwMode="auto">
          <a:xfrm>
            <a:off x="9971881" y="6289356"/>
            <a:ext cx="215900" cy="242888"/>
          </a:xfrm>
          <a:prstGeom prst="rect">
            <a:avLst/>
          </a:prstGeom>
          <a:solidFill>
            <a:srgbClr val="00FF00">
              <a:alpha val="3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-2500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357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Excitation Table and Equations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3553-20B2-47A8-A2D9-B2FBBD925E7F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 Box 43"/>
          <p:cNvSpPr txBox="1">
            <a:spLocks noChangeArrowheads="1"/>
          </p:cNvSpPr>
          <p:nvPr/>
        </p:nvSpPr>
        <p:spPr bwMode="auto">
          <a:xfrm>
            <a:off x="2232818" y="5135881"/>
            <a:ext cx="71294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Arial" charset="0"/>
                <a:ea typeface="宋体" charset="-122"/>
              </a:rPr>
              <a:t>D</a:t>
            </a:r>
            <a:r>
              <a:rPr lang="en-US" altLang="zh-CN" sz="2000" b="1" baseline="-25000" dirty="0">
                <a:latin typeface="Arial" charset="0"/>
                <a:ea typeface="宋体" charset="-122"/>
              </a:rPr>
              <a:t>A</a:t>
            </a:r>
            <a:r>
              <a:rPr lang="en-US" altLang="zh-CN" sz="2000" b="1" dirty="0">
                <a:latin typeface="Arial" charset="0"/>
                <a:ea typeface="宋体" charset="-122"/>
              </a:rPr>
              <a:t>=f(</a:t>
            </a:r>
            <a:r>
              <a:rPr lang="en-US" altLang="zh-CN" sz="2000" b="1" dirty="0" err="1">
                <a:latin typeface="Arial" charset="0"/>
                <a:ea typeface="宋体" charset="-122"/>
              </a:rPr>
              <a:t>F</a:t>
            </a:r>
            <a:r>
              <a:rPr lang="en-US" altLang="zh-CN" sz="2000" b="1" baseline="-25000" dirty="0" err="1">
                <a:latin typeface="Arial" charset="0"/>
                <a:ea typeface="宋体" charset="-122"/>
              </a:rPr>
              <a:t>A</a:t>
            </a:r>
            <a:r>
              <a:rPr lang="en-US" altLang="zh-CN" sz="2000" b="1" dirty="0" err="1">
                <a:latin typeface="Arial" charset="0"/>
                <a:ea typeface="宋体" charset="-122"/>
              </a:rPr>
              <a:t>,F</a:t>
            </a:r>
            <a:r>
              <a:rPr lang="en-US" altLang="zh-CN" sz="2000" b="1" baseline="-25000" dirty="0" err="1">
                <a:latin typeface="Arial" charset="0"/>
                <a:ea typeface="宋体" charset="-122"/>
              </a:rPr>
              <a:t>B</a:t>
            </a:r>
            <a:r>
              <a:rPr lang="en-US" altLang="zh-CN" sz="2000" b="1" dirty="0" err="1">
                <a:latin typeface="Arial" charset="0"/>
                <a:ea typeface="宋体" charset="-122"/>
              </a:rPr>
              <a:t>,x,y</a:t>
            </a:r>
            <a:r>
              <a:rPr lang="en-US" altLang="zh-CN" sz="2000" b="1" dirty="0">
                <a:latin typeface="Arial" charset="0"/>
                <a:ea typeface="宋体" charset="-122"/>
              </a:rPr>
              <a:t>)=</a:t>
            </a:r>
            <a:r>
              <a:rPr lang="el-GR" altLang="zh-CN" sz="2000" b="1" dirty="0">
                <a:latin typeface="Arial" charset="0"/>
                <a:ea typeface="宋体" charset="-122"/>
                <a:cs typeface="Arial" charset="0"/>
              </a:rPr>
              <a:t>Σ</a:t>
            </a:r>
            <a:r>
              <a:rPr lang="en-US" altLang="zh-CN" sz="2000" b="1" dirty="0">
                <a:latin typeface="Arial" charset="0"/>
                <a:ea typeface="宋体" charset="-122"/>
                <a:cs typeface="Arial" charset="0"/>
              </a:rPr>
              <a:t>(5,7,10,13,15)=F</a:t>
            </a:r>
            <a:r>
              <a:rPr lang="en-US" altLang="zh-CN" sz="2000" b="1" baseline="-25000" dirty="0">
                <a:latin typeface="Arial" charset="0"/>
                <a:ea typeface="宋体" charset="-122"/>
                <a:cs typeface="Arial" charset="0"/>
              </a:rPr>
              <a:t>A</a:t>
            </a:r>
            <a:r>
              <a:rPr lang="en-US" altLang="zh-CN" sz="2000" b="1" dirty="0">
                <a:latin typeface="Arial" charset="0"/>
                <a:ea typeface="宋体" charset="-122"/>
                <a:cs typeface="Arial" charset="0"/>
              </a:rPr>
              <a:t>F</a:t>
            </a:r>
            <a:r>
              <a:rPr lang="en-US" altLang="zh-CN" sz="2000" b="1" baseline="-25000" dirty="0">
                <a:latin typeface="Arial" charset="0"/>
                <a:ea typeface="宋体" charset="-122"/>
                <a:cs typeface="Arial" charset="0"/>
              </a:rPr>
              <a:t>B</a:t>
            </a:r>
            <a:r>
              <a:rPr lang="en-US" altLang="zh-CN" sz="2000" b="1" dirty="0">
                <a:latin typeface="Arial" charset="0"/>
                <a:ea typeface="宋体" charset="-122"/>
                <a:cs typeface="Arial" charset="0"/>
              </a:rPr>
              <a:t>’</a:t>
            </a:r>
            <a:r>
              <a:rPr lang="en-US" altLang="zh-CN" sz="2000" b="1" dirty="0" err="1">
                <a:latin typeface="Arial" charset="0"/>
                <a:ea typeface="宋体" charset="-122"/>
                <a:cs typeface="Arial" charset="0"/>
              </a:rPr>
              <a:t>xy</a:t>
            </a:r>
            <a:r>
              <a:rPr lang="en-US" altLang="zh-CN" sz="2000" b="1" dirty="0">
                <a:latin typeface="Arial" charset="0"/>
                <a:ea typeface="宋体" charset="-122"/>
                <a:cs typeface="Arial" charset="0"/>
              </a:rPr>
              <a:t>’+</a:t>
            </a:r>
            <a:r>
              <a:rPr lang="en-US" altLang="zh-CN" sz="2000" b="1" dirty="0" err="1">
                <a:latin typeface="Arial" charset="0"/>
                <a:ea typeface="宋体" charset="-122"/>
                <a:cs typeface="Arial" charset="0"/>
              </a:rPr>
              <a:t>F</a:t>
            </a:r>
            <a:r>
              <a:rPr lang="en-US" altLang="zh-CN" sz="2000" b="1" baseline="-25000" dirty="0" err="1">
                <a:latin typeface="Arial" charset="0"/>
                <a:ea typeface="宋体" charset="-122"/>
                <a:cs typeface="Arial" charset="0"/>
              </a:rPr>
              <a:t>A</a:t>
            </a:r>
            <a:r>
              <a:rPr lang="en-US" altLang="zh-CN" sz="2000" b="1" dirty="0" err="1">
                <a:latin typeface="Arial" charset="0"/>
                <a:ea typeface="宋体" charset="-122"/>
                <a:cs typeface="Arial" charset="0"/>
              </a:rPr>
              <a:t>x’y+F</a:t>
            </a:r>
            <a:r>
              <a:rPr lang="en-US" altLang="zh-CN" sz="2000" b="1" baseline="-25000" dirty="0" err="1">
                <a:latin typeface="Arial" charset="0"/>
                <a:ea typeface="宋体" charset="-122"/>
                <a:cs typeface="Arial" charset="0"/>
              </a:rPr>
              <a:t>B</a:t>
            </a:r>
            <a:r>
              <a:rPr lang="en-US" altLang="zh-CN" sz="2000" b="1" dirty="0" err="1">
                <a:latin typeface="Arial" charset="0"/>
                <a:ea typeface="宋体" charset="-122"/>
                <a:cs typeface="Arial" charset="0"/>
              </a:rPr>
              <a:t>y</a:t>
            </a:r>
            <a:endParaRPr lang="en-US" altLang="zh-CN" sz="2000" b="1" dirty="0">
              <a:latin typeface="Arial" charset="0"/>
              <a:ea typeface="宋体" charset="-122"/>
              <a:cs typeface="Arial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Arial" charset="0"/>
                <a:ea typeface="宋体" charset="-122"/>
              </a:rPr>
              <a:t>D</a:t>
            </a:r>
            <a:r>
              <a:rPr lang="en-US" altLang="zh-CN" sz="2000" b="1" baseline="-25000" dirty="0">
                <a:latin typeface="Arial" charset="0"/>
                <a:ea typeface="宋体" charset="-122"/>
              </a:rPr>
              <a:t>B</a:t>
            </a:r>
            <a:r>
              <a:rPr lang="en-US" altLang="zh-CN" sz="2000" b="1" dirty="0">
                <a:latin typeface="Arial" charset="0"/>
                <a:ea typeface="宋体" charset="-122"/>
              </a:rPr>
              <a:t>=f(</a:t>
            </a:r>
            <a:r>
              <a:rPr lang="en-US" altLang="zh-CN" sz="2000" b="1" dirty="0" err="1">
                <a:latin typeface="Arial" charset="0"/>
                <a:ea typeface="宋体" charset="-122"/>
              </a:rPr>
              <a:t>F</a:t>
            </a:r>
            <a:r>
              <a:rPr lang="en-US" altLang="zh-CN" sz="2000" b="1" baseline="-25000" dirty="0" err="1">
                <a:latin typeface="Arial" charset="0"/>
                <a:ea typeface="宋体" charset="-122"/>
              </a:rPr>
              <a:t>A</a:t>
            </a:r>
            <a:r>
              <a:rPr lang="en-US" altLang="zh-CN" sz="2000" b="1" dirty="0" err="1">
                <a:latin typeface="Arial" charset="0"/>
                <a:ea typeface="宋体" charset="-122"/>
              </a:rPr>
              <a:t>,F</a:t>
            </a:r>
            <a:r>
              <a:rPr lang="en-US" altLang="zh-CN" sz="2000" b="1" baseline="-25000" dirty="0" err="1">
                <a:latin typeface="Arial" charset="0"/>
                <a:ea typeface="宋体" charset="-122"/>
              </a:rPr>
              <a:t>B</a:t>
            </a:r>
            <a:r>
              <a:rPr lang="en-US" altLang="zh-CN" sz="2000" b="1" dirty="0" err="1">
                <a:latin typeface="Arial" charset="0"/>
                <a:ea typeface="宋体" charset="-122"/>
              </a:rPr>
              <a:t>,x,y</a:t>
            </a:r>
            <a:r>
              <a:rPr lang="en-US" altLang="zh-CN" sz="2000" b="1" dirty="0">
                <a:latin typeface="Arial" charset="0"/>
                <a:ea typeface="宋体" charset="-122"/>
              </a:rPr>
              <a:t>)=</a:t>
            </a:r>
            <a:r>
              <a:rPr lang="el-GR" altLang="zh-CN" sz="2000" b="1" dirty="0">
                <a:latin typeface="Arial" charset="0"/>
                <a:ea typeface="宋体" charset="-122"/>
              </a:rPr>
              <a:t>Σ</a:t>
            </a:r>
            <a:r>
              <a:rPr lang="en-US" altLang="zh-CN" sz="2000" b="1" dirty="0">
                <a:latin typeface="Arial" charset="0"/>
                <a:ea typeface="宋体" charset="-122"/>
              </a:rPr>
              <a:t>(2,3,4,5,6,7,14,15)=</a:t>
            </a:r>
            <a:r>
              <a:rPr lang="en-US" altLang="zh-CN" sz="2000" b="1" dirty="0" err="1">
                <a:latin typeface="Arial" charset="0"/>
                <a:ea typeface="宋体" charset="-122"/>
              </a:rPr>
              <a:t>F</a:t>
            </a:r>
            <a:r>
              <a:rPr lang="en-US" altLang="zh-CN" sz="2000" b="1" baseline="-25000" dirty="0" err="1">
                <a:latin typeface="Arial" charset="0"/>
                <a:ea typeface="宋体" charset="-122"/>
              </a:rPr>
              <a:t>A</a:t>
            </a:r>
            <a:r>
              <a:rPr lang="en-US" altLang="zh-CN" sz="2000" b="1" dirty="0" err="1">
                <a:latin typeface="Arial" charset="0"/>
                <a:ea typeface="宋体" charset="-122"/>
              </a:rPr>
              <a:t>’F</a:t>
            </a:r>
            <a:r>
              <a:rPr lang="en-US" altLang="zh-CN" sz="2000" b="1" baseline="-25000" dirty="0" err="1">
                <a:latin typeface="Arial" charset="0"/>
                <a:ea typeface="宋体" charset="-122"/>
              </a:rPr>
              <a:t>B</a:t>
            </a:r>
            <a:r>
              <a:rPr lang="en-US" altLang="zh-CN" sz="2000" b="1" dirty="0" err="1">
                <a:latin typeface="Arial" charset="0"/>
                <a:ea typeface="宋体" charset="-122"/>
              </a:rPr>
              <a:t>+F</a:t>
            </a:r>
            <a:r>
              <a:rPr lang="en-US" altLang="zh-CN" sz="2000" b="1" baseline="-25000" dirty="0" err="1">
                <a:latin typeface="Arial" charset="0"/>
                <a:ea typeface="宋体" charset="-122"/>
              </a:rPr>
              <a:t>A</a:t>
            </a:r>
            <a:r>
              <a:rPr lang="en-US" altLang="zh-CN" sz="2000" b="1" dirty="0" err="1">
                <a:latin typeface="Arial" charset="0"/>
                <a:ea typeface="宋体" charset="-122"/>
              </a:rPr>
              <a:t>’x+F</a:t>
            </a:r>
            <a:r>
              <a:rPr lang="en-US" altLang="zh-CN" sz="2000" b="1" baseline="-25000" dirty="0" err="1">
                <a:latin typeface="Arial" charset="0"/>
                <a:ea typeface="宋体" charset="-122"/>
              </a:rPr>
              <a:t>B</a:t>
            </a:r>
            <a:r>
              <a:rPr lang="en-US" altLang="zh-CN" sz="2000" b="1" dirty="0" err="1">
                <a:latin typeface="Arial" charset="0"/>
                <a:ea typeface="宋体" charset="-122"/>
              </a:rPr>
              <a:t>x</a:t>
            </a:r>
            <a:endParaRPr lang="el-GR" altLang="zh-CN" sz="2000" b="1" dirty="0">
              <a:latin typeface="Arial" charset="0"/>
              <a:ea typeface="宋体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l-GR" altLang="zh-CN" sz="2000" b="1" dirty="0">
                <a:latin typeface="Arial" charset="0"/>
                <a:ea typeface="宋体" charset="-122"/>
              </a:rPr>
              <a:t>Z</a:t>
            </a:r>
            <a:r>
              <a:rPr lang="en-US" altLang="zh-CN" sz="2000" b="1" dirty="0">
                <a:latin typeface="Arial" charset="0"/>
                <a:ea typeface="宋体" charset="-122"/>
              </a:rPr>
              <a:t>= f(</a:t>
            </a:r>
            <a:r>
              <a:rPr lang="en-US" altLang="zh-CN" sz="2000" b="1" dirty="0" err="1">
                <a:latin typeface="Arial" charset="0"/>
                <a:ea typeface="宋体" charset="-122"/>
              </a:rPr>
              <a:t>F</a:t>
            </a:r>
            <a:r>
              <a:rPr lang="en-US" altLang="zh-CN" sz="2000" b="1" baseline="-25000" dirty="0" err="1">
                <a:latin typeface="Arial" charset="0"/>
                <a:ea typeface="宋体" charset="-122"/>
              </a:rPr>
              <a:t>A</a:t>
            </a:r>
            <a:r>
              <a:rPr lang="en-US" altLang="zh-CN" sz="2000" b="1" dirty="0" err="1">
                <a:latin typeface="Arial" charset="0"/>
                <a:ea typeface="宋体" charset="-122"/>
              </a:rPr>
              <a:t>,F</a:t>
            </a:r>
            <a:r>
              <a:rPr lang="en-US" altLang="zh-CN" sz="2000" b="1" baseline="-25000" dirty="0" err="1">
                <a:latin typeface="Arial" charset="0"/>
                <a:ea typeface="宋体" charset="-122"/>
              </a:rPr>
              <a:t>B</a:t>
            </a:r>
            <a:r>
              <a:rPr lang="en-US" altLang="zh-CN" sz="2000" b="1" dirty="0" err="1">
                <a:latin typeface="Arial" charset="0"/>
                <a:ea typeface="宋体" charset="-122"/>
              </a:rPr>
              <a:t>,x,y</a:t>
            </a:r>
            <a:r>
              <a:rPr lang="en-US" altLang="zh-CN" sz="2000" b="1" dirty="0">
                <a:latin typeface="Arial" charset="0"/>
                <a:ea typeface="宋体" charset="-122"/>
              </a:rPr>
              <a:t>)=</a:t>
            </a:r>
            <a:r>
              <a:rPr lang="el-GR" altLang="zh-CN" sz="2000" b="1" dirty="0">
                <a:latin typeface="Arial" charset="0"/>
                <a:ea typeface="宋体" charset="-122"/>
              </a:rPr>
              <a:t>Σ</a:t>
            </a:r>
            <a:r>
              <a:rPr lang="en-US" altLang="zh-CN" sz="2000" b="1" dirty="0">
                <a:latin typeface="Arial" charset="0"/>
                <a:ea typeface="宋体" charset="-122"/>
              </a:rPr>
              <a:t>(11)=</a:t>
            </a:r>
            <a:r>
              <a:rPr lang="en-US" altLang="zh-CN" sz="2000" b="1" dirty="0" err="1">
                <a:latin typeface="Arial" charset="0"/>
                <a:ea typeface="宋体" charset="-122"/>
              </a:rPr>
              <a:t>F</a:t>
            </a:r>
            <a:r>
              <a:rPr lang="en-US" altLang="zh-CN" sz="2000" b="1" baseline="-25000" dirty="0" err="1">
                <a:latin typeface="Arial" charset="0"/>
                <a:ea typeface="宋体" charset="-122"/>
              </a:rPr>
              <a:t>A</a:t>
            </a:r>
            <a:r>
              <a:rPr lang="en-US" altLang="zh-CN" sz="2000" b="1" dirty="0" err="1">
                <a:latin typeface="Arial" charset="0"/>
                <a:ea typeface="宋体" charset="-122"/>
              </a:rPr>
              <a:t>F</a:t>
            </a:r>
            <a:r>
              <a:rPr lang="en-US" altLang="zh-CN" sz="2000" b="1" baseline="-25000" dirty="0" err="1">
                <a:latin typeface="Arial" charset="0"/>
                <a:ea typeface="宋体" charset="-122"/>
              </a:rPr>
              <a:t>B</a:t>
            </a:r>
            <a:r>
              <a:rPr lang="en-US" altLang="zh-CN" sz="2000" b="1" dirty="0" err="1">
                <a:latin typeface="Arial" charset="0"/>
                <a:ea typeface="宋体" charset="-122"/>
              </a:rPr>
              <a:t>’xy</a:t>
            </a:r>
            <a:endParaRPr lang="el-GR" altLang="zh-CN" sz="2000" b="1" dirty="0">
              <a:latin typeface="Arial" charset="0"/>
              <a:ea typeface="宋体" charset="-122"/>
            </a:endParaRPr>
          </a:p>
        </p:txBody>
      </p:sp>
      <p:pic>
        <p:nvPicPr>
          <p:cNvPr id="9" name="Picture 44"/>
          <p:cNvPicPr>
            <a:picLocks noChangeAspect="1" noChangeArrowheads="1"/>
          </p:cNvPicPr>
          <p:nvPr/>
        </p:nvPicPr>
        <p:blipFill>
          <a:blip r:embed="rId2">
            <a:lum contrast="1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381" y="1990726"/>
            <a:ext cx="2736850" cy="233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5"/>
          <p:cNvPicPr>
            <a:picLocks noChangeAspect="1" noChangeArrowheads="1"/>
          </p:cNvPicPr>
          <p:nvPr/>
        </p:nvPicPr>
        <p:blipFill>
          <a:blip r:embed="rId3">
            <a:lum contrast="1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094" y="1970088"/>
            <a:ext cx="2736850" cy="241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6"/>
          <p:cNvPicPr>
            <a:picLocks noChangeAspect="1" noChangeArrowheads="1"/>
          </p:cNvPicPr>
          <p:nvPr/>
        </p:nvPicPr>
        <p:blipFill>
          <a:blip r:embed="rId4">
            <a:lum contrast="1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694" y="1949451"/>
            <a:ext cx="2843212" cy="249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Box 47"/>
          <p:cNvSpPr txBox="1">
            <a:spLocks noChangeArrowheads="1"/>
          </p:cNvSpPr>
          <p:nvPr/>
        </p:nvSpPr>
        <p:spPr bwMode="auto">
          <a:xfrm>
            <a:off x="1872456" y="4397376"/>
            <a:ext cx="1728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Arial" charset="0"/>
                <a:ea typeface="宋体" charset="-122"/>
              </a:rPr>
              <a:t>D</a:t>
            </a:r>
            <a:r>
              <a:rPr lang="en-US" altLang="zh-CN" sz="2000" b="1" baseline="-25000">
                <a:latin typeface="Arial" charset="0"/>
                <a:ea typeface="宋体" charset="-122"/>
              </a:rPr>
              <a:t>A</a:t>
            </a:r>
            <a:r>
              <a:rPr lang="en-US" altLang="zh-CN" sz="2000" b="1">
                <a:latin typeface="Arial" charset="0"/>
                <a:ea typeface="宋体" charset="-122"/>
              </a:rPr>
              <a:t>  K-Map</a:t>
            </a:r>
          </a:p>
        </p:txBody>
      </p:sp>
      <p:sp>
        <p:nvSpPr>
          <p:cNvPr id="13" name="Text Box 48"/>
          <p:cNvSpPr txBox="1">
            <a:spLocks noChangeArrowheads="1"/>
          </p:cNvSpPr>
          <p:nvPr/>
        </p:nvSpPr>
        <p:spPr bwMode="auto">
          <a:xfrm>
            <a:off x="4968081" y="4397376"/>
            <a:ext cx="1728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Arial" charset="0"/>
                <a:ea typeface="宋体" charset="-122"/>
              </a:rPr>
              <a:t>D</a:t>
            </a:r>
            <a:r>
              <a:rPr lang="en-US" altLang="zh-CN" sz="2000" b="1" baseline="-25000">
                <a:latin typeface="Arial" charset="0"/>
                <a:ea typeface="宋体" charset="-122"/>
              </a:rPr>
              <a:t>B</a:t>
            </a:r>
            <a:r>
              <a:rPr lang="en-US" altLang="zh-CN" sz="2000" b="1">
                <a:latin typeface="Arial" charset="0"/>
                <a:ea typeface="宋体" charset="-122"/>
              </a:rPr>
              <a:t>  K-Map</a:t>
            </a:r>
          </a:p>
        </p:txBody>
      </p:sp>
      <p:sp>
        <p:nvSpPr>
          <p:cNvPr id="14" name="Text Box 49"/>
          <p:cNvSpPr txBox="1">
            <a:spLocks noChangeArrowheads="1"/>
          </p:cNvSpPr>
          <p:nvPr/>
        </p:nvSpPr>
        <p:spPr bwMode="auto">
          <a:xfrm>
            <a:off x="7633494" y="4397376"/>
            <a:ext cx="1728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Arial" charset="0"/>
                <a:ea typeface="宋体" charset="-122"/>
              </a:rPr>
              <a:t>Z  K-Map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>
            <a:lum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45720"/>
            <a:ext cx="2302985" cy="178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133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Excitation Table and Equations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T flip-flop used to realize circuit (</a:t>
            </a:r>
            <a:r>
              <a:rPr lang="en-US" altLang="zh-CN" sz="2800" dirty="0">
                <a:solidFill>
                  <a:srgbClr val="FF0000"/>
                </a:solidFill>
              </a:rPr>
              <a:t>two T flip-flops</a:t>
            </a:r>
            <a:r>
              <a:rPr lang="en-US" altLang="zh-CN" sz="2800" dirty="0"/>
              <a:t>)</a:t>
            </a:r>
          </a:p>
          <a:p>
            <a:endParaRPr lang="zh-CN" altLang="en-US" sz="2800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lum contrast="1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33" y="3285173"/>
            <a:ext cx="2317750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>
            <a:lum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946" y="2133600"/>
            <a:ext cx="5580062" cy="216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359590" y="1701145"/>
            <a:ext cx="47007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>
                <a:latin typeface="Arial" charset="0"/>
                <a:ea typeface="宋体" charset="-122"/>
              </a:rPr>
              <a:t>Transition Table for state machine M</a:t>
            </a:r>
            <a:r>
              <a:rPr lang="en-US" altLang="zh-CN" sz="2000" b="1" baseline="-25000" dirty="0">
                <a:latin typeface="Arial" charset="0"/>
                <a:ea typeface="宋体" charset="-122"/>
              </a:rPr>
              <a:t>1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lum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068" y="121285"/>
            <a:ext cx="1932591" cy="1495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011456"/>
              </p:ext>
            </p:extLst>
          </p:nvPr>
        </p:nvGraphicFramePr>
        <p:xfrm>
          <a:off x="3248343" y="3584417"/>
          <a:ext cx="2520950" cy="213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2" name="Visio" r:id="rId6" imgW="2206858" imgH="1785020" progId="Visio.Drawing.11">
                  <p:embed/>
                </p:oleObj>
              </mc:Choice>
              <mc:Fallback>
                <p:oleObj name="Visio" r:id="rId6" imgW="2206858" imgH="178502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343" y="3584417"/>
                        <a:ext cx="2520950" cy="21383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131469"/>
              </p:ext>
            </p:extLst>
          </p:nvPr>
        </p:nvGraphicFramePr>
        <p:xfrm>
          <a:off x="5988843" y="4359275"/>
          <a:ext cx="4895850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3" name="Visio" r:id="rId8" imgW="3898582" imgH="2183368" progId="Visio.Drawing.11">
                  <p:embed/>
                </p:oleObj>
              </mc:Choice>
              <mc:Fallback>
                <p:oleObj name="Visio" r:id="rId8" imgW="3898582" imgH="2183368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contrast="12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8843" y="4359275"/>
                        <a:ext cx="4895850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27"/>
          <p:cNvSpPr>
            <a:spLocks noChangeShapeType="1"/>
          </p:cNvSpPr>
          <p:nvPr/>
        </p:nvSpPr>
        <p:spPr bwMode="auto">
          <a:xfrm>
            <a:off x="7517765" y="5914708"/>
            <a:ext cx="2159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28"/>
          <p:cNvSpPr>
            <a:spLocks noChangeShapeType="1"/>
          </p:cNvSpPr>
          <p:nvPr/>
        </p:nvSpPr>
        <p:spPr bwMode="auto">
          <a:xfrm>
            <a:off x="6642100" y="3429000"/>
            <a:ext cx="2873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29"/>
          <p:cNvSpPr>
            <a:spLocks noChangeShapeType="1"/>
          </p:cNvSpPr>
          <p:nvPr/>
        </p:nvSpPr>
        <p:spPr bwMode="auto">
          <a:xfrm>
            <a:off x="7695883" y="3429000"/>
            <a:ext cx="2159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7625715" y="2852738"/>
            <a:ext cx="3167063" cy="2159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7517765" y="5302250"/>
            <a:ext cx="3095625" cy="2857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6657340" y="4091940"/>
            <a:ext cx="2873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7711123" y="4091940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7517765" y="6562408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63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Excitation Table and Equations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3553-20B2-47A8-A2D9-B2FBBD925E7F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051050" y="5292090"/>
            <a:ext cx="93027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Arial" charset="0"/>
                <a:ea typeface="宋体" charset="-122"/>
              </a:rPr>
              <a:t>T</a:t>
            </a:r>
            <a:r>
              <a:rPr lang="en-US" altLang="zh-CN" sz="2400" b="1" baseline="-25000" dirty="0">
                <a:latin typeface="Arial" charset="0"/>
                <a:ea typeface="宋体" charset="-122"/>
              </a:rPr>
              <a:t>A</a:t>
            </a:r>
            <a:r>
              <a:rPr lang="en-US" altLang="zh-CN" sz="2400" b="1" dirty="0">
                <a:latin typeface="Arial" charset="0"/>
                <a:ea typeface="宋体" charset="-122"/>
              </a:rPr>
              <a:t>=f(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F</a:t>
            </a:r>
            <a:r>
              <a:rPr lang="en-US" altLang="zh-CN" sz="2400" b="1" baseline="-25000" dirty="0" err="1">
                <a:latin typeface="Arial" charset="0"/>
                <a:ea typeface="宋体" charset="-122"/>
              </a:rPr>
              <a:t>A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,F</a:t>
            </a:r>
            <a:r>
              <a:rPr lang="en-US" altLang="zh-CN" sz="2400" b="1" baseline="-25000" dirty="0" err="1">
                <a:latin typeface="Arial" charset="0"/>
                <a:ea typeface="宋体" charset="-122"/>
              </a:rPr>
              <a:t>B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,x,y</a:t>
            </a:r>
            <a:r>
              <a:rPr lang="en-US" altLang="zh-CN" sz="2400" b="1" dirty="0">
                <a:latin typeface="Arial" charset="0"/>
                <a:ea typeface="宋体" charset="-122"/>
              </a:rPr>
              <a:t>)=</a:t>
            </a:r>
            <a:r>
              <a:rPr lang="el-GR" altLang="zh-CN" sz="2400" b="1" dirty="0">
                <a:latin typeface="Arial" charset="0"/>
                <a:ea typeface="宋体" charset="-122"/>
                <a:cs typeface="Arial" charset="0"/>
              </a:rPr>
              <a:t>Σ</a:t>
            </a:r>
            <a:r>
              <a:rPr lang="en-US" altLang="zh-CN" sz="2400" b="1" dirty="0">
                <a:latin typeface="Arial" charset="0"/>
                <a:ea typeface="宋体" charset="-122"/>
                <a:cs typeface="Arial" charset="0"/>
              </a:rPr>
              <a:t>(5,7,8,11,12,14)=F</a:t>
            </a:r>
            <a:r>
              <a:rPr lang="en-US" altLang="zh-CN" sz="2400" b="1" baseline="-25000" dirty="0">
                <a:latin typeface="Arial" charset="0"/>
                <a:ea typeface="宋体" charset="-122"/>
                <a:cs typeface="Arial" charset="0"/>
              </a:rPr>
              <a:t>A</a:t>
            </a:r>
            <a:r>
              <a:rPr lang="en-US" altLang="zh-CN" sz="2400" b="1" dirty="0">
                <a:latin typeface="Arial" charset="0"/>
                <a:ea typeface="宋体" charset="-122"/>
                <a:cs typeface="Arial" charset="0"/>
              </a:rPr>
              <a:t>F</a:t>
            </a:r>
            <a:r>
              <a:rPr lang="en-US" altLang="zh-CN" sz="2400" b="1" baseline="-25000" dirty="0">
                <a:latin typeface="Arial" charset="0"/>
                <a:ea typeface="宋体" charset="-122"/>
                <a:cs typeface="Arial" charset="0"/>
              </a:rPr>
              <a:t>B</a:t>
            </a:r>
            <a:r>
              <a:rPr lang="en-US" altLang="zh-CN" sz="2400" b="1" dirty="0">
                <a:latin typeface="Arial" charset="0"/>
                <a:ea typeface="宋体" charset="-122"/>
                <a:cs typeface="Arial" charset="0"/>
              </a:rPr>
              <a:t>’xy+F</a:t>
            </a:r>
            <a:r>
              <a:rPr lang="en-US" altLang="zh-CN" sz="2400" b="1" baseline="-25000" dirty="0">
                <a:latin typeface="Arial" charset="0"/>
                <a:ea typeface="宋体" charset="-122"/>
                <a:cs typeface="Arial" charset="0"/>
              </a:rPr>
              <a:t>A</a:t>
            </a:r>
            <a:r>
              <a:rPr lang="en-US" altLang="zh-CN" sz="2400" b="1" dirty="0">
                <a:latin typeface="Arial" charset="0"/>
                <a:ea typeface="宋体" charset="-122"/>
                <a:cs typeface="Arial" charset="0"/>
              </a:rPr>
              <a:t>x’y’+</a:t>
            </a:r>
            <a:r>
              <a:rPr lang="en-US" altLang="zh-CN" sz="2400" b="1" dirty="0" err="1">
                <a:latin typeface="Arial" charset="0"/>
                <a:ea typeface="宋体" charset="-122"/>
                <a:cs typeface="Arial" charset="0"/>
              </a:rPr>
              <a:t>F</a:t>
            </a:r>
            <a:r>
              <a:rPr lang="en-US" altLang="zh-CN" sz="2400" b="1" baseline="-25000" dirty="0" err="1">
                <a:latin typeface="Arial" charset="0"/>
                <a:ea typeface="宋体" charset="-122"/>
                <a:cs typeface="Arial" charset="0"/>
              </a:rPr>
              <a:t>A</a:t>
            </a:r>
            <a:r>
              <a:rPr lang="en-US" altLang="zh-CN" sz="2400" b="1" dirty="0" err="1">
                <a:latin typeface="Arial" charset="0"/>
                <a:ea typeface="宋体" charset="-122"/>
                <a:cs typeface="Arial" charset="0"/>
              </a:rPr>
              <a:t>F</a:t>
            </a:r>
            <a:r>
              <a:rPr lang="en-US" altLang="zh-CN" sz="2400" b="1" baseline="-25000" dirty="0" err="1">
                <a:latin typeface="Arial" charset="0"/>
                <a:ea typeface="宋体" charset="-122"/>
                <a:cs typeface="Arial" charset="0"/>
              </a:rPr>
              <a:t>B</a:t>
            </a:r>
            <a:r>
              <a:rPr lang="en-US" altLang="zh-CN" sz="2400" b="1" dirty="0" err="1">
                <a:latin typeface="Arial" charset="0"/>
                <a:ea typeface="宋体" charset="-122"/>
                <a:cs typeface="Arial" charset="0"/>
              </a:rPr>
              <a:t>y</a:t>
            </a:r>
            <a:r>
              <a:rPr lang="en-US" altLang="zh-CN" sz="2400" b="1" dirty="0">
                <a:latin typeface="Arial" charset="0"/>
                <a:ea typeface="宋体" charset="-122"/>
                <a:cs typeface="Arial" charset="0"/>
              </a:rPr>
              <a:t>’+</a:t>
            </a:r>
            <a:r>
              <a:rPr lang="en-US" altLang="zh-CN" sz="2400" b="1" dirty="0" err="1">
                <a:latin typeface="Arial" charset="0"/>
                <a:ea typeface="宋体" charset="-122"/>
                <a:cs typeface="Arial" charset="0"/>
              </a:rPr>
              <a:t>F</a:t>
            </a:r>
            <a:r>
              <a:rPr lang="en-US" altLang="zh-CN" sz="2400" b="1" baseline="-25000" dirty="0" err="1">
                <a:latin typeface="Arial" charset="0"/>
                <a:ea typeface="宋体" charset="-122"/>
                <a:cs typeface="Arial" charset="0"/>
              </a:rPr>
              <a:t>A</a:t>
            </a:r>
            <a:r>
              <a:rPr lang="en-US" altLang="zh-CN" sz="2400" b="1" dirty="0" err="1">
                <a:latin typeface="Arial" charset="0"/>
                <a:ea typeface="宋体" charset="-122"/>
                <a:cs typeface="Arial" charset="0"/>
              </a:rPr>
              <a:t>’F</a:t>
            </a:r>
            <a:r>
              <a:rPr lang="en-US" altLang="zh-CN" sz="2400" b="1" baseline="-25000" dirty="0" err="1">
                <a:latin typeface="Arial" charset="0"/>
                <a:ea typeface="宋体" charset="-122"/>
                <a:cs typeface="Arial" charset="0"/>
              </a:rPr>
              <a:t>B</a:t>
            </a:r>
            <a:r>
              <a:rPr lang="en-US" altLang="zh-CN" sz="2400" b="1" dirty="0" err="1">
                <a:latin typeface="Arial" charset="0"/>
                <a:ea typeface="宋体" charset="-122"/>
                <a:cs typeface="Arial" charset="0"/>
              </a:rPr>
              <a:t>y</a:t>
            </a:r>
            <a:endParaRPr lang="en-US" altLang="zh-CN" sz="2400" b="1" dirty="0">
              <a:latin typeface="Arial" charset="0"/>
              <a:ea typeface="宋体" charset="-122"/>
              <a:cs typeface="Arial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Arial" charset="0"/>
                <a:ea typeface="宋体" charset="-122"/>
              </a:rPr>
              <a:t>T</a:t>
            </a:r>
            <a:r>
              <a:rPr lang="en-US" altLang="zh-CN" sz="2400" b="1" baseline="-25000" dirty="0">
                <a:latin typeface="Arial" charset="0"/>
                <a:ea typeface="宋体" charset="-122"/>
              </a:rPr>
              <a:t>B</a:t>
            </a:r>
            <a:r>
              <a:rPr lang="en-US" altLang="zh-CN" sz="2400" b="1" dirty="0">
                <a:latin typeface="Arial" charset="0"/>
                <a:ea typeface="宋体" charset="-122"/>
              </a:rPr>
              <a:t>=f(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F</a:t>
            </a:r>
            <a:r>
              <a:rPr lang="en-US" altLang="zh-CN" sz="2400" b="1" baseline="-25000" dirty="0" err="1">
                <a:latin typeface="Arial" charset="0"/>
                <a:ea typeface="宋体" charset="-122"/>
              </a:rPr>
              <a:t>A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,F</a:t>
            </a:r>
            <a:r>
              <a:rPr lang="en-US" altLang="zh-CN" sz="2400" b="1" baseline="-25000" dirty="0" err="1">
                <a:latin typeface="Arial" charset="0"/>
                <a:ea typeface="宋体" charset="-122"/>
              </a:rPr>
              <a:t>B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,x,y</a:t>
            </a:r>
            <a:r>
              <a:rPr lang="en-US" altLang="zh-CN" sz="2400" b="1" dirty="0">
                <a:latin typeface="Arial" charset="0"/>
                <a:ea typeface="宋体" charset="-122"/>
              </a:rPr>
              <a:t>)=</a:t>
            </a:r>
            <a:r>
              <a:rPr lang="el-GR" altLang="zh-CN" sz="2400" b="1" dirty="0">
                <a:latin typeface="Arial" charset="0"/>
                <a:ea typeface="宋体" charset="-122"/>
              </a:rPr>
              <a:t>Σ</a:t>
            </a:r>
            <a:r>
              <a:rPr lang="en-US" altLang="zh-CN" sz="2400" b="1" dirty="0">
                <a:latin typeface="Arial" charset="0"/>
                <a:ea typeface="宋体" charset="-122"/>
              </a:rPr>
              <a:t>(2,3,12,13)=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F</a:t>
            </a:r>
            <a:r>
              <a:rPr lang="en-US" altLang="zh-CN" sz="2400" b="1" baseline="-25000" dirty="0" err="1">
                <a:latin typeface="Arial" charset="0"/>
                <a:ea typeface="宋体" charset="-122"/>
              </a:rPr>
              <a:t>A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’F</a:t>
            </a:r>
            <a:r>
              <a:rPr lang="en-US" altLang="zh-CN" sz="2400" b="1" baseline="-25000" dirty="0" err="1">
                <a:latin typeface="Arial" charset="0"/>
                <a:ea typeface="宋体" charset="-122"/>
              </a:rPr>
              <a:t>B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’x+F</a:t>
            </a:r>
            <a:r>
              <a:rPr lang="en-US" altLang="zh-CN" sz="2400" b="1" baseline="-25000" dirty="0" err="1">
                <a:latin typeface="Arial" charset="0"/>
                <a:ea typeface="宋体" charset="-122"/>
              </a:rPr>
              <a:t>A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F</a:t>
            </a:r>
            <a:r>
              <a:rPr lang="en-US" altLang="zh-CN" sz="2400" b="1" baseline="-25000" dirty="0" err="1">
                <a:latin typeface="Arial" charset="0"/>
                <a:ea typeface="宋体" charset="-122"/>
              </a:rPr>
              <a:t>B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x</a:t>
            </a:r>
            <a:r>
              <a:rPr lang="en-US" altLang="zh-CN" sz="2400" b="1" dirty="0">
                <a:latin typeface="Arial" charset="0"/>
                <a:ea typeface="宋体" charset="-122"/>
              </a:rPr>
              <a:t>’</a:t>
            </a:r>
            <a:endParaRPr lang="el-GR" altLang="zh-CN" sz="2800" b="1" dirty="0">
              <a:latin typeface="Arial" charset="0"/>
              <a:ea typeface="宋体" charset="-122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lum contrast="1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103914"/>
            <a:ext cx="30575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lum contrast="1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343" y="2136458"/>
            <a:ext cx="3024187" cy="260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482851" y="4767739"/>
            <a:ext cx="1728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Arial" charset="0"/>
                <a:ea typeface="宋体" charset="-122"/>
              </a:rPr>
              <a:t>T</a:t>
            </a:r>
            <a:r>
              <a:rPr lang="en-US" altLang="zh-CN" sz="2000" b="1" baseline="-25000">
                <a:latin typeface="Arial" charset="0"/>
                <a:ea typeface="宋体" charset="-122"/>
              </a:rPr>
              <a:t>A</a:t>
            </a:r>
            <a:r>
              <a:rPr lang="en-US" altLang="zh-CN" sz="2000" b="1">
                <a:latin typeface="Arial" charset="0"/>
                <a:ea typeface="宋体" charset="-122"/>
              </a:rPr>
              <a:t>  K-Map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7434580" y="4728845"/>
            <a:ext cx="1728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Arial" charset="0"/>
                <a:ea typeface="宋体" charset="-122"/>
              </a:rPr>
              <a:t>T</a:t>
            </a:r>
            <a:r>
              <a:rPr lang="en-US" altLang="zh-CN" sz="2000" b="1" baseline="-25000">
                <a:latin typeface="Arial" charset="0"/>
                <a:ea typeface="宋体" charset="-122"/>
              </a:rPr>
              <a:t>B</a:t>
            </a:r>
            <a:r>
              <a:rPr lang="en-US" altLang="zh-CN" sz="2000" b="1">
                <a:latin typeface="Arial" charset="0"/>
                <a:ea typeface="宋体" charset="-122"/>
              </a:rPr>
              <a:t>  K-Map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>
            <a:lum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45720"/>
            <a:ext cx="2302985" cy="178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749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Excitation Table and Equations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S-R flip-flop used to realize circuit (</a:t>
            </a:r>
            <a:r>
              <a:rPr lang="en-US" altLang="zh-CN" sz="2800" dirty="0">
                <a:solidFill>
                  <a:srgbClr val="FF0000"/>
                </a:solidFill>
              </a:rPr>
              <a:t>two SR flip-flops</a:t>
            </a:r>
            <a:r>
              <a:rPr lang="en-US" altLang="zh-CN" sz="2800" dirty="0"/>
              <a:t>)</a:t>
            </a:r>
          </a:p>
          <a:p>
            <a:endParaRPr lang="zh-CN" altLang="en-US" sz="28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lum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068" y="121285"/>
            <a:ext cx="1932591" cy="1495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>
            <a:lum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946" y="2133600"/>
            <a:ext cx="5580062" cy="216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359590" y="1701145"/>
            <a:ext cx="47007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>
                <a:latin typeface="Arial" charset="0"/>
                <a:ea typeface="宋体" charset="-122"/>
              </a:rPr>
              <a:t>Transition Table for state machine M</a:t>
            </a:r>
            <a:r>
              <a:rPr lang="en-US" altLang="zh-CN" sz="2000" b="1" baseline="-25000" dirty="0">
                <a:latin typeface="Arial" charset="0"/>
                <a:ea typeface="宋体" charset="-122"/>
              </a:rPr>
              <a:t>1</a:t>
            </a:r>
          </a:p>
        </p:txBody>
      </p:sp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55" y="3490119"/>
            <a:ext cx="1974850" cy="247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146358"/>
              </p:ext>
            </p:extLst>
          </p:nvPr>
        </p:nvGraphicFramePr>
        <p:xfrm>
          <a:off x="3282315" y="3680618"/>
          <a:ext cx="2447925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6" name="Visio" r:id="rId6" imgW="2206752" imgH="1785116" progId="Visio.Drawing.11">
                  <p:embed/>
                </p:oleObj>
              </mc:Choice>
              <mc:Fallback>
                <p:oleObj name="Visio" r:id="rId6" imgW="2206752" imgH="178511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315" y="3680618"/>
                        <a:ext cx="2447925" cy="197961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3426777" y="4401343"/>
            <a:ext cx="2159000" cy="287338"/>
          </a:xfrm>
          <a:prstGeom prst="rect">
            <a:avLst/>
          </a:prstGeom>
          <a:solidFill>
            <a:srgbClr val="7790D7">
              <a:alpha val="3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1179830" y="4353719"/>
            <a:ext cx="1584325" cy="144463"/>
          </a:xfrm>
          <a:prstGeom prst="rect">
            <a:avLst/>
          </a:prstGeom>
          <a:solidFill>
            <a:srgbClr val="7790D7">
              <a:alpha val="3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1179830" y="4714082"/>
            <a:ext cx="1584325" cy="144462"/>
          </a:xfrm>
          <a:prstGeom prst="rect">
            <a:avLst/>
          </a:prstGeom>
          <a:solidFill>
            <a:srgbClr val="7790D7">
              <a:alpha val="3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3426777" y="4688681"/>
            <a:ext cx="2159000" cy="287337"/>
          </a:xfrm>
          <a:prstGeom prst="rect">
            <a:avLst/>
          </a:prstGeom>
          <a:solidFill>
            <a:srgbClr val="FF0000">
              <a:alpha val="3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1179830" y="5003007"/>
            <a:ext cx="1584325" cy="144462"/>
          </a:xfrm>
          <a:prstGeom prst="rect">
            <a:avLst/>
          </a:prstGeom>
          <a:solidFill>
            <a:srgbClr val="FF0000">
              <a:alpha val="3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Rectangle 11"/>
          <p:cNvSpPr>
            <a:spLocks noChangeArrowheads="1"/>
          </p:cNvSpPr>
          <p:nvPr/>
        </p:nvSpPr>
        <p:spPr bwMode="auto">
          <a:xfrm>
            <a:off x="3426777" y="4977606"/>
            <a:ext cx="2159000" cy="287337"/>
          </a:xfrm>
          <a:prstGeom prst="rect">
            <a:avLst/>
          </a:prstGeom>
          <a:solidFill>
            <a:srgbClr val="FFFF00">
              <a:alpha val="3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Rectangle 12"/>
          <p:cNvSpPr>
            <a:spLocks noChangeArrowheads="1"/>
          </p:cNvSpPr>
          <p:nvPr/>
        </p:nvSpPr>
        <p:spPr bwMode="auto">
          <a:xfrm>
            <a:off x="1179830" y="4858544"/>
            <a:ext cx="1584325" cy="144463"/>
          </a:xfrm>
          <a:prstGeom prst="rect">
            <a:avLst/>
          </a:prstGeom>
          <a:solidFill>
            <a:srgbClr val="FFFF00">
              <a:alpha val="3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3426777" y="5264943"/>
            <a:ext cx="2159000" cy="287338"/>
          </a:xfrm>
          <a:prstGeom prst="rect">
            <a:avLst/>
          </a:prstGeom>
          <a:solidFill>
            <a:srgbClr val="00FF00">
              <a:alpha val="3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1179830" y="4498182"/>
            <a:ext cx="1584325" cy="215900"/>
          </a:xfrm>
          <a:prstGeom prst="rect">
            <a:avLst/>
          </a:prstGeom>
          <a:solidFill>
            <a:srgbClr val="00FF00">
              <a:alpha val="3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1179830" y="5145882"/>
            <a:ext cx="1584325" cy="144462"/>
          </a:xfrm>
          <a:prstGeom prst="rect">
            <a:avLst/>
          </a:prstGeom>
          <a:solidFill>
            <a:srgbClr val="00FF00">
              <a:alpha val="3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5877875" y="4349085"/>
            <a:ext cx="59220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charset="-122"/>
              </a:rPr>
              <a:t>state machine M1 excitation table using </a:t>
            </a:r>
            <a:r>
              <a:rPr lang="en-US" altLang="zh-CN" sz="2000" dirty="0" smtClean="0">
                <a:ea typeface="宋体" charset="-122"/>
              </a:rPr>
              <a:t>S-R </a:t>
            </a:r>
            <a:r>
              <a:rPr lang="en-US" altLang="zh-CN" sz="2000" dirty="0">
                <a:ea typeface="宋体" charset="-122"/>
              </a:rPr>
              <a:t>flip-flops</a:t>
            </a:r>
          </a:p>
        </p:txBody>
      </p:sp>
      <p:pic>
        <p:nvPicPr>
          <p:cNvPr id="43" name="Picture 17"/>
          <p:cNvPicPr>
            <a:picLocks noChangeAspect="1" noChangeArrowheads="1"/>
          </p:cNvPicPr>
          <p:nvPr/>
        </p:nvPicPr>
        <p:blipFill>
          <a:blip r:embed="rId8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345" y="4786313"/>
            <a:ext cx="5219700" cy="195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Line 27"/>
          <p:cNvSpPr>
            <a:spLocks noChangeShapeType="1"/>
          </p:cNvSpPr>
          <p:nvPr/>
        </p:nvSpPr>
        <p:spPr bwMode="auto">
          <a:xfrm>
            <a:off x="6984365" y="5929948"/>
            <a:ext cx="2159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28"/>
          <p:cNvSpPr>
            <a:spLocks noChangeShapeType="1"/>
          </p:cNvSpPr>
          <p:nvPr/>
        </p:nvSpPr>
        <p:spPr bwMode="auto">
          <a:xfrm>
            <a:off x="6642100" y="3429000"/>
            <a:ext cx="2873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29"/>
          <p:cNvSpPr>
            <a:spLocks noChangeShapeType="1"/>
          </p:cNvSpPr>
          <p:nvPr/>
        </p:nvSpPr>
        <p:spPr bwMode="auto">
          <a:xfrm>
            <a:off x="7695883" y="3429000"/>
            <a:ext cx="2159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64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5" grpId="0" animBg="1"/>
      <p:bldP spid="46" grpId="0" animBg="1"/>
      <p:bldP spid="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Excitation Table and Equations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01240" y="4581524"/>
            <a:ext cx="973836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Arial" charset="0"/>
                <a:ea typeface="宋体" charset="-122"/>
              </a:rPr>
              <a:t>S</a:t>
            </a:r>
            <a:r>
              <a:rPr lang="en-US" altLang="zh-CN" sz="2400" b="1" baseline="-25000" dirty="0">
                <a:latin typeface="Arial" charset="0"/>
                <a:ea typeface="宋体" charset="-122"/>
              </a:rPr>
              <a:t>A</a:t>
            </a:r>
            <a:r>
              <a:rPr lang="en-US" altLang="zh-CN" sz="2400" b="1" dirty="0">
                <a:latin typeface="Arial" charset="0"/>
                <a:ea typeface="宋体" charset="-122"/>
              </a:rPr>
              <a:t>=f(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F</a:t>
            </a:r>
            <a:r>
              <a:rPr lang="en-US" altLang="zh-CN" sz="2400" b="1" baseline="-25000" dirty="0" err="1">
                <a:latin typeface="Arial" charset="0"/>
                <a:ea typeface="宋体" charset="-122"/>
              </a:rPr>
              <a:t>A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,F</a:t>
            </a:r>
            <a:r>
              <a:rPr lang="en-US" altLang="zh-CN" sz="2400" b="1" baseline="-25000" dirty="0" err="1">
                <a:latin typeface="Arial" charset="0"/>
                <a:ea typeface="宋体" charset="-122"/>
              </a:rPr>
              <a:t>B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,x,y</a:t>
            </a:r>
            <a:r>
              <a:rPr lang="en-US" altLang="zh-CN" sz="2400" b="1" dirty="0">
                <a:latin typeface="Arial" charset="0"/>
                <a:ea typeface="宋体" charset="-122"/>
              </a:rPr>
              <a:t>)=</a:t>
            </a:r>
            <a:r>
              <a:rPr lang="el-GR" altLang="zh-CN" sz="2400" b="1" dirty="0">
                <a:latin typeface="Arial" charset="0"/>
                <a:ea typeface="宋体" charset="-122"/>
                <a:cs typeface="Arial" charset="0"/>
              </a:rPr>
              <a:t>Σ</a:t>
            </a:r>
            <a:r>
              <a:rPr lang="en-US" altLang="zh-CN" sz="2400" b="1" dirty="0">
                <a:latin typeface="Arial" charset="0"/>
                <a:ea typeface="宋体" charset="-122"/>
                <a:cs typeface="Arial" charset="0"/>
              </a:rPr>
              <a:t>(5,7) +</a:t>
            </a:r>
            <a:r>
              <a:rPr lang="el-GR" altLang="zh-CN" sz="2400" b="1" dirty="0">
                <a:latin typeface="Arial" charset="0"/>
                <a:ea typeface="宋体" charset="-122"/>
              </a:rPr>
              <a:t>Σd</a:t>
            </a:r>
            <a:r>
              <a:rPr lang="en-US" altLang="zh-CN" sz="2400" b="1" dirty="0">
                <a:latin typeface="Arial" charset="0"/>
                <a:ea typeface="宋体" charset="-122"/>
              </a:rPr>
              <a:t>(9,10,13,15) =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F</a:t>
            </a:r>
            <a:r>
              <a:rPr lang="en-US" altLang="zh-CN" sz="2400" b="1" baseline="-25000" dirty="0" err="1">
                <a:latin typeface="Arial" charset="0"/>
                <a:ea typeface="宋体" charset="-122"/>
              </a:rPr>
              <a:t>B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y</a:t>
            </a:r>
            <a:endParaRPr lang="en-US" altLang="zh-CN" sz="2400" b="1" dirty="0">
              <a:latin typeface="Arial" charset="0"/>
              <a:ea typeface="宋体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Arial" charset="0"/>
                <a:ea typeface="宋体" charset="-122"/>
              </a:rPr>
              <a:t>R</a:t>
            </a:r>
            <a:r>
              <a:rPr lang="en-US" altLang="zh-CN" sz="2400" b="1" baseline="-25000" dirty="0">
                <a:latin typeface="Arial" charset="0"/>
                <a:ea typeface="宋体" charset="-122"/>
              </a:rPr>
              <a:t>A</a:t>
            </a:r>
            <a:r>
              <a:rPr lang="en-US" altLang="zh-CN" sz="2400" b="1" dirty="0">
                <a:latin typeface="Arial" charset="0"/>
                <a:ea typeface="宋体" charset="-122"/>
              </a:rPr>
              <a:t>=f(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F</a:t>
            </a:r>
            <a:r>
              <a:rPr lang="en-US" altLang="zh-CN" sz="2400" b="1" baseline="-25000" dirty="0" err="1">
                <a:latin typeface="Arial" charset="0"/>
                <a:ea typeface="宋体" charset="-122"/>
              </a:rPr>
              <a:t>A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,F</a:t>
            </a:r>
            <a:r>
              <a:rPr lang="en-US" altLang="zh-CN" sz="2400" b="1" baseline="-25000" dirty="0" err="1">
                <a:latin typeface="Arial" charset="0"/>
                <a:ea typeface="宋体" charset="-122"/>
              </a:rPr>
              <a:t>B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,x,y</a:t>
            </a:r>
            <a:r>
              <a:rPr lang="en-US" altLang="zh-CN" sz="2400" b="1" dirty="0">
                <a:latin typeface="Arial" charset="0"/>
                <a:ea typeface="宋体" charset="-122"/>
              </a:rPr>
              <a:t>)=</a:t>
            </a:r>
            <a:r>
              <a:rPr lang="el-GR" altLang="zh-CN" sz="2400" b="1" dirty="0">
                <a:latin typeface="Arial" charset="0"/>
                <a:ea typeface="宋体" charset="-122"/>
              </a:rPr>
              <a:t>Σ</a:t>
            </a:r>
            <a:r>
              <a:rPr lang="en-US" altLang="zh-CN" sz="2400" b="1" dirty="0">
                <a:latin typeface="Arial" charset="0"/>
                <a:ea typeface="宋体" charset="-122"/>
              </a:rPr>
              <a:t>(8,11,12,14) +</a:t>
            </a:r>
            <a:r>
              <a:rPr lang="el-GR" altLang="zh-CN" sz="2400" b="1" dirty="0">
                <a:latin typeface="Arial" charset="0"/>
                <a:ea typeface="宋体" charset="-122"/>
              </a:rPr>
              <a:t>Σd</a:t>
            </a:r>
            <a:r>
              <a:rPr lang="en-US" altLang="zh-CN" sz="2400" b="1" dirty="0">
                <a:latin typeface="Arial" charset="0"/>
                <a:ea typeface="宋体" charset="-122"/>
              </a:rPr>
              <a:t>(0,1,2,3,4,6) =F</a:t>
            </a:r>
            <a:r>
              <a:rPr lang="en-US" altLang="zh-CN" sz="2400" b="1" baseline="-25000" dirty="0">
                <a:latin typeface="Arial" charset="0"/>
                <a:ea typeface="宋体" charset="-122"/>
              </a:rPr>
              <a:t>B</a:t>
            </a:r>
            <a:r>
              <a:rPr lang="en-US" altLang="zh-CN" sz="2400" b="1" dirty="0">
                <a:latin typeface="Arial" charset="0"/>
                <a:ea typeface="宋体" charset="-122"/>
              </a:rPr>
              <a:t>’xy+x’y’+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F</a:t>
            </a:r>
            <a:r>
              <a:rPr lang="en-US" altLang="zh-CN" sz="2400" b="1" baseline="-25000" dirty="0" err="1">
                <a:latin typeface="Arial" charset="0"/>
                <a:ea typeface="宋体" charset="-122"/>
              </a:rPr>
              <a:t>B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y</a:t>
            </a:r>
            <a:r>
              <a:rPr lang="en-US" altLang="zh-CN" sz="2400" b="1" dirty="0">
                <a:latin typeface="Arial" charset="0"/>
                <a:ea typeface="宋体" charset="-122"/>
              </a:rPr>
              <a:t>’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Arial" charset="0"/>
                <a:ea typeface="宋体" charset="-122"/>
              </a:rPr>
              <a:t>S</a:t>
            </a:r>
            <a:r>
              <a:rPr lang="en-US" altLang="zh-CN" sz="2400" b="1" baseline="-25000" dirty="0">
                <a:latin typeface="Arial" charset="0"/>
                <a:ea typeface="宋体" charset="-122"/>
              </a:rPr>
              <a:t>B</a:t>
            </a:r>
            <a:r>
              <a:rPr lang="en-US" altLang="zh-CN" sz="2400" b="1" dirty="0">
                <a:latin typeface="Arial" charset="0"/>
                <a:ea typeface="宋体" charset="-122"/>
              </a:rPr>
              <a:t>=f(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F</a:t>
            </a:r>
            <a:r>
              <a:rPr lang="en-US" altLang="zh-CN" sz="2400" b="1" baseline="-25000" dirty="0" err="1">
                <a:latin typeface="Arial" charset="0"/>
                <a:ea typeface="宋体" charset="-122"/>
              </a:rPr>
              <a:t>A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,F</a:t>
            </a:r>
            <a:r>
              <a:rPr lang="en-US" altLang="zh-CN" sz="2400" b="1" baseline="-25000" dirty="0" err="1">
                <a:latin typeface="Arial" charset="0"/>
                <a:ea typeface="宋体" charset="-122"/>
              </a:rPr>
              <a:t>B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,x,y</a:t>
            </a:r>
            <a:r>
              <a:rPr lang="en-US" altLang="zh-CN" sz="2400" b="1" dirty="0">
                <a:latin typeface="Arial" charset="0"/>
                <a:ea typeface="宋体" charset="-122"/>
              </a:rPr>
              <a:t>)=</a:t>
            </a:r>
            <a:r>
              <a:rPr lang="el-GR" altLang="zh-CN" sz="2400" b="1" dirty="0">
                <a:latin typeface="Arial" charset="0"/>
                <a:ea typeface="宋体" charset="-122"/>
              </a:rPr>
              <a:t>Σ</a:t>
            </a:r>
            <a:r>
              <a:rPr lang="en-US" altLang="zh-CN" sz="2400" b="1" dirty="0">
                <a:latin typeface="Arial" charset="0"/>
                <a:ea typeface="宋体" charset="-122"/>
              </a:rPr>
              <a:t>(2,3) +</a:t>
            </a:r>
            <a:r>
              <a:rPr lang="el-GR" altLang="zh-CN" sz="2400" b="1" dirty="0">
                <a:latin typeface="Arial" charset="0"/>
                <a:ea typeface="宋体" charset="-122"/>
              </a:rPr>
              <a:t>Σd</a:t>
            </a:r>
            <a:r>
              <a:rPr lang="en-US" altLang="zh-CN" sz="2400" b="1" dirty="0">
                <a:latin typeface="Arial" charset="0"/>
                <a:ea typeface="宋体" charset="-122"/>
              </a:rPr>
              <a:t>(4,5,6,7,14,15) =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F</a:t>
            </a:r>
            <a:r>
              <a:rPr lang="en-US" altLang="zh-CN" sz="2400" b="1" baseline="-25000" dirty="0" err="1">
                <a:latin typeface="Arial" charset="0"/>
                <a:ea typeface="宋体" charset="-122"/>
              </a:rPr>
              <a:t>A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’x</a:t>
            </a:r>
            <a:endParaRPr lang="en-US" altLang="zh-CN" sz="2400" b="1" dirty="0">
              <a:latin typeface="Arial" charset="0"/>
              <a:ea typeface="宋体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Arial" charset="0"/>
                <a:ea typeface="宋体" charset="-122"/>
              </a:rPr>
              <a:t>R</a:t>
            </a:r>
            <a:r>
              <a:rPr lang="en-US" altLang="zh-CN" sz="2400" b="1" baseline="-25000" dirty="0">
                <a:latin typeface="Arial" charset="0"/>
                <a:ea typeface="宋体" charset="-122"/>
              </a:rPr>
              <a:t>B</a:t>
            </a:r>
            <a:r>
              <a:rPr lang="en-US" altLang="zh-CN" sz="2400" b="1" dirty="0">
                <a:latin typeface="Arial" charset="0"/>
                <a:ea typeface="宋体" charset="-122"/>
              </a:rPr>
              <a:t>=f(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F</a:t>
            </a:r>
            <a:r>
              <a:rPr lang="en-US" altLang="zh-CN" sz="2400" b="1" baseline="-25000" dirty="0" err="1">
                <a:latin typeface="Arial" charset="0"/>
                <a:ea typeface="宋体" charset="-122"/>
              </a:rPr>
              <a:t>A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,F</a:t>
            </a:r>
            <a:r>
              <a:rPr lang="en-US" altLang="zh-CN" sz="2400" b="1" baseline="-25000" dirty="0" err="1">
                <a:latin typeface="Arial" charset="0"/>
                <a:ea typeface="宋体" charset="-122"/>
              </a:rPr>
              <a:t>B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,x,y</a:t>
            </a:r>
            <a:r>
              <a:rPr lang="en-US" altLang="zh-CN" sz="2400" b="1" dirty="0">
                <a:latin typeface="Arial" charset="0"/>
                <a:ea typeface="宋体" charset="-122"/>
              </a:rPr>
              <a:t>)=</a:t>
            </a:r>
            <a:r>
              <a:rPr lang="el-GR" altLang="zh-CN" sz="2400" b="1" dirty="0">
                <a:latin typeface="Arial" charset="0"/>
                <a:ea typeface="宋体" charset="-122"/>
              </a:rPr>
              <a:t>Σ</a:t>
            </a:r>
            <a:r>
              <a:rPr lang="en-US" altLang="zh-CN" sz="2400" b="1" dirty="0">
                <a:latin typeface="Arial" charset="0"/>
                <a:ea typeface="宋体" charset="-122"/>
              </a:rPr>
              <a:t>(12,13) +</a:t>
            </a:r>
            <a:r>
              <a:rPr lang="el-GR" altLang="zh-CN" sz="2400" b="1" dirty="0">
                <a:latin typeface="Arial" charset="0"/>
                <a:ea typeface="宋体" charset="-122"/>
              </a:rPr>
              <a:t>Σd</a:t>
            </a:r>
            <a:r>
              <a:rPr lang="en-US" altLang="zh-CN" sz="2400" b="1" dirty="0">
                <a:latin typeface="Arial" charset="0"/>
                <a:ea typeface="宋体" charset="-122"/>
              </a:rPr>
              <a:t>(0,1,8,9,10,11) =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F</a:t>
            </a:r>
            <a:r>
              <a:rPr lang="en-US" altLang="zh-CN" sz="2400" b="1" baseline="-25000" dirty="0" err="1">
                <a:latin typeface="Arial" charset="0"/>
                <a:ea typeface="宋体" charset="-122"/>
              </a:rPr>
              <a:t>A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x</a:t>
            </a:r>
            <a:r>
              <a:rPr lang="en-US" altLang="zh-CN" sz="2400" b="1" dirty="0">
                <a:latin typeface="Arial" charset="0"/>
                <a:ea typeface="宋体" charset="-122"/>
              </a:rPr>
              <a:t>’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110343"/>
              </p:ext>
            </p:extLst>
          </p:nvPr>
        </p:nvGraphicFramePr>
        <p:xfrm>
          <a:off x="1210944" y="1931988"/>
          <a:ext cx="2160587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8" name="Visio" r:id="rId3" imgW="3147774" imgH="3091577" progId="Visio.Drawing.11">
                  <p:embed/>
                </p:oleObj>
              </mc:Choice>
              <mc:Fallback>
                <p:oleObj name="Visio" r:id="rId3" imgW="3147774" imgH="309157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1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0944" y="1931988"/>
                        <a:ext cx="2160587" cy="212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802234"/>
              </p:ext>
            </p:extLst>
          </p:nvPr>
        </p:nvGraphicFramePr>
        <p:xfrm>
          <a:off x="3711733" y="1870075"/>
          <a:ext cx="2305050" cy="219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9" name="Visio" r:id="rId5" imgW="3512820" imgH="3351848" progId="Visio.Drawing.11">
                  <p:embed/>
                </p:oleObj>
              </mc:Choice>
              <mc:Fallback>
                <p:oleObj name="Visio" r:id="rId5" imgW="3512820" imgH="335184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contrast="1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733" y="1870075"/>
                        <a:ext cx="2305050" cy="219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556" y="1941513"/>
            <a:ext cx="2232025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8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164" y="2014538"/>
            <a:ext cx="2114550" cy="208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499869" y="4021138"/>
            <a:ext cx="17287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latin typeface="Arial" charset="0"/>
                <a:ea typeface="宋体" charset="-122"/>
              </a:rPr>
              <a:t>S</a:t>
            </a:r>
            <a:r>
              <a:rPr lang="en-US" altLang="zh-CN" sz="1600" b="1" baseline="-25000">
                <a:latin typeface="Arial" charset="0"/>
                <a:ea typeface="宋体" charset="-122"/>
              </a:rPr>
              <a:t>A</a:t>
            </a:r>
            <a:r>
              <a:rPr lang="en-US" altLang="zh-CN" sz="1600" b="1">
                <a:latin typeface="Arial" charset="0"/>
                <a:ea typeface="宋体" charset="-122"/>
              </a:rPr>
              <a:t>  K-Map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214971" y="4030663"/>
            <a:ext cx="17287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latin typeface="Arial" charset="0"/>
                <a:ea typeface="宋体" charset="-122"/>
              </a:rPr>
              <a:t>R</a:t>
            </a:r>
            <a:r>
              <a:rPr lang="en-US" altLang="zh-CN" sz="1600" b="1" baseline="-25000">
                <a:latin typeface="Arial" charset="0"/>
                <a:ea typeface="宋体" charset="-122"/>
              </a:rPr>
              <a:t>A</a:t>
            </a:r>
            <a:r>
              <a:rPr lang="en-US" altLang="zh-CN" sz="1600" b="1">
                <a:latin typeface="Arial" charset="0"/>
                <a:ea typeface="宋体" charset="-122"/>
              </a:rPr>
              <a:t>  K-Map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787356" y="4030663"/>
            <a:ext cx="1728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latin typeface="Arial" charset="0"/>
                <a:ea typeface="宋体" charset="-122"/>
              </a:rPr>
              <a:t>S</a:t>
            </a:r>
            <a:r>
              <a:rPr lang="en-US" altLang="zh-CN" sz="1600" b="1" baseline="-25000">
                <a:latin typeface="Arial" charset="0"/>
                <a:ea typeface="宋体" charset="-122"/>
              </a:rPr>
              <a:t>B</a:t>
            </a:r>
            <a:r>
              <a:rPr lang="en-US" altLang="zh-CN" sz="1600" b="1">
                <a:latin typeface="Arial" charset="0"/>
                <a:ea typeface="宋体" charset="-122"/>
              </a:rPr>
              <a:t>  K-Map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9315927" y="4030663"/>
            <a:ext cx="17287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latin typeface="Arial" charset="0"/>
                <a:ea typeface="宋体" charset="-122"/>
              </a:rPr>
              <a:t>R</a:t>
            </a:r>
            <a:r>
              <a:rPr lang="en-US" altLang="zh-CN" sz="1600" b="1" baseline="-25000">
                <a:latin typeface="Arial" charset="0"/>
                <a:ea typeface="宋体" charset="-122"/>
              </a:rPr>
              <a:t>B</a:t>
            </a:r>
            <a:r>
              <a:rPr lang="en-US" altLang="zh-CN" sz="1600" b="1">
                <a:latin typeface="Arial" charset="0"/>
                <a:ea typeface="宋体" charset="-122"/>
              </a:rPr>
              <a:t>  K-Map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9">
            <a:lum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45720"/>
            <a:ext cx="2302985" cy="178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301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Excitation Table and Equations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lum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068" y="121285"/>
            <a:ext cx="1932591" cy="1495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lum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946" y="2133600"/>
            <a:ext cx="5580062" cy="216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359590" y="1701145"/>
            <a:ext cx="47007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>
                <a:latin typeface="Arial" charset="0"/>
                <a:ea typeface="宋体" charset="-122"/>
              </a:rPr>
              <a:t>Transition Table for state machine M</a:t>
            </a:r>
            <a:r>
              <a:rPr lang="en-US" altLang="zh-CN" sz="2000" b="1" baseline="-25000" dirty="0">
                <a:latin typeface="Arial" charset="0"/>
                <a:ea typeface="宋体" charset="-122"/>
              </a:rPr>
              <a:t>1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4" y="2362835"/>
            <a:ext cx="2411413" cy="251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565891"/>
              </p:ext>
            </p:extLst>
          </p:nvPr>
        </p:nvGraphicFramePr>
        <p:xfrm>
          <a:off x="3067050" y="2631122"/>
          <a:ext cx="2449513" cy="198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Visio" r:id="rId6" imgW="2206942" imgH="1785223" progId="Visio.Drawing.11">
                  <p:embed/>
                </p:oleObj>
              </mc:Choice>
              <mc:Fallback>
                <p:oleObj name="Visio" r:id="rId6" imgW="2206942" imgH="1785223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contrast="1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2631122"/>
                        <a:ext cx="2449513" cy="19827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8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102" y="4437063"/>
            <a:ext cx="536575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7243445" y="5716588"/>
            <a:ext cx="2159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>
            <a:off x="6642100" y="3429000"/>
            <a:ext cx="2873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7695883" y="3429000"/>
            <a:ext cx="2159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01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Excitation Table and Equations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914049" y="4747260"/>
            <a:ext cx="9439751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Arial" charset="0"/>
                <a:ea typeface="宋体" charset="-122"/>
              </a:rPr>
              <a:t>J</a:t>
            </a:r>
            <a:r>
              <a:rPr lang="en-US" altLang="zh-CN" sz="2400" b="1" baseline="-25000" dirty="0">
                <a:latin typeface="Arial" charset="0"/>
                <a:ea typeface="宋体" charset="-122"/>
              </a:rPr>
              <a:t>A</a:t>
            </a:r>
            <a:r>
              <a:rPr lang="en-US" altLang="zh-CN" sz="2400" b="1" dirty="0">
                <a:latin typeface="Arial" charset="0"/>
                <a:ea typeface="宋体" charset="-122"/>
              </a:rPr>
              <a:t>=f(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F</a:t>
            </a:r>
            <a:r>
              <a:rPr lang="en-US" altLang="zh-CN" sz="2400" b="1" baseline="-25000" dirty="0" err="1">
                <a:latin typeface="Arial" charset="0"/>
                <a:ea typeface="宋体" charset="-122"/>
              </a:rPr>
              <a:t>A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,F</a:t>
            </a:r>
            <a:r>
              <a:rPr lang="en-US" altLang="zh-CN" sz="2400" b="1" baseline="-25000" dirty="0" err="1">
                <a:latin typeface="Arial" charset="0"/>
                <a:ea typeface="宋体" charset="-122"/>
              </a:rPr>
              <a:t>B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,x,y</a:t>
            </a:r>
            <a:r>
              <a:rPr lang="en-US" altLang="zh-CN" sz="2400" b="1" dirty="0">
                <a:latin typeface="Arial" charset="0"/>
                <a:ea typeface="宋体" charset="-122"/>
              </a:rPr>
              <a:t>)=</a:t>
            </a:r>
            <a:r>
              <a:rPr lang="el-GR" altLang="zh-CN" sz="2400" b="1" dirty="0">
                <a:latin typeface="Arial" charset="0"/>
                <a:ea typeface="宋体" charset="-122"/>
                <a:cs typeface="Arial" charset="0"/>
              </a:rPr>
              <a:t>Σ</a:t>
            </a:r>
            <a:r>
              <a:rPr lang="en-US" altLang="zh-CN" sz="2400" b="1" dirty="0">
                <a:latin typeface="Arial" charset="0"/>
                <a:ea typeface="宋体" charset="-122"/>
                <a:cs typeface="Arial" charset="0"/>
              </a:rPr>
              <a:t>(5,7) +</a:t>
            </a:r>
            <a:r>
              <a:rPr lang="el-GR" altLang="zh-CN" sz="2400" b="1" dirty="0">
                <a:latin typeface="Arial" charset="0"/>
                <a:ea typeface="宋体" charset="-122"/>
              </a:rPr>
              <a:t>Σd</a:t>
            </a:r>
            <a:r>
              <a:rPr lang="en-US" altLang="zh-CN" sz="2400" b="1" dirty="0">
                <a:latin typeface="Arial" charset="0"/>
                <a:ea typeface="宋体" charset="-122"/>
              </a:rPr>
              <a:t>(8,9,10,11,12,13,14,15) =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F</a:t>
            </a:r>
            <a:r>
              <a:rPr lang="en-US" altLang="zh-CN" sz="2400" b="1" baseline="-25000" dirty="0" err="1">
                <a:latin typeface="Arial" charset="0"/>
                <a:ea typeface="宋体" charset="-122"/>
              </a:rPr>
              <a:t>B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y</a:t>
            </a:r>
            <a:endParaRPr lang="en-US" altLang="zh-CN" sz="2400" b="1" dirty="0">
              <a:latin typeface="Arial" charset="0"/>
              <a:ea typeface="宋体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Arial" charset="0"/>
                <a:ea typeface="宋体" charset="-122"/>
              </a:rPr>
              <a:t>K</a:t>
            </a:r>
            <a:r>
              <a:rPr lang="en-US" altLang="zh-CN" sz="2400" b="1" baseline="-25000" dirty="0">
                <a:latin typeface="Arial" charset="0"/>
                <a:ea typeface="宋体" charset="-122"/>
              </a:rPr>
              <a:t>A</a:t>
            </a:r>
            <a:r>
              <a:rPr lang="en-US" altLang="zh-CN" sz="2400" b="1" dirty="0">
                <a:latin typeface="Arial" charset="0"/>
                <a:ea typeface="宋体" charset="-122"/>
              </a:rPr>
              <a:t>=f(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F</a:t>
            </a:r>
            <a:r>
              <a:rPr lang="en-US" altLang="zh-CN" sz="2400" b="1" baseline="-25000" dirty="0" err="1">
                <a:latin typeface="Arial" charset="0"/>
                <a:ea typeface="宋体" charset="-122"/>
              </a:rPr>
              <a:t>A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,F</a:t>
            </a:r>
            <a:r>
              <a:rPr lang="en-US" altLang="zh-CN" sz="2400" b="1" baseline="-25000" dirty="0" err="1">
                <a:latin typeface="Arial" charset="0"/>
                <a:ea typeface="宋体" charset="-122"/>
              </a:rPr>
              <a:t>B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,x,y</a:t>
            </a:r>
            <a:r>
              <a:rPr lang="en-US" altLang="zh-CN" sz="2400" b="1" dirty="0">
                <a:latin typeface="Arial" charset="0"/>
                <a:ea typeface="宋体" charset="-122"/>
              </a:rPr>
              <a:t>)=</a:t>
            </a:r>
            <a:r>
              <a:rPr lang="el-GR" altLang="zh-CN" sz="2400" b="1" dirty="0">
                <a:latin typeface="Arial" charset="0"/>
                <a:ea typeface="宋体" charset="-122"/>
              </a:rPr>
              <a:t>Σ</a:t>
            </a:r>
            <a:r>
              <a:rPr lang="en-US" altLang="zh-CN" sz="2400" b="1" dirty="0">
                <a:latin typeface="Arial" charset="0"/>
                <a:ea typeface="宋体" charset="-122"/>
              </a:rPr>
              <a:t>(8,11,12,14) +</a:t>
            </a:r>
            <a:r>
              <a:rPr lang="el-GR" altLang="zh-CN" sz="2400" b="1" dirty="0">
                <a:latin typeface="Arial" charset="0"/>
                <a:ea typeface="宋体" charset="-122"/>
              </a:rPr>
              <a:t>Σd</a:t>
            </a:r>
            <a:r>
              <a:rPr lang="en-US" altLang="zh-CN" sz="2400" b="1" dirty="0">
                <a:latin typeface="Arial" charset="0"/>
                <a:ea typeface="宋体" charset="-122"/>
              </a:rPr>
              <a:t>(0,1,2,3,4,6,7) =F</a:t>
            </a:r>
            <a:r>
              <a:rPr lang="en-US" altLang="zh-CN" sz="2400" b="1" baseline="-25000" dirty="0">
                <a:latin typeface="Arial" charset="0"/>
                <a:ea typeface="宋体" charset="-122"/>
              </a:rPr>
              <a:t>B</a:t>
            </a:r>
            <a:r>
              <a:rPr lang="en-US" altLang="zh-CN" sz="2400" b="1" dirty="0">
                <a:latin typeface="Arial" charset="0"/>
                <a:ea typeface="宋体" charset="-122"/>
              </a:rPr>
              <a:t>’xy+x’y’+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F</a:t>
            </a:r>
            <a:r>
              <a:rPr lang="en-US" altLang="zh-CN" sz="2400" b="1" baseline="-25000" dirty="0" err="1">
                <a:latin typeface="Arial" charset="0"/>
                <a:ea typeface="宋体" charset="-122"/>
              </a:rPr>
              <a:t>B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y</a:t>
            </a:r>
            <a:r>
              <a:rPr lang="en-US" altLang="zh-CN" sz="2400" b="1" dirty="0">
                <a:latin typeface="Arial" charset="0"/>
                <a:ea typeface="宋体" charset="-122"/>
              </a:rPr>
              <a:t>’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Arial" charset="0"/>
                <a:ea typeface="宋体" charset="-122"/>
              </a:rPr>
              <a:t>J</a:t>
            </a:r>
            <a:r>
              <a:rPr lang="en-US" altLang="zh-CN" sz="2400" b="1" baseline="-25000" dirty="0">
                <a:latin typeface="Arial" charset="0"/>
                <a:ea typeface="宋体" charset="-122"/>
              </a:rPr>
              <a:t>B</a:t>
            </a:r>
            <a:r>
              <a:rPr lang="en-US" altLang="zh-CN" sz="2400" b="1" dirty="0">
                <a:latin typeface="Arial" charset="0"/>
                <a:ea typeface="宋体" charset="-122"/>
              </a:rPr>
              <a:t>=f(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F</a:t>
            </a:r>
            <a:r>
              <a:rPr lang="en-US" altLang="zh-CN" sz="2400" b="1" baseline="-25000" dirty="0" err="1">
                <a:latin typeface="Arial" charset="0"/>
                <a:ea typeface="宋体" charset="-122"/>
              </a:rPr>
              <a:t>A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,F</a:t>
            </a:r>
            <a:r>
              <a:rPr lang="en-US" altLang="zh-CN" sz="2400" b="1" baseline="-25000" dirty="0" err="1">
                <a:latin typeface="Arial" charset="0"/>
                <a:ea typeface="宋体" charset="-122"/>
              </a:rPr>
              <a:t>B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,x,y</a:t>
            </a:r>
            <a:r>
              <a:rPr lang="en-US" altLang="zh-CN" sz="2400" b="1" dirty="0">
                <a:latin typeface="Arial" charset="0"/>
                <a:ea typeface="宋体" charset="-122"/>
              </a:rPr>
              <a:t>)=</a:t>
            </a:r>
            <a:r>
              <a:rPr lang="el-GR" altLang="zh-CN" sz="2400" b="1" dirty="0">
                <a:latin typeface="Arial" charset="0"/>
                <a:ea typeface="宋体" charset="-122"/>
              </a:rPr>
              <a:t>Σ</a:t>
            </a:r>
            <a:r>
              <a:rPr lang="en-US" altLang="zh-CN" sz="2400" b="1" dirty="0">
                <a:latin typeface="Arial" charset="0"/>
                <a:ea typeface="宋体" charset="-122"/>
              </a:rPr>
              <a:t>(2,3) +</a:t>
            </a:r>
            <a:r>
              <a:rPr lang="el-GR" altLang="zh-CN" sz="2400" b="1" dirty="0">
                <a:latin typeface="Arial" charset="0"/>
                <a:ea typeface="宋体" charset="-122"/>
              </a:rPr>
              <a:t>Σd</a:t>
            </a:r>
            <a:r>
              <a:rPr lang="en-US" altLang="zh-CN" sz="2400" b="1" dirty="0">
                <a:latin typeface="Arial" charset="0"/>
                <a:ea typeface="宋体" charset="-122"/>
              </a:rPr>
              <a:t>(4,5,6,7,12,13,14,15) =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F</a:t>
            </a:r>
            <a:r>
              <a:rPr lang="en-US" altLang="zh-CN" sz="2400" b="1" baseline="-25000" dirty="0" err="1">
                <a:latin typeface="Arial" charset="0"/>
                <a:ea typeface="宋体" charset="-122"/>
              </a:rPr>
              <a:t>A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’x</a:t>
            </a:r>
            <a:endParaRPr lang="en-US" altLang="zh-CN" sz="2400" b="1" dirty="0">
              <a:latin typeface="Arial" charset="0"/>
              <a:ea typeface="宋体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Arial" charset="0"/>
                <a:ea typeface="宋体" charset="-122"/>
              </a:rPr>
              <a:t>K</a:t>
            </a:r>
            <a:r>
              <a:rPr lang="en-US" altLang="zh-CN" sz="2400" b="1" baseline="-25000" dirty="0">
                <a:latin typeface="Arial" charset="0"/>
                <a:ea typeface="宋体" charset="-122"/>
              </a:rPr>
              <a:t>B</a:t>
            </a:r>
            <a:r>
              <a:rPr lang="en-US" altLang="zh-CN" sz="2400" b="1" dirty="0">
                <a:latin typeface="Arial" charset="0"/>
                <a:ea typeface="宋体" charset="-122"/>
              </a:rPr>
              <a:t>=f(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F</a:t>
            </a:r>
            <a:r>
              <a:rPr lang="en-US" altLang="zh-CN" sz="2400" b="1" baseline="-25000" dirty="0" err="1">
                <a:latin typeface="Arial" charset="0"/>
                <a:ea typeface="宋体" charset="-122"/>
              </a:rPr>
              <a:t>A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,F</a:t>
            </a:r>
            <a:r>
              <a:rPr lang="en-US" altLang="zh-CN" sz="2400" b="1" baseline="-25000" dirty="0" err="1">
                <a:latin typeface="Arial" charset="0"/>
                <a:ea typeface="宋体" charset="-122"/>
              </a:rPr>
              <a:t>B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,x,y</a:t>
            </a:r>
            <a:r>
              <a:rPr lang="en-US" altLang="zh-CN" sz="2400" b="1" dirty="0">
                <a:latin typeface="Arial" charset="0"/>
                <a:ea typeface="宋体" charset="-122"/>
              </a:rPr>
              <a:t>)=</a:t>
            </a:r>
            <a:r>
              <a:rPr lang="el-GR" altLang="zh-CN" sz="2400" b="1" dirty="0">
                <a:latin typeface="Arial" charset="0"/>
                <a:ea typeface="宋体" charset="-122"/>
              </a:rPr>
              <a:t>Σ</a:t>
            </a:r>
            <a:r>
              <a:rPr lang="en-US" altLang="zh-CN" sz="2400" b="1" dirty="0">
                <a:latin typeface="Arial" charset="0"/>
                <a:ea typeface="宋体" charset="-122"/>
              </a:rPr>
              <a:t>(12,13) +</a:t>
            </a:r>
            <a:r>
              <a:rPr lang="el-GR" altLang="zh-CN" sz="2400" b="1" dirty="0">
                <a:latin typeface="Arial" charset="0"/>
                <a:ea typeface="宋体" charset="-122"/>
              </a:rPr>
              <a:t>Σd</a:t>
            </a:r>
            <a:r>
              <a:rPr lang="en-US" altLang="zh-CN" sz="2400" b="1" dirty="0">
                <a:latin typeface="Arial" charset="0"/>
                <a:ea typeface="宋体" charset="-122"/>
              </a:rPr>
              <a:t>(0,1,2,3,8,9,10,11) =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F</a:t>
            </a:r>
            <a:r>
              <a:rPr lang="en-US" altLang="zh-CN" sz="2400" b="1" baseline="-25000" dirty="0" err="1">
                <a:latin typeface="Arial" charset="0"/>
                <a:ea typeface="宋体" charset="-122"/>
              </a:rPr>
              <a:t>A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x</a:t>
            </a:r>
            <a:r>
              <a:rPr lang="en-US" altLang="zh-CN" sz="2400" b="1" dirty="0">
                <a:latin typeface="Arial" charset="0"/>
                <a:ea typeface="宋体" charset="-122"/>
              </a:rPr>
              <a:t>’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842399"/>
              </p:ext>
            </p:extLst>
          </p:nvPr>
        </p:nvGraphicFramePr>
        <p:xfrm>
          <a:off x="1055687" y="1931988"/>
          <a:ext cx="2112963" cy="230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6" name="Visio" r:id="rId3" imgW="2717006" imgH="2960370" progId="Visio.Drawing.11">
                  <p:embed/>
                </p:oleObj>
              </mc:Choice>
              <mc:Fallback>
                <p:oleObj name="Visio" r:id="rId3" imgW="2717006" imgH="296037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7" y="1931988"/>
                        <a:ext cx="2112963" cy="230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2147888"/>
            <a:ext cx="2138362" cy="200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174" y="2147888"/>
            <a:ext cx="2160587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194" y="2133600"/>
            <a:ext cx="2230437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416050" y="4235450"/>
            <a:ext cx="17287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latin typeface="Arial" charset="0"/>
                <a:ea typeface="宋体" charset="-122"/>
              </a:rPr>
              <a:t>J</a:t>
            </a:r>
            <a:r>
              <a:rPr lang="en-US" altLang="zh-CN" sz="1600" b="1" baseline="-25000" dirty="0">
                <a:latin typeface="Arial" charset="0"/>
                <a:ea typeface="宋体" charset="-122"/>
              </a:rPr>
              <a:t>A</a:t>
            </a:r>
            <a:r>
              <a:rPr lang="en-US" altLang="zh-CN" sz="1600" b="1" dirty="0">
                <a:latin typeface="Arial" charset="0"/>
                <a:ea typeface="宋体" charset="-122"/>
              </a:rPr>
              <a:t>  K-Map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046538" y="4235450"/>
            <a:ext cx="17287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latin typeface="Arial" charset="0"/>
                <a:ea typeface="宋体" charset="-122"/>
              </a:rPr>
              <a:t>K</a:t>
            </a:r>
            <a:r>
              <a:rPr lang="en-US" altLang="zh-CN" sz="1600" b="1" baseline="-25000" dirty="0">
                <a:latin typeface="Arial" charset="0"/>
                <a:ea typeface="宋体" charset="-122"/>
              </a:rPr>
              <a:t>A</a:t>
            </a:r>
            <a:r>
              <a:rPr lang="en-US" altLang="zh-CN" sz="1600" b="1" dirty="0">
                <a:latin typeface="Arial" charset="0"/>
                <a:ea typeface="宋体" charset="-122"/>
              </a:rPr>
              <a:t>  K-Map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586536" y="4235450"/>
            <a:ext cx="1728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latin typeface="Arial" charset="0"/>
                <a:ea typeface="宋体" charset="-122"/>
              </a:rPr>
              <a:t>J</a:t>
            </a:r>
            <a:r>
              <a:rPr lang="en-US" altLang="zh-CN" sz="1600" b="1" baseline="-25000" dirty="0">
                <a:latin typeface="Arial" charset="0"/>
                <a:ea typeface="宋体" charset="-122"/>
              </a:rPr>
              <a:t>B</a:t>
            </a:r>
            <a:r>
              <a:rPr lang="en-US" altLang="zh-CN" sz="1600" b="1" dirty="0">
                <a:latin typeface="Arial" charset="0"/>
                <a:ea typeface="宋体" charset="-122"/>
              </a:rPr>
              <a:t>  K-Map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9417844" y="4221162"/>
            <a:ext cx="17287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latin typeface="Arial" charset="0"/>
                <a:ea typeface="宋体" charset="-122"/>
              </a:rPr>
              <a:t>K</a:t>
            </a:r>
            <a:r>
              <a:rPr lang="en-US" altLang="zh-CN" sz="1600" b="1" baseline="-25000">
                <a:latin typeface="Arial" charset="0"/>
                <a:ea typeface="宋体" charset="-122"/>
              </a:rPr>
              <a:t>B</a:t>
            </a:r>
            <a:r>
              <a:rPr lang="en-US" altLang="zh-CN" sz="1600" b="1">
                <a:latin typeface="Arial" charset="0"/>
                <a:ea typeface="宋体" charset="-122"/>
              </a:rPr>
              <a:t>  K-Map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8">
            <a:lum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45720"/>
            <a:ext cx="2302985" cy="178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301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8425178" y="831132"/>
            <a:ext cx="340995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Input </a:t>
            </a:r>
            <a:r>
              <a:rPr lang="en-US" altLang="zh-CN" sz="2400" dirty="0"/>
              <a:t>variable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zh-CN" sz="2400" dirty="0"/>
              <a:t>Output variable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zh-CN" sz="2400" dirty="0"/>
              <a:t>State variable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zh-CN" sz="2400" dirty="0"/>
              <a:t>Excitation variable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zh-CN" sz="2400" dirty="0"/>
              <a:t>State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8625203" y="3525943"/>
            <a:ext cx="273685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State variables and states are related by the expression:</a:t>
            </a:r>
          </a:p>
          <a:p>
            <a:pPr algn="ctr">
              <a:spcBef>
                <a:spcPct val="50000"/>
              </a:spcBef>
            </a:pPr>
            <a:r>
              <a:rPr lang="en-US" altLang="zh-CN" sz="4000" b="1" dirty="0"/>
              <a:t>2</a:t>
            </a:r>
            <a:r>
              <a:rPr lang="en-US" altLang="zh-CN" sz="4000" b="1" baseline="30000" dirty="0"/>
              <a:t>x</a:t>
            </a:r>
            <a:r>
              <a:rPr lang="en-US" altLang="zh-CN" sz="4000" b="1" dirty="0"/>
              <a:t>=y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9605959" y="5366496"/>
            <a:ext cx="217488" cy="408934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7859819" y="5617873"/>
            <a:ext cx="21160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9900"/>
                </a:solidFill>
              </a:rPr>
              <a:t>State variables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0280965" y="5623030"/>
            <a:ext cx="9777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9900"/>
                </a:solidFill>
              </a:rPr>
              <a:t>states</a:t>
            </a: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10387327" y="5343322"/>
            <a:ext cx="325437" cy="351146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8153400" y="1920240"/>
            <a:ext cx="3383280" cy="1722120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038" y="441718"/>
            <a:ext cx="7284720" cy="6168449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135629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Excitation Realization Cost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28801" y="2402044"/>
            <a:ext cx="388620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Arial" charset="0"/>
                <a:ea typeface="宋体" charset="-122"/>
              </a:rPr>
              <a:t>J</a:t>
            </a:r>
            <a:r>
              <a:rPr lang="en-US" altLang="zh-CN" sz="2800" b="1" baseline="-25000" dirty="0">
                <a:latin typeface="Arial" charset="0"/>
                <a:ea typeface="宋体" charset="-122"/>
              </a:rPr>
              <a:t>A</a:t>
            </a:r>
            <a:r>
              <a:rPr lang="en-US" altLang="zh-CN" sz="2800" b="1" dirty="0">
                <a:latin typeface="Arial" charset="0"/>
                <a:ea typeface="宋体" charset="-122"/>
              </a:rPr>
              <a:t>=</a:t>
            </a:r>
            <a:r>
              <a:rPr lang="en-US" altLang="zh-CN" sz="2800" b="1" dirty="0" err="1">
                <a:latin typeface="Arial" charset="0"/>
                <a:ea typeface="宋体" charset="-122"/>
                <a:cs typeface="Arial" charset="0"/>
              </a:rPr>
              <a:t>F</a:t>
            </a:r>
            <a:r>
              <a:rPr lang="en-US" altLang="zh-CN" sz="2800" b="1" baseline="-25000" dirty="0" err="1">
                <a:latin typeface="Arial" charset="0"/>
                <a:ea typeface="宋体" charset="-122"/>
                <a:cs typeface="Arial" charset="0"/>
              </a:rPr>
              <a:t>B</a:t>
            </a:r>
            <a:r>
              <a:rPr lang="en-US" altLang="zh-CN" sz="2800" b="1" dirty="0" err="1">
                <a:latin typeface="Arial" charset="0"/>
                <a:ea typeface="宋体" charset="-122"/>
                <a:cs typeface="Arial" charset="0"/>
              </a:rPr>
              <a:t>y</a:t>
            </a:r>
            <a:endParaRPr lang="en-US" altLang="zh-CN" sz="2800" b="1" dirty="0">
              <a:latin typeface="Arial" charset="0"/>
              <a:ea typeface="宋体" charset="-122"/>
              <a:cs typeface="Arial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Arial" charset="0"/>
                <a:ea typeface="宋体" charset="-122"/>
              </a:rPr>
              <a:t>K</a:t>
            </a:r>
            <a:r>
              <a:rPr lang="en-US" altLang="zh-CN" sz="2800" b="1" baseline="-25000" dirty="0">
                <a:latin typeface="Arial" charset="0"/>
                <a:ea typeface="宋体" charset="-122"/>
              </a:rPr>
              <a:t>A</a:t>
            </a:r>
            <a:r>
              <a:rPr lang="en-US" altLang="zh-CN" sz="2800" b="1" dirty="0">
                <a:latin typeface="Arial" charset="0"/>
                <a:ea typeface="宋体" charset="-122"/>
              </a:rPr>
              <a:t>=F</a:t>
            </a:r>
            <a:r>
              <a:rPr lang="en-US" altLang="zh-CN" sz="2800" b="1" baseline="-25000" dirty="0">
                <a:latin typeface="Arial" charset="0"/>
                <a:ea typeface="宋体" charset="-122"/>
              </a:rPr>
              <a:t>B</a:t>
            </a:r>
            <a:r>
              <a:rPr lang="en-US" altLang="zh-CN" sz="2800" b="1" dirty="0">
                <a:latin typeface="Arial" charset="0"/>
                <a:ea typeface="宋体" charset="-122"/>
              </a:rPr>
              <a:t>’xy+x’y’+</a:t>
            </a:r>
            <a:r>
              <a:rPr lang="en-US" altLang="zh-CN" sz="2800" b="1" dirty="0" err="1">
                <a:latin typeface="Arial" charset="0"/>
                <a:ea typeface="宋体" charset="-122"/>
              </a:rPr>
              <a:t>F</a:t>
            </a:r>
            <a:r>
              <a:rPr lang="en-US" altLang="zh-CN" sz="2800" b="1" baseline="-25000" dirty="0" err="1">
                <a:latin typeface="Arial" charset="0"/>
                <a:ea typeface="宋体" charset="-122"/>
              </a:rPr>
              <a:t>B</a:t>
            </a:r>
            <a:r>
              <a:rPr lang="en-US" altLang="zh-CN" sz="2800" b="1" dirty="0" err="1">
                <a:latin typeface="Arial" charset="0"/>
                <a:ea typeface="宋体" charset="-122"/>
              </a:rPr>
              <a:t>y</a:t>
            </a:r>
            <a:r>
              <a:rPr lang="en-US" altLang="zh-CN" sz="2800" b="1" dirty="0">
                <a:latin typeface="Arial" charset="0"/>
                <a:ea typeface="宋体" charset="-122"/>
              </a:rPr>
              <a:t>’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Arial" charset="0"/>
                <a:ea typeface="宋体" charset="-122"/>
              </a:rPr>
              <a:t>J</a:t>
            </a:r>
            <a:r>
              <a:rPr lang="en-US" altLang="zh-CN" sz="2800" b="1" baseline="-25000" dirty="0">
                <a:latin typeface="Arial" charset="0"/>
                <a:ea typeface="宋体" charset="-122"/>
              </a:rPr>
              <a:t>B</a:t>
            </a:r>
            <a:r>
              <a:rPr lang="en-US" altLang="zh-CN" sz="2800" b="1" dirty="0">
                <a:latin typeface="Arial" charset="0"/>
                <a:ea typeface="宋体" charset="-122"/>
              </a:rPr>
              <a:t>=</a:t>
            </a:r>
            <a:r>
              <a:rPr lang="en-US" altLang="zh-CN" sz="2800" b="1" dirty="0" err="1">
                <a:latin typeface="Arial" charset="0"/>
                <a:ea typeface="宋体" charset="-122"/>
              </a:rPr>
              <a:t>F</a:t>
            </a:r>
            <a:r>
              <a:rPr lang="en-US" altLang="zh-CN" sz="2800" b="1" baseline="-25000" dirty="0" err="1">
                <a:latin typeface="Arial" charset="0"/>
                <a:ea typeface="宋体" charset="-122"/>
              </a:rPr>
              <a:t>A</a:t>
            </a:r>
            <a:r>
              <a:rPr lang="en-US" altLang="zh-CN" sz="2800" b="1" dirty="0" err="1">
                <a:latin typeface="Arial" charset="0"/>
                <a:ea typeface="宋体" charset="-122"/>
              </a:rPr>
              <a:t>’x</a:t>
            </a:r>
            <a:endParaRPr lang="en-US" altLang="zh-CN" sz="2800" b="1" dirty="0">
              <a:latin typeface="Arial" charset="0"/>
              <a:ea typeface="宋体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Arial" charset="0"/>
                <a:ea typeface="宋体" charset="-122"/>
              </a:rPr>
              <a:t>K</a:t>
            </a:r>
            <a:r>
              <a:rPr lang="en-US" altLang="zh-CN" sz="2800" b="1" baseline="-25000" dirty="0">
                <a:latin typeface="Arial" charset="0"/>
                <a:ea typeface="宋体" charset="-122"/>
              </a:rPr>
              <a:t>B</a:t>
            </a:r>
            <a:r>
              <a:rPr lang="en-US" altLang="zh-CN" sz="2800" b="1" dirty="0">
                <a:latin typeface="Arial" charset="0"/>
                <a:ea typeface="宋体" charset="-122"/>
              </a:rPr>
              <a:t>=</a:t>
            </a:r>
            <a:r>
              <a:rPr lang="en-US" altLang="zh-CN" sz="2800" b="1" dirty="0" err="1">
                <a:latin typeface="Arial" charset="0"/>
                <a:ea typeface="宋体" charset="-122"/>
              </a:rPr>
              <a:t>F</a:t>
            </a:r>
            <a:r>
              <a:rPr lang="en-US" altLang="zh-CN" sz="2800" b="1" baseline="-25000" dirty="0" err="1">
                <a:latin typeface="Arial" charset="0"/>
                <a:ea typeface="宋体" charset="-122"/>
              </a:rPr>
              <a:t>A</a:t>
            </a:r>
            <a:r>
              <a:rPr lang="en-US" altLang="zh-CN" sz="2800" b="1" dirty="0" err="1">
                <a:latin typeface="Arial" charset="0"/>
                <a:ea typeface="宋体" charset="-122"/>
              </a:rPr>
              <a:t>x</a:t>
            </a:r>
            <a:r>
              <a:rPr lang="en-US" altLang="zh-CN" sz="2800" b="1" dirty="0">
                <a:latin typeface="Arial" charset="0"/>
                <a:ea typeface="宋体" charset="-122"/>
              </a:rPr>
              <a:t>’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473" y="1629409"/>
            <a:ext cx="3581400" cy="501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lum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45720"/>
            <a:ext cx="2302985" cy="178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301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Excitation Realization Cost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31950" y="2804160"/>
            <a:ext cx="373253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Arial" charset="0"/>
                <a:ea typeface="宋体" charset="-122"/>
              </a:rPr>
              <a:t>S</a:t>
            </a:r>
            <a:r>
              <a:rPr lang="en-US" altLang="zh-CN" sz="2800" b="1" baseline="-25000" dirty="0">
                <a:latin typeface="Arial" charset="0"/>
                <a:ea typeface="宋体" charset="-122"/>
              </a:rPr>
              <a:t>A</a:t>
            </a:r>
            <a:r>
              <a:rPr lang="en-US" altLang="zh-CN" sz="2800" b="1" dirty="0">
                <a:latin typeface="Arial" charset="0"/>
                <a:ea typeface="宋体" charset="-122"/>
              </a:rPr>
              <a:t>=</a:t>
            </a:r>
            <a:r>
              <a:rPr lang="en-US" altLang="zh-CN" sz="2800" b="1" dirty="0" err="1">
                <a:latin typeface="Arial" charset="0"/>
                <a:ea typeface="宋体" charset="-122"/>
                <a:cs typeface="Arial" charset="0"/>
              </a:rPr>
              <a:t>F</a:t>
            </a:r>
            <a:r>
              <a:rPr lang="en-US" altLang="zh-CN" sz="2800" b="1" baseline="-25000" dirty="0" err="1">
                <a:latin typeface="Arial" charset="0"/>
                <a:ea typeface="宋体" charset="-122"/>
                <a:cs typeface="Arial" charset="0"/>
              </a:rPr>
              <a:t>B</a:t>
            </a:r>
            <a:r>
              <a:rPr lang="en-US" altLang="zh-CN" sz="2800" b="1" dirty="0" err="1">
                <a:latin typeface="Arial" charset="0"/>
                <a:ea typeface="宋体" charset="-122"/>
                <a:cs typeface="Arial" charset="0"/>
              </a:rPr>
              <a:t>y</a:t>
            </a:r>
            <a:endParaRPr lang="en-US" altLang="zh-CN" sz="2800" b="1" dirty="0">
              <a:latin typeface="Arial" charset="0"/>
              <a:ea typeface="宋体" charset="-122"/>
              <a:cs typeface="Arial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Arial" charset="0"/>
                <a:ea typeface="宋体" charset="-122"/>
              </a:rPr>
              <a:t>R</a:t>
            </a:r>
            <a:r>
              <a:rPr lang="en-US" altLang="zh-CN" sz="2800" b="1" baseline="-25000" dirty="0">
                <a:latin typeface="Arial" charset="0"/>
                <a:ea typeface="宋体" charset="-122"/>
              </a:rPr>
              <a:t>A</a:t>
            </a:r>
            <a:r>
              <a:rPr lang="en-US" altLang="zh-CN" sz="2800" b="1" dirty="0">
                <a:latin typeface="Arial" charset="0"/>
                <a:ea typeface="宋体" charset="-122"/>
              </a:rPr>
              <a:t>=F</a:t>
            </a:r>
            <a:r>
              <a:rPr lang="en-US" altLang="zh-CN" sz="2800" b="1" baseline="-25000" dirty="0">
                <a:latin typeface="Arial" charset="0"/>
                <a:ea typeface="宋体" charset="-122"/>
              </a:rPr>
              <a:t>B</a:t>
            </a:r>
            <a:r>
              <a:rPr lang="en-US" altLang="zh-CN" sz="2800" b="1" dirty="0">
                <a:latin typeface="Arial" charset="0"/>
                <a:ea typeface="宋体" charset="-122"/>
              </a:rPr>
              <a:t>’xy+x’y’+</a:t>
            </a:r>
            <a:r>
              <a:rPr lang="en-US" altLang="zh-CN" sz="2800" b="1" dirty="0" err="1">
                <a:latin typeface="Arial" charset="0"/>
                <a:ea typeface="宋体" charset="-122"/>
              </a:rPr>
              <a:t>F</a:t>
            </a:r>
            <a:r>
              <a:rPr lang="en-US" altLang="zh-CN" sz="2800" b="1" baseline="-25000" dirty="0" err="1">
                <a:latin typeface="Arial" charset="0"/>
                <a:ea typeface="宋体" charset="-122"/>
              </a:rPr>
              <a:t>B</a:t>
            </a:r>
            <a:r>
              <a:rPr lang="en-US" altLang="zh-CN" sz="2800" b="1" dirty="0" err="1">
                <a:latin typeface="Arial" charset="0"/>
                <a:ea typeface="宋体" charset="-122"/>
              </a:rPr>
              <a:t>y</a:t>
            </a:r>
            <a:r>
              <a:rPr lang="en-US" altLang="zh-CN" sz="2800" b="1" dirty="0">
                <a:latin typeface="Arial" charset="0"/>
                <a:ea typeface="宋体" charset="-122"/>
              </a:rPr>
              <a:t>’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Arial" charset="0"/>
                <a:ea typeface="宋体" charset="-122"/>
              </a:rPr>
              <a:t>S</a:t>
            </a:r>
            <a:r>
              <a:rPr lang="en-US" altLang="zh-CN" sz="2800" b="1" baseline="-25000" dirty="0">
                <a:latin typeface="Arial" charset="0"/>
                <a:ea typeface="宋体" charset="-122"/>
              </a:rPr>
              <a:t>B</a:t>
            </a:r>
            <a:r>
              <a:rPr lang="en-US" altLang="zh-CN" sz="2800" b="1" dirty="0">
                <a:latin typeface="Arial" charset="0"/>
                <a:ea typeface="宋体" charset="-122"/>
              </a:rPr>
              <a:t>=</a:t>
            </a:r>
            <a:r>
              <a:rPr lang="en-US" altLang="zh-CN" sz="2800" b="1" dirty="0" err="1">
                <a:latin typeface="Arial" charset="0"/>
                <a:ea typeface="宋体" charset="-122"/>
              </a:rPr>
              <a:t>F</a:t>
            </a:r>
            <a:r>
              <a:rPr lang="en-US" altLang="zh-CN" sz="2800" b="1" baseline="-25000" dirty="0" err="1">
                <a:latin typeface="Arial" charset="0"/>
                <a:ea typeface="宋体" charset="-122"/>
              </a:rPr>
              <a:t>A</a:t>
            </a:r>
            <a:r>
              <a:rPr lang="en-US" altLang="zh-CN" sz="2800" b="1" dirty="0" err="1">
                <a:latin typeface="Arial" charset="0"/>
                <a:ea typeface="宋体" charset="-122"/>
              </a:rPr>
              <a:t>’x</a:t>
            </a:r>
            <a:endParaRPr lang="en-US" altLang="zh-CN" sz="2800" b="1" dirty="0">
              <a:latin typeface="Arial" charset="0"/>
              <a:ea typeface="宋体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Arial" charset="0"/>
                <a:ea typeface="宋体" charset="-122"/>
              </a:rPr>
              <a:t>R</a:t>
            </a:r>
            <a:r>
              <a:rPr lang="en-US" altLang="zh-CN" sz="2800" b="1" baseline="-25000" dirty="0">
                <a:latin typeface="Arial" charset="0"/>
                <a:ea typeface="宋体" charset="-122"/>
              </a:rPr>
              <a:t>B</a:t>
            </a:r>
            <a:r>
              <a:rPr lang="en-US" altLang="zh-CN" sz="2800" b="1" dirty="0">
                <a:latin typeface="Arial" charset="0"/>
                <a:ea typeface="宋体" charset="-122"/>
              </a:rPr>
              <a:t>=</a:t>
            </a:r>
            <a:r>
              <a:rPr lang="en-US" altLang="zh-CN" sz="2800" b="1" dirty="0" err="1">
                <a:latin typeface="Arial" charset="0"/>
                <a:ea typeface="宋体" charset="-122"/>
              </a:rPr>
              <a:t>F</a:t>
            </a:r>
            <a:r>
              <a:rPr lang="en-US" altLang="zh-CN" sz="2800" b="1" baseline="-25000" dirty="0" err="1">
                <a:latin typeface="Arial" charset="0"/>
                <a:ea typeface="宋体" charset="-122"/>
              </a:rPr>
              <a:t>A</a:t>
            </a:r>
            <a:r>
              <a:rPr lang="en-US" altLang="zh-CN" sz="2800" b="1" dirty="0" err="1">
                <a:latin typeface="Arial" charset="0"/>
                <a:ea typeface="宋体" charset="-122"/>
              </a:rPr>
              <a:t>x</a:t>
            </a:r>
            <a:r>
              <a:rPr lang="en-US" altLang="zh-CN" sz="2800" b="1" dirty="0">
                <a:latin typeface="Arial" charset="0"/>
                <a:ea typeface="宋体" charset="-122"/>
              </a:rPr>
              <a:t>’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880" y="2239802"/>
            <a:ext cx="5468533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lum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45720"/>
            <a:ext cx="2302985" cy="178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301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Excitation Realization Cost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593658" y="5280978"/>
            <a:ext cx="8196262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Arial" charset="0"/>
                <a:ea typeface="宋体" charset="-122"/>
              </a:rPr>
              <a:t>T</a:t>
            </a:r>
            <a:r>
              <a:rPr lang="en-US" altLang="zh-CN" sz="2800" b="1" baseline="-25000" dirty="0">
                <a:latin typeface="Arial" charset="0"/>
                <a:ea typeface="宋体" charset="-122"/>
              </a:rPr>
              <a:t>A</a:t>
            </a:r>
            <a:r>
              <a:rPr lang="en-US" altLang="zh-CN" sz="2800" b="1" dirty="0">
                <a:latin typeface="Arial" charset="0"/>
                <a:ea typeface="宋体" charset="-122"/>
              </a:rPr>
              <a:t>=</a:t>
            </a:r>
            <a:r>
              <a:rPr lang="en-US" altLang="zh-CN" sz="2800" b="1" dirty="0">
                <a:latin typeface="Arial" charset="0"/>
                <a:ea typeface="宋体" charset="-122"/>
                <a:cs typeface="Arial" charset="0"/>
              </a:rPr>
              <a:t>F</a:t>
            </a:r>
            <a:r>
              <a:rPr lang="en-US" altLang="zh-CN" sz="2800" b="1" baseline="-25000" dirty="0">
                <a:latin typeface="Arial" charset="0"/>
                <a:ea typeface="宋体" charset="-122"/>
                <a:cs typeface="Arial" charset="0"/>
              </a:rPr>
              <a:t>A</a:t>
            </a:r>
            <a:r>
              <a:rPr lang="en-US" altLang="zh-CN" sz="2800" b="1" dirty="0">
                <a:latin typeface="Arial" charset="0"/>
                <a:ea typeface="宋体" charset="-122"/>
                <a:cs typeface="Arial" charset="0"/>
              </a:rPr>
              <a:t>F</a:t>
            </a:r>
            <a:r>
              <a:rPr lang="en-US" altLang="zh-CN" sz="2800" b="1" baseline="-25000" dirty="0">
                <a:latin typeface="Arial" charset="0"/>
                <a:ea typeface="宋体" charset="-122"/>
                <a:cs typeface="Arial" charset="0"/>
              </a:rPr>
              <a:t>B</a:t>
            </a:r>
            <a:r>
              <a:rPr lang="en-US" altLang="zh-CN" sz="2800" b="1" dirty="0">
                <a:latin typeface="Arial" charset="0"/>
                <a:ea typeface="宋体" charset="-122"/>
                <a:cs typeface="Arial" charset="0"/>
              </a:rPr>
              <a:t>’xy+F</a:t>
            </a:r>
            <a:r>
              <a:rPr lang="en-US" altLang="zh-CN" sz="2800" b="1" baseline="-25000" dirty="0">
                <a:latin typeface="Arial" charset="0"/>
                <a:ea typeface="宋体" charset="-122"/>
                <a:cs typeface="Arial" charset="0"/>
              </a:rPr>
              <a:t>A</a:t>
            </a:r>
            <a:r>
              <a:rPr lang="en-US" altLang="zh-CN" sz="2800" b="1" dirty="0">
                <a:latin typeface="Arial" charset="0"/>
                <a:ea typeface="宋体" charset="-122"/>
                <a:cs typeface="Arial" charset="0"/>
              </a:rPr>
              <a:t>x’y’+</a:t>
            </a:r>
            <a:r>
              <a:rPr lang="en-US" altLang="zh-CN" sz="2800" b="1" dirty="0" err="1">
                <a:latin typeface="Arial" charset="0"/>
                <a:ea typeface="宋体" charset="-122"/>
                <a:cs typeface="Arial" charset="0"/>
              </a:rPr>
              <a:t>F</a:t>
            </a:r>
            <a:r>
              <a:rPr lang="en-US" altLang="zh-CN" sz="2800" b="1" baseline="-25000" dirty="0" err="1">
                <a:latin typeface="Arial" charset="0"/>
                <a:ea typeface="宋体" charset="-122"/>
                <a:cs typeface="Arial" charset="0"/>
              </a:rPr>
              <a:t>A</a:t>
            </a:r>
            <a:r>
              <a:rPr lang="en-US" altLang="zh-CN" sz="2800" b="1" dirty="0" err="1">
                <a:latin typeface="Arial" charset="0"/>
                <a:ea typeface="宋体" charset="-122"/>
                <a:cs typeface="Arial" charset="0"/>
              </a:rPr>
              <a:t>F</a:t>
            </a:r>
            <a:r>
              <a:rPr lang="en-US" altLang="zh-CN" sz="2800" b="1" baseline="-25000" dirty="0" err="1">
                <a:latin typeface="Arial" charset="0"/>
                <a:ea typeface="宋体" charset="-122"/>
                <a:cs typeface="Arial" charset="0"/>
              </a:rPr>
              <a:t>B</a:t>
            </a:r>
            <a:r>
              <a:rPr lang="en-US" altLang="zh-CN" sz="2800" b="1" dirty="0" err="1">
                <a:latin typeface="Arial" charset="0"/>
                <a:ea typeface="宋体" charset="-122"/>
                <a:cs typeface="Arial" charset="0"/>
              </a:rPr>
              <a:t>y</a:t>
            </a:r>
            <a:r>
              <a:rPr lang="en-US" altLang="zh-CN" sz="2800" b="1" dirty="0">
                <a:latin typeface="Arial" charset="0"/>
                <a:ea typeface="宋体" charset="-122"/>
                <a:cs typeface="Arial" charset="0"/>
              </a:rPr>
              <a:t>’+</a:t>
            </a:r>
            <a:r>
              <a:rPr lang="en-US" altLang="zh-CN" sz="2800" b="1" dirty="0" err="1">
                <a:latin typeface="Arial" charset="0"/>
                <a:ea typeface="宋体" charset="-122"/>
                <a:cs typeface="Arial" charset="0"/>
              </a:rPr>
              <a:t>F</a:t>
            </a:r>
            <a:r>
              <a:rPr lang="en-US" altLang="zh-CN" sz="2800" b="1" baseline="-25000" dirty="0" err="1">
                <a:latin typeface="Arial" charset="0"/>
                <a:ea typeface="宋体" charset="-122"/>
                <a:cs typeface="Arial" charset="0"/>
              </a:rPr>
              <a:t>A</a:t>
            </a:r>
            <a:r>
              <a:rPr lang="en-US" altLang="zh-CN" sz="2800" b="1" dirty="0" err="1">
                <a:latin typeface="Arial" charset="0"/>
                <a:ea typeface="宋体" charset="-122"/>
                <a:cs typeface="Arial" charset="0"/>
              </a:rPr>
              <a:t>’F</a:t>
            </a:r>
            <a:r>
              <a:rPr lang="en-US" altLang="zh-CN" sz="2800" b="1" baseline="-25000" dirty="0" err="1">
                <a:latin typeface="Arial" charset="0"/>
                <a:ea typeface="宋体" charset="-122"/>
                <a:cs typeface="Arial" charset="0"/>
              </a:rPr>
              <a:t>B</a:t>
            </a:r>
            <a:r>
              <a:rPr lang="en-US" altLang="zh-CN" sz="2800" b="1" dirty="0" err="1">
                <a:latin typeface="Arial" charset="0"/>
                <a:ea typeface="宋体" charset="-122"/>
                <a:cs typeface="Arial" charset="0"/>
              </a:rPr>
              <a:t>y</a:t>
            </a:r>
            <a:endParaRPr lang="en-US" altLang="zh-CN" sz="2800" b="1" dirty="0">
              <a:latin typeface="Arial" charset="0"/>
              <a:ea typeface="宋体" charset="-122"/>
              <a:cs typeface="Arial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Arial" charset="0"/>
                <a:ea typeface="宋体" charset="-122"/>
              </a:rPr>
              <a:t>T</a:t>
            </a:r>
            <a:r>
              <a:rPr lang="en-US" altLang="zh-CN" sz="2800" b="1" baseline="-25000" dirty="0">
                <a:latin typeface="Arial" charset="0"/>
                <a:ea typeface="宋体" charset="-122"/>
              </a:rPr>
              <a:t>B</a:t>
            </a:r>
            <a:r>
              <a:rPr lang="en-US" altLang="zh-CN" sz="2800" b="1" dirty="0">
                <a:latin typeface="Arial" charset="0"/>
                <a:ea typeface="宋体" charset="-122"/>
              </a:rPr>
              <a:t>=</a:t>
            </a:r>
            <a:r>
              <a:rPr lang="en-US" altLang="zh-CN" sz="2800" b="1" dirty="0" err="1">
                <a:latin typeface="Arial" charset="0"/>
                <a:ea typeface="宋体" charset="-122"/>
              </a:rPr>
              <a:t>F</a:t>
            </a:r>
            <a:r>
              <a:rPr lang="en-US" altLang="zh-CN" sz="2800" b="1" baseline="-25000" dirty="0" err="1">
                <a:latin typeface="Arial" charset="0"/>
                <a:ea typeface="宋体" charset="-122"/>
              </a:rPr>
              <a:t>A</a:t>
            </a:r>
            <a:r>
              <a:rPr lang="en-US" altLang="zh-CN" sz="2800" b="1" dirty="0" err="1">
                <a:latin typeface="Arial" charset="0"/>
                <a:ea typeface="宋体" charset="-122"/>
              </a:rPr>
              <a:t>’F</a:t>
            </a:r>
            <a:r>
              <a:rPr lang="en-US" altLang="zh-CN" sz="2800" b="1" baseline="-25000" dirty="0" err="1">
                <a:latin typeface="Arial" charset="0"/>
                <a:ea typeface="宋体" charset="-122"/>
              </a:rPr>
              <a:t>B</a:t>
            </a:r>
            <a:r>
              <a:rPr lang="en-US" altLang="zh-CN" sz="2800" b="1" dirty="0" err="1">
                <a:latin typeface="Arial" charset="0"/>
                <a:ea typeface="宋体" charset="-122"/>
              </a:rPr>
              <a:t>’x+F</a:t>
            </a:r>
            <a:r>
              <a:rPr lang="en-US" altLang="zh-CN" sz="2800" b="1" baseline="-25000" dirty="0" err="1">
                <a:latin typeface="Arial" charset="0"/>
                <a:ea typeface="宋体" charset="-122"/>
              </a:rPr>
              <a:t>A</a:t>
            </a:r>
            <a:r>
              <a:rPr lang="en-US" altLang="zh-CN" sz="2800" b="1" dirty="0" err="1">
                <a:latin typeface="Arial" charset="0"/>
                <a:ea typeface="宋体" charset="-122"/>
              </a:rPr>
              <a:t>F</a:t>
            </a:r>
            <a:r>
              <a:rPr lang="en-US" altLang="zh-CN" sz="2800" b="1" baseline="-25000" dirty="0" err="1">
                <a:latin typeface="Arial" charset="0"/>
                <a:ea typeface="宋体" charset="-122"/>
              </a:rPr>
              <a:t>B</a:t>
            </a:r>
            <a:r>
              <a:rPr lang="en-US" altLang="zh-CN" sz="2800" b="1" dirty="0" err="1">
                <a:latin typeface="Arial" charset="0"/>
                <a:ea typeface="宋体" charset="-122"/>
              </a:rPr>
              <a:t>x</a:t>
            </a:r>
            <a:r>
              <a:rPr lang="en-US" altLang="zh-CN" sz="2400" dirty="0">
                <a:latin typeface="Arial" charset="0"/>
                <a:ea typeface="宋体" charset="-122"/>
              </a:rPr>
              <a:t>’</a:t>
            </a:r>
            <a:endParaRPr lang="el-GR" altLang="zh-CN" sz="2400" dirty="0">
              <a:latin typeface="Arial" charset="0"/>
              <a:ea typeface="宋体" charset="-122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753" y="1750695"/>
            <a:ext cx="7200900" cy="340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lum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45720"/>
            <a:ext cx="2302985" cy="178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89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Excitation Realization Cost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89560" y="3030224"/>
            <a:ext cx="4824413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Arial" charset="0"/>
                <a:ea typeface="宋体" charset="-122"/>
              </a:rPr>
              <a:t>D</a:t>
            </a:r>
            <a:r>
              <a:rPr lang="en-US" altLang="zh-CN" sz="2800" b="1" baseline="-25000" dirty="0">
                <a:latin typeface="Arial" charset="0"/>
                <a:ea typeface="宋体" charset="-122"/>
              </a:rPr>
              <a:t>A</a:t>
            </a:r>
            <a:r>
              <a:rPr lang="en-US" altLang="zh-CN" sz="2800" b="1" dirty="0">
                <a:latin typeface="Arial" charset="0"/>
                <a:ea typeface="宋体" charset="-122"/>
              </a:rPr>
              <a:t>=</a:t>
            </a:r>
            <a:r>
              <a:rPr lang="en-US" altLang="zh-CN" sz="2800" b="1" dirty="0">
                <a:latin typeface="Arial" charset="0"/>
                <a:ea typeface="宋体" charset="-122"/>
                <a:cs typeface="Arial" charset="0"/>
              </a:rPr>
              <a:t>F</a:t>
            </a:r>
            <a:r>
              <a:rPr lang="en-US" altLang="zh-CN" sz="2800" b="1" baseline="-25000" dirty="0">
                <a:latin typeface="Arial" charset="0"/>
                <a:ea typeface="宋体" charset="-122"/>
                <a:cs typeface="Arial" charset="0"/>
              </a:rPr>
              <a:t>A</a:t>
            </a:r>
            <a:r>
              <a:rPr lang="en-US" altLang="zh-CN" sz="2800" b="1" dirty="0">
                <a:latin typeface="Arial" charset="0"/>
                <a:ea typeface="宋体" charset="-122"/>
                <a:cs typeface="Arial" charset="0"/>
              </a:rPr>
              <a:t>F</a:t>
            </a:r>
            <a:r>
              <a:rPr lang="en-US" altLang="zh-CN" sz="2800" b="1" baseline="-25000" dirty="0">
                <a:latin typeface="Arial" charset="0"/>
                <a:ea typeface="宋体" charset="-122"/>
                <a:cs typeface="Arial" charset="0"/>
              </a:rPr>
              <a:t>B</a:t>
            </a:r>
            <a:r>
              <a:rPr lang="en-US" altLang="zh-CN" sz="2800" b="1" dirty="0">
                <a:latin typeface="Arial" charset="0"/>
                <a:ea typeface="宋体" charset="-122"/>
                <a:cs typeface="Arial" charset="0"/>
              </a:rPr>
              <a:t>’</a:t>
            </a:r>
            <a:r>
              <a:rPr lang="en-US" altLang="zh-CN" sz="2800" b="1" dirty="0" err="1">
                <a:latin typeface="Arial" charset="0"/>
                <a:ea typeface="宋体" charset="-122"/>
                <a:cs typeface="Arial" charset="0"/>
              </a:rPr>
              <a:t>xy</a:t>
            </a:r>
            <a:r>
              <a:rPr lang="en-US" altLang="zh-CN" sz="2800" b="1" dirty="0">
                <a:latin typeface="Arial" charset="0"/>
                <a:ea typeface="宋体" charset="-122"/>
                <a:cs typeface="Arial" charset="0"/>
              </a:rPr>
              <a:t>’+</a:t>
            </a:r>
            <a:r>
              <a:rPr lang="en-US" altLang="zh-CN" sz="2800" b="1" dirty="0" err="1">
                <a:latin typeface="Arial" charset="0"/>
                <a:ea typeface="宋体" charset="-122"/>
                <a:cs typeface="Arial" charset="0"/>
              </a:rPr>
              <a:t>F</a:t>
            </a:r>
            <a:r>
              <a:rPr lang="en-US" altLang="zh-CN" sz="2800" b="1" baseline="-25000" dirty="0" err="1">
                <a:latin typeface="Arial" charset="0"/>
                <a:ea typeface="宋体" charset="-122"/>
                <a:cs typeface="Arial" charset="0"/>
              </a:rPr>
              <a:t>A</a:t>
            </a:r>
            <a:r>
              <a:rPr lang="en-US" altLang="zh-CN" sz="2800" b="1" dirty="0" err="1">
                <a:latin typeface="Arial" charset="0"/>
                <a:ea typeface="宋体" charset="-122"/>
                <a:cs typeface="Arial" charset="0"/>
              </a:rPr>
              <a:t>x’y+F</a:t>
            </a:r>
            <a:r>
              <a:rPr lang="en-US" altLang="zh-CN" sz="2800" b="1" baseline="-25000" dirty="0" err="1">
                <a:latin typeface="Arial" charset="0"/>
                <a:ea typeface="宋体" charset="-122"/>
                <a:cs typeface="Arial" charset="0"/>
              </a:rPr>
              <a:t>B</a:t>
            </a:r>
            <a:r>
              <a:rPr lang="en-US" altLang="zh-CN" sz="2800" b="1" dirty="0" err="1">
                <a:latin typeface="Arial" charset="0"/>
                <a:ea typeface="宋体" charset="-122"/>
                <a:cs typeface="Arial" charset="0"/>
              </a:rPr>
              <a:t>y</a:t>
            </a:r>
            <a:endParaRPr lang="en-US" altLang="zh-CN" sz="2800" b="1" dirty="0">
              <a:latin typeface="Arial" charset="0"/>
              <a:ea typeface="宋体" charset="-122"/>
              <a:cs typeface="Arial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Arial" charset="0"/>
                <a:ea typeface="宋体" charset="-122"/>
              </a:rPr>
              <a:t>D</a:t>
            </a:r>
            <a:r>
              <a:rPr lang="en-US" altLang="zh-CN" sz="2800" b="1" baseline="-25000" dirty="0">
                <a:latin typeface="Arial" charset="0"/>
                <a:ea typeface="宋体" charset="-122"/>
              </a:rPr>
              <a:t>B</a:t>
            </a:r>
            <a:r>
              <a:rPr lang="en-US" altLang="zh-CN" sz="2800" b="1" dirty="0">
                <a:latin typeface="Arial" charset="0"/>
                <a:ea typeface="宋体" charset="-122"/>
              </a:rPr>
              <a:t>=</a:t>
            </a:r>
            <a:r>
              <a:rPr lang="en-US" altLang="zh-CN" sz="2800" b="1" dirty="0" err="1">
                <a:latin typeface="Arial" charset="0"/>
                <a:ea typeface="宋体" charset="-122"/>
              </a:rPr>
              <a:t>F</a:t>
            </a:r>
            <a:r>
              <a:rPr lang="en-US" altLang="zh-CN" sz="2800" b="1" baseline="-25000" dirty="0" err="1">
                <a:latin typeface="Arial" charset="0"/>
                <a:ea typeface="宋体" charset="-122"/>
              </a:rPr>
              <a:t>A</a:t>
            </a:r>
            <a:r>
              <a:rPr lang="en-US" altLang="zh-CN" sz="2800" b="1" dirty="0" err="1">
                <a:latin typeface="Arial" charset="0"/>
                <a:ea typeface="宋体" charset="-122"/>
              </a:rPr>
              <a:t>’F</a:t>
            </a:r>
            <a:r>
              <a:rPr lang="en-US" altLang="zh-CN" sz="2800" b="1" baseline="-25000" dirty="0" err="1">
                <a:latin typeface="Arial" charset="0"/>
                <a:ea typeface="宋体" charset="-122"/>
              </a:rPr>
              <a:t>B</a:t>
            </a:r>
            <a:r>
              <a:rPr lang="en-US" altLang="zh-CN" sz="2800" b="1" dirty="0" err="1">
                <a:latin typeface="Arial" charset="0"/>
                <a:ea typeface="宋体" charset="-122"/>
              </a:rPr>
              <a:t>+F</a:t>
            </a:r>
            <a:r>
              <a:rPr lang="en-US" altLang="zh-CN" sz="2800" b="1" baseline="-25000" dirty="0" err="1">
                <a:latin typeface="Arial" charset="0"/>
                <a:ea typeface="宋体" charset="-122"/>
              </a:rPr>
              <a:t>A</a:t>
            </a:r>
            <a:r>
              <a:rPr lang="en-US" altLang="zh-CN" sz="2800" b="1" dirty="0" err="1">
                <a:latin typeface="Arial" charset="0"/>
                <a:ea typeface="宋体" charset="-122"/>
              </a:rPr>
              <a:t>’x+F</a:t>
            </a:r>
            <a:r>
              <a:rPr lang="en-US" altLang="zh-CN" sz="2800" b="1" baseline="-25000" dirty="0" err="1">
                <a:latin typeface="Arial" charset="0"/>
                <a:ea typeface="宋体" charset="-122"/>
              </a:rPr>
              <a:t>B</a:t>
            </a:r>
            <a:r>
              <a:rPr lang="en-US" altLang="zh-CN" sz="2800" b="1" dirty="0" err="1">
                <a:latin typeface="Arial" charset="0"/>
                <a:ea typeface="宋体" charset="-122"/>
              </a:rPr>
              <a:t>x</a:t>
            </a:r>
            <a:endParaRPr lang="el-GR" altLang="zh-CN" sz="2800" b="1" dirty="0">
              <a:latin typeface="Arial" charset="0"/>
              <a:ea typeface="宋体" charset="-122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080" y="2253615"/>
            <a:ext cx="7620000" cy="337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lum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45720"/>
            <a:ext cx="2302985" cy="178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460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51" y="162131"/>
            <a:ext cx="9358949" cy="656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271760" y="3756978"/>
            <a:ext cx="17177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l-GR" altLang="zh-CN" sz="2400" b="1" dirty="0">
                <a:latin typeface="Arial" charset="0"/>
                <a:ea typeface="宋体" charset="-122"/>
              </a:rPr>
              <a:t>Z</a:t>
            </a:r>
            <a:r>
              <a:rPr lang="en-US" altLang="zh-CN" sz="2400" b="1" dirty="0">
                <a:latin typeface="Arial" charset="0"/>
                <a:ea typeface="宋体" charset="-122"/>
              </a:rPr>
              <a:t>= 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F</a:t>
            </a:r>
            <a:r>
              <a:rPr lang="en-US" altLang="zh-CN" sz="2400" b="1" baseline="-25000" dirty="0" err="1">
                <a:latin typeface="Arial" charset="0"/>
                <a:ea typeface="宋体" charset="-122"/>
              </a:rPr>
              <a:t>A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F</a:t>
            </a:r>
            <a:r>
              <a:rPr lang="en-US" altLang="zh-CN" sz="2400" b="1" baseline="-25000" dirty="0" err="1">
                <a:latin typeface="Arial" charset="0"/>
                <a:ea typeface="宋体" charset="-122"/>
              </a:rPr>
              <a:t>B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’xy</a:t>
            </a:r>
            <a:endParaRPr lang="el-GR" altLang="zh-CN" sz="2400" b="1" dirty="0">
              <a:latin typeface="Arial" charset="0"/>
              <a:ea typeface="宋体" charset="-122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lum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574" y="396240"/>
            <a:ext cx="2302985" cy="178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93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Construction of State Diagrams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most challenging part of sequential circuit synthesis is the development of a state diagram from a verbal or written problem statement.</a:t>
            </a:r>
          </a:p>
          <a:p>
            <a:r>
              <a:rPr lang="en-US" altLang="zh-CN" dirty="0"/>
              <a:t>Construction of a state diagram in sequential design is analogous to the construction of a truth table in combinational logic design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54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Example </a:t>
            </a:r>
            <a:r>
              <a:rPr lang="en-US" altLang="zh-CN" dirty="0" smtClean="0"/>
              <a:t>1 Synchronous </a:t>
            </a:r>
            <a:r>
              <a:rPr lang="en-US" altLang="zh-CN" dirty="0"/>
              <a:t>Decade </a:t>
            </a:r>
            <a:r>
              <a:rPr lang="en-US" altLang="zh-CN" dirty="0" smtClean="0"/>
              <a:t>Counter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Create the state diagram for a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synchronous decade counter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The counter is to count up or down, in binary, depending on the value of a mode control input signal. When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mode control input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M=0, the counter is to count up; when M=1, the counter is to count down. The counter is to repeat or cycle; that is to count from 0 to 9 and then start over if M=0 or count down from 9 to 0 if M=1.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counter output 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to be a 1 if counting up and the terminal count is reached.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Another output z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is to be a 1 at the terminal count if counting down.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3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</a:t>
            </a:r>
            <a:r>
              <a:rPr lang="en-US" altLang="zh-CN" dirty="0" smtClean="0"/>
              <a:t>1 </a:t>
            </a:r>
            <a:r>
              <a:rPr lang="en-US" altLang="zh-CN" dirty="0"/>
              <a:t>Synchronous Decade Counter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4294967295"/>
          </p:nvPr>
        </p:nvSpPr>
        <p:spPr>
          <a:xfrm>
            <a:off x="553082" y="2596832"/>
            <a:ext cx="3889375" cy="2447925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Solution: </a:t>
            </a:r>
          </a:p>
          <a:p>
            <a:pPr lvl="1"/>
            <a:r>
              <a:rPr lang="en-US" altLang="zh-CN" sz="2400" dirty="0"/>
              <a:t>10 states: 0..9</a:t>
            </a:r>
          </a:p>
          <a:p>
            <a:pPr lvl="1"/>
            <a:r>
              <a:rPr lang="en-US" altLang="zh-CN" sz="2400" dirty="0"/>
              <a:t>1 mode </a:t>
            </a:r>
            <a:r>
              <a:rPr lang="en-US" altLang="zh-CN" sz="2400" dirty="0" smtClean="0"/>
              <a:t>control, M=0/M=1</a:t>
            </a:r>
            <a:r>
              <a:rPr lang="zh-CN" altLang="en-US" sz="2400" dirty="0"/>
              <a:t>， </a:t>
            </a:r>
            <a:r>
              <a:rPr lang="en-US" altLang="zh-CN" sz="2400" dirty="0"/>
              <a:t> </a:t>
            </a:r>
          </a:p>
          <a:p>
            <a:pPr lvl="1"/>
            <a:r>
              <a:rPr lang="en-US" altLang="zh-CN" sz="2400" dirty="0"/>
              <a:t>output y, z</a:t>
            </a:r>
          </a:p>
          <a:p>
            <a:endParaRPr lang="zh-CN" altLang="en-US" sz="2800" dirty="0"/>
          </a:p>
        </p:txBody>
      </p:sp>
      <p:sp>
        <p:nvSpPr>
          <p:cNvPr id="59" name="Oval 77"/>
          <p:cNvSpPr>
            <a:spLocks noChangeArrowheads="1"/>
          </p:cNvSpPr>
          <p:nvPr/>
        </p:nvSpPr>
        <p:spPr bwMode="auto">
          <a:xfrm>
            <a:off x="4944107" y="2882583"/>
            <a:ext cx="720725" cy="720725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0</a:t>
            </a:r>
          </a:p>
        </p:txBody>
      </p:sp>
      <p:sp>
        <p:nvSpPr>
          <p:cNvPr id="60" name="Oval 78"/>
          <p:cNvSpPr>
            <a:spLocks noChangeArrowheads="1"/>
          </p:cNvSpPr>
          <p:nvPr/>
        </p:nvSpPr>
        <p:spPr bwMode="auto">
          <a:xfrm>
            <a:off x="6383970" y="2884170"/>
            <a:ext cx="720725" cy="720725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1</a:t>
            </a:r>
          </a:p>
        </p:txBody>
      </p:sp>
      <p:sp>
        <p:nvSpPr>
          <p:cNvPr id="61" name="Oval 79"/>
          <p:cNvSpPr>
            <a:spLocks noChangeArrowheads="1"/>
          </p:cNvSpPr>
          <p:nvPr/>
        </p:nvSpPr>
        <p:spPr bwMode="auto">
          <a:xfrm>
            <a:off x="7825420" y="2882583"/>
            <a:ext cx="720725" cy="720725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2</a:t>
            </a:r>
          </a:p>
        </p:txBody>
      </p:sp>
      <p:sp>
        <p:nvSpPr>
          <p:cNvPr id="62" name="Oval 80"/>
          <p:cNvSpPr>
            <a:spLocks noChangeArrowheads="1"/>
          </p:cNvSpPr>
          <p:nvPr/>
        </p:nvSpPr>
        <p:spPr bwMode="auto">
          <a:xfrm>
            <a:off x="9265282" y="2882583"/>
            <a:ext cx="720725" cy="720725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3</a:t>
            </a:r>
          </a:p>
        </p:txBody>
      </p:sp>
      <p:sp>
        <p:nvSpPr>
          <p:cNvPr id="63" name="Oval 81"/>
          <p:cNvSpPr>
            <a:spLocks noChangeArrowheads="1"/>
          </p:cNvSpPr>
          <p:nvPr/>
        </p:nvSpPr>
        <p:spPr bwMode="auto">
          <a:xfrm>
            <a:off x="10705145" y="2882583"/>
            <a:ext cx="720725" cy="720725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4</a:t>
            </a:r>
          </a:p>
        </p:txBody>
      </p:sp>
      <p:sp>
        <p:nvSpPr>
          <p:cNvPr id="64" name="Oval 82"/>
          <p:cNvSpPr>
            <a:spLocks noChangeArrowheads="1"/>
          </p:cNvSpPr>
          <p:nvPr/>
        </p:nvSpPr>
        <p:spPr bwMode="auto">
          <a:xfrm>
            <a:off x="4945695" y="4609783"/>
            <a:ext cx="720725" cy="720725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9</a:t>
            </a:r>
          </a:p>
        </p:txBody>
      </p:sp>
      <p:sp>
        <p:nvSpPr>
          <p:cNvPr id="65" name="Oval 83"/>
          <p:cNvSpPr>
            <a:spLocks noChangeArrowheads="1"/>
          </p:cNvSpPr>
          <p:nvPr/>
        </p:nvSpPr>
        <p:spPr bwMode="auto">
          <a:xfrm>
            <a:off x="6385557" y="4611370"/>
            <a:ext cx="720725" cy="720725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8</a:t>
            </a:r>
          </a:p>
        </p:txBody>
      </p:sp>
      <p:sp>
        <p:nvSpPr>
          <p:cNvPr id="66" name="Oval 84"/>
          <p:cNvSpPr>
            <a:spLocks noChangeArrowheads="1"/>
          </p:cNvSpPr>
          <p:nvPr/>
        </p:nvSpPr>
        <p:spPr bwMode="auto">
          <a:xfrm>
            <a:off x="7827007" y="4609783"/>
            <a:ext cx="720725" cy="720725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7</a:t>
            </a:r>
          </a:p>
        </p:txBody>
      </p:sp>
      <p:sp>
        <p:nvSpPr>
          <p:cNvPr id="67" name="Oval 85"/>
          <p:cNvSpPr>
            <a:spLocks noChangeArrowheads="1"/>
          </p:cNvSpPr>
          <p:nvPr/>
        </p:nvSpPr>
        <p:spPr bwMode="auto">
          <a:xfrm>
            <a:off x="9266870" y="4609783"/>
            <a:ext cx="720725" cy="720725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6</a:t>
            </a:r>
          </a:p>
        </p:txBody>
      </p:sp>
      <p:sp>
        <p:nvSpPr>
          <p:cNvPr id="68" name="Oval 86"/>
          <p:cNvSpPr>
            <a:spLocks noChangeArrowheads="1"/>
          </p:cNvSpPr>
          <p:nvPr/>
        </p:nvSpPr>
        <p:spPr bwMode="auto">
          <a:xfrm>
            <a:off x="10706732" y="4609783"/>
            <a:ext cx="720725" cy="720725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5</a:t>
            </a:r>
          </a:p>
        </p:txBody>
      </p:sp>
      <p:sp>
        <p:nvSpPr>
          <p:cNvPr id="69" name="Line 87"/>
          <p:cNvSpPr>
            <a:spLocks noChangeShapeType="1"/>
          </p:cNvSpPr>
          <p:nvPr/>
        </p:nvSpPr>
        <p:spPr bwMode="auto">
          <a:xfrm>
            <a:off x="5666420" y="3173095"/>
            <a:ext cx="720725" cy="0"/>
          </a:xfrm>
          <a:prstGeom prst="line">
            <a:avLst/>
          </a:prstGeom>
          <a:noFill/>
          <a:ln w="38100">
            <a:solidFill>
              <a:srgbClr val="99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Text Box 88"/>
          <p:cNvSpPr txBox="1">
            <a:spLocks noChangeArrowheads="1"/>
          </p:cNvSpPr>
          <p:nvPr/>
        </p:nvSpPr>
        <p:spPr bwMode="auto">
          <a:xfrm>
            <a:off x="5739445" y="2668270"/>
            <a:ext cx="51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charset="-122"/>
              </a:rPr>
              <a:t>M'</a:t>
            </a:r>
          </a:p>
        </p:txBody>
      </p:sp>
      <p:sp>
        <p:nvSpPr>
          <p:cNvPr id="71" name="Line 94"/>
          <p:cNvSpPr>
            <a:spLocks noChangeShapeType="1"/>
          </p:cNvSpPr>
          <p:nvPr/>
        </p:nvSpPr>
        <p:spPr bwMode="auto">
          <a:xfrm>
            <a:off x="7106282" y="3173095"/>
            <a:ext cx="720725" cy="0"/>
          </a:xfrm>
          <a:prstGeom prst="line">
            <a:avLst/>
          </a:prstGeom>
          <a:noFill/>
          <a:ln w="38100">
            <a:solidFill>
              <a:srgbClr val="99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Text Box 95"/>
          <p:cNvSpPr txBox="1">
            <a:spLocks noChangeArrowheads="1"/>
          </p:cNvSpPr>
          <p:nvPr/>
        </p:nvSpPr>
        <p:spPr bwMode="auto">
          <a:xfrm>
            <a:off x="7179307" y="2668270"/>
            <a:ext cx="51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charset="-122"/>
              </a:rPr>
              <a:t>M'</a:t>
            </a:r>
          </a:p>
        </p:txBody>
      </p:sp>
      <p:sp>
        <p:nvSpPr>
          <p:cNvPr id="73" name="Line 96"/>
          <p:cNvSpPr>
            <a:spLocks noChangeShapeType="1"/>
          </p:cNvSpPr>
          <p:nvPr/>
        </p:nvSpPr>
        <p:spPr bwMode="auto">
          <a:xfrm>
            <a:off x="8546145" y="3173095"/>
            <a:ext cx="720725" cy="0"/>
          </a:xfrm>
          <a:prstGeom prst="line">
            <a:avLst/>
          </a:prstGeom>
          <a:noFill/>
          <a:ln w="38100">
            <a:solidFill>
              <a:srgbClr val="99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Text Box 97"/>
          <p:cNvSpPr txBox="1">
            <a:spLocks noChangeArrowheads="1"/>
          </p:cNvSpPr>
          <p:nvPr/>
        </p:nvSpPr>
        <p:spPr bwMode="auto">
          <a:xfrm>
            <a:off x="8619170" y="2668270"/>
            <a:ext cx="51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charset="-122"/>
              </a:rPr>
              <a:t>M'</a:t>
            </a:r>
          </a:p>
        </p:txBody>
      </p:sp>
      <p:sp>
        <p:nvSpPr>
          <p:cNvPr id="75" name="Line 98"/>
          <p:cNvSpPr>
            <a:spLocks noChangeShapeType="1"/>
          </p:cNvSpPr>
          <p:nvPr/>
        </p:nvSpPr>
        <p:spPr bwMode="auto">
          <a:xfrm>
            <a:off x="9986007" y="3173095"/>
            <a:ext cx="720725" cy="0"/>
          </a:xfrm>
          <a:prstGeom prst="line">
            <a:avLst/>
          </a:prstGeom>
          <a:noFill/>
          <a:ln w="38100">
            <a:solidFill>
              <a:srgbClr val="99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6" name="Text Box 99"/>
          <p:cNvSpPr txBox="1">
            <a:spLocks noChangeArrowheads="1"/>
          </p:cNvSpPr>
          <p:nvPr/>
        </p:nvSpPr>
        <p:spPr bwMode="auto">
          <a:xfrm>
            <a:off x="10059032" y="2668270"/>
            <a:ext cx="51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charset="-122"/>
              </a:rPr>
              <a:t>M'</a:t>
            </a:r>
          </a:p>
        </p:txBody>
      </p:sp>
      <p:sp>
        <p:nvSpPr>
          <p:cNvPr id="77" name="Line 100"/>
          <p:cNvSpPr>
            <a:spLocks noChangeShapeType="1"/>
          </p:cNvSpPr>
          <p:nvPr/>
        </p:nvSpPr>
        <p:spPr bwMode="auto">
          <a:xfrm>
            <a:off x="9987595" y="5114608"/>
            <a:ext cx="720725" cy="0"/>
          </a:xfrm>
          <a:prstGeom prst="line">
            <a:avLst/>
          </a:prstGeom>
          <a:noFill/>
          <a:ln w="38100">
            <a:solidFill>
              <a:srgbClr val="9933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8" name="Text Box 101"/>
          <p:cNvSpPr txBox="1">
            <a:spLocks noChangeArrowheads="1"/>
          </p:cNvSpPr>
          <p:nvPr/>
        </p:nvSpPr>
        <p:spPr bwMode="auto">
          <a:xfrm>
            <a:off x="10060620" y="5090795"/>
            <a:ext cx="51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charset="-122"/>
              </a:rPr>
              <a:t>M'</a:t>
            </a:r>
          </a:p>
        </p:txBody>
      </p:sp>
      <p:sp>
        <p:nvSpPr>
          <p:cNvPr id="79" name="Line 102"/>
          <p:cNvSpPr>
            <a:spLocks noChangeShapeType="1"/>
          </p:cNvSpPr>
          <p:nvPr/>
        </p:nvSpPr>
        <p:spPr bwMode="auto">
          <a:xfrm>
            <a:off x="8547732" y="5116195"/>
            <a:ext cx="720725" cy="0"/>
          </a:xfrm>
          <a:prstGeom prst="line">
            <a:avLst/>
          </a:prstGeom>
          <a:noFill/>
          <a:ln w="38100">
            <a:solidFill>
              <a:srgbClr val="9933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Text Box 103"/>
          <p:cNvSpPr txBox="1">
            <a:spLocks noChangeArrowheads="1"/>
          </p:cNvSpPr>
          <p:nvPr/>
        </p:nvSpPr>
        <p:spPr bwMode="auto">
          <a:xfrm>
            <a:off x="8620757" y="5092383"/>
            <a:ext cx="51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charset="-122"/>
              </a:rPr>
              <a:t>M'</a:t>
            </a:r>
          </a:p>
        </p:txBody>
      </p:sp>
      <p:sp>
        <p:nvSpPr>
          <p:cNvPr id="81" name="Line 104"/>
          <p:cNvSpPr>
            <a:spLocks noChangeShapeType="1"/>
          </p:cNvSpPr>
          <p:nvPr/>
        </p:nvSpPr>
        <p:spPr bwMode="auto">
          <a:xfrm>
            <a:off x="7106282" y="5116195"/>
            <a:ext cx="720725" cy="0"/>
          </a:xfrm>
          <a:prstGeom prst="line">
            <a:avLst/>
          </a:prstGeom>
          <a:noFill/>
          <a:ln w="38100">
            <a:solidFill>
              <a:srgbClr val="9933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Text Box 105"/>
          <p:cNvSpPr txBox="1">
            <a:spLocks noChangeArrowheads="1"/>
          </p:cNvSpPr>
          <p:nvPr/>
        </p:nvSpPr>
        <p:spPr bwMode="auto">
          <a:xfrm>
            <a:off x="7179307" y="5092383"/>
            <a:ext cx="51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charset="-122"/>
              </a:rPr>
              <a:t>M'</a:t>
            </a:r>
          </a:p>
        </p:txBody>
      </p:sp>
      <p:sp>
        <p:nvSpPr>
          <p:cNvPr id="83" name="Line 106"/>
          <p:cNvSpPr>
            <a:spLocks noChangeShapeType="1"/>
          </p:cNvSpPr>
          <p:nvPr/>
        </p:nvSpPr>
        <p:spPr bwMode="auto">
          <a:xfrm>
            <a:off x="5666420" y="5116195"/>
            <a:ext cx="720725" cy="0"/>
          </a:xfrm>
          <a:prstGeom prst="line">
            <a:avLst/>
          </a:prstGeom>
          <a:noFill/>
          <a:ln w="38100">
            <a:solidFill>
              <a:srgbClr val="9933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Text Box 107"/>
          <p:cNvSpPr txBox="1">
            <a:spLocks noChangeArrowheads="1"/>
          </p:cNvSpPr>
          <p:nvPr/>
        </p:nvSpPr>
        <p:spPr bwMode="auto">
          <a:xfrm>
            <a:off x="5739445" y="5092383"/>
            <a:ext cx="51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charset="-122"/>
              </a:rPr>
              <a:t>M'</a:t>
            </a:r>
          </a:p>
        </p:txBody>
      </p:sp>
      <p:sp>
        <p:nvSpPr>
          <p:cNvPr id="85" name="Line 108"/>
          <p:cNvSpPr>
            <a:spLocks noChangeShapeType="1"/>
          </p:cNvSpPr>
          <p:nvPr/>
        </p:nvSpPr>
        <p:spPr bwMode="auto">
          <a:xfrm>
            <a:off x="5163182" y="3604895"/>
            <a:ext cx="0" cy="1008063"/>
          </a:xfrm>
          <a:prstGeom prst="line">
            <a:avLst/>
          </a:prstGeom>
          <a:noFill/>
          <a:ln w="38100">
            <a:solidFill>
              <a:srgbClr val="9933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Text Box 109"/>
          <p:cNvSpPr txBox="1">
            <a:spLocks noChangeArrowheads="1"/>
          </p:cNvSpPr>
          <p:nvPr/>
        </p:nvSpPr>
        <p:spPr bwMode="auto">
          <a:xfrm>
            <a:off x="4442457" y="3820795"/>
            <a:ext cx="747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charset="-122"/>
              </a:rPr>
              <a:t>M'/y</a:t>
            </a:r>
          </a:p>
        </p:txBody>
      </p:sp>
      <p:sp>
        <p:nvSpPr>
          <p:cNvPr id="87" name="Line 110"/>
          <p:cNvSpPr>
            <a:spLocks noChangeShapeType="1"/>
          </p:cNvSpPr>
          <p:nvPr/>
        </p:nvSpPr>
        <p:spPr bwMode="auto">
          <a:xfrm>
            <a:off x="11211557" y="3604895"/>
            <a:ext cx="0" cy="1008063"/>
          </a:xfrm>
          <a:prstGeom prst="line">
            <a:avLst/>
          </a:prstGeom>
          <a:noFill/>
          <a:ln w="38100">
            <a:solidFill>
              <a:srgbClr val="9933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Text Box 111"/>
          <p:cNvSpPr txBox="1">
            <a:spLocks noChangeArrowheads="1"/>
          </p:cNvSpPr>
          <p:nvPr/>
        </p:nvSpPr>
        <p:spPr bwMode="auto">
          <a:xfrm>
            <a:off x="11282995" y="3820795"/>
            <a:ext cx="51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charset="-122"/>
              </a:rPr>
              <a:t>M'</a:t>
            </a:r>
          </a:p>
        </p:txBody>
      </p:sp>
      <p:sp>
        <p:nvSpPr>
          <p:cNvPr id="89" name="Line 112"/>
          <p:cNvSpPr>
            <a:spLocks noChangeShapeType="1"/>
          </p:cNvSpPr>
          <p:nvPr/>
        </p:nvSpPr>
        <p:spPr bwMode="auto">
          <a:xfrm flipV="1">
            <a:off x="5379082" y="3604895"/>
            <a:ext cx="0" cy="1008063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0" name="Text Box 113"/>
          <p:cNvSpPr txBox="1">
            <a:spLocks noChangeArrowheads="1"/>
          </p:cNvSpPr>
          <p:nvPr/>
        </p:nvSpPr>
        <p:spPr bwMode="auto">
          <a:xfrm>
            <a:off x="5379082" y="3749358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charset="-122"/>
              </a:rPr>
              <a:t>M</a:t>
            </a:r>
          </a:p>
        </p:txBody>
      </p:sp>
      <p:sp>
        <p:nvSpPr>
          <p:cNvPr id="91" name="Line 120"/>
          <p:cNvSpPr>
            <a:spLocks noChangeShapeType="1"/>
          </p:cNvSpPr>
          <p:nvPr/>
        </p:nvSpPr>
        <p:spPr bwMode="auto">
          <a:xfrm>
            <a:off x="5666420" y="4900295"/>
            <a:ext cx="720725" cy="0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" name="Text Box 121"/>
          <p:cNvSpPr txBox="1">
            <a:spLocks noChangeArrowheads="1"/>
          </p:cNvSpPr>
          <p:nvPr/>
        </p:nvSpPr>
        <p:spPr bwMode="auto">
          <a:xfrm>
            <a:off x="5739445" y="4468495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charset="-122"/>
              </a:rPr>
              <a:t>M</a:t>
            </a:r>
          </a:p>
        </p:txBody>
      </p:sp>
      <p:sp>
        <p:nvSpPr>
          <p:cNvPr id="93" name="Line 122"/>
          <p:cNvSpPr>
            <a:spLocks noChangeShapeType="1"/>
          </p:cNvSpPr>
          <p:nvPr/>
        </p:nvSpPr>
        <p:spPr bwMode="auto">
          <a:xfrm>
            <a:off x="7106282" y="4900295"/>
            <a:ext cx="720725" cy="0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4" name="Text Box 123"/>
          <p:cNvSpPr txBox="1">
            <a:spLocks noChangeArrowheads="1"/>
          </p:cNvSpPr>
          <p:nvPr/>
        </p:nvSpPr>
        <p:spPr bwMode="auto">
          <a:xfrm>
            <a:off x="7179307" y="4468495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charset="-122"/>
              </a:rPr>
              <a:t>M</a:t>
            </a:r>
          </a:p>
        </p:txBody>
      </p:sp>
      <p:sp>
        <p:nvSpPr>
          <p:cNvPr id="95" name="Line 124"/>
          <p:cNvSpPr>
            <a:spLocks noChangeShapeType="1"/>
          </p:cNvSpPr>
          <p:nvPr/>
        </p:nvSpPr>
        <p:spPr bwMode="auto">
          <a:xfrm>
            <a:off x="8546145" y="4900295"/>
            <a:ext cx="720725" cy="0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6" name="Text Box 125"/>
          <p:cNvSpPr txBox="1">
            <a:spLocks noChangeArrowheads="1"/>
          </p:cNvSpPr>
          <p:nvPr/>
        </p:nvSpPr>
        <p:spPr bwMode="auto">
          <a:xfrm>
            <a:off x="8619170" y="4468495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charset="-122"/>
              </a:rPr>
              <a:t>M</a:t>
            </a:r>
          </a:p>
        </p:txBody>
      </p:sp>
      <p:sp>
        <p:nvSpPr>
          <p:cNvPr id="97" name="Line 126"/>
          <p:cNvSpPr>
            <a:spLocks noChangeShapeType="1"/>
          </p:cNvSpPr>
          <p:nvPr/>
        </p:nvSpPr>
        <p:spPr bwMode="auto">
          <a:xfrm>
            <a:off x="9987595" y="4874895"/>
            <a:ext cx="720725" cy="0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8" name="Text Box 127"/>
          <p:cNvSpPr txBox="1">
            <a:spLocks noChangeArrowheads="1"/>
          </p:cNvSpPr>
          <p:nvPr/>
        </p:nvSpPr>
        <p:spPr bwMode="auto">
          <a:xfrm>
            <a:off x="10060620" y="4443095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charset="-122"/>
              </a:rPr>
              <a:t>M</a:t>
            </a:r>
          </a:p>
        </p:txBody>
      </p:sp>
      <p:sp>
        <p:nvSpPr>
          <p:cNvPr id="99" name="Line 130"/>
          <p:cNvSpPr>
            <a:spLocks noChangeShapeType="1"/>
          </p:cNvSpPr>
          <p:nvPr/>
        </p:nvSpPr>
        <p:spPr bwMode="auto">
          <a:xfrm>
            <a:off x="5666420" y="3388995"/>
            <a:ext cx="720725" cy="0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Text Box 131"/>
          <p:cNvSpPr txBox="1">
            <a:spLocks noChangeArrowheads="1"/>
          </p:cNvSpPr>
          <p:nvPr/>
        </p:nvSpPr>
        <p:spPr bwMode="auto">
          <a:xfrm>
            <a:off x="5739445" y="3363595"/>
            <a:ext cx="674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charset="-122"/>
              </a:rPr>
              <a:t>M/z</a:t>
            </a:r>
          </a:p>
        </p:txBody>
      </p:sp>
      <p:sp>
        <p:nvSpPr>
          <p:cNvPr id="101" name="Line 132"/>
          <p:cNvSpPr>
            <a:spLocks noChangeShapeType="1"/>
          </p:cNvSpPr>
          <p:nvPr/>
        </p:nvSpPr>
        <p:spPr bwMode="auto">
          <a:xfrm>
            <a:off x="7106282" y="3388995"/>
            <a:ext cx="720725" cy="0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" name="Text Box 133"/>
          <p:cNvSpPr txBox="1">
            <a:spLocks noChangeArrowheads="1"/>
          </p:cNvSpPr>
          <p:nvPr/>
        </p:nvSpPr>
        <p:spPr bwMode="auto">
          <a:xfrm>
            <a:off x="7179307" y="3363595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charset="-122"/>
              </a:rPr>
              <a:t>M</a:t>
            </a:r>
          </a:p>
        </p:txBody>
      </p:sp>
      <p:sp>
        <p:nvSpPr>
          <p:cNvPr id="103" name="Line 134"/>
          <p:cNvSpPr>
            <a:spLocks noChangeShapeType="1"/>
          </p:cNvSpPr>
          <p:nvPr/>
        </p:nvSpPr>
        <p:spPr bwMode="auto">
          <a:xfrm>
            <a:off x="8546145" y="3388995"/>
            <a:ext cx="720725" cy="0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4" name="Text Box 135"/>
          <p:cNvSpPr txBox="1">
            <a:spLocks noChangeArrowheads="1"/>
          </p:cNvSpPr>
          <p:nvPr/>
        </p:nvSpPr>
        <p:spPr bwMode="auto">
          <a:xfrm>
            <a:off x="8619170" y="3363595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charset="-122"/>
              </a:rPr>
              <a:t>M</a:t>
            </a:r>
          </a:p>
        </p:txBody>
      </p:sp>
      <p:sp>
        <p:nvSpPr>
          <p:cNvPr id="105" name="Line 136"/>
          <p:cNvSpPr>
            <a:spLocks noChangeShapeType="1"/>
          </p:cNvSpPr>
          <p:nvPr/>
        </p:nvSpPr>
        <p:spPr bwMode="auto">
          <a:xfrm>
            <a:off x="9987595" y="3414395"/>
            <a:ext cx="720725" cy="0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6" name="Text Box 137"/>
          <p:cNvSpPr txBox="1">
            <a:spLocks noChangeArrowheads="1"/>
          </p:cNvSpPr>
          <p:nvPr/>
        </p:nvSpPr>
        <p:spPr bwMode="auto">
          <a:xfrm>
            <a:off x="10060620" y="3388995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charset="-122"/>
              </a:rPr>
              <a:t>M</a:t>
            </a:r>
          </a:p>
        </p:txBody>
      </p:sp>
      <p:sp>
        <p:nvSpPr>
          <p:cNvPr id="107" name="Line 138"/>
          <p:cNvSpPr>
            <a:spLocks noChangeShapeType="1"/>
          </p:cNvSpPr>
          <p:nvPr/>
        </p:nvSpPr>
        <p:spPr bwMode="auto">
          <a:xfrm flipV="1">
            <a:off x="10995657" y="3604895"/>
            <a:ext cx="0" cy="1008063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8" name="Text Box 139"/>
          <p:cNvSpPr txBox="1">
            <a:spLocks noChangeArrowheads="1"/>
          </p:cNvSpPr>
          <p:nvPr/>
        </p:nvSpPr>
        <p:spPr bwMode="auto">
          <a:xfrm>
            <a:off x="10468607" y="3820795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charset="-122"/>
              </a:rPr>
              <a:t>M</a:t>
            </a:r>
          </a:p>
        </p:txBody>
      </p:sp>
      <p:sp>
        <p:nvSpPr>
          <p:cNvPr id="109" name="Oval 140"/>
          <p:cNvSpPr>
            <a:spLocks noChangeArrowheads="1"/>
          </p:cNvSpPr>
          <p:nvPr/>
        </p:nvSpPr>
        <p:spPr bwMode="auto">
          <a:xfrm>
            <a:off x="4297995" y="3749358"/>
            <a:ext cx="1009650" cy="6477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0" name="Oval 141"/>
          <p:cNvSpPr>
            <a:spLocks noChangeArrowheads="1"/>
          </p:cNvSpPr>
          <p:nvPr/>
        </p:nvSpPr>
        <p:spPr bwMode="auto">
          <a:xfrm>
            <a:off x="5664832" y="3388995"/>
            <a:ext cx="793750" cy="431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4547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 animBg="1"/>
      <p:bldP spid="72" grpId="0"/>
      <p:bldP spid="73" grpId="0" animBg="1"/>
      <p:bldP spid="74" grpId="0"/>
      <p:bldP spid="75" grpId="0" animBg="1"/>
      <p:bldP spid="76" grpId="0"/>
      <p:bldP spid="77" grpId="0" animBg="1"/>
      <p:bldP spid="78" grpId="0"/>
      <p:bldP spid="79" grpId="0" animBg="1"/>
      <p:bldP spid="80" grpId="0"/>
      <p:bldP spid="81" grpId="0" animBg="1"/>
      <p:bldP spid="82" grpId="0"/>
      <p:bldP spid="83" grpId="0" animBg="1"/>
      <p:bldP spid="84" grpId="0"/>
      <p:bldP spid="85" grpId="0" animBg="1"/>
      <p:bldP spid="86" grpId="0"/>
      <p:bldP spid="87" grpId="0" animBg="1"/>
      <p:bldP spid="88" grpId="0"/>
      <p:bldP spid="89" grpId="0" animBg="1"/>
      <p:bldP spid="90" grpId="0"/>
      <p:bldP spid="91" grpId="0" animBg="1"/>
      <p:bldP spid="92" grpId="0"/>
      <p:bldP spid="93" grpId="0" animBg="1"/>
      <p:bldP spid="94" grpId="0"/>
      <p:bldP spid="95" grpId="0" animBg="1"/>
      <p:bldP spid="96" grpId="0"/>
      <p:bldP spid="97" grpId="0" animBg="1"/>
      <p:bldP spid="98" grpId="0"/>
      <p:bldP spid="99" grpId="0" animBg="1"/>
      <p:bldP spid="100" grpId="0"/>
      <p:bldP spid="101" grpId="0" animBg="1"/>
      <p:bldP spid="102" grpId="0"/>
      <p:bldP spid="103" grpId="0" animBg="1"/>
      <p:bldP spid="104" grpId="0"/>
      <p:bldP spid="105" grpId="0" animBg="1"/>
      <p:bldP spid="106" grpId="0"/>
      <p:bldP spid="107" grpId="0" animBg="1"/>
      <p:bldP spid="108" grpId="0"/>
      <p:bldP spid="109" grpId="0" animBg="1"/>
      <p:bldP spid="1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</a:t>
            </a:r>
            <a:r>
              <a:rPr lang="en-US" altLang="zh-CN" dirty="0" smtClean="0"/>
              <a:t>2-1 </a:t>
            </a:r>
            <a:r>
              <a:rPr lang="en-US" altLang="zh-CN" dirty="0"/>
              <a:t>Sequence </a:t>
            </a:r>
            <a:r>
              <a:rPr lang="en-US" altLang="zh-CN" dirty="0" smtClean="0"/>
              <a:t>Detector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Construct a Mealy state diagram that will detect a serial input sequence of 10110. The detection of the required bit pattern can occur in a longer data string and the correct pattern can </a:t>
            </a:r>
            <a:r>
              <a:rPr lang="en-US" altLang="zh-CN" b="1" dirty="0">
                <a:solidFill>
                  <a:srgbClr val="FF0000"/>
                </a:solidFill>
              </a:rPr>
              <a:t>overlap</a:t>
            </a:r>
            <a:r>
              <a:rPr lang="en-US" altLang="zh-CN" dirty="0"/>
              <a:t> with another pattern. When the input pattern has been detected, cause an output z to be asserted high.</a:t>
            </a:r>
          </a:p>
          <a:p>
            <a:pPr lvl="1"/>
            <a:r>
              <a:rPr lang="en-US" altLang="zh-CN" dirty="0"/>
              <a:t>For example, let the input string be</a:t>
            </a:r>
          </a:p>
          <a:p>
            <a:pPr lvl="1"/>
            <a:r>
              <a:rPr lang="en-US" altLang="zh-CN" dirty="0"/>
              <a:t> x = 10110110110</a:t>
            </a:r>
          </a:p>
          <a:p>
            <a:pPr lvl="1"/>
            <a:r>
              <a:rPr lang="en-US" altLang="zh-CN" dirty="0"/>
              <a:t> z = </a:t>
            </a:r>
            <a:r>
              <a:rPr lang="en-US" altLang="zh-CN" dirty="0" smtClean="0"/>
              <a:t>00001001001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</a:t>
            </a:r>
            <a:r>
              <a:rPr lang="en-US" altLang="zh-CN" dirty="0" smtClean="0"/>
              <a:t>2-1 </a:t>
            </a:r>
            <a:r>
              <a:rPr lang="en-US" altLang="zh-CN" dirty="0"/>
              <a:t>Sequence Detector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843338" y="2782887"/>
            <a:ext cx="1079500" cy="1079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A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084846" y="3995983"/>
            <a:ext cx="24494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ea typeface="宋体" charset="-122"/>
              </a:rPr>
              <a:t>Starting state</a:t>
            </a:r>
            <a:r>
              <a:rPr lang="zh-CN" altLang="en-US" sz="2400" dirty="0" smtClean="0">
                <a:ea typeface="宋体" charset="-122"/>
              </a:rPr>
              <a:t>，</a:t>
            </a:r>
            <a:r>
              <a:rPr lang="en-US" altLang="zh-CN" sz="2400" dirty="0" smtClean="0">
                <a:ea typeface="宋体" charset="-122"/>
              </a:rPr>
              <a:t>waiting the first 1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9" name="Arc 7"/>
          <p:cNvSpPr>
            <a:spLocks/>
          </p:cNvSpPr>
          <p:nvPr/>
        </p:nvSpPr>
        <p:spPr bwMode="auto">
          <a:xfrm rot="20576906">
            <a:off x="3051176" y="2495550"/>
            <a:ext cx="1036637" cy="103505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7684 w 43200"/>
              <a:gd name="T1" fmla="*/ 42325 h 43200"/>
              <a:gd name="T2" fmla="*/ 43200 w 43200"/>
              <a:gd name="T3" fmla="*/ 21600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7684" y="42325"/>
                </a:moveTo>
                <a:cubicBezTo>
                  <a:pt x="25708" y="42905"/>
                  <a:pt x="23659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200" stroke="0" extrusionOk="0">
                <a:moveTo>
                  <a:pt x="27684" y="42325"/>
                </a:moveTo>
                <a:cubicBezTo>
                  <a:pt x="25708" y="42905"/>
                  <a:pt x="23659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051176" y="2135187"/>
            <a:ext cx="50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0/0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922838" y="3359150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067301" y="2927350"/>
            <a:ext cx="50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1/0</a:t>
            </a: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5859463" y="2782887"/>
            <a:ext cx="1079500" cy="1079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B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6938963" y="3359150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083426" y="2927350"/>
            <a:ext cx="50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0/0</a:t>
            </a:r>
          </a:p>
        </p:txBody>
      </p:sp>
      <p:sp>
        <p:nvSpPr>
          <p:cNvPr id="16" name="Arc 14"/>
          <p:cNvSpPr>
            <a:spLocks/>
          </p:cNvSpPr>
          <p:nvPr/>
        </p:nvSpPr>
        <p:spPr bwMode="auto">
          <a:xfrm rot="21325086">
            <a:off x="5830888" y="2319337"/>
            <a:ext cx="1036638" cy="7524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773 w 43200"/>
              <a:gd name="T1" fmla="*/ 30171 h 31366"/>
              <a:gd name="T2" fmla="*/ 40866 w 43200"/>
              <a:gd name="T3" fmla="*/ 31366 h 31366"/>
              <a:gd name="T4" fmla="*/ 21600 w 43200"/>
              <a:gd name="T5" fmla="*/ 21600 h 3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1366" fill="none" extrusionOk="0">
                <a:moveTo>
                  <a:pt x="1773" y="30170"/>
                </a:moveTo>
                <a:cubicBezTo>
                  <a:pt x="603" y="27464"/>
                  <a:pt x="0" y="2454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4993"/>
                  <a:pt x="42400" y="28339"/>
                  <a:pt x="40866" y="31366"/>
                </a:cubicBezTo>
              </a:path>
              <a:path w="43200" h="31366" stroke="0" extrusionOk="0">
                <a:moveTo>
                  <a:pt x="1773" y="30170"/>
                </a:moveTo>
                <a:cubicBezTo>
                  <a:pt x="603" y="27464"/>
                  <a:pt x="0" y="2454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4993"/>
                  <a:pt x="42400" y="28339"/>
                  <a:pt x="40866" y="31366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5499101" y="2170112"/>
            <a:ext cx="50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1/0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7875588" y="2782887"/>
            <a:ext cx="1079500" cy="1079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C</a:t>
            </a:r>
          </a:p>
        </p:txBody>
      </p:sp>
      <p:sp>
        <p:nvSpPr>
          <p:cNvPr id="19" name="Arc 17"/>
          <p:cNvSpPr>
            <a:spLocks/>
          </p:cNvSpPr>
          <p:nvPr/>
        </p:nvSpPr>
        <p:spPr bwMode="auto">
          <a:xfrm>
            <a:off x="4203701" y="1847850"/>
            <a:ext cx="4127500" cy="2592387"/>
          </a:xfrm>
          <a:custGeom>
            <a:avLst/>
            <a:gdLst>
              <a:gd name="G0" fmla="+- 16649 0 0"/>
              <a:gd name="G1" fmla="+- 21600 0 0"/>
              <a:gd name="G2" fmla="+- 21600 0 0"/>
              <a:gd name="T0" fmla="*/ 0 w 33096"/>
              <a:gd name="T1" fmla="*/ 7839 h 21600"/>
              <a:gd name="T2" fmla="*/ 33096 w 33096"/>
              <a:gd name="T3" fmla="*/ 7597 h 21600"/>
              <a:gd name="T4" fmla="*/ 16649 w 3309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096" h="21600" fill="none" extrusionOk="0">
                <a:moveTo>
                  <a:pt x="-1" y="7838"/>
                </a:moveTo>
                <a:cubicBezTo>
                  <a:pt x="4103" y="2874"/>
                  <a:pt x="10208" y="-1"/>
                  <a:pt x="16649" y="0"/>
                </a:cubicBezTo>
                <a:cubicBezTo>
                  <a:pt x="22979" y="0"/>
                  <a:pt x="28991" y="2777"/>
                  <a:pt x="33095" y="7597"/>
                </a:cubicBezTo>
              </a:path>
              <a:path w="33096" h="21600" stroke="0" extrusionOk="0">
                <a:moveTo>
                  <a:pt x="-1" y="7838"/>
                </a:moveTo>
                <a:cubicBezTo>
                  <a:pt x="4103" y="2874"/>
                  <a:pt x="10208" y="-1"/>
                  <a:pt x="16649" y="0"/>
                </a:cubicBezTo>
                <a:cubicBezTo>
                  <a:pt x="22979" y="0"/>
                  <a:pt x="28991" y="2777"/>
                  <a:pt x="33095" y="7597"/>
                </a:cubicBezTo>
                <a:lnTo>
                  <a:pt x="16649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6938963" y="1558925"/>
            <a:ext cx="50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0/0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067301" y="2495550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C0000"/>
                </a:solidFill>
                <a:ea typeface="宋体" charset="-122"/>
              </a:rPr>
              <a:t>“1”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011988" y="2566987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00"/>
                </a:solidFill>
                <a:ea typeface="宋体" charset="-122"/>
              </a:rPr>
              <a:t>“10”</a:t>
            </a: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8739188" y="3790950"/>
            <a:ext cx="0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8807451" y="4151312"/>
            <a:ext cx="50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1/0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8739188" y="4440237"/>
            <a:ext cx="1008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00"/>
                </a:solidFill>
                <a:ea typeface="宋体" charset="-122"/>
              </a:rPr>
              <a:t>“101”</a:t>
            </a: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8020051" y="5087937"/>
            <a:ext cx="1079500" cy="1079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D</a:t>
            </a: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8307388" y="3863975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7727951" y="4151312"/>
            <a:ext cx="50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0/0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7154863" y="5770562"/>
            <a:ext cx="1008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00"/>
                </a:solidFill>
                <a:ea typeface="宋体" charset="-122"/>
              </a:rPr>
              <a:t>“1011”</a:t>
            </a: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7083426" y="5735637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7227888" y="5303837"/>
            <a:ext cx="50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1/0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7659688" y="4475162"/>
            <a:ext cx="1008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00"/>
                </a:solidFill>
                <a:ea typeface="宋体" charset="-122"/>
              </a:rPr>
              <a:t>“10”</a:t>
            </a: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6003926" y="5159375"/>
            <a:ext cx="1079500" cy="1079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E</a:t>
            </a: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6364288" y="3863975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783263" y="4151312"/>
            <a:ext cx="50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1/0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5715001" y="4511675"/>
            <a:ext cx="576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00"/>
                </a:solidFill>
                <a:ea typeface="宋体" charset="-122"/>
              </a:rPr>
              <a:t>“1”</a:t>
            </a:r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 flipH="1">
            <a:off x="6867526" y="3790950"/>
            <a:ext cx="1152525" cy="1439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6938963" y="4222750"/>
            <a:ext cx="50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0/1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6650038" y="4618037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00"/>
                </a:solidFill>
                <a:ea typeface="宋体" charset="-122"/>
              </a:rPr>
              <a:t>“10110”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2470151" y="5339353"/>
            <a:ext cx="278351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ea typeface="宋体" charset="-122"/>
              </a:rPr>
              <a:t>e.g.</a:t>
            </a:r>
            <a:r>
              <a:rPr lang="zh-CN" altLang="en-US" sz="2000" dirty="0" smtClean="0">
                <a:ea typeface="宋体" charset="-122"/>
              </a:rPr>
              <a:t>：</a:t>
            </a:r>
            <a:r>
              <a:rPr lang="en-US" altLang="zh-CN" sz="2000" dirty="0" smtClean="0">
                <a:ea typeface="宋体" charset="-122"/>
              </a:rPr>
              <a:t>input 10110110110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 smtClean="0">
                <a:ea typeface="宋体" charset="-122"/>
              </a:rPr>
              <a:t>state</a:t>
            </a:r>
            <a:r>
              <a:rPr lang="zh-CN" altLang="en-US" sz="2000" dirty="0" smtClean="0">
                <a:ea typeface="宋体" charset="-122"/>
              </a:rPr>
              <a:t>  </a:t>
            </a:r>
            <a:r>
              <a:rPr lang="en-US" altLang="zh-CN" sz="2000" dirty="0">
                <a:ea typeface="宋体" charset="-122"/>
              </a:rPr>
              <a:t>BCDECDECDEC</a:t>
            </a:r>
          </a:p>
          <a:p>
            <a:r>
              <a:rPr lang="en-US" altLang="zh-CN" sz="2000" dirty="0" smtClean="0">
                <a:ea typeface="宋体" charset="-122"/>
              </a:rPr>
              <a:t>output</a:t>
            </a:r>
            <a:r>
              <a:rPr lang="zh-CN" altLang="en-US" sz="2000" dirty="0" smtClean="0">
                <a:ea typeface="宋体" charset="-122"/>
              </a:rPr>
              <a:t>  </a:t>
            </a:r>
            <a:r>
              <a:rPr lang="en-US" altLang="zh-CN" sz="2000" dirty="0">
                <a:ea typeface="宋体" charset="-122"/>
              </a:rPr>
              <a:t>00001001001</a:t>
            </a:r>
          </a:p>
        </p:txBody>
      </p:sp>
    </p:spTree>
    <p:extLst>
      <p:ext uri="{BB962C8B-B14F-4D97-AF65-F5344CB8AC3E}">
        <p14:creationId xmlns:p14="http://schemas.microsoft.com/office/powerpoint/2010/main" val="357404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/>
      <p:bldP spid="21" grpId="0"/>
      <p:bldP spid="22" grpId="0"/>
      <p:bldP spid="23" grpId="0" animBg="1"/>
      <p:bldP spid="24" grpId="0"/>
      <p:bldP spid="25" grpId="0"/>
      <p:bldP spid="26" grpId="0" animBg="1"/>
      <p:bldP spid="27" grpId="0" animBg="1"/>
      <p:bldP spid="28" grpId="0"/>
      <p:bldP spid="29" grpId="0"/>
      <p:bldP spid="30" grpId="0" animBg="1"/>
      <p:bldP spid="31" grpId="0"/>
      <p:bldP spid="32" grpId="0"/>
      <p:bldP spid="33" grpId="0" animBg="1"/>
      <p:bldP spid="34" grpId="0" animBg="1"/>
      <p:bldP spid="35" grpId="0"/>
      <p:bldP spid="36" grpId="0"/>
      <p:bldP spid="37" grpId="0" animBg="1"/>
      <p:bldP spid="38" grpId="0"/>
      <p:bldP spid="39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Diagram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800" dirty="0" smtClean="0"/>
              <a:t>状态图</a:t>
            </a:r>
            <a:endParaRPr lang="zh-CN" altLang="en-US" sz="28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State </a:t>
            </a:r>
            <a:r>
              <a:rPr lang="en-US" altLang="zh-CN" dirty="0" smtClean="0"/>
              <a:t>Diagram: Graphical </a:t>
            </a:r>
            <a:r>
              <a:rPr lang="en-US" altLang="zh-CN" dirty="0"/>
              <a:t>representation of a state table.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label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denotes state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label X denotes transition between two states when input X is applied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0BF0-1A1C-41F7-A444-EA038BE8292C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计算机学院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7426234" y="2882480"/>
            <a:ext cx="647700" cy="593725"/>
          </a:xfrm>
          <a:prstGeom prst="ellipse">
            <a:avLst/>
          </a:prstGeom>
          <a:noFill/>
          <a:ln w="25400" algn="ctr">
            <a:solidFill>
              <a:srgbClr val="00051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8" name="Oval 34"/>
          <p:cNvSpPr>
            <a:spLocks noChangeArrowheads="1"/>
          </p:cNvSpPr>
          <p:nvPr/>
        </p:nvSpPr>
        <p:spPr bwMode="auto">
          <a:xfrm>
            <a:off x="2178844" y="4978400"/>
            <a:ext cx="914400" cy="838200"/>
          </a:xfrm>
          <a:prstGeom prst="ellipse">
            <a:avLst/>
          </a:prstGeom>
          <a:noFill/>
          <a:ln w="25400" algn="ctr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35"/>
          <p:cNvSpPr>
            <a:spLocks noChangeArrowheads="1"/>
          </p:cNvSpPr>
          <p:nvPr/>
        </p:nvSpPr>
        <p:spPr bwMode="auto">
          <a:xfrm>
            <a:off x="4693444" y="4978400"/>
            <a:ext cx="914400" cy="838200"/>
          </a:xfrm>
          <a:prstGeom prst="ellipse">
            <a:avLst/>
          </a:prstGeom>
          <a:noFill/>
          <a:ln w="25400" algn="ctr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Freeform 36"/>
          <p:cNvSpPr>
            <a:spLocks/>
          </p:cNvSpPr>
          <p:nvPr/>
        </p:nvSpPr>
        <p:spPr bwMode="auto">
          <a:xfrm>
            <a:off x="3093244" y="5194300"/>
            <a:ext cx="1600200" cy="241300"/>
          </a:xfrm>
          <a:custGeom>
            <a:avLst/>
            <a:gdLst>
              <a:gd name="T0" fmla="*/ 0 w 960"/>
              <a:gd name="T1" fmla="*/ 152 h 152"/>
              <a:gd name="T2" fmla="*/ 480 w 960"/>
              <a:gd name="T3" fmla="*/ 8 h 152"/>
              <a:gd name="T4" fmla="*/ 960 w 960"/>
              <a:gd name="T5" fmla="*/ 10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152">
                <a:moveTo>
                  <a:pt x="0" y="152"/>
                </a:moveTo>
                <a:cubicBezTo>
                  <a:pt x="160" y="84"/>
                  <a:pt x="320" y="16"/>
                  <a:pt x="480" y="8"/>
                </a:cubicBezTo>
                <a:cubicBezTo>
                  <a:pt x="640" y="0"/>
                  <a:pt x="800" y="52"/>
                  <a:pt x="960" y="104"/>
                </a:cubicBezTo>
              </a:path>
            </a:pathLst>
          </a:custGeom>
          <a:noFill/>
          <a:ln w="25400" cap="flat" cmpd="sng">
            <a:solidFill>
              <a:srgbClr val="000514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37"/>
          <p:cNvSpPr txBox="1">
            <a:spLocks noChangeArrowheads="1"/>
          </p:cNvSpPr>
          <p:nvPr/>
        </p:nvSpPr>
        <p:spPr bwMode="auto">
          <a:xfrm>
            <a:off x="3621882" y="48260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i="1">
                <a:solidFill>
                  <a:srgbClr val="000514"/>
                </a:solidFill>
                <a:latin typeface="Comic Sans MS" panose="030F0702030302020204" pitchFamily="66" charset="0"/>
              </a:rPr>
              <a:t>X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5956402" y="4282757"/>
            <a:ext cx="3734866" cy="2557463"/>
            <a:chOff x="6678306" y="4118768"/>
            <a:chExt cx="3734866" cy="2557463"/>
          </a:xfrm>
        </p:grpSpPr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7757806" y="5414168"/>
              <a:ext cx="503238" cy="5032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9054794" y="5414168"/>
              <a:ext cx="503237" cy="5032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5" name="Arc 12"/>
            <p:cNvSpPr>
              <a:spLocks/>
            </p:cNvSpPr>
            <p:nvPr/>
          </p:nvSpPr>
          <p:spPr bwMode="auto">
            <a:xfrm>
              <a:off x="7961006" y="5055393"/>
              <a:ext cx="1381125" cy="417513"/>
            </a:xfrm>
            <a:custGeom>
              <a:avLst/>
              <a:gdLst>
                <a:gd name="G0" fmla="+- 21278 0 0"/>
                <a:gd name="G1" fmla="+- 21600 0 0"/>
                <a:gd name="G2" fmla="+- 21600 0 0"/>
                <a:gd name="T0" fmla="*/ 0 w 42710"/>
                <a:gd name="T1" fmla="*/ 17884 h 21600"/>
                <a:gd name="T2" fmla="*/ 42710 w 42710"/>
                <a:gd name="T3" fmla="*/ 18913 h 21600"/>
                <a:gd name="T4" fmla="*/ 21278 w 4271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710" h="21600" fill="none" extrusionOk="0">
                  <a:moveTo>
                    <a:pt x="0" y="17884"/>
                  </a:moveTo>
                  <a:cubicBezTo>
                    <a:pt x="1805" y="7544"/>
                    <a:pt x="10782" y="-1"/>
                    <a:pt x="21278" y="0"/>
                  </a:cubicBezTo>
                  <a:cubicBezTo>
                    <a:pt x="32168" y="0"/>
                    <a:pt x="41355" y="8107"/>
                    <a:pt x="42710" y="18912"/>
                  </a:cubicBezTo>
                </a:path>
                <a:path w="42710" h="21600" stroke="0" extrusionOk="0">
                  <a:moveTo>
                    <a:pt x="0" y="17884"/>
                  </a:moveTo>
                  <a:cubicBezTo>
                    <a:pt x="1805" y="7544"/>
                    <a:pt x="10782" y="-1"/>
                    <a:pt x="21278" y="0"/>
                  </a:cubicBezTo>
                  <a:cubicBezTo>
                    <a:pt x="32168" y="0"/>
                    <a:pt x="41355" y="8107"/>
                    <a:pt x="42710" y="18912"/>
                  </a:cubicBezTo>
                  <a:lnTo>
                    <a:pt x="21278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rc 13"/>
            <p:cNvSpPr>
              <a:spLocks/>
            </p:cNvSpPr>
            <p:nvPr/>
          </p:nvSpPr>
          <p:spPr bwMode="auto">
            <a:xfrm flipV="1">
              <a:off x="7973706" y="5847556"/>
              <a:ext cx="1381125" cy="374650"/>
            </a:xfrm>
            <a:custGeom>
              <a:avLst/>
              <a:gdLst>
                <a:gd name="G0" fmla="+- 21278 0 0"/>
                <a:gd name="G1" fmla="+- 21600 0 0"/>
                <a:gd name="G2" fmla="+- 21600 0 0"/>
                <a:gd name="T0" fmla="*/ 0 w 42710"/>
                <a:gd name="T1" fmla="*/ 17884 h 21600"/>
                <a:gd name="T2" fmla="*/ 42710 w 42710"/>
                <a:gd name="T3" fmla="*/ 18913 h 21600"/>
                <a:gd name="T4" fmla="*/ 21278 w 4271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710" h="21600" fill="none" extrusionOk="0">
                  <a:moveTo>
                    <a:pt x="0" y="17884"/>
                  </a:moveTo>
                  <a:cubicBezTo>
                    <a:pt x="1805" y="7544"/>
                    <a:pt x="10782" y="-1"/>
                    <a:pt x="21278" y="0"/>
                  </a:cubicBezTo>
                  <a:cubicBezTo>
                    <a:pt x="32168" y="0"/>
                    <a:pt x="41355" y="8107"/>
                    <a:pt x="42710" y="18912"/>
                  </a:cubicBezTo>
                </a:path>
                <a:path w="42710" h="21600" stroke="0" extrusionOk="0">
                  <a:moveTo>
                    <a:pt x="0" y="17884"/>
                  </a:moveTo>
                  <a:cubicBezTo>
                    <a:pt x="1805" y="7544"/>
                    <a:pt x="10782" y="-1"/>
                    <a:pt x="21278" y="0"/>
                  </a:cubicBezTo>
                  <a:cubicBezTo>
                    <a:pt x="32168" y="0"/>
                    <a:pt x="41355" y="8107"/>
                    <a:pt x="42710" y="18912"/>
                  </a:cubicBezTo>
                  <a:lnTo>
                    <a:pt x="21278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Arc 14"/>
            <p:cNvSpPr>
              <a:spLocks/>
            </p:cNvSpPr>
            <p:nvPr/>
          </p:nvSpPr>
          <p:spPr bwMode="auto">
            <a:xfrm>
              <a:off x="7329181" y="5387181"/>
              <a:ext cx="547688" cy="60483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9038 w 39038"/>
                <a:gd name="T1" fmla="*/ 34346 h 43200"/>
                <a:gd name="T2" fmla="*/ 37273 w 39038"/>
                <a:gd name="T3" fmla="*/ 6737 h 43200"/>
                <a:gd name="T4" fmla="*/ 21600 w 39038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038" h="43200" fill="none" extrusionOk="0">
                  <a:moveTo>
                    <a:pt x="39038" y="34346"/>
                  </a:moveTo>
                  <a:cubicBezTo>
                    <a:pt x="34971" y="39910"/>
                    <a:pt x="28492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7527" y="-1"/>
                    <a:pt x="33194" y="2435"/>
                    <a:pt x="37273" y="6736"/>
                  </a:cubicBezTo>
                </a:path>
                <a:path w="39038" h="43200" stroke="0" extrusionOk="0">
                  <a:moveTo>
                    <a:pt x="39038" y="34346"/>
                  </a:moveTo>
                  <a:cubicBezTo>
                    <a:pt x="34971" y="39910"/>
                    <a:pt x="28492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7527" y="-1"/>
                    <a:pt x="33194" y="2435"/>
                    <a:pt x="37273" y="673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Arc 15"/>
            <p:cNvSpPr>
              <a:spLocks/>
            </p:cNvSpPr>
            <p:nvPr/>
          </p:nvSpPr>
          <p:spPr bwMode="auto">
            <a:xfrm rot="11599025">
              <a:off x="9470719" y="5412581"/>
              <a:ext cx="563562" cy="60483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0221 w 40221"/>
                <a:gd name="T1" fmla="*/ 32547 h 43200"/>
                <a:gd name="T2" fmla="*/ 37273 w 40221"/>
                <a:gd name="T3" fmla="*/ 6737 h 43200"/>
                <a:gd name="T4" fmla="*/ 21600 w 4022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221" h="43200" fill="none" extrusionOk="0">
                  <a:moveTo>
                    <a:pt x="40220" y="32546"/>
                  </a:moveTo>
                  <a:cubicBezTo>
                    <a:pt x="36340" y="39147"/>
                    <a:pt x="29256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7527" y="-1"/>
                    <a:pt x="33194" y="2435"/>
                    <a:pt x="37273" y="6736"/>
                  </a:cubicBezTo>
                </a:path>
                <a:path w="40221" h="43200" stroke="0" extrusionOk="0">
                  <a:moveTo>
                    <a:pt x="40220" y="32546"/>
                  </a:moveTo>
                  <a:cubicBezTo>
                    <a:pt x="36340" y="39147"/>
                    <a:pt x="29256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7527" y="-1"/>
                    <a:pt x="33194" y="2435"/>
                    <a:pt x="37273" y="673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8334069" y="4598193"/>
              <a:ext cx="6381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ea typeface="宋体" panose="02010600030101010101" pitchFamily="2" charset="-122"/>
                </a:rPr>
                <a:t>D=1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8405506" y="6279356"/>
              <a:ext cx="6381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a typeface="宋体" panose="02010600030101010101" pitchFamily="2" charset="-122"/>
                </a:rPr>
                <a:t>D=0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6678306" y="5487193"/>
              <a:ext cx="6381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ea typeface="宋体" panose="02010600030101010101" pitchFamily="2" charset="-122"/>
                </a:rPr>
                <a:t>D=0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9675506" y="4982368"/>
              <a:ext cx="6381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a typeface="宋体" panose="02010600030101010101" pitchFamily="2" charset="-122"/>
                </a:rPr>
                <a:t>D=1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6967549" y="4118768"/>
              <a:ext cx="344562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ea typeface="宋体" panose="02010600030101010101" pitchFamily="2" charset="-122"/>
                </a:rPr>
                <a:t>The state diagram of D </a:t>
              </a:r>
              <a:r>
                <a:rPr lang="en-US" altLang="zh-CN" sz="2000" dirty="0" err="1" smtClean="0">
                  <a:ea typeface="宋体" panose="02010600030101010101" pitchFamily="2" charset="-122"/>
                </a:rPr>
                <a:t>flipflop</a:t>
              </a:r>
              <a:endParaRPr lang="zh-CN" altLang="en-US" sz="2000" dirty="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587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2-2:  Sequence Detector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Design a Mealy serial bit-pattern detector that will detect the input sequence </a:t>
            </a:r>
            <a:r>
              <a:rPr lang="en-US" altLang="zh-CN" b="1" dirty="0">
                <a:solidFill>
                  <a:srgbClr val="FF0000"/>
                </a:solidFill>
              </a:rPr>
              <a:t>01010</a:t>
            </a:r>
            <a:r>
              <a:rPr lang="en-US" altLang="zh-CN" dirty="0"/>
              <a:t> in a longer bit string. If the pattern is detected, then cause output Q to be active-high. If an </a:t>
            </a:r>
            <a:r>
              <a:rPr lang="en-US" altLang="zh-CN" b="1" dirty="0">
                <a:solidFill>
                  <a:srgbClr val="FF0000"/>
                </a:solidFill>
              </a:rPr>
              <a:t>011</a:t>
            </a:r>
            <a:r>
              <a:rPr lang="en-US" altLang="zh-CN" dirty="0"/>
              <a:t> bit pattern occurs within the same serial data string, cause output P to be active high. If the 011 pattern occurs, cause the state machine to initialize and start over looking for the 01010 pattern. Overlapping 01010 patterns can occur.</a:t>
            </a:r>
          </a:p>
          <a:p>
            <a:pPr lvl="1"/>
            <a:r>
              <a:rPr lang="en-US" altLang="zh-CN" dirty="0"/>
              <a:t>If X = 00110101011101010101 then output</a:t>
            </a:r>
          </a:p>
          <a:p>
            <a:pPr lvl="1"/>
            <a:r>
              <a:rPr lang="en-US" altLang="zh-CN" dirty="0"/>
              <a:t>   Q</a:t>
            </a:r>
            <a:r>
              <a:rPr lang="en-US" altLang="zh-CN" sz="1500" dirty="0"/>
              <a:t> </a:t>
            </a:r>
            <a:r>
              <a:rPr lang="en-US" altLang="zh-CN" dirty="0"/>
              <a:t>= 00000000100000001010</a:t>
            </a:r>
          </a:p>
          <a:p>
            <a:pPr lvl="1"/>
            <a:r>
              <a:rPr lang="en-US" altLang="zh-CN" dirty="0"/>
              <a:t>   P = 00010000001000000000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108960" y="4576128"/>
            <a:ext cx="0" cy="1062672"/>
          </a:xfrm>
          <a:prstGeom prst="line">
            <a:avLst/>
          </a:prstGeom>
          <a:noFill/>
          <a:ln w="3492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3870960" y="4560888"/>
            <a:ext cx="0" cy="1062672"/>
          </a:xfrm>
          <a:prstGeom prst="line">
            <a:avLst/>
          </a:prstGeom>
          <a:noFill/>
          <a:ln w="3492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4130040" y="4576128"/>
            <a:ext cx="0" cy="1062672"/>
          </a:xfrm>
          <a:prstGeom prst="line">
            <a:avLst/>
          </a:prstGeom>
          <a:noFill/>
          <a:ln w="3492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5044440" y="4562952"/>
            <a:ext cx="0" cy="1062672"/>
          </a:xfrm>
          <a:prstGeom prst="line">
            <a:avLst/>
          </a:prstGeom>
          <a:noFill/>
          <a:ln w="3492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5318760" y="4576128"/>
            <a:ext cx="0" cy="1062672"/>
          </a:xfrm>
          <a:prstGeom prst="line">
            <a:avLst/>
          </a:prstGeom>
          <a:noFill/>
          <a:ln w="34925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94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2-2:  Sequence Detector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4478338" y="2854324"/>
            <a:ext cx="1079500" cy="1079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A</a:t>
            </a:r>
          </a:p>
        </p:txBody>
      </p:sp>
      <p:sp>
        <p:nvSpPr>
          <p:cNvPr id="9" name="Arc 5"/>
          <p:cNvSpPr>
            <a:spLocks/>
          </p:cNvSpPr>
          <p:nvPr/>
        </p:nvSpPr>
        <p:spPr bwMode="auto">
          <a:xfrm rot="20576906">
            <a:off x="3686176" y="2566986"/>
            <a:ext cx="1036637" cy="103505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7684 w 43200"/>
              <a:gd name="T1" fmla="*/ 42325 h 43200"/>
              <a:gd name="T2" fmla="*/ 43200 w 43200"/>
              <a:gd name="T3" fmla="*/ 21600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7684" y="42325"/>
                </a:moveTo>
                <a:cubicBezTo>
                  <a:pt x="25708" y="42905"/>
                  <a:pt x="23659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200" stroke="0" extrusionOk="0">
                <a:moveTo>
                  <a:pt x="27684" y="42325"/>
                </a:moveTo>
                <a:cubicBezTo>
                  <a:pt x="25708" y="42905"/>
                  <a:pt x="23659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686176" y="2206624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1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5557838" y="3430586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822951" y="299878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0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702301" y="2566986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00"/>
                </a:solidFill>
                <a:ea typeface="宋体" charset="-122"/>
              </a:rPr>
              <a:t>“0”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702301" y="2206624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A15F4"/>
                </a:solidFill>
                <a:ea typeface="宋体" charset="-122"/>
              </a:rPr>
              <a:t>“0”</a:t>
            </a:r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6494463" y="2854324"/>
            <a:ext cx="1079500" cy="1079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B</a:t>
            </a:r>
          </a:p>
        </p:txBody>
      </p:sp>
      <p:sp>
        <p:nvSpPr>
          <p:cNvPr id="16" name="Arc 12"/>
          <p:cNvSpPr>
            <a:spLocks/>
          </p:cNvSpPr>
          <p:nvPr/>
        </p:nvSpPr>
        <p:spPr bwMode="auto">
          <a:xfrm rot="21325086">
            <a:off x="6465888" y="2390774"/>
            <a:ext cx="1036638" cy="7524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773 w 43200"/>
              <a:gd name="T1" fmla="*/ 30171 h 31366"/>
              <a:gd name="T2" fmla="*/ 40866 w 43200"/>
              <a:gd name="T3" fmla="*/ 31366 h 31366"/>
              <a:gd name="T4" fmla="*/ 21600 w 43200"/>
              <a:gd name="T5" fmla="*/ 21600 h 3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1366" fill="none" extrusionOk="0">
                <a:moveTo>
                  <a:pt x="1773" y="30170"/>
                </a:moveTo>
                <a:cubicBezTo>
                  <a:pt x="603" y="27464"/>
                  <a:pt x="0" y="2454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4993"/>
                  <a:pt x="42400" y="28339"/>
                  <a:pt x="40866" y="31366"/>
                </a:cubicBezTo>
              </a:path>
              <a:path w="43200" h="31366" stroke="0" extrusionOk="0">
                <a:moveTo>
                  <a:pt x="1773" y="30170"/>
                </a:moveTo>
                <a:cubicBezTo>
                  <a:pt x="603" y="27464"/>
                  <a:pt x="0" y="2454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4993"/>
                  <a:pt x="42400" y="28339"/>
                  <a:pt x="40866" y="31366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854826" y="1990724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0</a:t>
            </a: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7573963" y="3430586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7839076" y="299878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1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7718426" y="2566986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00"/>
                </a:solidFill>
                <a:ea typeface="宋体" charset="-122"/>
              </a:rPr>
              <a:t>“01”</a:t>
            </a: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7718426" y="2206624"/>
            <a:ext cx="86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A15F4"/>
                </a:solidFill>
                <a:ea typeface="宋体" charset="-122"/>
              </a:rPr>
              <a:t>“01”</a:t>
            </a:r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8510588" y="2854324"/>
            <a:ext cx="1079500" cy="1079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C</a:t>
            </a:r>
          </a:p>
        </p:txBody>
      </p:sp>
      <p:sp>
        <p:nvSpPr>
          <p:cNvPr id="23" name="Arc 19"/>
          <p:cNvSpPr>
            <a:spLocks/>
          </p:cNvSpPr>
          <p:nvPr/>
        </p:nvSpPr>
        <p:spPr bwMode="auto">
          <a:xfrm>
            <a:off x="4838701" y="1919286"/>
            <a:ext cx="4127500" cy="2592388"/>
          </a:xfrm>
          <a:custGeom>
            <a:avLst/>
            <a:gdLst>
              <a:gd name="G0" fmla="+- 16649 0 0"/>
              <a:gd name="G1" fmla="+- 21600 0 0"/>
              <a:gd name="G2" fmla="+- 21600 0 0"/>
              <a:gd name="T0" fmla="*/ 0 w 33096"/>
              <a:gd name="T1" fmla="*/ 7839 h 21600"/>
              <a:gd name="T2" fmla="*/ 33096 w 33096"/>
              <a:gd name="T3" fmla="*/ 7597 h 21600"/>
              <a:gd name="T4" fmla="*/ 16649 w 3309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096" h="21600" fill="none" extrusionOk="0">
                <a:moveTo>
                  <a:pt x="-1" y="7838"/>
                </a:moveTo>
                <a:cubicBezTo>
                  <a:pt x="4103" y="2874"/>
                  <a:pt x="10208" y="-1"/>
                  <a:pt x="16649" y="0"/>
                </a:cubicBezTo>
                <a:cubicBezTo>
                  <a:pt x="22979" y="0"/>
                  <a:pt x="28991" y="2777"/>
                  <a:pt x="33095" y="7597"/>
                </a:cubicBezTo>
              </a:path>
              <a:path w="33096" h="21600" stroke="0" extrusionOk="0">
                <a:moveTo>
                  <a:pt x="-1" y="7838"/>
                </a:moveTo>
                <a:cubicBezTo>
                  <a:pt x="4103" y="2874"/>
                  <a:pt x="10208" y="-1"/>
                  <a:pt x="16649" y="0"/>
                </a:cubicBezTo>
                <a:cubicBezTo>
                  <a:pt x="22979" y="0"/>
                  <a:pt x="28991" y="2777"/>
                  <a:pt x="33095" y="7597"/>
                </a:cubicBezTo>
                <a:lnTo>
                  <a:pt x="16649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6565901" y="1485899"/>
            <a:ext cx="522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1/P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142163" y="1485899"/>
            <a:ext cx="26630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A15F4"/>
                </a:solidFill>
                <a:ea typeface="宋体" charset="-122"/>
              </a:rPr>
              <a:t>“011”</a:t>
            </a:r>
            <a:r>
              <a:rPr lang="zh-CN" altLang="en-US" sz="2000" dirty="0" smtClean="0">
                <a:solidFill>
                  <a:srgbClr val="0A15F4"/>
                </a:solidFill>
                <a:ea typeface="宋体" charset="-122"/>
              </a:rPr>
              <a:t>，</a:t>
            </a:r>
            <a:r>
              <a:rPr lang="en-US" altLang="zh-CN" sz="2000" dirty="0" smtClean="0">
                <a:solidFill>
                  <a:srgbClr val="0A15F4"/>
                </a:solidFill>
                <a:ea typeface="宋体" charset="-122"/>
              </a:rPr>
              <a:t>resets to state A</a:t>
            </a:r>
            <a:endParaRPr lang="zh-CN" altLang="en-US" sz="2000" dirty="0">
              <a:solidFill>
                <a:srgbClr val="0A15F4"/>
              </a:solidFill>
              <a:ea typeface="宋体" charset="-122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9301163" y="3862386"/>
            <a:ext cx="0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9369426" y="4222749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0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9301163" y="4511674"/>
            <a:ext cx="1008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00"/>
                </a:solidFill>
                <a:ea typeface="宋体" charset="-122"/>
              </a:rPr>
              <a:t>“010”</a:t>
            </a:r>
          </a:p>
        </p:txBody>
      </p:sp>
      <p:sp>
        <p:nvSpPr>
          <p:cNvPr id="29" name="Oval 25"/>
          <p:cNvSpPr>
            <a:spLocks noChangeArrowheads="1"/>
          </p:cNvSpPr>
          <p:nvPr/>
        </p:nvSpPr>
        <p:spPr bwMode="auto">
          <a:xfrm>
            <a:off x="8582026" y="5159374"/>
            <a:ext cx="1079500" cy="1079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D</a:t>
            </a:r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7500938" y="3790949"/>
            <a:ext cx="1368425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7478713" y="397033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0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7645401" y="5086349"/>
            <a:ext cx="1008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00"/>
                </a:solidFill>
                <a:ea typeface="宋体" charset="-122"/>
              </a:rPr>
              <a:t>“0101”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7646988" y="5735636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7981951" y="530383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1</a:t>
            </a: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7645401" y="4799011"/>
            <a:ext cx="86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A15F4"/>
                </a:solidFill>
                <a:ea typeface="宋体" charset="-122"/>
              </a:rPr>
              <a:t>“01”</a:t>
            </a:r>
          </a:p>
        </p:txBody>
      </p:sp>
      <p:sp>
        <p:nvSpPr>
          <p:cNvPr id="36" name="Oval 33"/>
          <p:cNvSpPr>
            <a:spLocks noChangeArrowheads="1"/>
          </p:cNvSpPr>
          <p:nvPr/>
        </p:nvSpPr>
        <p:spPr bwMode="auto">
          <a:xfrm>
            <a:off x="6565901" y="5230811"/>
            <a:ext cx="1079500" cy="1079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ea typeface="宋体" charset="-122"/>
              </a:rPr>
              <a:t>E</a:t>
            </a:r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5340351" y="3933824"/>
            <a:ext cx="1368425" cy="136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5197476" y="4151311"/>
            <a:ext cx="522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1/P</a:t>
            </a:r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4838701" y="4510086"/>
            <a:ext cx="26622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A15F4"/>
                </a:solidFill>
                <a:ea typeface="宋体" charset="-122"/>
              </a:rPr>
              <a:t>“011”</a:t>
            </a:r>
            <a:r>
              <a:rPr lang="zh-CN" altLang="en-US" sz="2000" dirty="0" smtClean="0">
                <a:solidFill>
                  <a:srgbClr val="0A15F4"/>
                </a:solidFill>
                <a:ea typeface="宋体" charset="-122"/>
              </a:rPr>
              <a:t>，</a:t>
            </a:r>
            <a:r>
              <a:rPr lang="en-US" altLang="zh-CN" sz="2000" dirty="0">
                <a:solidFill>
                  <a:srgbClr val="0A15F4"/>
                </a:solidFill>
                <a:ea typeface="宋体" charset="-122"/>
              </a:rPr>
              <a:t>resets to state A</a:t>
            </a:r>
            <a:endParaRPr lang="zh-CN" altLang="en-US" sz="2000" dirty="0">
              <a:solidFill>
                <a:srgbClr val="0A15F4"/>
              </a:solidFill>
              <a:ea typeface="宋体" charset="-122"/>
            </a:endParaRPr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7645401" y="6022974"/>
            <a:ext cx="1081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7934326" y="6022974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0/Q</a:t>
            </a: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7716838" y="6383336"/>
            <a:ext cx="136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CC0000"/>
                </a:solidFill>
                <a:ea typeface="宋体" charset="-122"/>
              </a:rPr>
              <a:t>“01010”</a:t>
            </a: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697706" y="4017644"/>
            <a:ext cx="449977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ea typeface="宋体" charset="-122"/>
              </a:rPr>
              <a:t>e.g.</a:t>
            </a:r>
            <a:r>
              <a:rPr lang="zh-CN" altLang="en-US" sz="2000" b="1" dirty="0" smtClean="0">
                <a:ea typeface="宋体" charset="-122"/>
              </a:rPr>
              <a:t>：</a:t>
            </a:r>
            <a:r>
              <a:rPr lang="en-US" altLang="zh-CN" sz="2000" b="1" dirty="0" smtClean="0">
                <a:ea typeface="宋体" charset="-122"/>
              </a:rPr>
              <a:t>input 00110101011</a:t>
            </a:r>
            <a:endParaRPr lang="en-US" altLang="zh-CN" sz="2000" b="1" dirty="0">
              <a:ea typeface="宋体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 dirty="0" smtClean="0">
                <a:ea typeface="宋体" charset="-122"/>
              </a:rPr>
              <a:t>state</a:t>
            </a:r>
            <a:r>
              <a:rPr lang="zh-CN" altLang="en-US" sz="2000" b="1" dirty="0" smtClean="0">
                <a:ea typeface="宋体" charset="-122"/>
              </a:rPr>
              <a:t>：</a:t>
            </a:r>
            <a:r>
              <a:rPr lang="en-US" altLang="zh-CN" sz="2000" b="1" dirty="0">
                <a:ea typeface="宋体" charset="-122"/>
              </a:rPr>
              <a:t>A-B-C-A-B-C-D-E-D-E-A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 smtClean="0">
                <a:ea typeface="宋体" charset="-122"/>
              </a:rPr>
              <a:t>output</a:t>
            </a:r>
            <a:r>
              <a:rPr lang="zh-CN" altLang="en-US" sz="2000" b="1" dirty="0" smtClean="0">
                <a:ea typeface="宋体" charset="-122"/>
              </a:rPr>
              <a:t>：</a:t>
            </a:r>
            <a:r>
              <a:rPr lang="en-US" altLang="zh-CN" sz="2000" b="1" dirty="0">
                <a:ea typeface="宋体" charset="-122"/>
              </a:rPr>
              <a:t>P</a:t>
            </a:r>
            <a:r>
              <a:rPr lang="zh-CN" altLang="en-US" sz="2000" b="1" dirty="0">
                <a:ea typeface="宋体" charset="-122"/>
              </a:rPr>
              <a:t>：</a:t>
            </a:r>
            <a:r>
              <a:rPr lang="en-US" altLang="zh-CN" sz="2000" b="1" dirty="0">
                <a:ea typeface="宋体" charset="-122"/>
              </a:rPr>
              <a:t>0010000001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ea typeface="宋体" charset="-122"/>
              </a:rPr>
              <a:t>             </a:t>
            </a:r>
            <a:r>
              <a:rPr lang="en-US" altLang="zh-CN" sz="2000" b="1" dirty="0" smtClean="0">
                <a:ea typeface="宋体" charset="-122"/>
              </a:rPr>
              <a:t>  Q</a:t>
            </a:r>
            <a:r>
              <a:rPr lang="zh-CN" altLang="en-US" sz="2000" b="1" dirty="0">
                <a:ea typeface="宋体" charset="-122"/>
              </a:rPr>
              <a:t>：</a:t>
            </a:r>
            <a:r>
              <a:rPr lang="en-US" altLang="zh-CN" sz="2000" b="1" dirty="0">
                <a:ea typeface="宋体" charset="-122"/>
              </a:rPr>
              <a:t>0000000100</a:t>
            </a:r>
          </a:p>
        </p:txBody>
      </p:sp>
    </p:spTree>
    <p:extLst>
      <p:ext uri="{BB962C8B-B14F-4D97-AF65-F5344CB8AC3E}">
        <p14:creationId xmlns:p14="http://schemas.microsoft.com/office/powerpoint/2010/main" val="152946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 animBg="1"/>
      <p:bldP spid="12" grpId="0"/>
      <p:bldP spid="13" grpId="0"/>
      <p:bldP spid="14" grpId="0"/>
      <p:bldP spid="15" grpId="0" animBg="1"/>
      <p:bldP spid="16" grpId="0" animBg="1"/>
      <p:bldP spid="17" grpId="0"/>
      <p:bldP spid="18" grpId="0" animBg="1"/>
      <p:bldP spid="19" grpId="0"/>
      <p:bldP spid="20" grpId="0"/>
      <p:bldP spid="21" grpId="0"/>
      <p:bldP spid="22" grpId="0" animBg="1"/>
      <p:bldP spid="23" grpId="0" animBg="1"/>
      <p:bldP spid="24" grpId="0"/>
      <p:bldP spid="25" grpId="0"/>
      <p:bldP spid="26" grpId="0" animBg="1"/>
      <p:bldP spid="27" grpId="0"/>
      <p:bldP spid="28" grpId="0"/>
      <p:bldP spid="29" grpId="0" animBg="1"/>
      <p:bldP spid="30" grpId="0" animBg="1"/>
      <p:bldP spid="31" grpId="0"/>
      <p:bldP spid="32" grpId="0"/>
      <p:bldP spid="33" grpId="0" animBg="1"/>
      <p:bldP spid="34" grpId="0"/>
      <p:bldP spid="35" grpId="0"/>
      <p:bldP spid="36" grpId="0" animBg="1"/>
      <p:bldP spid="37" grpId="0" animBg="1"/>
      <p:bldP spid="38" grpId="0"/>
      <p:bldP spid="39" grpId="0"/>
      <p:bldP spid="40" grpId="0" animBg="1"/>
      <p:bldP spid="41" grpId="0"/>
      <p:bldP spid="42" grpId="0"/>
      <p:bldP spid="4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Synchronous Counter’s Design 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The design procedure for a binary counter is the same as any other synchronous sequential circuit. </a:t>
            </a:r>
          </a:p>
          <a:p>
            <a:r>
              <a:rPr lang="en-US" altLang="zh-CN" dirty="0"/>
              <a:t>The primary inputs of the circuit are the CLK and any control signals (EN, Load, </a:t>
            </a:r>
            <a:r>
              <a:rPr lang="en-US" altLang="zh-CN" dirty="0" err="1"/>
              <a:t>etc</a:t>
            </a:r>
            <a:r>
              <a:rPr lang="en-US" altLang="zh-CN" dirty="0"/>
              <a:t>).</a:t>
            </a:r>
          </a:p>
          <a:p>
            <a:r>
              <a:rPr lang="en-US" altLang="zh-CN" dirty="0"/>
              <a:t>The primary outputs are the FF outputs (present state).</a:t>
            </a:r>
          </a:p>
          <a:p>
            <a:r>
              <a:rPr lang="en-US" altLang="zh-CN" dirty="0"/>
              <a:t>Most efficient implementations usually use T-FFs or JK-FFs. We will examine JK and D flip-flop designs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J-K Flip Flop Design of a 4-bit Binary Up Counter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21308"/>
              </p:ext>
            </p:extLst>
          </p:nvPr>
        </p:nvGraphicFramePr>
        <p:xfrm>
          <a:off x="2133600" y="1524000"/>
          <a:ext cx="3395663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name="Bitmap Image" r:id="rId4" imgW="7190476" imgH="4563112" progId="PBrush">
                  <p:embed/>
                </p:oleObj>
              </mc:Choice>
              <mc:Fallback>
                <p:oleObj name="Bitmap Image" r:id="rId4" imgW="7190476" imgH="456311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1666"/>
                      <a:stretch>
                        <a:fillRect/>
                      </a:stretch>
                    </p:blipFill>
                    <p:spPr bwMode="auto">
                      <a:xfrm>
                        <a:off x="2133600" y="1524000"/>
                        <a:ext cx="3395663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62"/>
          <a:stretch>
            <a:fillRect/>
          </a:stretch>
        </p:blipFill>
        <p:spPr bwMode="auto">
          <a:xfrm>
            <a:off x="5486400" y="1524000"/>
            <a:ext cx="4191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1128395"/>
            <a:ext cx="1828800" cy="166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63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553410"/>
              </p:ext>
            </p:extLst>
          </p:nvPr>
        </p:nvGraphicFramePr>
        <p:xfrm>
          <a:off x="6324600" y="2438400"/>
          <a:ext cx="42672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Bitmap Image" r:id="rId3" imgW="5942857" imgH="3457143" progId="Paint.Picture">
                  <p:embed/>
                </p:oleObj>
              </mc:Choice>
              <mc:Fallback>
                <p:oleObj name="Bitmap Image" r:id="rId3" imgW="5942857" imgH="345714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383" t="7317" r="6383" b="4878"/>
                      <a:stretch>
                        <a:fillRect/>
                      </a:stretch>
                    </p:blipFill>
                    <p:spPr bwMode="auto">
                      <a:xfrm>
                        <a:off x="6324600" y="2438400"/>
                        <a:ext cx="42672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15"/>
          <a:stretch>
            <a:fillRect/>
          </a:stretch>
        </p:blipFill>
        <p:spPr bwMode="auto">
          <a:xfrm>
            <a:off x="1981200" y="1600200"/>
            <a:ext cx="32004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28" r="39287"/>
          <a:stretch>
            <a:fillRect/>
          </a:stretch>
        </p:blipFill>
        <p:spPr bwMode="auto">
          <a:xfrm>
            <a:off x="5257800" y="1600200"/>
            <a:ext cx="838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59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15"/>
          <a:stretch>
            <a:fillRect/>
          </a:stretch>
        </p:blipFill>
        <p:spPr bwMode="auto">
          <a:xfrm>
            <a:off x="2484120" y="1447800"/>
            <a:ext cx="32004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856047"/>
              </p:ext>
            </p:extLst>
          </p:nvPr>
        </p:nvGraphicFramePr>
        <p:xfrm>
          <a:off x="6827520" y="2819400"/>
          <a:ext cx="42672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Bitmap Image" r:id="rId4" imgW="5495238" imgH="2486372" progId="Paint.Picture">
                  <p:embed/>
                </p:oleObj>
              </mc:Choice>
              <mc:Fallback>
                <p:oleObj name="Bitmap Image" r:id="rId4" imgW="5495238" imgH="248637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805" t="6902" r="7903" b="6830"/>
                      <a:stretch>
                        <a:fillRect/>
                      </a:stretch>
                    </p:blipFill>
                    <p:spPr bwMode="auto">
                      <a:xfrm>
                        <a:off x="6827520" y="2819400"/>
                        <a:ext cx="4267200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17" r="27083"/>
          <a:stretch>
            <a:fillRect/>
          </a:stretch>
        </p:blipFill>
        <p:spPr bwMode="auto">
          <a:xfrm>
            <a:off x="5760720" y="1447800"/>
            <a:ext cx="838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4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15"/>
          <a:stretch>
            <a:fillRect/>
          </a:stretch>
        </p:blipFill>
        <p:spPr bwMode="auto">
          <a:xfrm>
            <a:off x="2225040" y="1645920"/>
            <a:ext cx="32004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110042"/>
              </p:ext>
            </p:extLst>
          </p:nvPr>
        </p:nvGraphicFramePr>
        <p:xfrm>
          <a:off x="6492240" y="3093720"/>
          <a:ext cx="4343400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4" name="Bitmap Image" r:id="rId4" imgW="5380952" imgH="2419048" progId="Paint.Picture">
                  <p:embed/>
                </p:oleObj>
              </mc:Choice>
              <mc:Fallback>
                <p:oleObj name="Bitmap Image" r:id="rId4" imgW="5380952" imgH="241904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458" t="4149" r="6760" b="4581"/>
                      <a:stretch>
                        <a:fillRect/>
                      </a:stretch>
                    </p:blipFill>
                    <p:spPr bwMode="auto">
                      <a:xfrm>
                        <a:off x="6492240" y="3093720"/>
                        <a:ext cx="4343400" cy="207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77" r="12979"/>
          <a:stretch>
            <a:fillRect/>
          </a:stretch>
        </p:blipFill>
        <p:spPr bwMode="auto">
          <a:xfrm>
            <a:off x="5501640" y="1645920"/>
            <a:ext cx="838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4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J-K Flip Flop Design of a 4-bit Binary Up Counter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875145" y="1442085"/>
            <a:ext cx="2276585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mic Sans MS" pitchFamily="66" charset="0"/>
                <a:ea typeface="宋体" charset="-122"/>
              </a:rPr>
              <a:t>J</a:t>
            </a:r>
            <a:r>
              <a:rPr lang="en-US" altLang="zh-CN" sz="2400" baseline="-25000" dirty="0">
                <a:latin typeface="Comic Sans MS" pitchFamily="66" charset="0"/>
                <a:ea typeface="宋体" charset="-122"/>
              </a:rPr>
              <a:t>Q0 </a:t>
            </a:r>
            <a:r>
              <a:rPr lang="en-US" altLang="zh-CN" sz="2400" dirty="0">
                <a:latin typeface="Comic Sans MS" pitchFamily="66" charset="0"/>
                <a:ea typeface="宋体" charset="-122"/>
              </a:rPr>
              <a:t>= 1</a:t>
            </a:r>
          </a:p>
          <a:p>
            <a:r>
              <a:rPr lang="en-US" altLang="zh-CN" sz="2400" dirty="0">
                <a:latin typeface="Comic Sans MS" pitchFamily="66" charset="0"/>
                <a:ea typeface="宋体" charset="-122"/>
              </a:rPr>
              <a:t>K</a:t>
            </a:r>
            <a:r>
              <a:rPr lang="en-US" altLang="zh-CN" sz="2400" baseline="-25000" dirty="0">
                <a:latin typeface="Comic Sans MS" pitchFamily="66" charset="0"/>
                <a:ea typeface="宋体" charset="-122"/>
              </a:rPr>
              <a:t>Q0 </a:t>
            </a:r>
            <a:r>
              <a:rPr lang="en-US" altLang="zh-CN" sz="2400" dirty="0">
                <a:latin typeface="Comic Sans MS" pitchFamily="66" charset="0"/>
                <a:ea typeface="宋体" charset="-122"/>
              </a:rPr>
              <a:t>= 1</a:t>
            </a:r>
          </a:p>
          <a:p>
            <a:endParaRPr lang="en-US" altLang="zh-CN" sz="2400" dirty="0">
              <a:latin typeface="Comic Sans MS" pitchFamily="66" charset="0"/>
              <a:ea typeface="宋体" charset="-122"/>
            </a:endParaRPr>
          </a:p>
          <a:p>
            <a:r>
              <a:rPr lang="en-US" altLang="zh-CN" sz="2400" dirty="0" smtClean="0">
                <a:latin typeface="Comic Sans MS" pitchFamily="66" charset="0"/>
                <a:ea typeface="宋体" charset="-122"/>
              </a:rPr>
              <a:t>J</a:t>
            </a:r>
            <a:r>
              <a:rPr lang="en-US" altLang="zh-CN" sz="2400" baseline="-25000" dirty="0" smtClean="0">
                <a:latin typeface="Comic Sans MS" pitchFamily="66" charset="0"/>
                <a:ea typeface="宋体" charset="-122"/>
              </a:rPr>
              <a:t>Q1 </a:t>
            </a:r>
            <a:r>
              <a:rPr lang="en-US" altLang="zh-CN" sz="2400" dirty="0">
                <a:latin typeface="Comic Sans MS" pitchFamily="66" charset="0"/>
                <a:ea typeface="宋体" charset="-122"/>
              </a:rPr>
              <a:t>= Q</a:t>
            </a:r>
            <a:r>
              <a:rPr lang="en-US" altLang="zh-CN" sz="2400" baseline="-25000" dirty="0">
                <a:latin typeface="Comic Sans MS" pitchFamily="66" charset="0"/>
                <a:ea typeface="宋体" charset="-122"/>
              </a:rPr>
              <a:t>0</a:t>
            </a:r>
            <a:endParaRPr lang="en-US" altLang="zh-CN" sz="2400" dirty="0">
              <a:latin typeface="Comic Sans MS" pitchFamily="66" charset="0"/>
              <a:ea typeface="宋体" charset="-122"/>
            </a:endParaRPr>
          </a:p>
          <a:p>
            <a:r>
              <a:rPr lang="en-US" altLang="zh-CN" sz="2400" dirty="0">
                <a:latin typeface="Comic Sans MS" pitchFamily="66" charset="0"/>
                <a:ea typeface="宋体" charset="-122"/>
              </a:rPr>
              <a:t>K</a:t>
            </a:r>
            <a:r>
              <a:rPr lang="en-US" altLang="zh-CN" sz="2400" baseline="-25000" dirty="0">
                <a:latin typeface="Comic Sans MS" pitchFamily="66" charset="0"/>
                <a:ea typeface="宋体" charset="-122"/>
              </a:rPr>
              <a:t>Q1 </a:t>
            </a:r>
            <a:r>
              <a:rPr lang="en-US" altLang="zh-CN" sz="2400" dirty="0">
                <a:latin typeface="Comic Sans MS" pitchFamily="66" charset="0"/>
                <a:ea typeface="宋体" charset="-122"/>
              </a:rPr>
              <a:t>= Q</a:t>
            </a:r>
            <a:r>
              <a:rPr lang="en-US" altLang="zh-CN" sz="2400" baseline="-25000" dirty="0">
                <a:latin typeface="Comic Sans MS" pitchFamily="66" charset="0"/>
                <a:ea typeface="宋体" charset="-122"/>
              </a:rPr>
              <a:t>0</a:t>
            </a:r>
          </a:p>
          <a:p>
            <a:endParaRPr lang="en-US" altLang="zh-CN" sz="2400" dirty="0">
              <a:latin typeface="Comic Sans MS" pitchFamily="66" charset="0"/>
              <a:ea typeface="宋体" charset="-122"/>
            </a:endParaRPr>
          </a:p>
          <a:p>
            <a:endParaRPr lang="en-US" altLang="zh-CN" sz="2400" dirty="0">
              <a:latin typeface="Comic Sans MS" pitchFamily="66" charset="0"/>
              <a:ea typeface="宋体" charset="-122"/>
            </a:endParaRPr>
          </a:p>
          <a:p>
            <a:r>
              <a:rPr lang="en-US" altLang="zh-CN" sz="2400" dirty="0">
                <a:latin typeface="Comic Sans MS" pitchFamily="66" charset="0"/>
                <a:ea typeface="宋体" charset="-122"/>
              </a:rPr>
              <a:t>J</a:t>
            </a:r>
            <a:r>
              <a:rPr lang="en-US" altLang="zh-CN" sz="2400" baseline="-25000" dirty="0">
                <a:latin typeface="Comic Sans MS" pitchFamily="66" charset="0"/>
                <a:ea typeface="宋体" charset="-122"/>
              </a:rPr>
              <a:t>Q2 </a:t>
            </a:r>
            <a:r>
              <a:rPr lang="en-US" altLang="zh-CN" sz="2400" dirty="0">
                <a:latin typeface="Comic Sans MS" pitchFamily="66" charset="0"/>
                <a:ea typeface="宋体" charset="-122"/>
              </a:rPr>
              <a:t>= Q</a:t>
            </a:r>
            <a:r>
              <a:rPr lang="en-US" altLang="zh-CN" sz="2400" baseline="-25000" dirty="0">
                <a:latin typeface="Comic Sans MS" pitchFamily="66" charset="0"/>
                <a:ea typeface="宋体" charset="-122"/>
              </a:rPr>
              <a:t>0 </a:t>
            </a:r>
            <a:r>
              <a:rPr lang="en-US" altLang="zh-CN" sz="2400" dirty="0">
                <a:latin typeface="Comic Sans MS" pitchFamily="66" charset="0"/>
                <a:ea typeface="宋体" charset="-122"/>
              </a:rPr>
              <a:t>Q</a:t>
            </a:r>
            <a:r>
              <a:rPr lang="en-US" altLang="zh-CN" sz="2400" baseline="-25000" dirty="0">
                <a:latin typeface="Comic Sans MS" pitchFamily="66" charset="0"/>
                <a:ea typeface="宋体" charset="-122"/>
              </a:rPr>
              <a:t>1</a:t>
            </a:r>
            <a:endParaRPr lang="en-US" altLang="zh-CN" sz="2400" dirty="0">
              <a:latin typeface="Comic Sans MS" pitchFamily="66" charset="0"/>
              <a:ea typeface="宋体" charset="-122"/>
            </a:endParaRPr>
          </a:p>
          <a:p>
            <a:r>
              <a:rPr lang="en-US" altLang="zh-CN" sz="2400" dirty="0">
                <a:latin typeface="Comic Sans MS" pitchFamily="66" charset="0"/>
                <a:ea typeface="宋体" charset="-122"/>
              </a:rPr>
              <a:t>K</a:t>
            </a:r>
            <a:r>
              <a:rPr lang="en-US" altLang="zh-CN" sz="2400" baseline="-25000" dirty="0">
                <a:latin typeface="Comic Sans MS" pitchFamily="66" charset="0"/>
                <a:ea typeface="宋体" charset="-122"/>
              </a:rPr>
              <a:t>Q2 </a:t>
            </a:r>
            <a:r>
              <a:rPr lang="en-US" altLang="zh-CN" sz="2400" dirty="0">
                <a:latin typeface="Comic Sans MS" pitchFamily="66" charset="0"/>
                <a:ea typeface="宋体" charset="-122"/>
              </a:rPr>
              <a:t>= Q</a:t>
            </a:r>
            <a:r>
              <a:rPr lang="en-US" altLang="zh-CN" sz="2400" baseline="-25000" dirty="0">
                <a:latin typeface="Comic Sans MS" pitchFamily="66" charset="0"/>
                <a:ea typeface="宋体" charset="-122"/>
              </a:rPr>
              <a:t>0 </a:t>
            </a:r>
            <a:r>
              <a:rPr lang="en-US" altLang="zh-CN" sz="2400" dirty="0">
                <a:latin typeface="Comic Sans MS" pitchFamily="66" charset="0"/>
                <a:ea typeface="宋体" charset="-122"/>
              </a:rPr>
              <a:t>Q</a:t>
            </a:r>
            <a:r>
              <a:rPr lang="en-US" altLang="zh-CN" sz="2400" baseline="-25000" dirty="0">
                <a:latin typeface="Comic Sans MS" pitchFamily="66" charset="0"/>
                <a:ea typeface="宋体" charset="-122"/>
              </a:rPr>
              <a:t>1</a:t>
            </a:r>
          </a:p>
          <a:p>
            <a:endParaRPr lang="en-US" altLang="zh-CN" sz="2400" dirty="0">
              <a:latin typeface="Comic Sans MS" pitchFamily="66" charset="0"/>
              <a:ea typeface="宋体" charset="-122"/>
            </a:endParaRPr>
          </a:p>
          <a:p>
            <a:endParaRPr lang="en-US" altLang="zh-CN" sz="2400" dirty="0">
              <a:latin typeface="Comic Sans MS" pitchFamily="66" charset="0"/>
              <a:ea typeface="宋体" charset="-122"/>
            </a:endParaRPr>
          </a:p>
          <a:p>
            <a:r>
              <a:rPr lang="en-US" altLang="zh-CN" sz="2400" dirty="0">
                <a:latin typeface="Comic Sans MS" pitchFamily="66" charset="0"/>
                <a:ea typeface="宋体" charset="-122"/>
              </a:rPr>
              <a:t>J</a:t>
            </a:r>
            <a:r>
              <a:rPr lang="en-US" altLang="zh-CN" sz="2400" baseline="-25000" dirty="0">
                <a:latin typeface="Comic Sans MS" pitchFamily="66" charset="0"/>
                <a:ea typeface="宋体" charset="-122"/>
              </a:rPr>
              <a:t>Q3 </a:t>
            </a:r>
            <a:r>
              <a:rPr lang="en-US" altLang="zh-CN" sz="2400" dirty="0">
                <a:latin typeface="Comic Sans MS" pitchFamily="66" charset="0"/>
                <a:ea typeface="宋体" charset="-122"/>
              </a:rPr>
              <a:t>= Q</a:t>
            </a:r>
            <a:r>
              <a:rPr lang="en-US" altLang="zh-CN" sz="2400" baseline="-25000" dirty="0">
                <a:latin typeface="Comic Sans MS" pitchFamily="66" charset="0"/>
                <a:ea typeface="宋体" charset="-122"/>
              </a:rPr>
              <a:t>0 </a:t>
            </a:r>
            <a:r>
              <a:rPr lang="en-US" altLang="zh-CN" sz="2400" dirty="0">
                <a:latin typeface="Comic Sans MS" pitchFamily="66" charset="0"/>
                <a:ea typeface="宋体" charset="-122"/>
              </a:rPr>
              <a:t>Q</a:t>
            </a:r>
            <a:r>
              <a:rPr lang="en-US" altLang="zh-CN" sz="2400" baseline="-25000" dirty="0">
                <a:latin typeface="Comic Sans MS" pitchFamily="66" charset="0"/>
                <a:ea typeface="宋体" charset="-122"/>
              </a:rPr>
              <a:t>1 </a:t>
            </a:r>
            <a:r>
              <a:rPr lang="en-US" altLang="zh-CN" sz="2400" dirty="0">
                <a:latin typeface="Comic Sans MS" pitchFamily="66" charset="0"/>
                <a:ea typeface="宋体" charset="-122"/>
              </a:rPr>
              <a:t>Q</a:t>
            </a:r>
            <a:r>
              <a:rPr lang="en-US" altLang="zh-CN" sz="2400" baseline="-25000" dirty="0">
                <a:latin typeface="Comic Sans MS" pitchFamily="66" charset="0"/>
                <a:ea typeface="宋体" charset="-122"/>
              </a:rPr>
              <a:t>2</a:t>
            </a:r>
            <a:endParaRPr lang="en-US" altLang="zh-CN" sz="2400" dirty="0">
              <a:latin typeface="Comic Sans MS" pitchFamily="66" charset="0"/>
              <a:ea typeface="宋体" charset="-122"/>
            </a:endParaRPr>
          </a:p>
          <a:p>
            <a:r>
              <a:rPr lang="en-US" altLang="zh-CN" sz="2400" dirty="0">
                <a:latin typeface="Comic Sans MS" pitchFamily="66" charset="0"/>
                <a:ea typeface="宋体" charset="-122"/>
              </a:rPr>
              <a:t>K</a:t>
            </a:r>
            <a:r>
              <a:rPr lang="en-US" altLang="zh-CN" sz="2400" baseline="-25000" dirty="0">
                <a:latin typeface="Comic Sans MS" pitchFamily="66" charset="0"/>
                <a:ea typeface="宋体" charset="-122"/>
              </a:rPr>
              <a:t>Q3 </a:t>
            </a:r>
            <a:r>
              <a:rPr lang="en-US" altLang="zh-CN" sz="2400" dirty="0">
                <a:latin typeface="Comic Sans MS" pitchFamily="66" charset="0"/>
                <a:ea typeface="宋体" charset="-122"/>
              </a:rPr>
              <a:t>= Q</a:t>
            </a:r>
            <a:r>
              <a:rPr lang="en-US" altLang="zh-CN" sz="2400" baseline="-25000" dirty="0">
                <a:latin typeface="Comic Sans MS" pitchFamily="66" charset="0"/>
                <a:ea typeface="宋体" charset="-122"/>
              </a:rPr>
              <a:t>0 </a:t>
            </a:r>
            <a:r>
              <a:rPr lang="en-US" altLang="zh-CN" sz="2400" dirty="0">
                <a:latin typeface="Comic Sans MS" pitchFamily="66" charset="0"/>
                <a:ea typeface="宋体" charset="-122"/>
              </a:rPr>
              <a:t>Q</a:t>
            </a:r>
            <a:r>
              <a:rPr lang="en-US" altLang="zh-CN" sz="2400" baseline="-25000" dirty="0">
                <a:latin typeface="Comic Sans MS" pitchFamily="66" charset="0"/>
                <a:ea typeface="宋体" charset="-122"/>
              </a:rPr>
              <a:t>1 </a:t>
            </a:r>
            <a:r>
              <a:rPr lang="en-US" altLang="zh-CN" sz="2400" dirty="0">
                <a:latin typeface="Comic Sans MS" pitchFamily="66" charset="0"/>
                <a:ea typeface="宋体" charset="-122"/>
              </a:rPr>
              <a:t>Q</a:t>
            </a:r>
            <a:r>
              <a:rPr lang="en-US" altLang="zh-CN" sz="2400" baseline="-25000" dirty="0">
                <a:latin typeface="Comic Sans MS" pitchFamily="66" charset="0"/>
                <a:ea typeface="宋体" charset="-122"/>
              </a:rPr>
              <a:t>2</a:t>
            </a:r>
          </a:p>
          <a:p>
            <a:endParaRPr lang="zh-CN" altLang="en-US" sz="2400" baseline="-25000" dirty="0">
              <a:latin typeface="Comic Sans MS" pitchFamily="66" charset="0"/>
              <a:ea typeface="宋体" charset="-122"/>
            </a:endParaRPr>
          </a:p>
        </p:txBody>
      </p:sp>
      <p:graphicFrame>
        <p:nvGraphicFramePr>
          <p:cNvPr id="7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83879"/>
              </p:ext>
            </p:extLst>
          </p:nvPr>
        </p:nvGraphicFramePr>
        <p:xfrm>
          <a:off x="2575560" y="1457325"/>
          <a:ext cx="3173412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Visio" r:id="rId3" imgW="2808387" imgH="4777638" progId="Visio.Drawing.11">
                  <p:embed/>
                </p:oleObj>
              </mc:Choice>
              <mc:Fallback>
                <p:oleObj name="Visio" r:id="rId3" imgW="2808387" imgH="477763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5560" y="1457325"/>
                        <a:ext cx="3173412" cy="540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417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J-K Flip Flop Design of a Binary Up Counter with EN and </a:t>
            </a:r>
            <a:r>
              <a:rPr lang="en-US" altLang="zh-CN" dirty="0" smtClean="0"/>
              <a:t>CO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80" y="1644649"/>
            <a:ext cx="4368800" cy="51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5618480" y="1339849"/>
            <a:ext cx="6344920" cy="5181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 dirty="0"/>
              <a:t>EN = enable control </a:t>
            </a:r>
            <a:r>
              <a:rPr lang="en-US" altLang="zh-CN" sz="2000" dirty="0" smtClean="0"/>
              <a:t>signal. 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/>
              <a:t>0: </a:t>
            </a:r>
            <a:r>
              <a:rPr lang="en-US" altLang="zh-CN" sz="1800" dirty="0"/>
              <a:t>counter remains in the same state, </a:t>
            </a:r>
            <a:endParaRPr lang="en-US" altLang="zh-CN" sz="1800" dirty="0" smtClean="0"/>
          </a:p>
          <a:p>
            <a:pPr lvl="1">
              <a:lnSpc>
                <a:spcPct val="90000"/>
              </a:lnSpc>
            </a:pPr>
            <a:r>
              <a:rPr lang="en-US" altLang="zh-CN" sz="1800" dirty="0" smtClean="0"/>
              <a:t>1:  </a:t>
            </a:r>
            <a:r>
              <a:rPr lang="en-US" altLang="zh-CN" sz="1800" dirty="0"/>
              <a:t>it </a:t>
            </a:r>
            <a:r>
              <a:rPr lang="en-US" altLang="zh-CN" sz="1800" dirty="0" smtClean="0"/>
              <a:t>counts</a:t>
            </a:r>
          </a:p>
          <a:p>
            <a:pPr lvl="1">
              <a:lnSpc>
                <a:spcPct val="90000"/>
              </a:lnSpc>
            </a:pPr>
            <a:endParaRPr lang="en-US" altLang="zh-CN" sz="18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CO = carry output signal, used to extend the counter to more </a:t>
            </a:r>
            <a:r>
              <a:rPr lang="en-US" altLang="zh-CN" sz="2000" dirty="0" smtClean="0"/>
              <a:t>stages</a:t>
            </a:r>
          </a:p>
          <a:p>
            <a:pPr>
              <a:lnSpc>
                <a:spcPct val="90000"/>
              </a:lnSpc>
            </a:pPr>
            <a:endParaRPr lang="zh-CN" altLang="en-US" sz="2000" dirty="0" smtClean="0"/>
          </a:p>
          <a:p>
            <a:pPr>
              <a:lnSpc>
                <a:spcPct val="90000"/>
              </a:lnSpc>
            </a:pPr>
            <a:r>
              <a:rPr lang="en-US" altLang="zh-CN" sz="2000" dirty="0" smtClean="0"/>
              <a:t>J</a:t>
            </a:r>
            <a:r>
              <a:rPr lang="en-US" altLang="zh-CN" sz="2000" baseline="-25000" dirty="0" smtClean="0"/>
              <a:t>Q0</a:t>
            </a:r>
            <a:r>
              <a:rPr lang="en-US" altLang="zh-CN" sz="2000" dirty="0" smtClean="0"/>
              <a:t> = 1 · EN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/>
              <a:t>K</a:t>
            </a:r>
            <a:r>
              <a:rPr lang="en-US" altLang="zh-CN" sz="2000" baseline="-25000" dirty="0" smtClean="0"/>
              <a:t>Q0</a:t>
            </a:r>
            <a:r>
              <a:rPr lang="en-US" altLang="zh-CN" sz="2000" dirty="0" smtClean="0"/>
              <a:t> = 1 · EN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/>
              <a:t>J</a:t>
            </a:r>
            <a:r>
              <a:rPr lang="en-US" altLang="zh-CN" sz="2000" baseline="-25000" dirty="0" smtClean="0"/>
              <a:t>Q1</a:t>
            </a:r>
            <a:r>
              <a:rPr lang="en-US" altLang="zh-CN" sz="2000" dirty="0" smtClean="0"/>
              <a:t> = Q</a:t>
            </a:r>
            <a:r>
              <a:rPr lang="en-US" altLang="zh-CN" sz="2000" baseline="-25000" dirty="0" smtClean="0"/>
              <a:t>0</a:t>
            </a:r>
            <a:r>
              <a:rPr lang="en-US" altLang="zh-CN" sz="2000" dirty="0" smtClean="0"/>
              <a:t> · EN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/>
              <a:t>K</a:t>
            </a:r>
            <a:r>
              <a:rPr lang="en-US" altLang="zh-CN" sz="2000" baseline="-25000" dirty="0" smtClean="0"/>
              <a:t>Q1</a:t>
            </a:r>
            <a:r>
              <a:rPr lang="en-US" altLang="zh-CN" sz="2000" dirty="0" smtClean="0"/>
              <a:t> = Q</a:t>
            </a:r>
            <a:r>
              <a:rPr lang="en-US" altLang="zh-CN" sz="2000" baseline="-25000" dirty="0" smtClean="0"/>
              <a:t>0</a:t>
            </a:r>
            <a:r>
              <a:rPr lang="en-US" altLang="zh-CN" sz="2000" dirty="0" smtClean="0"/>
              <a:t> · EN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/>
              <a:t>J</a:t>
            </a:r>
            <a:r>
              <a:rPr lang="en-US" altLang="zh-CN" sz="2000" baseline="-25000" dirty="0" smtClean="0"/>
              <a:t>Q2</a:t>
            </a:r>
            <a:r>
              <a:rPr lang="en-US" altLang="zh-CN" sz="2000" dirty="0" smtClean="0"/>
              <a:t> = Q</a:t>
            </a:r>
            <a:r>
              <a:rPr lang="en-US" altLang="zh-CN" sz="2000" baseline="-25000" dirty="0" smtClean="0"/>
              <a:t>0</a:t>
            </a:r>
            <a:r>
              <a:rPr lang="en-US" altLang="zh-CN" sz="2000" dirty="0" smtClean="0"/>
              <a:t> Q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 · EN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/>
              <a:t>K</a:t>
            </a:r>
            <a:r>
              <a:rPr lang="en-US" altLang="zh-CN" sz="2000" baseline="-25000" dirty="0" smtClean="0"/>
              <a:t>Q2</a:t>
            </a:r>
            <a:r>
              <a:rPr lang="en-US" altLang="zh-CN" sz="2000" dirty="0" smtClean="0"/>
              <a:t> = Q</a:t>
            </a:r>
            <a:r>
              <a:rPr lang="en-US" altLang="zh-CN" sz="2000" baseline="-25000" dirty="0" smtClean="0"/>
              <a:t>0</a:t>
            </a:r>
            <a:r>
              <a:rPr lang="en-US" altLang="zh-CN" sz="2000" dirty="0" smtClean="0"/>
              <a:t> Q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 · EN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/>
              <a:t>J</a:t>
            </a:r>
            <a:r>
              <a:rPr lang="en-US" altLang="zh-CN" sz="2000" baseline="-25000" dirty="0" smtClean="0"/>
              <a:t>Q3</a:t>
            </a:r>
            <a:r>
              <a:rPr lang="en-US" altLang="zh-CN" sz="2000" dirty="0" smtClean="0"/>
              <a:t> = Q</a:t>
            </a:r>
            <a:r>
              <a:rPr lang="en-US" altLang="zh-CN" sz="2000" baseline="-25000" dirty="0" smtClean="0"/>
              <a:t>0</a:t>
            </a:r>
            <a:r>
              <a:rPr lang="en-US" altLang="zh-CN" sz="2000" dirty="0" smtClean="0"/>
              <a:t> Q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 Q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 · EN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/>
              <a:t>K</a:t>
            </a:r>
            <a:r>
              <a:rPr lang="en-US" altLang="zh-CN" sz="2000" baseline="-25000" dirty="0" smtClean="0"/>
              <a:t>Q3</a:t>
            </a:r>
            <a:r>
              <a:rPr lang="en-US" altLang="zh-CN" sz="2000" dirty="0" smtClean="0"/>
              <a:t> = Q</a:t>
            </a:r>
            <a:r>
              <a:rPr lang="en-US" altLang="zh-CN" sz="2000" baseline="-25000" dirty="0" smtClean="0"/>
              <a:t>0</a:t>
            </a:r>
            <a:r>
              <a:rPr lang="en-US" altLang="zh-CN" sz="2000" dirty="0" smtClean="0"/>
              <a:t> Q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 Q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 · EN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/>
              <a:t>CO = Q</a:t>
            </a:r>
            <a:r>
              <a:rPr lang="en-US" altLang="zh-CN" sz="2000" baseline="-25000" dirty="0" smtClean="0"/>
              <a:t>0</a:t>
            </a:r>
            <a:r>
              <a:rPr lang="en-US" altLang="zh-CN" sz="2000" dirty="0" smtClean="0"/>
              <a:t> Q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 Q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 Q</a:t>
            </a:r>
            <a:r>
              <a:rPr lang="en-US" altLang="zh-CN" sz="2000" baseline="-25000" dirty="0" smtClean="0"/>
              <a:t>3</a:t>
            </a:r>
            <a:r>
              <a:rPr lang="en-US" altLang="zh-CN" sz="2000" dirty="0" smtClean="0"/>
              <a:t> · EN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2598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Synchronous binary counters using D flip-flops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D</a:t>
            </a:r>
            <a:r>
              <a:rPr lang="en-US" altLang="zh-CN" baseline="-25000" dirty="0"/>
              <a:t>Q0</a:t>
            </a:r>
            <a:r>
              <a:rPr lang="en-US" altLang="zh-CN" dirty="0"/>
              <a:t> = Q</a:t>
            </a:r>
            <a:r>
              <a:rPr lang="en-US" altLang="zh-CN" baseline="-25000" dirty="0"/>
              <a:t>0</a:t>
            </a:r>
            <a:r>
              <a:rPr lang="en-US" altLang="zh-CN" dirty="0"/>
              <a:t>  </a:t>
            </a:r>
            <a:r>
              <a:rPr lang="en-US" altLang="zh-CN" b="1" dirty="0">
                <a:sym typeface="Symbol" pitchFamily="18" charset="2"/>
              </a:rPr>
              <a:t></a:t>
            </a:r>
            <a:r>
              <a:rPr lang="en-US" altLang="zh-CN" dirty="0"/>
              <a:t> EN</a:t>
            </a:r>
          </a:p>
          <a:p>
            <a:r>
              <a:rPr lang="en-US" altLang="zh-CN" dirty="0"/>
              <a:t> D</a:t>
            </a:r>
            <a:r>
              <a:rPr lang="en-US" altLang="zh-CN" baseline="-25000" dirty="0"/>
              <a:t>Q1</a:t>
            </a:r>
            <a:r>
              <a:rPr lang="en-US" altLang="zh-CN" dirty="0"/>
              <a:t> = Q</a:t>
            </a:r>
            <a:r>
              <a:rPr lang="en-US" altLang="zh-CN" baseline="-25000" dirty="0"/>
              <a:t>1</a:t>
            </a:r>
            <a:r>
              <a:rPr lang="en-US" altLang="zh-CN" dirty="0"/>
              <a:t> </a:t>
            </a:r>
            <a:r>
              <a:rPr lang="en-US" altLang="zh-CN" b="1" dirty="0">
                <a:sym typeface="Symbol" pitchFamily="18" charset="2"/>
              </a:rPr>
              <a:t></a:t>
            </a:r>
            <a:r>
              <a:rPr lang="en-US" altLang="zh-CN" dirty="0"/>
              <a:t> ( Q0 · EN)</a:t>
            </a:r>
          </a:p>
          <a:p>
            <a:r>
              <a:rPr lang="en-US" altLang="zh-CN" dirty="0"/>
              <a:t> D</a:t>
            </a:r>
            <a:r>
              <a:rPr lang="en-US" altLang="zh-CN" baseline="-25000" dirty="0"/>
              <a:t>Q2</a:t>
            </a:r>
            <a:r>
              <a:rPr lang="en-US" altLang="zh-CN" dirty="0"/>
              <a:t> = Q</a:t>
            </a:r>
            <a:r>
              <a:rPr lang="en-US" altLang="zh-CN" baseline="-25000" dirty="0"/>
              <a:t>2</a:t>
            </a:r>
            <a:r>
              <a:rPr lang="en-US" altLang="zh-CN" dirty="0"/>
              <a:t> </a:t>
            </a:r>
            <a:r>
              <a:rPr lang="en-US" altLang="zh-CN" b="1" dirty="0">
                <a:sym typeface="Symbol" pitchFamily="18" charset="2"/>
              </a:rPr>
              <a:t></a:t>
            </a:r>
            <a:r>
              <a:rPr lang="en-US" altLang="zh-CN" dirty="0"/>
              <a:t> ( Q0 Q1 · EN )</a:t>
            </a:r>
          </a:p>
          <a:p>
            <a:r>
              <a:rPr lang="en-US" altLang="zh-CN" dirty="0"/>
              <a:t> D</a:t>
            </a:r>
            <a:r>
              <a:rPr lang="en-US" altLang="zh-CN" baseline="-25000" dirty="0"/>
              <a:t>Q3</a:t>
            </a:r>
            <a:r>
              <a:rPr lang="en-US" altLang="zh-CN" dirty="0"/>
              <a:t> = Q</a:t>
            </a:r>
            <a:r>
              <a:rPr lang="en-US" altLang="zh-CN" baseline="-25000" dirty="0"/>
              <a:t>3</a:t>
            </a:r>
            <a:r>
              <a:rPr lang="en-US" altLang="zh-CN" dirty="0"/>
              <a:t> </a:t>
            </a:r>
            <a:r>
              <a:rPr lang="en-US" altLang="zh-CN" b="1" dirty="0">
                <a:sym typeface="Symbol" pitchFamily="18" charset="2"/>
              </a:rPr>
              <a:t></a:t>
            </a:r>
            <a:r>
              <a:rPr lang="en-US" altLang="zh-CN" dirty="0"/>
              <a:t> ( Q0 Q1 Q2 · EN )</a:t>
            </a:r>
          </a:p>
          <a:p>
            <a:r>
              <a:rPr lang="en-US" altLang="zh-CN" dirty="0"/>
              <a:t> CO  = Q</a:t>
            </a:r>
            <a:r>
              <a:rPr lang="en-US" altLang="zh-CN" baseline="-25000" dirty="0"/>
              <a:t>0</a:t>
            </a:r>
            <a:r>
              <a:rPr lang="en-US" altLang="zh-CN" dirty="0"/>
              <a:t> Q</a:t>
            </a:r>
            <a:r>
              <a:rPr lang="en-US" altLang="zh-CN" baseline="-25000" dirty="0"/>
              <a:t>1</a:t>
            </a:r>
            <a:r>
              <a:rPr lang="en-US" altLang="zh-CN" dirty="0"/>
              <a:t> Q</a:t>
            </a:r>
            <a:r>
              <a:rPr lang="en-US" altLang="zh-CN" baseline="-25000" dirty="0"/>
              <a:t>2</a:t>
            </a:r>
            <a:r>
              <a:rPr lang="en-US" altLang="zh-CN" dirty="0"/>
              <a:t> Q</a:t>
            </a:r>
            <a:r>
              <a:rPr lang="en-US" altLang="zh-CN" baseline="-25000" dirty="0"/>
              <a:t>3</a:t>
            </a:r>
            <a:r>
              <a:rPr lang="en-US" altLang="zh-CN" dirty="0"/>
              <a:t> · EN</a:t>
            </a:r>
          </a:p>
          <a:p>
            <a:endParaRPr lang="en-US" altLang="zh-CN" dirty="0"/>
          </a:p>
          <a:p>
            <a:r>
              <a:rPr lang="en-US" altLang="zh-CN" dirty="0"/>
              <a:t>JK-based design calls for 4 AND gates </a:t>
            </a:r>
          </a:p>
          <a:p>
            <a:r>
              <a:rPr lang="en-US" altLang="zh-CN" dirty="0"/>
              <a:t>D-based design calls for 4 AND </a:t>
            </a:r>
            <a:r>
              <a:rPr lang="en-US" altLang="zh-CN" dirty="0" err="1"/>
              <a:t>and</a:t>
            </a:r>
            <a:r>
              <a:rPr lang="en-US" altLang="zh-CN" dirty="0"/>
              <a:t> 4 XOR </a:t>
            </a:r>
            <a:r>
              <a:rPr lang="en-US" altLang="zh-CN" dirty="0" smtClean="0"/>
              <a:t>gates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697480" y="2247900"/>
            <a:ext cx="2560320" cy="172974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509261" y="2697271"/>
            <a:ext cx="1752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charset="-122"/>
              </a:rPr>
              <a:t>JK-FF equations</a:t>
            </a:r>
          </a:p>
        </p:txBody>
      </p:sp>
    </p:spTree>
    <p:extLst>
      <p:ext uri="{BB962C8B-B14F-4D97-AF65-F5344CB8AC3E}">
        <p14:creationId xmlns:p14="http://schemas.microsoft.com/office/powerpoint/2010/main" val="301855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Diagram of Mealy model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Oval 39"/>
          <p:cNvSpPr>
            <a:spLocks noChangeArrowheads="1"/>
          </p:cNvSpPr>
          <p:nvPr/>
        </p:nvSpPr>
        <p:spPr bwMode="auto">
          <a:xfrm>
            <a:off x="1856422" y="2281464"/>
            <a:ext cx="914400" cy="838200"/>
          </a:xfrm>
          <a:prstGeom prst="ellipse">
            <a:avLst/>
          </a:prstGeom>
          <a:noFill/>
          <a:ln w="25400" algn="ctr">
            <a:solidFill>
              <a:srgbClr val="00051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40"/>
          <p:cNvSpPr txBox="1">
            <a:spLocks noChangeArrowheads="1"/>
          </p:cNvSpPr>
          <p:nvPr/>
        </p:nvSpPr>
        <p:spPr bwMode="auto">
          <a:xfrm>
            <a:off x="1986597" y="2510064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i="1">
                <a:solidFill>
                  <a:srgbClr val="000514"/>
                </a:solidFill>
                <a:latin typeface="Comic Sans MS" panose="030F0702030302020204" pitchFamily="66" charset="0"/>
              </a:rPr>
              <a:t>00</a:t>
            </a:r>
          </a:p>
        </p:txBody>
      </p:sp>
      <p:sp>
        <p:nvSpPr>
          <p:cNvPr id="9" name="Freeform 41"/>
          <p:cNvSpPr>
            <a:spLocks/>
          </p:cNvSpPr>
          <p:nvPr/>
        </p:nvSpPr>
        <p:spPr bwMode="auto">
          <a:xfrm>
            <a:off x="2097722" y="1836964"/>
            <a:ext cx="762000" cy="596900"/>
          </a:xfrm>
          <a:custGeom>
            <a:avLst/>
            <a:gdLst>
              <a:gd name="T0" fmla="*/ 88 w 480"/>
              <a:gd name="T1" fmla="*/ 280 h 376"/>
              <a:gd name="T2" fmla="*/ 40 w 480"/>
              <a:gd name="T3" fmla="*/ 40 h 376"/>
              <a:gd name="T4" fmla="*/ 328 w 480"/>
              <a:gd name="T5" fmla="*/ 40 h 376"/>
              <a:gd name="T6" fmla="*/ 472 w 480"/>
              <a:gd name="T7" fmla="*/ 232 h 376"/>
              <a:gd name="T8" fmla="*/ 376 w 480"/>
              <a:gd name="T9" fmla="*/ 37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0" h="376">
                <a:moveTo>
                  <a:pt x="88" y="280"/>
                </a:moveTo>
                <a:cubicBezTo>
                  <a:pt x="44" y="180"/>
                  <a:pt x="0" y="80"/>
                  <a:pt x="40" y="40"/>
                </a:cubicBezTo>
                <a:cubicBezTo>
                  <a:pt x="80" y="0"/>
                  <a:pt x="256" y="8"/>
                  <a:pt x="328" y="40"/>
                </a:cubicBezTo>
                <a:cubicBezTo>
                  <a:pt x="400" y="72"/>
                  <a:pt x="464" y="176"/>
                  <a:pt x="472" y="232"/>
                </a:cubicBezTo>
                <a:cubicBezTo>
                  <a:pt x="480" y="288"/>
                  <a:pt x="428" y="332"/>
                  <a:pt x="376" y="376"/>
                </a:cubicBezTo>
              </a:path>
            </a:pathLst>
          </a:custGeom>
          <a:noFill/>
          <a:ln w="25400" cap="flat" cmpd="sng">
            <a:solidFill>
              <a:srgbClr val="000514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42"/>
          <p:cNvSpPr txBox="1">
            <a:spLocks noChangeArrowheads="1"/>
          </p:cNvSpPr>
          <p:nvPr/>
        </p:nvSpPr>
        <p:spPr bwMode="auto">
          <a:xfrm>
            <a:off x="2745422" y="1748064"/>
            <a:ext cx="71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i="1">
                <a:solidFill>
                  <a:srgbClr val="000514"/>
                </a:solidFill>
                <a:latin typeface="Comic Sans MS" panose="030F0702030302020204" pitchFamily="66" charset="0"/>
              </a:rPr>
              <a:t>0/0</a:t>
            </a:r>
          </a:p>
        </p:txBody>
      </p:sp>
      <p:sp>
        <p:nvSpPr>
          <p:cNvPr id="11" name="Freeform 43"/>
          <p:cNvSpPr>
            <a:spLocks/>
          </p:cNvSpPr>
          <p:nvPr/>
        </p:nvSpPr>
        <p:spPr bwMode="auto">
          <a:xfrm>
            <a:off x="2770822" y="2433864"/>
            <a:ext cx="1828800" cy="228600"/>
          </a:xfrm>
          <a:custGeom>
            <a:avLst/>
            <a:gdLst>
              <a:gd name="T0" fmla="*/ 0 w 1152"/>
              <a:gd name="T1" fmla="*/ 144 h 144"/>
              <a:gd name="T2" fmla="*/ 528 w 1152"/>
              <a:gd name="T3" fmla="*/ 0 h 144"/>
              <a:gd name="T4" fmla="*/ 1152 w 1152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68" y="72"/>
                  <a:pt x="336" y="0"/>
                  <a:pt x="528" y="0"/>
                </a:cubicBezTo>
                <a:cubicBezTo>
                  <a:pt x="720" y="0"/>
                  <a:pt x="1040" y="112"/>
                  <a:pt x="1152" y="144"/>
                </a:cubicBezTo>
              </a:path>
            </a:pathLst>
          </a:custGeom>
          <a:noFill/>
          <a:ln w="25400" cap="flat" cmpd="sng">
            <a:solidFill>
              <a:srgbClr val="000514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Oval 44"/>
          <p:cNvSpPr>
            <a:spLocks noChangeArrowheads="1"/>
          </p:cNvSpPr>
          <p:nvPr/>
        </p:nvSpPr>
        <p:spPr bwMode="auto">
          <a:xfrm>
            <a:off x="4599622" y="2281464"/>
            <a:ext cx="914400" cy="838200"/>
          </a:xfrm>
          <a:prstGeom prst="ellipse">
            <a:avLst/>
          </a:prstGeom>
          <a:noFill/>
          <a:ln w="25400" algn="ctr">
            <a:solidFill>
              <a:srgbClr val="00051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45"/>
          <p:cNvSpPr txBox="1">
            <a:spLocks noChangeArrowheads="1"/>
          </p:cNvSpPr>
          <p:nvPr/>
        </p:nvSpPr>
        <p:spPr bwMode="auto">
          <a:xfrm>
            <a:off x="4729797" y="2433864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i="1">
                <a:solidFill>
                  <a:srgbClr val="000514"/>
                </a:solidFill>
                <a:latin typeface="Comic Sans MS" panose="030F0702030302020204" pitchFamily="66" charset="0"/>
              </a:rPr>
              <a:t>01</a:t>
            </a:r>
          </a:p>
        </p:txBody>
      </p:sp>
      <p:sp>
        <p:nvSpPr>
          <p:cNvPr id="14" name="Text Box 46"/>
          <p:cNvSpPr txBox="1">
            <a:spLocks noChangeArrowheads="1"/>
          </p:cNvSpPr>
          <p:nvPr/>
        </p:nvSpPr>
        <p:spPr bwMode="auto">
          <a:xfrm>
            <a:off x="3507422" y="2052864"/>
            <a:ext cx="71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i="1">
                <a:solidFill>
                  <a:srgbClr val="000514"/>
                </a:solidFill>
                <a:latin typeface="Comic Sans MS" panose="030F0702030302020204" pitchFamily="66" charset="0"/>
              </a:rPr>
              <a:t>1/0</a:t>
            </a:r>
          </a:p>
        </p:txBody>
      </p:sp>
      <p:sp>
        <p:nvSpPr>
          <p:cNvPr id="15" name="Freeform 47"/>
          <p:cNvSpPr>
            <a:spLocks/>
          </p:cNvSpPr>
          <p:nvPr/>
        </p:nvSpPr>
        <p:spPr bwMode="auto">
          <a:xfrm>
            <a:off x="2770822" y="2738664"/>
            <a:ext cx="1828800" cy="165100"/>
          </a:xfrm>
          <a:custGeom>
            <a:avLst/>
            <a:gdLst>
              <a:gd name="T0" fmla="*/ 1152 w 1152"/>
              <a:gd name="T1" fmla="*/ 48 h 104"/>
              <a:gd name="T2" fmla="*/ 576 w 1152"/>
              <a:gd name="T3" fmla="*/ 96 h 104"/>
              <a:gd name="T4" fmla="*/ 0 w 1152"/>
              <a:gd name="T5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2" h="104">
                <a:moveTo>
                  <a:pt x="1152" y="48"/>
                </a:moveTo>
                <a:cubicBezTo>
                  <a:pt x="960" y="76"/>
                  <a:pt x="768" y="104"/>
                  <a:pt x="576" y="96"/>
                </a:cubicBezTo>
                <a:cubicBezTo>
                  <a:pt x="384" y="88"/>
                  <a:pt x="192" y="44"/>
                  <a:pt x="0" y="0"/>
                </a:cubicBezTo>
              </a:path>
            </a:pathLst>
          </a:custGeom>
          <a:noFill/>
          <a:ln w="25400" cap="flat" cmpd="sng">
            <a:solidFill>
              <a:srgbClr val="000514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48"/>
          <p:cNvSpPr txBox="1">
            <a:spLocks noChangeArrowheads="1"/>
          </p:cNvSpPr>
          <p:nvPr/>
        </p:nvSpPr>
        <p:spPr bwMode="auto">
          <a:xfrm>
            <a:off x="3208972" y="2891064"/>
            <a:ext cx="71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i="1">
                <a:solidFill>
                  <a:srgbClr val="000514"/>
                </a:solidFill>
                <a:latin typeface="Comic Sans MS" panose="030F0702030302020204" pitchFamily="66" charset="0"/>
              </a:rPr>
              <a:t>0/1</a:t>
            </a:r>
          </a:p>
        </p:txBody>
      </p:sp>
      <p:sp>
        <p:nvSpPr>
          <p:cNvPr id="17" name="Freeform 49"/>
          <p:cNvSpPr>
            <a:spLocks/>
          </p:cNvSpPr>
          <p:nvPr/>
        </p:nvSpPr>
        <p:spPr bwMode="auto">
          <a:xfrm>
            <a:off x="5056822" y="3119664"/>
            <a:ext cx="76200" cy="1524000"/>
          </a:xfrm>
          <a:custGeom>
            <a:avLst/>
            <a:gdLst>
              <a:gd name="T0" fmla="*/ 0 w 48"/>
              <a:gd name="T1" fmla="*/ 0 h 960"/>
              <a:gd name="T2" fmla="*/ 48 w 48"/>
              <a:gd name="T3" fmla="*/ 480 h 960"/>
              <a:gd name="T4" fmla="*/ 0 w 48"/>
              <a:gd name="T5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960">
                <a:moveTo>
                  <a:pt x="0" y="0"/>
                </a:moveTo>
                <a:cubicBezTo>
                  <a:pt x="24" y="160"/>
                  <a:pt x="48" y="320"/>
                  <a:pt x="48" y="480"/>
                </a:cubicBezTo>
                <a:cubicBezTo>
                  <a:pt x="48" y="640"/>
                  <a:pt x="24" y="800"/>
                  <a:pt x="0" y="960"/>
                </a:cubicBezTo>
              </a:path>
            </a:pathLst>
          </a:custGeom>
          <a:noFill/>
          <a:ln w="25400" cap="flat" cmpd="sng">
            <a:solidFill>
              <a:srgbClr val="000514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Oval 50"/>
          <p:cNvSpPr>
            <a:spLocks noChangeArrowheads="1"/>
          </p:cNvSpPr>
          <p:nvPr/>
        </p:nvSpPr>
        <p:spPr bwMode="auto">
          <a:xfrm>
            <a:off x="4599622" y="4643664"/>
            <a:ext cx="914400" cy="838200"/>
          </a:xfrm>
          <a:prstGeom prst="ellipse">
            <a:avLst/>
          </a:prstGeom>
          <a:noFill/>
          <a:ln w="25400" algn="ctr">
            <a:solidFill>
              <a:srgbClr val="00051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51"/>
          <p:cNvSpPr txBox="1">
            <a:spLocks noChangeArrowheads="1"/>
          </p:cNvSpPr>
          <p:nvPr/>
        </p:nvSpPr>
        <p:spPr bwMode="auto">
          <a:xfrm>
            <a:off x="4748847" y="4872264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i="1">
                <a:solidFill>
                  <a:srgbClr val="000514"/>
                </a:solidFill>
                <a:latin typeface="Comic Sans MS" panose="030F0702030302020204" pitchFamily="66" charset="0"/>
              </a:rPr>
              <a:t>11</a:t>
            </a:r>
          </a:p>
        </p:txBody>
      </p:sp>
      <p:sp>
        <p:nvSpPr>
          <p:cNvPr id="20" name="Text Box 52"/>
          <p:cNvSpPr txBox="1">
            <a:spLocks noChangeArrowheads="1"/>
          </p:cNvSpPr>
          <p:nvPr/>
        </p:nvSpPr>
        <p:spPr bwMode="auto">
          <a:xfrm>
            <a:off x="5031422" y="3653064"/>
            <a:ext cx="71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i="1">
                <a:solidFill>
                  <a:srgbClr val="000514"/>
                </a:solidFill>
                <a:latin typeface="Comic Sans MS" panose="030F0702030302020204" pitchFamily="66" charset="0"/>
              </a:rPr>
              <a:t>1/0</a:t>
            </a:r>
          </a:p>
        </p:txBody>
      </p:sp>
      <p:sp>
        <p:nvSpPr>
          <p:cNvPr id="21" name="Freeform 53"/>
          <p:cNvSpPr>
            <a:spLocks/>
          </p:cNvSpPr>
          <p:nvPr/>
        </p:nvSpPr>
        <p:spPr bwMode="auto">
          <a:xfrm>
            <a:off x="2389822" y="3119664"/>
            <a:ext cx="2209800" cy="1752600"/>
          </a:xfrm>
          <a:custGeom>
            <a:avLst/>
            <a:gdLst>
              <a:gd name="T0" fmla="*/ 1392 w 1392"/>
              <a:gd name="T1" fmla="*/ 1104 h 1104"/>
              <a:gd name="T2" fmla="*/ 768 w 1392"/>
              <a:gd name="T3" fmla="*/ 624 h 1104"/>
              <a:gd name="T4" fmla="*/ 0 w 1392"/>
              <a:gd name="T5" fmla="*/ 0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2" h="1104">
                <a:moveTo>
                  <a:pt x="1392" y="1104"/>
                </a:moveTo>
                <a:cubicBezTo>
                  <a:pt x="1196" y="956"/>
                  <a:pt x="1000" y="808"/>
                  <a:pt x="768" y="624"/>
                </a:cubicBezTo>
                <a:cubicBezTo>
                  <a:pt x="536" y="440"/>
                  <a:pt x="144" y="88"/>
                  <a:pt x="0" y="0"/>
                </a:cubicBezTo>
              </a:path>
            </a:pathLst>
          </a:custGeom>
          <a:noFill/>
          <a:ln w="25400" cap="flat" cmpd="sng">
            <a:solidFill>
              <a:srgbClr val="000514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54"/>
          <p:cNvSpPr txBox="1">
            <a:spLocks noChangeArrowheads="1"/>
          </p:cNvSpPr>
          <p:nvPr/>
        </p:nvSpPr>
        <p:spPr bwMode="auto">
          <a:xfrm>
            <a:off x="3431222" y="3653064"/>
            <a:ext cx="71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i="1">
                <a:solidFill>
                  <a:srgbClr val="000514"/>
                </a:solidFill>
                <a:latin typeface="Comic Sans MS" panose="030F0702030302020204" pitchFamily="66" charset="0"/>
              </a:rPr>
              <a:t>0/1</a:t>
            </a:r>
          </a:p>
        </p:txBody>
      </p:sp>
      <p:sp>
        <p:nvSpPr>
          <p:cNvPr id="23" name="Freeform 55"/>
          <p:cNvSpPr>
            <a:spLocks/>
          </p:cNvSpPr>
          <p:nvPr/>
        </p:nvSpPr>
        <p:spPr bwMode="auto">
          <a:xfrm>
            <a:off x="2770822" y="5177064"/>
            <a:ext cx="1828800" cy="152400"/>
          </a:xfrm>
          <a:custGeom>
            <a:avLst/>
            <a:gdLst>
              <a:gd name="T0" fmla="*/ 1152 w 1152"/>
              <a:gd name="T1" fmla="*/ 0 h 96"/>
              <a:gd name="T2" fmla="*/ 384 w 1152"/>
              <a:gd name="T3" fmla="*/ 96 h 96"/>
              <a:gd name="T4" fmla="*/ 0 w 1152"/>
              <a:gd name="T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2" h="96">
                <a:moveTo>
                  <a:pt x="1152" y="0"/>
                </a:moveTo>
                <a:cubicBezTo>
                  <a:pt x="864" y="48"/>
                  <a:pt x="576" y="96"/>
                  <a:pt x="384" y="96"/>
                </a:cubicBezTo>
                <a:cubicBezTo>
                  <a:pt x="192" y="96"/>
                  <a:pt x="64" y="16"/>
                  <a:pt x="0" y="0"/>
                </a:cubicBezTo>
              </a:path>
            </a:pathLst>
          </a:custGeom>
          <a:noFill/>
          <a:ln w="25400" cap="flat" cmpd="sng">
            <a:solidFill>
              <a:srgbClr val="000514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Oval 56"/>
          <p:cNvSpPr>
            <a:spLocks noChangeArrowheads="1"/>
          </p:cNvSpPr>
          <p:nvPr/>
        </p:nvSpPr>
        <p:spPr bwMode="auto">
          <a:xfrm>
            <a:off x="1856422" y="4567464"/>
            <a:ext cx="914400" cy="838200"/>
          </a:xfrm>
          <a:prstGeom prst="ellipse">
            <a:avLst/>
          </a:prstGeom>
          <a:noFill/>
          <a:ln w="25400" algn="ctr">
            <a:solidFill>
              <a:srgbClr val="00051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57"/>
          <p:cNvSpPr txBox="1">
            <a:spLocks noChangeArrowheads="1"/>
          </p:cNvSpPr>
          <p:nvPr/>
        </p:nvSpPr>
        <p:spPr bwMode="auto">
          <a:xfrm>
            <a:off x="1991360" y="4796064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i="1">
                <a:solidFill>
                  <a:srgbClr val="000514"/>
                </a:solidFill>
                <a:latin typeface="Comic Sans MS" panose="030F0702030302020204" pitchFamily="66" charset="0"/>
              </a:rPr>
              <a:t>10</a:t>
            </a:r>
          </a:p>
        </p:txBody>
      </p:sp>
      <p:sp>
        <p:nvSpPr>
          <p:cNvPr id="26" name="Text Box 58"/>
          <p:cNvSpPr txBox="1">
            <a:spLocks noChangeArrowheads="1"/>
          </p:cNvSpPr>
          <p:nvPr/>
        </p:nvSpPr>
        <p:spPr bwMode="auto">
          <a:xfrm>
            <a:off x="3226435" y="4872264"/>
            <a:ext cx="71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i="1">
                <a:solidFill>
                  <a:srgbClr val="000514"/>
                </a:solidFill>
                <a:latin typeface="Comic Sans MS" panose="030F0702030302020204" pitchFamily="66" charset="0"/>
              </a:rPr>
              <a:t>1/0</a:t>
            </a:r>
          </a:p>
        </p:txBody>
      </p:sp>
      <p:sp>
        <p:nvSpPr>
          <p:cNvPr id="27" name="Freeform 59"/>
          <p:cNvSpPr>
            <a:spLocks/>
          </p:cNvSpPr>
          <p:nvPr/>
        </p:nvSpPr>
        <p:spPr bwMode="auto">
          <a:xfrm>
            <a:off x="2224722" y="3119664"/>
            <a:ext cx="88900" cy="1447800"/>
          </a:xfrm>
          <a:custGeom>
            <a:avLst/>
            <a:gdLst>
              <a:gd name="T0" fmla="*/ 56 w 56"/>
              <a:gd name="T1" fmla="*/ 912 h 912"/>
              <a:gd name="T2" fmla="*/ 8 w 56"/>
              <a:gd name="T3" fmla="*/ 336 h 912"/>
              <a:gd name="T4" fmla="*/ 8 w 56"/>
              <a:gd name="T5" fmla="*/ 0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" h="912">
                <a:moveTo>
                  <a:pt x="56" y="912"/>
                </a:moveTo>
                <a:cubicBezTo>
                  <a:pt x="36" y="700"/>
                  <a:pt x="16" y="488"/>
                  <a:pt x="8" y="336"/>
                </a:cubicBezTo>
                <a:cubicBezTo>
                  <a:pt x="0" y="184"/>
                  <a:pt x="4" y="92"/>
                  <a:pt x="8" y="0"/>
                </a:cubicBezTo>
              </a:path>
            </a:pathLst>
          </a:custGeom>
          <a:noFill/>
          <a:ln w="25400" cap="flat" cmpd="sng">
            <a:solidFill>
              <a:srgbClr val="000514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Text Box 60"/>
          <p:cNvSpPr txBox="1">
            <a:spLocks noChangeArrowheads="1"/>
          </p:cNvSpPr>
          <p:nvPr/>
        </p:nvSpPr>
        <p:spPr bwMode="auto">
          <a:xfrm>
            <a:off x="1470660" y="3500664"/>
            <a:ext cx="71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i="1">
                <a:solidFill>
                  <a:srgbClr val="000514"/>
                </a:solidFill>
                <a:latin typeface="Comic Sans MS" panose="030F0702030302020204" pitchFamily="66" charset="0"/>
              </a:rPr>
              <a:t>0/1</a:t>
            </a:r>
          </a:p>
        </p:txBody>
      </p:sp>
      <p:sp>
        <p:nvSpPr>
          <p:cNvPr id="29" name="Freeform 61"/>
          <p:cNvSpPr>
            <a:spLocks/>
          </p:cNvSpPr>
          <p:nvPr/>
        </p:nvSpPr>
        <p:spPr bwMode="auto">
          <a:xfrm>
            <a:off x="1805622" y="5329464"/>
            <a:ext cx="927100" cy="457200"/>
          </a:xfrm>
          <a:custGeom>
            <a:avLst/>
            <a:gdLst>
              <a:gd name="T0" fmla="*/ 464 w 584"/>
              <a:gd name="T1" fmla="*/ 0 h 288"/>
              <a:gd name="T2" fmla="*/ 560 w 584"/>
              <a:gd name="T3" fmla="*/ 240 h 288"/>
              <a:gd name="T4" fmla="*/ 320 w 584"/>
              <a:gd name="T5" fmla="*/ 288 h 288"/>
              <a:gd name="T6" fmla="*/ 32 w 584"/>
              <a:gd name="T7" fmla="*/ 240 h 288"/>
              <a:gd name="T8" fmla="*/ 128 w 584"/>
              <a:gd name="T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288">
                <a:moveTo>
                  <a:pt x="464" y="0"/>
                </a:moveTo>
                <a:cubicBezTo>
                  <a:pt x="524" y="96"/>
                  <a:pt x="584" y="192"/>
                  <a:pt x="560" y="240"/>
                </a:cubicBezTo>
                <a:cubicBezTo>
                  <a:pt x="536" y="288"/>
                  <a:pt x="408" y="288"/>
                  <a:pt x="320" y="288"/>
                </a:cubicBezTo>
                <a:cubicBezTo>
                  <a:pt x="232" y="288"/>
                  <a:pt x="64" y="288"/>
                  <a:pt x="32" y="240"/>
                </a:cubicBezTo>
                <a:cubicBezTo>
                  <a:pt x="0" y="192"/>
                  <a:pt x="96" y="48"/>
                  <a:pt x="128" y="0"/>
                </a:cubicBezTo>
              </a:path>
            </a:pathLst>
          </a:custGeom>
          <a:noFill/>
          <a:ln w="25400" cap="flat" cmpd="sng">
            <a:solidFill>
              <a:srgbClr val="000514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Text Box 62"/>
          <p:cNvSpPr txBox="1">
            <a:spLocks noChangeArrowheads="1"/>
          </p:cNvSpPr>
          <p:nvPr/>
        </p:nvSpPr>
        <p:spPr bwMode="auto">
          <a:xfrm>
            <a:off x="2593022" y="5481864"/>
            <a:ext cx="71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i="1">
                <a:solidFill>
                  <a:srgbClr val="000514"/>
                </a:solidFill>
                <a:latin typeface="Comic Sans MS" panose="030F0702030302020204" pitchFamily="66" charset="0"/>
              </a:rPr>
              <a:t>1/0</a:t>
            </a:r>
          </a:p>
        </p:txBody>
      </p:sp>
      <p:sp>
        <p:nvSpPr>
          <p:cNvPr id="31" name="Oval 63"/>
          <p:cNvSpPr>
            <a:spLocks noChangeArrowheads="1"/>
          </p:cNvSpPr>
          <p:nvPr/>
        </p:nvSpPr>
        <p:spPr bwMode="auto">
          <a:xfrm>
            <a:off x="6580822" y="2333852"/>
            <a:ext cx="669925" cy="709612"/>
          </a:xfrm>
          <a:prstGeom prst="ellipse">
            <a:avLst/>
          </a:prstGeom>
          <a:noFill/>
          <a:ln w="25400" algn="ctr">
            <a:solidFill>
              <a:srgbClr val="00051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Oval 64"/>
          <p:cNvSpPr>
            <a:spLocks noChangeArrowheads="1"/>
          </p:cNvSpPr>
          <p:nvPr/>
        </p:nvSpPr>
        <p:spPr bwMode="auto">
          <a:xfrm>
            <a:off x="8425497" y="2333852"/>
            <a:ext cx="669925" cy="709612"/>
          </a:xfrm>
          <a:prstGeom prst="ellipse">
            <a:avLst/>
          </a:prstGeom>
          <a:noFill/>
          <a:ln w="25400" algn="ctr">
            <a:solidFill>
              <a:srgbClr val="00051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Freeform 65"/>
          <p:cNvSpPr>
            <a:spLocks/>
          </p:cNvSpPr>
          <p:nvPr/>
        </p:nvSpPr>
        <p:spPr bwMode="auto">
          <a:xfrm>
            <a:off x="7250747" y="2516414"/>
            <a:ext cx="1174750" cy="204788"/>
          </a:xfrm>
          <a:custGeom>
            <a:avLst/>
            <a:gdLst>
              <a:gd name="T0" fmla="*/ 0 w 960"/>
              <a:gd name="T1" fmla="*/ 152 h 152"/>
              <a:gd name="T2" fmla="*/ 480 w 960"/>
              <a:gd name="T3" fmla="*/ 8 h 152"/>
              <a:gd name="T4" fmla="*/ 960 w 960"/>
              <a:gd name="T5" fmla="*/ 10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152">
                <a:moveTo>
                  <a:pt x="0" y="152"/>
                </a:moveTo>
                <a:cubicBezTo>
                  <a:pt x="160" y="84"/>
                  <a:pt x="320" y="16"/>
                  <a:pt x="480" y="8"/>
                </a:cubicBezTo>
                <a:cubicBezTo>
                  <a:pt x="640" y="0"/>
                  <a:pt x="800" y="52"/>
                  <a:pt x="960" y="104"/>
                </a:cubicBezTo>
              </a:path>
            </a:pathLst>
          </a:custGeom>
          <a:noFill/>
          <a:ln w="25400" cap="flat" cmpd="sng">
            <a:solidFill>
              <a:srgbClr val="000514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Text Box 66"/>
          <p:cNvSpPr txBox="1">
            <a:spLocks noChangeArrowheads="1"/>
          </p:cNvSpPr>
          <p:nvPr/>
        </p:nvSpPr>
        <p:spPr bwMode="auto">
          <a:xfrm>
            <a:off x="7414260" y="2129064"/>
            <a:ext cx="74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i="1">
                <a:solidFill>
                  <a:srgbClr val="000514"/>
                </a:solidFill>
                <a:latin typeface="Comic Sans MS" panose="030F0702030302020204" pitchFamily="66" charset="0"/>
              </a:rPr>
              <a:t>I/O</a:t>
            </a:r>
          </a:p>
        </p:txBody>
      </p:sp>
      <p:sp>
        <p:nvSpPr>
          <p:cNvPr id="35" name="Text Box 67"/>
          <p:cNvSpPr txBox="1">
            <a:spLocks noChangeArrowheads="1"/>
          </p:cNvSpPr>
          <p:nvPr/>
        </p:nvSpPr>
        <p:spPr bwMode="auto">
          <a:xfrm>
            <a:off x="6564947" y="2433864"/>
            <a:ext cx="581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i="1">
                <a:solidFill>
                  <a:srgbClr val="000514"/>
                </a:solidFill>
                <a:latin typeface="Comic Sans MS" panose="030F0702030302020204" pitchFamily="66" charset="0"/>
              </a:rPr>
              <a:t>S1</a:t>
            </a:r>
          </a:p>
        </p:txBody>
      </p:sp>
      <p:sp>
        <p:nvSpPr>
          <p:cNvPr id="36" name="Text Box 68"/>
          <p:cNvSpPr txBox="1">
            <a:spLocks noChangeArrowheads="1"/>
          </p:cNvSpPr>
          <p:nvPr/>
        </p:nvSpPr>
        <p:spPr bwMode="auto">
          <a:xfrm>
            <a:off x="8438197" y="2433864"/>
            <a:ext cx="581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i="1" dirty="0">
                <a:solidFill>
                  <a:srgbClr val="000514"/>
                </a:solidFill>
                <a:latin typeface="Comic Sans MS" panose="030F0702030302020204" pitchFamily="66" charset="0"/>
              </a:rPr>
              <a:t>S2</a:t>
            </a:r>
          </a:p>
        </p:txBody>
      </p:sp>
      <p:sp>
        <p:nvSpPr>
          <p:cNvPr id="37" name="Text Box 69"/>
          <p:cNvSpPr txBox="1">
            <a:spLocks noChangeArrowheads="1"/>
          </p:cNvSpPr>
          <p:nvPr/>
        </p:nvSpPr>
        <p:spPr bwMode="auto">
          <a:xfrm>
            <a:off x="6174422" y="3191328"/>
            <a:ext cx="410844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800" dirty="0">
                <a:latin typeface="Comic Sans MS" panose="030F0702030302020204" pitchFamily="66" charset="0"/>
              </a:rPr>
              <a:t>Reads as:</a:t>
            </a:r>
            <a:br>
              <a:rPr lang="en-US" altLang="zh-CN" sz="2800" dirty="0">
                <a:latin typeface="Comic Sans MS" panose="030F0702030302020204" pitchFamily="66" charset="0"/>
              </a:rPr>
            </a:br>
            <a:r>
              <a:rPr lang="en-US" altLang="zh-CN" sz="2800" dirty="0">
                <a:latin typeface="Comic Sans MS" panose="030F0702030302020204" pitchFamily="66" charset="0"/>
              </a:rPr>
              <a:t>When at state </a:t>
            </a:r>
            <a:r>
              <a:rPr lang="en-US" altLang="zh-CN" sz="2800" b="1" i="1" dirty="0">
                <a:latin typeface="Comic Sans MS" panose="030F0702030302020204" pitchFamily="66" charset="0"/>
              </a:rPr>
              <a:t>s1</a:t>
            </a:r>
            <a:r>
              <a:rPr lang="en-US" altLang="zh-CN" sz="2800" dirty="0">
                <a:latin typeface="Comic Sans MS" panose="030F0702030302020204" pitchFamily="66" charset="0"/>
              </a:rPr>
              <a:t> and apply </a:t>
            </a:r>
            <a:r>
              <a:rPr lang="en-US" altLang="zh-CN" sz="2800" dirty="0" smtClean="0">
                <a:latin typeface="Comic Sans MS" panose="030F0702030302020204" pitchFamily="66" charset="0"/>
              </a:rPr>
              <a:t>input </a:t>
            </a:r>
            <a:r>
              <a:rPr lang="en-US" altLang="zh-CN" sz="2800" b="1" i="1" dirty="0">
                <a:latin typeface="Comic Sans MS" panose="030F0702030302020204" pitchFamily="66" charset="0"/>
              </a:rPr>
              <a:t>I</a:t>
            </a:r>
            <a:r>
              <a:rPr lang="en-US" altLang="zh-CN" sz="2800" dirty="0">
                <a:latin typeface="Comic Sans MS" panose="030F0702030302020204" pitchFamily="66" charset="0"/>
              </a:rPr>
              <a:t>, we get output </a:t>
            </a:r>
            <a:r>
              <a:rPr lang="en-US" altLang="zh-CN" sz="2800" b="1" i="1" dirty="0">
                <a:latin typeface="Comic Sans MS" panose="030F0702030302020204" pitchFamily="66" charset="0"/>
              </a:rPr>
              <a:t>O</a:t>
            </a:r>
            <a:r>
              <a:rPr lang="en-US" altLang="zh-CN" sz="2800" dirty="0">
                <a:latin typeface="Comic Sans MS" panose="030F0702030302020204" pitchFamily="66" charset="0"/>
              </a:rPr>
              <a:t> </a:t>
            </a:r>
            <a:r>
              <a:rPr lang="en-US" altLang="zh-CN" sz="2800" dirty="0" smtClean="0">
                <a:latin typeface="Comic Sans MS" panose="030F0702030302020204" pitchFamily="66" charset="0"/>
              </a:rPr>
              <a:t> and </a:t>
            </a:r>
            <a:r>
              <a:rPr lang="en-US" altLang="zh-CN" sz="2800" dirty="0">
                <a:latin typeface="Comic Sans MS" panose="030F0702030302020204" pitchFamily="66" charset="0"/>
              </a:rPr>
              <a:t>proceed to state </a:t>
            </a:r>
            <a:r>
              <a:rPr lang="en-US" altLang="zh-CN" sz="2800" b="1" i="1" dirty="0">
                <a:latin typeface="Comic Sans MS" panose="030F0702030302020204" pitchFamily="66" charset="0"/>
              </a:rPr>
              <a:t>s2</a:t>
            </a:r>
            <a:r>
              <a:rPr lang="en-US" altLang="zh-CN" sz="2800" b="1" i="1" dirty="0" smtClean="0">
                <a:latin typeface="Comic Sans MS" panose="030F0702030302020204" pitchFamily="66" charset="0"/>
              </a:rPr>
              <a:t>.</a:t>
            </a:r>
          </a:p>
          <a:p>
            <a:pPr eaLnBrk="0" hangingPunct="0"/>
            <a:endParaRPr lang="en-US" altLang="zh-CN" sz="2800" b="1" i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29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Up-Down Binary Counter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sp>
        <p:nvSpPr>
          <p:cNvPr id="7" name="Line 1026"/>
          <p:cNvSpPr>
            <a:spLocks noChangeShapeType="1"/>
          </p:cNvSpPr>
          <p:nvPr/>
        </p:nvSpPr>
        <p:spPr bwMode="auto">
          <a:xfrm>
            <a:off x="8101012" y="2341562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1027"/>
          <p:cNvSpPr>
            <a:spLocks noChangeShapeType="1"/>
          </p:cNvSpPr>
          <p:nvPr/>
        </p:nvSpPr>
        <p:spPr bwMode="auto">
          <a:xfrm>
            <a:off x="8005762" y="2389187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028"/>
          <p:cNvSpPr>
            <a:spLocks noChangeShapeType="1"/>
          </p:cNvSpPr>
          <p:nvPr/>
        </p:nvSpPr>
        <p:spPr bwMode="auto">
          <a:xfrm>
            <a:off x="8101012" y="3810000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029"/>
          <p:cNvSpPr>
            <a:spLocks noChangeShapeType="1"/>
          </p:cNvSpPr>
          <p:nvPr/>
        </p:nvSpPr>
        <p:spPr bwMode="auto">
          <a:xfrm>
            <a:off x="8005762" y="3857625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030"/>
          <p:cNvSpPr>
            <a:spLocks noChangeShapeType="1"/>
          </p:cNvSpPr>
          <p:nvPr/>
        </p:nvSpPr>
        <p:spPr bwMode="auto">
          <a:xfrm>
            <a:off x="8101012" y="5276850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031"/>
          <p:cNvSpPr>
            <a:spLocks noChangeShapeType="1"/>
          </p:cNvSpPr>
          <p:nvPr/>
        </p:nvSpPr>
        <p:spPr bwMode="auto">
          <a:xfrm>
            <a:off x="8005762" y="5324475"/>
            <a:ext cx="1588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32"/>
          <p:cNvSpPr>
            <a:spLocks noChangeShapeType="1"/>
          </p:cNvSpPr>
          <p:nvPr/>
        </p:nvSpPr>
        <p:spPr bwMode="auto">
          <a:xfrm>
            <a:off x="7508875" y="4970462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033"/>
          <p:cNvSpPr>
            <a:spLocks noChangeShapeType="1"/>
          </p:cNvSpPr>
          <p:nvPr/>
        </p:nvSpPr>
        <p:spPr bwMode="auto">
          <a:xfrm>
            <a:off x="7508875" y="4970462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034"/>
          <p:cNvSpPr>
            <a:spLocks noChangeShapeType="1"/>
          </p:cNvSpPr>
          <p:nvPr/>
        </p:nvSpPr>
        <p:spPr bwMode="auto">
          <a:xfrm>
            <a:off x="7508875" y="4970462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1036"/>
          <p:cNvSpPr txBox="1">
            <a:spLocks noChangeArrowheads="1"/>
          </p:cNvSpPr>
          <p:nvPr/>
        </p:nvSpPr>
        <p:spPr bwMode="auto">
          <a:xfrm>
            <a:off x="6078537" y="2170112"/>
            <a:ext cx="387157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Courier New" pitchFamily="49" charset="0"/>
                <a:ea typeface="宋体" charset="-122"/>
              </a:rPr>
              <a:t>1  0  0  0   1  1  1</a:t>
            </a:r>
          </a:p>
          <a:p>
            <a:r>
              <a:rPr lang="zh-CN" altLang="en-US" sz="2400">
                <a:latin typeface="Courier New" pitchFamily="49" charset="0"/>
                <a:ea typeface="宋体" charset="-122"/>
              </a:rPr>
              <a:t>1  0  0  1   0  0  0</a:t>
            </a:r>
          </a:p>
          <a:p>
            <a:r>
              <a:rPr lang="zh-CN" altLang="en-US" sz="2400">
                <a:latin typeface="Courier New" pitchFamily="49" charset="0"/>
                <a:ea typeface="宋体" charset="-122"/>
              </a:rPr>
              <a:t>1  0  1  0   0  0  1</a:t>
            </a:r>
          </a:p>
          <a:p>
            <a:r>
              <a:rPr lang="zh-CN" altLang="en-US" sz="2400">
                <a:latin typeface="Courier New" pitchFamily="49" charset="0"/>
                <a:ea typeface="宋体" charset="-122"/>
              </a:rPr>
              <a:t>1  0  1  1   0  1  0</a:t>
            </a:r>
          </a:p>
          <a:p>
            <a:r>
              <a:rPr lang="zh-CN" altLang="en-US" sz="2400">
                <a:latin typeface="Courier New" pitchFamily="49" charset="0"/>
                <a:ea typeface="宋体" charset="-122"/>
              </a:rPr>
              <a:t>1  1  0  0   0  1  1</a:t>
            </a:r>
          </a:p>
          <a:p>
            <a:r>
              <a:rPr lang="zh-CN" altLang="en-US" sz="2400">
                <a:latin typeface="Courier New" pitchFamily="49" charset="0"/>
                <a:ea typeface="宋体" charset="-122"/>
              </a:rPr>
              <a:t>1  1  0  1   1  0  0</a:t>
            </a:r>
          </a:p>
          <a:p>
            <a:r>
              <a:rPr lang="zh-CN" altLang="en-US" sz="2400">
                <a:latin typeface="Courier New" pitchFamily="49" charset="0"/>
                <a:ea typeface="宋体" charset="-122"/>
              </a:rPr>
              <a:t>1  1  1  0   1  0  1</a:t>
            </a:r>
          </a:p>
          <a:p>
            <a:r>
              <a:rPr lang="zh-CN" altLang="en-US" sz="2400">
                <a:latin typeface="Courier New" pitchFamily="49" charset="0"/>
                <a:ea typeface="宋体" charset="-122"/>
              </a:rPr>
              <a:t>1  1  1  1   1  1  0</a:t>
            </a:r>
          </a:p>
          <a:p>
            <a:endParaRPr lang="zh-CN" altLang="en-US" sz="2400">
              <a:latin typeface="Courier New" pitchFamily="49" charset="0"/>
              <a:ea typeface="宋体" charset="-122"/>
            </a:endParaRPr>
          </a:p>
        </p:txBody>
      </p:sp>
      <p:sp>
        <p:nvSpPr>
          <p:cNvPr id="17" name="Text Box 1037"/>
          <p:cNvSpPr txBox="1">
            <a:spLocks noChangeArrowheads="1"/>
          </p:cNvSpPr>
          <p:nvPr/>
        </p:nvSpPr>
        <p:spPr bwMode="auto">
          <a:xfrm>
            <a:off x="5956300" y="1736725"/>
            <a:ext cx="40446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UD   Q2   Q1    Q0    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</a:rPr>
              <a:t>  Q2    Q1    Q0</a:t>
            </a:r>
            <a:endParaRPr lang="en-US" altLang="zh-CN" sz="2000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18" name="Line 1038"/>
          <p:cNvSpPr>
            <a:spLocks noChangeShapeType="1"/>
          </p:cNvSpPr>
          <p:nvPr/>
        </p:nvSpPr>
        <p:spPr bwMode="auto">
          <a:xfrm>
            <a:off x="5878512" y="2103437"/>
            <a:ext cx="44196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039"/>
          <p:cNvSpPr>
            <a:spLocks noChangeShapeType="1"/>
          </p:cNvSpPr>
          <p:nvPr/>
        </p:nvSpPr>
        <p:spPr bwMode="auto">
          <a:xfrm>
            <a:off x="8164512" y="1646237"/>
            <a:ext cx="0" cy="35814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040"/>
          <p:cNvSpPr>
            <a:spLocks noChangeShapeType="1"/>
          </p:cNvSpPr>
          <p:nvPr/>
        </p:nvSpPr>
        <p:spPr bwMode="auto">
          <a:xfrm>
            <a:off x="5878512" y="1722437"/>
            <a:ext cx="0" cy="35052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1041"/>
          <p:cNvSpPr txBox="1">
            <a:spLocks noChangeArrowheads="1"/>
          </p:cNvSpPr>
          <p:nvPr/>
        </p:nvSpPr>
        <p:spPr bwMode="auto">
          <a:xfrm>
            <a:off x="1735137" y="2170112"/>
            <a:ext cx="387157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Courier New" pitchFamily="49" charset="0"/>
                <a:ea typeface="宋体" charset="-122"/>
              </a:rPr>
              <a:t>0  0  0  0   0  0  1</a:t>
            </a:r>
          </a:p>
          <a:p>
            <a:r>
              <a:rPr lang="zh-CN" altLang="en-US" sz="2400" dirty="0">
                <a:latin typeface="Courier New" pitchFamily="49" charset="0"/>
                <a:ea typeface="宋体" charset="-122"/>
              </a:rPr>
              <a:t>0  0  0  1   0  1  0</a:t>
            </a:r>
          </a:p>
          <a:p>
            <a:r>
              <a:rPr lang="zh-CN" altLang="en-US" sz="2400" dirty="0">
                <a:latin typeface="Courier New" pitchFamily="49" charset="0"/>
                <a:ea typeface="宋体" charset="-122"/>
              </a:rPr>
              <a:t>0  0  1  0   0  1  1</a:t>
            </a:r>
          </a:p>
          <a:p>
            <a:r>
              <a:rPr lang="zh-CN" altLang="en-US" sz="2400" dirty="0">
                <a:latin typeface="Courier New" pitchFamily="49" charset="0"/>
                <a:ea typeface="宋体" charset="-122"/>
              </a:rPr>
              <a:t>0  0  1  1   1  0  0</a:t>
            </a:r>
          </a:p>
          <a:p>
            <a:r>
              <a:rPr lang="zh-CN" altLang="en-US" sz="2400" dirty="0">
                <a:latin typeface="Courier New" pitchFamily="49" charset="0"/>
                <a:ea typeface="宋体" charset="-122"/>
              </a:rPr>
              <a:t>0  1  0  0   1  0  1</a:t>
            </a:r>
          </a:p>
          <a:p>
            <a:r>
              <a:rPr lang="zh-CN" altLang="en-US" sz="2400" dirty="0">
                <a:latin typeface="Courier New" pitchFamily="49" charset="0"/>
                <a:ea typeface="宋体" charset="-122"/>
              </a:rPr>
              <a:t>0  1  0  1   1  1  0</a:t>
            </a:r>
          </a:p>
          <a:p>
            <a:r>
              <a:rPr lang="zh-CN" altLang="en-US" sz="2400" dirty="0">
                <a:latin typeface="Courier New" pitchFamily="49" charset="0"/>
                <a:ea typeface="宋体" charset="-122"/>
              </a:rPr>
              <a:t>0  1  1  0   1  1  1</a:t>
            </a:r>
          </a:p>
          <a:p>
            <a:r>
              <a:rPr lang="zh-CN" altLang="en-US" sz="2400" dirty="0">
                <a:latin typeface="Courier New" pitchFamily="49" charset="0"/>
                <a:ea typeface="宋体" charset="-122"/>
              </a:rPr>
              <a:t>0  1  1  1   0  0  0</a:t>
            </a:r>
          </a:p>
          <a:p>
            <a:endParaRPr lang="zh-CN" altLang="en-US" sz="2400" dirty="0">
              <a:latin typeface="Courier New" pitchFamily="49" charset="0"/>
              <a:ea typeface="宋体" charset="-122"/>
            </a:endParaRPr>
          </a:p>
        </p:txBody>
      </p:sp>
      <p:sp>
        <p:nvSpPr>
          <p:cNvPr id="22" name="Text Box 1042"/>
          <p:cNvSpPr txBox="1">
            <a:spLocks noChangeArrowheads="1"/>
          </p:cNvSpPr>
          <p:nvPr/>
        </p:nvSpPr>
        <p:spPr bwMode="auto">
          <a:xfrm>
            <a:off x="1612900" y="1736725"/>
            <a:ext cx="41088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UD  Q2   Q1    Q0    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</a:rPr>
              <a:t>    Q2    Q1    Q0</a:t>
            </a:r>
            <a:endParaRPr lang="en-US" altLang="zh-CN" sz="2000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23" name="Line 1043"/>
          <p:cNvSpPr>
            <a:spLocks noChangeShapeType="1"/>
          </p:cNvSpPr>
          <p:nvPr/>
        </p:nvSpPr>
        <p:spPr bwMode="auto">
          <a:xfrm>
            <a:off x="1535112" y="2103437"/>
            <a:ext cx="44196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1044"/>
          <p:cNvSpPr>
            <a:spLocks noChangeShapeType="1"/>
          </p:cNvSpPr>
          <p:nvPr/>
        </p:nvSpPr>
        <p:spPr bwMode="auto">
          <a:xfrm>
            <a:off x="3821112" y="1646237"/>
            <a:ext cx="0" cy="35814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AutoShape 1045"/>
          <p:cNvSpPr>
            <a:spLocks/>
          </p:cNvSpPr>
          <p:nvPr/>
        </p:nvSpPr>
        <p:spPr bwMode="auto">
          <a:xfrm rot="16258228">
            <a:off x="3594100" y="3551237"/>
            <a:ext cx="457200" cy="3962400"/>
          </a:xfrm>
          <a:prstGeom prst="leftBrace">
            <a:avLst>
              <a:gd name="adj1" fmla="val 72222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AutoShape 1046"/>
          <p:cNvSpPr>
            <a:spLocks/>
          </p:cNvSpPr>
          <p:nvPr/>
        </p:nvSpPr>
        <p:spPr bwMode="auto">
          <a:xfrm rot="16258228">
            <a:off x="7707312" y="3551237"/>
            <a:ext cx="457200" cy="3962400"/>
          </a:xfrm>
          <a:prstGeom prst="leftBrace">
            <a:avLst>
              <a:gd name="adj1" fmla="val 72222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1047"/>
          <p:cNvSpPr txBox="1">
            <a:spLocks noChangeArrowheads="1"/>
          </p:cNvSpPr>
          <p:nvPr/>
        </p:nvSpPr>
        <p:spPr bwMode="auto">
          <a:xfrm>
            <a:off x="2982912" y="5761037"/>
            <a:ext cx="163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宋体" charset="-122"/>
              </a:rPr>
              <a:t>Up-Counter</a:t>
            </a:r>
          </a:p>
        </p:txBody>
      </p:sp>
      <p:sp>
        <p:nvSpPr>
          <p:cNvPr id="28" name="Text Box 1048"/>
          <p:cNvSpPr txBox="1">
            <a:spLocks noChangeArrowheads="1"/>
          </p:cNvSpPr>
          <p:nvPr/>
        </p:nvSpPr>
        <p:spPr bwMode="auto">
          <a:xfrm>
            <a:off x="6945312" y="5761037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  <a:ea typeface="宋体" charset="-122"/>
              </a:rPr>
              <a:t>Down-Counter</a:t>
            </a:r>
          </a:p>
        </p:txBody>
      </p:sp>
      <p:sp>
        <p:nvSpPr>
          <p:cNvPr id="29" name="Text Box 1051"/>
          <p:cNvSpPr txBox="1">
            <a:spLocks noChangeArrowheads="1"/>
          </p:cNvSpPr>
          <p:nvPr/>
        </p:nvSpPr>
        <p:spPr bwMode="auto">
          <a:xfrm>
            <a:off x="7156666" y="123190"/>
            <a:ext cx="513736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Times New Roman" pitchFamily="18" charset="0"/>
                <a:ea typeface="宋体" charset="-122"/>
              </a:rPr>
              <a:t>EXERCISE</a:t>
            </a:r>
          </a:p>
          <a:p>
            <a:pPr marL="457200" indent="-457200">
              <a:buAutoNum type="arabicPeriod"/>
            </a:pPr>
            <a:r>
              <a:rPr lang="en-US" altLang="zh-CN" sz="2800" dirty="0" smtClean="0">
                <a:latin typeface="Times New Roman" pitchFamily="18" charset="0"/>
                <a:ea typeface="宋体" charset="-122"/>
              </a:rPr>
              <a:t>Finish </a:t>
            </a:r>
            <a:r>
              <a:rPr lang="en-US" altLang="zh-CN" sz="2800" dirty="0">
                <a:latin typeface="Times New Roman" pitchFamily="18" charset="0"/>
                <a:ea typeface="宋体" charset="-122"/>
              </a:rPr>
              <a:t>the </a:t>
            </a:r>
            <a:r>
              <a:rPr lang="en-US" altLang="zh-CN" sz="2800" dirty="0" smtClean="0">
                <a:latin typeface="Times New Roman" pitchFamily="18" charset="0"/>
                <a:ea typeface="宋体" charset="-122"/>
              </a:rPr>
              <a:t>design.</a:t>
            </a:r>
          </a:p>
          <a:p>
            <a:pPr marL="457200" indent="-457200">
              <a:buAutoNum type="arabicPeriod"/>
            </a:pPr>
            <a:r>
              <a:rPr lang="en-US" altLang="zh-CN" sz="2800" dirty="0" smtClean="0">
                <a:latin typeface="Times New Roman" pitchFamily="18" charset="0"/>
                <a:ea typeface="宋体" charset="-122"/>
              </a:rPr>
              <a:t>Design a BCD Decade counter.</a:t>
            </a:r>
            <a:endParaRPr lang="en-US" altLang="zh-CN" sz="2800" dirty="0"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326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 Counter with Parallel Load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>
          <a:xfrm>
            <a:off x="1141411" y="2249486"/>
            <a:ext cx="4497390" cy="3541714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ea typeface="宋体" charset="-122"/>
              </a:rPr>
              <a:t>a 4-bit synchronous binary counter with parallel load capability</a:t>
            </a:r>
            <a:endParaRPr lang="zh-CN" altLang="en-US" sz="28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67" t="15741" r="5556" b="12038"/>
          <a:stretch>
            <a:fillRect/>
          </a:stretch>
        </p:blipFill>
        <p:spPr bwMode="auto">
          <a:xfrm>
            <a:off x="5745480" y="182880"/>
            <a:ext cx="6384925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3" name="图片占位符 32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203650351"/>
              </p:ext>
            </p:extLst>
          </p:nvPr>
        </p:nvGraphicFramePr>
        <p:xfrm>
          <a:off x="1752600" y="4163839"/>
          <a:ext cx="3398520" cy="1551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Load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6474" marR="464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Count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6474" marR="464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Operation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6474" marR="4647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6474" marR="464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6474" marR="464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Nothing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6474" marR="4647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9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6474" marR="464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6474" marR="464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Count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6474" marR="4647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9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6474" marR="464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X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6474" marR="4647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Load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46474" marR="4647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5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Arbitrary Sequence Counter</a:t>
            </a:r>
            <a:br>
              <a:rPr lang="en-US" altLang="zh-CN" dirty="0"/>
            </a:br>
            <a:r>
              <a:rPr lang="zh-CN" altLang="en-US" sz="2800" dirty="0" smtClean="0"/>
              <a:t>任意</a:t>
            </a:r>
            <a:r>
              <a:rPr lang="zh-CN" altLang="en-US" sz="2800" dirty="0"/>
              <a:t>序列</a:t>
            </a:r>
            <a:r>
              <a:rPr lang="zh-CN" altLang="en-US" sz="2800" dirty="0" smtClean="0"/>
              <a:t>计数器</a:t>
            </a:r>
            <a:endParaRPr lang="zh-CN" altLang="en-US" sz="28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Given an arbitrary sequence, design a counter that will generate </a:t>
            </a:r>
            <a:r>
              <a:rPr lang="en-US" altLang="zh-CN" dirty="0" smtClean="0"/>
              <a:t>this sequence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Procedure:</a:t>
            </a:r>
          </a:p>
          <a:p>
            <a:pPr lvl="1"/>
            <a:r>
              <a:rPr lang="en-US" altLang="zh-CN" dirty="0"/>
              <a:t>Derive state table/diagram based on give sequence</a:t>
            </a:r>
          </a:p>
          <a:p>
            <a:pPr lvl="1"/>
            <a:r>
              <a:rPr lang="en-US" altLang="zh-CN" dirty="0"/>
              <a:t>Simplify (using K-maps, </a:t>
            </a:r>
            <a:r>
              <a:rPr lang="en-US" altLang="zh-CN" dirty="0" err="1"/>
              <a:t>etc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Draw logic diagram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247A-5093-4DE6-B356-08EA9897DA54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2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Example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Use D-FFs to draw the logic diagram for sequence generator (counter) for: 0 </a:t>
            </a:r>
            <a:r>
              <a:rPr lang="en-US" altLang="zh-CN" dirty="0">
                <a:ea typeface="宋体" charset="-122"/>
                <a:sym typeface="Wingdings" pitchFamily="2" charset="2"/>
              </a:rPr>
              <a:t> 7  6  1  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0</a:t>
            </a:r>
          </a:p>
          <a:p>
            <a:r>
              <a:rPr lang="en-US" altLang="zh-CN" dirty="0" smtClean="0">
                <a:ea typeface="宋体" charset="-122"/>
              </a:rPr>
              <a:t>000 </a:t>
            </a:r>
            <a:r>
              <a:rPr lang="en-US" altLang="zh-CN" dirty="0">
                <a:ea typeface="宋体" charset="-122"/>
                <a:sym typeface="Wingdings" pitchFamily="2" charset="2"/>
              </a:rPr>
              <a:t> 111  110  001  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000</a:t>
            </a:r>
            <a:endParaRPr lang="zh-CN" altLang="en-US" dirty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1BAB-43ED-4362-8F1C-E2E3ED31FC9F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16623"/>
              </p:ext>
            </p:extLst>
          </p:nvPr>
        </p:nvGraphicFramePr>
        <p:xfrm>
          <a:off x="6035040" y="1249680"/>
          <a:ext cx="5724606" cy="414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Visio" r:id="rId4" imgW="2602857" imgH="1702916" progId="Visio.Drawing.11">
                  <p:embed/>
                </p:oleObj>
              </mc:Choice>
              <mc:Fallback>
                <p:oleObj name="Visio" r:id="rId4" imgW="2602857" imgH="1702916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5040" y="1249680"/>
                        <a:ext cx="5724606" cy="4145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907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Example 1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3553-20B2-47A8-A2D9-B2FBBD925E7F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752080"/>
              </p:ext>
            </p:extLst>
          </p:nvPr>
        </p:nvGraphicFramePr>
        <p:xfrm>
          <a:off x="1325880" y="2127250"/>
          <a:ext cx="2667000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8" name="Visio" r:id="rId3" imgW="1837611" imgH="1118473" progId="Visio.Drawing.11">
                  <p:embed/>
                </p:oleObj>
              </mc:Choice>
              <mc:Fallback>
                <p:oleObj name="Visio" r:id="rId3" imgW="1837611" imgH="111847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880" y="2127250"/>
                        <a:ext cx="2667000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732604"/>
              </p:ext>
            </p:extLst>
          </p:nvPr>
        </p:nvGraphicFramePr>
        <p:xfrm>
          <a:off x="4678680" y="2119313"/>
          <a:ext cx="2590800" cy="15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9" name="Visio" r:id="rId5" imgW="1837611" imgH="1118473" progId="Visio.Drawing.11">
                  <p:embed/>
                </p:oleObj>
              </mc:Choice>
              <mc:Fallback>
                <p:oleObj name="Visio" r:id="rId5" imgW="1837611" imgH="111847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680" y="2119313"/>
                        <a:ext cx="2590800" cy="157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339711"/>
              </p:ext>
            </p:extLst>
          </p:nvPr>
        </p:nvGraphicFramePr>
        <p:xfrm>
          <a:off x="1478280" y="4321175"/>
          <a:ext cx="2667000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0" name="Visio" r:id="rId7" imgW="1837611" imgH="1118473" progId="Visio.Drawing.11">
                  <p:embed/>
                </p:oleObj>
              </mc:Choice>
              <mc:Fallback>
                <p:oleObj name="Visio" r:id="rId7" imgW="1837611" imgH="111847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8280" y="4321175"/>
                        <a:ext cx="2667000" cy="162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406429"/>
              </p:ext>
            </p:extLst>
          </p:nvPr>
        </p:nvGraphicFramePr>
        <p:xfrm>
          <a:off x="4724400" y="4241800"/>
          <a:ext cx="2743200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1" name="Visio" r:id="rId9" imgW="1837611" imgH="1118473" progId="Visio.Drawing.11">
                  <p:embed/>
                </p:oleObj>
              </mc:Choice>
              <mc:Fallback>
                <p:oleObj name="Visio" r:id="rId9" imgW="1837611" imgH="111847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241800"/>
                        <a:ext cx="2743200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240280" y="377190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4B25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Arial" charset="0"/>
                <a:ea typeface="宋体" charset="-122"/>
              </a:rPr>
              <a:t>D</a:t>
            </a:r>
            <a:r>
              <a:rPr lang="en-US" altLang="zh-CN" sz="1600" b="1" baseline="-25000" dirty="0">
                <a:latin typeface="Arial" charset="0"/>
                <a:ea typeface="宋体" charset="-122"/>
              </a:rPr>
              <a:t>3</a:t>
            </a:r>
            <a:r>
              <a:rPr lang="en-US" altLang="zh-CN" sz="1600" b="1" dirty="0">
                <a:latin typeface="Arial" charset="0"/>
                <a:ea typeface="宋体" charset="-122"/>
              </a:rPr>
              <a:t>  K-Map</a:t>
            </a:r>
            <a:endParaRPr lang="zh-CN" altLang="en-US" sz="1600" b="1" dirty="0">
              <a:latin typeface="Arial" charset="0"/>
              <a:ea typeface="宋体" charset="-122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943600" y="5988050"/>
            <a:ext cx="1042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4B25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>
                <a:latin typeface="Arial" charset="0"/>
                <a:ea typeface="宋体" charset="-122"/>
              </a:rPr>
              <a:t>Z  K-Map</a:t>
            </a:r>
            <a:endParaRPr lang="zh-CN" altLang="en-US" sz="1600" b="1">
              <a:latin typeface="Arial" charset="0"/>
              <a:ea typeface="宋体" charset="-122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468880" y="598805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4B25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Arial" charset="0"/>
                <a:ea typeface="宋体" charset="-122"/>
              </a:rPr>
              <a:t>D</a:t>
            </a:r>
            <a:r>
              <a:rPr lang="en-US" altLang="zh-CN" sz="1600" b="1" baseline="-25000" dirty="0">
                <a:latin typeface="Arial" charset="0"/>
                <a:ea typeface="宋体" charset="-122"/>
              </a:rPr>
              <a:t>1</a:t>
            </a:r>
            <a:r>
              <a:rPr lang="en-US" altLang="zh-CN" sz="1600" b="1" dirty="0">
                <a:latin typeface="Arial" charset="0"/>
                <a:ea typeface="宋体" charset="-122"/>
              </a:rPr>
              <a:t>  K-Map</a:t>
            </a:r>
            <a:endParaRPr lang="zh-CN" altLang="en-US" sz="1600" b="1" dirty="0">
              <a:latin typeface="Arial" charset="0"/>
              <a:ea typeface="宋体" charset="-122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5669280" y="377190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4B25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>
                <a:latin typeface="Arial" charset="0"/>
                <a:ea typeface="宋体" charset="-122"/>
              </a:rPr>
              <a:t>D</a:t>
            </a:r>
            <a:r>
              <a:rPr lang="en-US" altLang="zh-CN" sz="1600" b="1" baseline="-25000">
                <a:latin typeface="Arial" charset="0"/>
                <a:ea typeface="宋体" charset="-122"/>
              </a:rPr>
              <a:t>2</a:t>
            </a:r>
            <a:r>
              <a:rPr lang="en-US" altLang="zh-CN" sz="1600" b="1">
                <a:latin typeface="Arial" charset="0"/>
                <a:ea typeface="宋体" charset="-122"/>
              </a:rPr>
              <a:t>  K-Map</a:t>
            </a:r>
            <a:endParaRPr lang="zh-CN" altLang="en-US" sz="1600" b="1">
              <a:latin typeface="Arial" charset="0"/>
              <a:ea typeface="宋体" charset="-122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8061960" y="3046621"/>
            <a:ext cx="29718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D</a:t>
            </a:r>
            <a:r>
              <a:rPr lang="en-US" altLang="zh-CN" sz="2400" baseline="-25000" dirty="0">
                <a:ea typeface="宋体" charset="-122"/>
              </a:rPr>
              <a:t>3</a:t>
            </a:r>
            <a:r>
              <a:rPr lang="en-US" altLang="zh-CN" sz="2400" dirty="0">
                <a:ea typeface="宋体" charset="-122"/>
              </a:rPr>
              <a:t>=Q</a:t>
            </a:r>
            <a:r>
              <a:rPr lang="en-US" altLang="zh-CN" sz="2400" baseline="-25000" dirty="0">
                <a:ea typeface="宋体" charset="-122"/>
              </a:rPr>
              <a:t>3</a:t>
            </a:r>
            <a:r>
              <a:rPr lang="en-US" altLang="zh-CN" sz="2400" dirty="0">
                <a:ea typeface="宋体" charset="-122"/>
              </a:rPr>
              <a:t>’Q</a:t>
            </a:r>
            <a:r>
              <a:rPr lang="en-US" altLang="zh-CN" sz="2400" baseline="-25000" dirty="0">
                <a:ea typeface="宋体" charset="-122"/>
              </a:rPr>
              <a:t>1</a:t>
            </a:r>
            <a:r>
              <a:rPr lang="en-US" altLang="zh-CN" sz="2400" dirty="0">
                <a:ea typeface="宋体" charset="-122"/>
              </a:rPr>
              <a:t>’+Q</a:t>
            </a:r>
            <a:r>
              <a:rPr lang="en-US" altLang="zh-CN" sz="2400" baseline="-25000" dirty="0">
                <a:ea typeface="宋体" charset="-122"/>
              </a:rPr>
              <a:t>3</a:t>
            </a:r>
            <a:r>
              <a:rPr lang="en-US" altLang="zh-CN" sz="2400" dirty="0">
                <a:ea typeface="宋体" charset="-122"/>
              </a:rPr>
              <a:t>Q</a:t>
            </a:r>
            <a:r>
              <a:rPr lang="en-US" altLang="zh-CN" sz="2400" baseline="-25000" dirty="0">
                <a:ea typeface="宋体" charset="-122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D</a:t>
            </a:r>
            <a:r>
              <a:rPr lang="en-US" altLang="zh-CN" sz="2400" baseline="-25000" dirty="0">
                <a:ea typeface="宋体" charset="-122"/>
              </a:rPr>
              <a:t>2</a:t>
            </a:r>
            <a:r>
              <a:rPr lang="en-US" altLang="zh-CN" sz="2400" dirty="0">
                <a:ea typeface="宋体" charset="-122"/>
              </a:rPr>
              <a:t>=Q</a:t>
            </a:r>
            <a:r>
              <a:rPr lang="en-US" altLang="zh-CN" sz="2400" baseline="-25000" dirty="0">
                <a:ea typeface="宋体" charset="-122"/>
              </a:rPr>
              <a:t>3</a:t>
            </a:r>
            <a:r>
              <a:rPr lang="en-US" altLang="zh-CN" sz="2400" dirty="0">
                <a:ea typeface="宋体" charset="-122"/>
              </a:rPr>
              <a:t>’Q</a:t>
            </a:r>
            <a:r>
              <a:rPr lang="en-US" altLang="zh-CN" sz="2400" baseline="-25000" dirty="0">
                <a:ea typeface="宋体" charset="-122"/>
              </a:rPr>
              <a:t>1</a:t>
            </a:r>
            <a:r>
              <a:rPr lang="en-US" altLang="zh-CN" sz="2400" dirty="0">
                <a:ea typeface="宋体" charset="-122"/>
              </a:rPr>
              <a:t>’+Q</a:t>
            </a:r>
            <a:r>
              <a:rPr lang="en-US" altLang="zh-CN" sz="2400" baseline="-25000" dirty="0">
                <a:ea typeface="宋体" charset="-122"/>
              </a:rPr>
              <a:t>3</a:t>
            </a:r>
            <a:r>
              <a:rPr lang="en-US" altLang="zh-CN" sz="2400" dirty="0">
                <a:ea typeface="宋体" charset="-122"/>
              </a:rPr>
              <a:t>Q</a:t>
            </a:r>
            <a:r>
              <a:rPr lang="en-US" altLang="zh-CN" sz="2400" baseline="-25000" dirty="0">
                <a:ea typeface="宋体" charset="-122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D</a:t>
            </a:r>
            <a:r>
              <a:rPr lang="en-US" altLang="zh-CN" sz="2400" baseline="-25000" dirty="0">
                <a:ea typeface="宋体" charset="-122"/>
              </a:rPr>
              <a:t>1</a:t>
            </a:r>
            <a:r>
              <a:rPr lang="en-US" altLang="zh-CN" sz="2400" dirty="0">
                <a:ea typeface="宋体" charset="-122"/>
              </a:rPr>
              <a:t>=Q</a:t>
            </a:r>
            <a:r>
              <a:rPr lang="en-US" altLang="zh-CN" sz="2400" baseline="-25000" dirty="0">
                <a:ea typeface="宋体" charset="-122"/>
              </a:rPr>
              <a:t>1</a:t>
            </a:r>
            <a:r>
              <a:rPr lang="en-US" altLang="zh-CN" sz="2400" dirty="0">
                <a:ea typeface="宋体" charset="-122"/>
              </a:rPr>
              <a:t>’</a:t>
            </a:r>
            <a:endParaRPr lang="en-US" altLang="zh-CN" sz="2400" baseline="-25000" dirty="0">
              <a:ea typeface="宋体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Z= Q</a:t>
            </a:r>
            <a:r>
              <a:rPr lang="en-US" altLang="zh-CN" sz="2400" baseline="-25000" dirty="0">
                <a:ea typeface="宋体" charset="-122"/>
              </a:rPr>
              <a:t>3</a:t>
            </a:r>
            <a:r>
              <a:rPr lang="en-US" altLang="zh-CN" sz="2400" dirty="0">
                <a:ea typeface="宋体" charset="-122"/>
              </a:rPr>
              <a:t>’Q</a:t>
            </a:r>
            <a:r>
              <a:rPr lang="en-US" altLang="zh-CN" sz="2400" baseline="-25000" dirty="0">
                <a:ea typeface="宋体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8630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Example 1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981200" y="2377805"/>
            <a:ext cx="29718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ea typeface="宋体" charset="-122"/>
              </a:rPr>
              <a:t>D</a:t>
            </a:r>
            <a:r>
              <a:rPr lang="en-US" altLang="zh-CN" sz="3200" baseline="-25000" dirty="0">
                <a:ea typeface="宋体" charset="-122"/>
              </a:rPr>
              <a:t>3</a:t>
            </a:r>
            <a:r>
              <a:rPr lang="en-US" altLang="zh-CN" sz="3200" dirty="0">
                <a:ea typeface="宋体" charset="-122"/>
              </a:rPr>
              <a:t>=Q</a:t>
            </a:r>
            <a:r>
              <a:rPr lang="en-US" altLang="zh-CN" sz="3200" baseline="-25000" dirty="0">
                <a:ea typeface="宋体" charset="-122"/>
              </a:rPr>
              <a:t>3</a:t>
            </a:r>
            <a:r>
              <a:rPr lang="en-US" altLang="zh-CN" sz="3200" dirty="0">
                <a:ea typeface="宋体" charset="-122"/>
              </a:rPr>
              <a:t>’Q</a:t>
            </a:r>
            <a:r>
              <a:rPr lang="en-US" altLang="zh-CN" sz="3200" baseline="-25000" dirty="0">
                <a:ea typeface="宋体" charset="-122"/>
              </a:rPr>
              <a:t>1</a:t>
            </a:r>
            <a:r>
              <a:rPr lang="en-US" altLang="zh-CN" sz="3200" dirty="0">
                <a:ea typeface="宋体" charset="-122"/>
              </a:rPr>
              <a:t>’+Q</a:t>
            </a:r>
            <a:r>
              <a:rPr lang="en-US" altLang="zh-CN" sz="3200" baseline="-25000" dirty="0">
                <a:ea typeface="宋体" charset="-122"/>
              </a:rPr>
              <a:t>3</a:t>
            </a:r>
            <a:r>
              <a:rPr lang="en-US" altLang="zh-CN" sz="3200" dirty="0">
                <a:ea typeface="宋体" charset="-122"/>
              </a:rPr>
              <a:t>Q</a:t>
            </a:r>
            <a:r>
              <a:rPr lang="en-US" altLang="zh-CN" sz="3200" baseline="-25000" dirty="0">
                <a:ea typeface="宋体" charset="-122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 sz="3200" dirty="0">
                <a:ea typeface="宋体" charset="-122"/>
              </a:rPr>
              <a:t>D</a:t>
            </a:r>
            <a:r>
              <a:rPr lang="en-US" altLang="zh-CN" sz="3200" baseline="-25000" dirty="0">
                <a:ea typeface="宋体" charset="-122"/>
              </a:rPr>
              <a:t>2</a:t>
            </a:r>
            <a:r>
              <a:rPr lang="en-US" altLang="zh-CN" sz="3200" dirty="0">
                <a:ea typeface="宋体" charset="-122"/>
              </a:rPr>
              <a:t>=Q</a:t>
            </a:r>
            <a:r>
              <a:rPr lang="en-US" altLang="zh-CN" sz="3200" baseline="-25000" dirty="0">
                <a:ea typeface="宋体" charset="-122"/>
              </a:rPr>
              <a:t>3</a:t>
            </a:r>
            <a:r>
              <a:rPr lang="en-US" altLang="zh-CN" sz="3200" dirty="0">
                <a:ea typeface="宋体" charset="-122"/>
              </a:rPr>
              <a:t>’Q</a:t>
            </a:r>
            <a:r>
              <a:rPr lang="en-US" altLang="zh-CN" sz="3200" baseline="-25000" dirty="0">
                <a:ea typeface="宋体" charset="-122"/>
              </a:rPr>
              <a:t>1</a:t>
            </a:r>
            <a:r>
              <a:rPr lang="en-US" altLang="zh-CN" sz="3200" dirty="0">
                <a:ea typeface="宋体" charset="-122"/>
              </a:rPr>
              <a:t>’+Q</a:t>
            </a:r>
            <a:r>
              <a:rPr lang="en-US" altLang="zh-CN" sz="3200" baseline="-25000" dirty="0">
                <a:ea typeface="宋体" charset="-122"/>
              </a:rPr>
              <a:t>3</a:t>
            </a:r>
            <a:r>
              <a:rPr lang="en-US" altLang="zh-CN" sz="3200" dirty="0">
                <a:ea typeface="宋体" charset="-122"/>
              </a:rPr>
              <a:t>Q</a:t>
            </a:r>
            <a:r>
              <a:rPr lang="en-US" altLang="zh-CN" sz="3200" baseline="-25000" dirty="0">
                <a:ea typeface="宋体" charset="-122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 sz="3200" dirty="0">
                <a:ea typeface="宋体" charset="-122"/>
              </a:rPr>
              <a:t>D</a:t>
            </a:r>
            <a:r>
              <a:rPr lang="en-US" altLang="zh-CN" sz="3200" baseline="-25000" dirty="0">
                <a:ea typeface="宋体" charset="-122"/>
              </a:rPr>
              <a:t>1</a:t>
            </a:r>
            <a:r>
              <a:rPr lang="en-US" altLang="zh-CN" sz="3200" dirty="0">
                <a:ea typeface="宋体" charset="-122"/>
              </a:rPr>
              <a:t>=Q</a:t>
            </a:r>
            <a:r>
              <a:rPr lang="en-US" altLang="zh-CN" sz="3200" baseline="-25000" dirty="0">
                <a:ea typeface="宋体" charset="-122"/>
              </a:rPr>
              <a:t>1</a:t>
            </a:r>
            <a:r>
              <a:rPr lang="en-US" altLang="zh-CN" sz="3200" dirty="0">
                <a:ea typeface="宋体" charset="-122"/>
              </a:rPr>
              <a:t>’</a:t>
            </a:r>
            <a:endParaRPr lang="en-US" altLang="zh-CN" sz="3200" baseline="-25000" dirty="0">
              <a:ea typeface="宋体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dirty="0">
                <a:ea typeface="宋体" charset="-122"/>
              </a:rPr>
              <a:t>Z= Q</a:t>
            </a:r>
            <a:r>
              <a:rPr lang="en-US" altLang="zh-CN" sz="3200" baseline="-25000" dirty="0">
                <a:ea typeface="宋体" charset="-122"/>
              </a:rPr>
              <a:t>3</a:t>
            </a:r>
            <a:r>
              <a:rPr lang="en-US" altLang="zh-CN" sz="3200" dirty="0">
                <a:ea typeface="宋体" charset="-122"/>
              </a:rPr>
              <a:t>’Q</a:t>
            </a:r>
            <a:r>
              <a:rPr lang="en-US" altLang="zh-CN" sz="3200" baseline="-25000" dirty="0">
                <a:ea typeface="宋体" charset="-122"/>
              </a:rPr>
              <a:t>1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158843"/>
              </p:ext>
            </p:extLst>
          </p:nvPr>
        </p:nvGraphicFramePr>
        <p:xfrm>
          <a:off x="6127115" y="1498330"/>
          <a:ext cx="3092450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0" name="Visio" r:id="rId4" imgW="1792963" imgH="1018797" progId="Visio.Drawing.11">
                  <p:embed/>
                </p:oleObj>
              </mc:Choice>
              <mc:Fallback>
                <p:oleObj name="Visio" r:id="rId4" imgW="1792963" imgH="101879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115" y="1498330"/>
                        <a:ext cx="3092450" cy="175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190723"/>
              </p:ext>
            </p:extLst>
          </p:nvPr>
        </p:nvGraphicFramePr>
        <p:xfrm>
          <a:off x="6035040" y="3836049"/>
          <a:ext cx="3154680" cy="2793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1" name="Visio" r:id="rId6" imgW="2530764" imgH="2242686" progId="Visio.Drawing.11">
                  <p:embed/>
                </p:oleObj>
              </mc:Choice>
              <mc:Fallback>
                <p:oleObj name="Visio" r:id="rId6" imgW="2530764" imgH="224268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5040" y="3836049"/>
                        <a:ext cx="3154680" cy="2793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8763677" y="4883654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0 </a:t>
            </a:r>
            <a:r>
              <a:rPr lang="en-US" altLang="zh-CN" dirty="0">
                <a:ea typeface="宋体" charset="-122"/>
                <a:sym typeface="Wingdings" pitchFamily="2" charset="2"/>
              </a:rPr>
              <a:t> 7  6  1  0</a:t>
            </a:r>
          </a:p>
        </p:txBody>
      </p:sp>
    </p:spTree>
    <p:extLst>
      <p:ext uri="{BB962C8B-B14F-4D97-AF65-F5344CB8AC3E}">
        <p14:creationId xmlns:p14="http://schemas.microsoft.com/office/powerpoint/2010/main" val="68929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Example 1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581182"/>
              </p:ext>
            </p:extLst>
          </p:nvPr>
        </p:nvGraphicFramePr>
        <p:xfrm>
          <a:off x="2240280" y="2597785"/>
          <a:ext cx="6781800" cy="289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Visio" r:id="rId3" imgW="4150822" imgH="1774750" progId="Visio.Drawing.11">
                  <p:embed/>
                </p:oleObj>
              </mc:Choice>
              <mc:Fallback>
                <p:oleObj name="Visio" r:id="rId3" imgW="4150822" imgH="177475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280" y="2597785"/>
                        <a:ext cx="6781800" cy="289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42114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3600" dirty="0"/>
              <a:t>1. Design a modulu-13 binary counter.</a:t>
            </a:r>
          </a:p>
          <a:p>
            <a:pPr lvl="1"/>
            <a:r>
              <a:rPr lang="en-US" altLang="zh-CN" sz="3200" dirty="0"/>
              <a:t>1) asynchronous</a:t>
            </a:r>
          </a:p>
          <a:p>
            <a:pPr lvl="1"/>
            <a:r>
              <a:rPr lang="en-US" altLang="zh-CN" sz="3200" dirty="0"/>
              <a:t>2) synchronous</a:t>
            </a:r>
          </a:p>
          <a:p>
            <a:r>
              <a:rPr lang="en-US" altLang="zh-CN" sz="3600" dirty="0"/>
              <a:t>2. Design a synchronous counter to produce the 3-bit gray code sequences</a:t>
            </a:r>
            <a:r>
              <a:rPr lang="en-US" altLang="zh-CN" sz="3600" dirty="0" smtClean="0"/>
              <a:t>: 000,001,011,010,110,111,101,100,000</a:t>
            </a:r>
            <a:r>
              <a:rPr lang="en-US" altLang="zh-CN" sz="3600" dirty="0"/>
              <a:t>…</a:t>
            </a:r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6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Diagram of Moore model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Oval 26"/>
          <p:cNvSpPr>
            <a:spLocks noChangeArrowheads="1"/>
          </p:cNvSpPr>
          <p:nvPr/>
        </p:nvSpPr>
        <p:spPr bwMode="auto">
          <a:xfrm>
            <a:off x="6536531" y="2364582"/>
            <a:ext cx="669925" cy="709612"/>
          </a:xfrm>
          <a:prstGeom prst="ellipse">
            <a:avLst/>
          </a:prstGeom>
          <a:noFill/>
          <a:ln w="25400" algn="ctr">
            <a:solidFill>
              <a:srgbClr val="00051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Oval 27"/>
          <p:cNvSpPr>
            <a:spLocks noChangeArrowheads="1"/>
          </p:cNvSpPr>
          <p:nvPr/>
        </p:nvSpPr>
        <p:spPr bwMode="auto">
          <a:xfrm>
            <a:off x="8381206" y="2364582"/>
            <a:ext cx="669925" cy="709612"/>
          </a:xfrm>
          <a:prstGeom prst="ellipse">
            <a:avLst/>
          </a:prstGeom>
          <a:noFill/>
          <a:ln w="25400" algn="ctr">
            <a:solidFill>
              <a:srgbClr val="00051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Freeform 28"/>
          <p:cNvSpPr>
            <a:spLocks/>
          </p:cNvSpPr>
          <p:nvPr/>
        </p:nvSpPr>
        <p:spPr bwMode="auto">
          <a:xfrm>
            <a:off x="7206456" y="2547144"/>
            <a:ext cx="1174750" cy="204788"/>
          </a:xfrm>
          <a:custGeom>
            <a:avLst/>
            <a:gdLst>
              <a:gd name="T0" fmla="*/ 0 w 960"/>
              <a:gd name="T1" fmla="*/ 152 h 152"/>
              <a:gd name="T2" fmla="*/ 480 w 960"/>
              <a:gd name="T3" fmla="*/ 8 h 152"/>
              <a:gd name="T4" fmla="*/ 960 w 960"/>
              <a:gd name="T5" fmla="*/ 10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152">
                <a:moveTo>
                  <a:pt x="0" y="152"/>
                </a:moveTo>
                <a:cubicBezTo>
                  <a:pt x="160" y="84"/>
                  <a:pt x="320" y="16"/>
                  <a:pt x="480" y="8"/>
                </a:cubicBezTo>
                <a:cubicBezTo>
                  <a:pt x="640" y="0"/>
                  <a:pt x="800" y="52"/>
                  <a:pt x="960" y="104"/>
                </a:cubicBezTo>
              </a:path>
            </a:pathLst>
          </a:custGeom>
          <a:noFill/>
          <a:ln w="25400" cap="flat" cmpd="sng">
            <a:solidFill>
              <a:srgbClr val="000514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7568406" y="2159794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i="1">
                <a:solidFill>
                  <a:srgbClr val="000514"/>
                </a:solidFill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10" name="Text Box 30"/>
          <p:cNvSpPr txBox="1">
            <a:spLocks noChangeArrowheads="1"/>
          </p:cNvSpPr>
          <p:nvPr/>
        </p:nvSpPr>
        <p:spPr bwMode="auto">
          <a:xfrm>
            <a:off x="6485731" y="2585244"/>
            <a:ext cx="755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400" b="1" i="1">
                <a:solidFill>
                  <a:srgbClr val="000514"/>
                </a:solidFill>
                <a:latin typeface="Comic Sans MS" panose="030F0702030302020204" pitchFamily="66" charset="0"/>
              </a:rPr>
              <a:t>S1/O1</a:t>
            </a:r>
          </a:p>
        </p:txBody>
      </p:sp>
      <p:sp>
        <p:nvSpPr>
          <p:cNvPr id="11" name="Text Box 31"/>
          <p:cNvSpPr txBox="1">
            <a:spLocks noChangeArrowheads="1"/>
          </p:cNvSpPr>
          <p:nvPr/>
        </p:nvSpPr>
        <p:spPr bwMode="auto">
          <a:xfrm>
            <a:off x="8306594" y="2585244"/>
            <a:ext cx="755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1400" b="1" i="1">
                <a:solidFill>
                  <a:srgbClr val="000514"/>
                </a:solidFill>
                <a:latin typeface="Comic Sans MS" panose="030F0702030302020204" pitchFamily="66" charset="0"/>
              </a:rPr>
              <a:t>S2/O2</a:t>
            </a:r>
          </a:p>
        </p:txBody>
      </p:sp>
      <p:sp>
        <p:nvSpPr>
          <p:cNvPr id="12" name="Text Box 32"/>
          <p:cNvSpPr txBox="1">
            <a:spLocks noChangeArrowheads="1"/>
          </p:cNvSpPr>
          <p:nvPr/>
        </p:nvSpPr>
        <p:spPr bwMode="auto">
          <a:xfrm>
            <a:off x="6048534" y="3273085"/>
            <a:ext cx="516810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800" dirty="0">
                <a:latin typeface="Comic Sans MS" panose="030F0702030302020204" pitchFamily="66" charset="0"/>
              </a:rPr>
              <a:t>Reads as:</a:t>
            </a:r>
            <a:br>
              <a:rPr lang="en-US" altLang="zh-CN" sz="2800" dirty="0">
                <a:latin typeface="Comic Sans MS" panose="030F0702030302020204" pitchFamily="66" charset="0"/>
              </a:rPr>
            </a:br>
            <a:r>
              <a:rPr lang="en-US" altLang="zh-CN" sz="2800" dirty="0">
                <a:latin typeface="Comic Sans MS" panose="030F0702030302020204" pitchFamily="66" charset="0"/>
              </a:rPr>
              <a:t>When at state </a:t>
            </a:r>
            <a:r>
              <a:rPr lang="en-US" altLang="zh-CN" sz="2800" b="1" i="1" dirty="0">
                <a:latin typeface="Comic Sans MS" panose="030F0702030302020204" pitchFamily="66" charset="0"/>
              </a:rPr>
              <a:t>s1 </a:t>
            </a:r>
            <a:r>
              <a:rPr lang="en-US" altLang="zh-CN" sz="2800" dirty="0">
                <a:latin typeface="Comic Sans MS" panose="030F0702030302020204" pitchFamily="66" charset="0"/>
              </a:rPr>
              <a:t>with output</a:t>
            </a:r>
          </a:p>
          <a:p>
            <a:pPr eaLnBrk="0" hangingPunct="0"/>
            <a:r>
              <a:rPr lang="en-US" altLang="zh-CN" sz="2800" b="1" i="1" dirty="0">
                <a:latin typeface="Comic Sans MS" panose="030F0702030302020204" pitchFamily="66" charset="0"/>
              </a:rPr>
              <a:t>O1</a:t>
            </a:r>
            <a:r>
              <a:rPr lang="en-US" altLang="zh-CN" sz="2800" dirty="0">
                <a:latin typeface="Comic Sans MS" panose="030F0702030302020204" pitchFamily="66" charset="0"/>
              </a:rPr>
              <a:t> and apply input </a:t>
            </a:r>
            <a:r>
              <a:rPr lang="en-US" altLang="zh-CN" sz="2800" b="1" i="1" dirty="0">
                <a:latin typeface="Comic Sans MS" panose="030F0702030302020204" pitchFamily="66" charset="0"/>
              </a:rPr>
              <a:t>I</a:t>
            </a:r>
            <a:r>
              <a:rPr lang="en-US" altLang="zh-CN" sz="2800" dirty="0">
                <a:latin typeface="Comic Sans MS" panose="030F0702030302020204" pitchFamily="66" charset="0"/>
              </a:rPr>
              <a:t>, </a:t>
            </a:r>
          </a:p>
          <a:p>
            <a:pPr eaLnBrk="0" hangingPunct="0"/>
            <a:r>
              <a:rPr lang="en-US" altLang="zh-CN" sz="2800" dirty="0">
                <a:latin typeface="Comic Sans MS" panose="030F0702030302020204" pitchFamily="66" charset="0"/>
              </a:rPr>
              <a:t>we proceed to state </a:t>
            </a:r>
            <a:r>
              <a:rPr lang="en-US" altLang="zh-CN" sz="2800" b="1" i="1" dirty="0">
                <a:latin typeface="Comic Sans MS" panose="030F0702030302020204" pitchFamily="66" charset="0"/>
              </a:rPr>
              <a:t>s2 </a:t>
            </a:r>
            <a:r>
              <a:rPr lang="en-US" altLang="zh-CN" sz="2800" dirty="0">
                <a:latin typeface="Comic Sans MS" panose="030F0702030302020204" pitchFamily="66" charset="0"/>
              </a:rPr>
              <a:t>with </a:t>
            </a:r>
          </a:p>
          <a:p>
            <a:pPr eaLnBrk="0" hangingPunct="0"/>
            <a:r>
              <a:rPr lang="en-US" altLang="zh-CN" sz="2800" dirty="0">
                <a:latin typeface="Comic Sans MS" panose="030F0702030302020204" pitchFamily="66" charset="0"/>
              </a:rPr>
              <a:t>Output </a:t>
            </a:r>
            <a:r>
              <a:rPr lang="en-US" altLang="zh-CN" sz="2800" b="1" i="1" dirty="0">
                <a:latin typeface="Comic Sans MS" panose="030F0702030302020204" pitchFamily="66" charset="0"/>
              </a:rPr>
              <a:t>O2.</a:t>
            </a:r>
            <a:endParaRPr lang="en-US" altLang="zh-CN" sz="2800" dirty="0">
              <a:latin typeface="Comic Sans MS" panose="030F0702030302020204" pitchFamily="66" charset="0"/>
            </a:endParaRPr>
          </a:p>
          <a:p>
            <a:pPr eaLnBrk="0" hangingPunct="0"/>
            <a:endParaRPr lang="en-US" altLang="zh-CN" sz="2800" b="1" i="1" dirty="0">
              <a:latin typeface="Comic Sans MS" panose="030F0702030302020204" pitchFamily="66" charset="0"/>
            </a:endParaRPr>
          </a:p>
        </p:txBody>
      </p:sp>
      <p:sp>
        <p:nvSpPr>
          <p:cNvPr id="13" name="Oval 34"/>
          <p:cNvSpPr>
            <a:spLocks noChangeArrowheads="1"/>
          </p:cNvSpPr>
          <p:nvPr/>
        </p:nvSpPr>
        <p:spPr bwMode="auto">
          <a:xfrm>
            <a:off x="1735931" y="2921794"/>
            <a:ext cx="914400" cy="838200"/>
          </a:xfrm>
          <a:prstGeom prst="ellipse">
            <a:avLst/>
          </a:prstGeom>
          <a:noFill/>
          <a:ln w="25400" algn="ctr">
            <a:solidFill>
              <a:srgbClr val="00051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35"/>
          <p:cNvSpPr txBox="1">
            <a:spLocks noChangeArrowheads="1"/>
          </p:cNvSpPr>
          <p:nvPr/>
        </p:nvSpPr>
        <p:spPr bwMode="auto">
          <a:xfrm>
            <a:off x="1788319" y="3150394"/>
            <a:ext cx="71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i="1">
                <a:solidFill>
                  <a:srgbClr val="000514"/>
                </a:solidFill>
                <a:latin typeface="Comic Sans MS" panose="030F0702030302020204" pitchFamily="66" charset="0"/>
              </a:rPr>
              <a:t>0/0</a:t>
            </a:r>
          </a:p>
        </p:txBody>
      </p:sp>
      <p:sp>
        <p:nvSpPr>
          <p:cNvPr id="15" name="Freeform 36"/>
          <p:cNvSpPr>
            <a:spLocks/>
          </p:cNvSpPr>
          <p:nvPr/>
        </p:nvSpPr>
        <p:spPr bwMode="auto">
          <a:xfrm>
            <a:off x="1977231" y="2477294"/>
            <a:ext cx="762000" cy="596900"/>
          </a:xfrm>
          <a:custGeom>
            <a:avLst/>
            <a:gdLst>
              <a:gd name="T0" fmla="*/ 88 w 480"/>
              <a:gd name="T1" fmla="*/ 280 h 376"/>
              <a:gd name="T2" fmla="*/ 40 w 480"/>
              <a:gd name="T3" fmla="*/ 40 h 376"/>
              <a:gd name="T4" fmla="*/ 328 w 480"/>
              <a:gd name="T5" fmla="*/ 40 h 376"/>
              <a:gd name="T6" fmla="*/ 472 w 480"/>
              <a:gd name="T7" fmla="*/ 232 h 376"/>
              <a:gd name="T8" fmla="*/ 376 w 480"/>
              <a:gd name="T9" fmla="*/ 37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0" h="376">
                <a:moveTo>
                  <a:pt x="88" y="280"/>
                </a:moveTo>
                <a:cubicBezTo>
                  <a:pt x="44" y="180"/>
                  <a:pt x="0" y="80"/>
                  <a:pt x="40" y="40"/>
                </a:cubicBezTo>
                <a:cubicBezTo>
                  <a:pt x="80" y="0"/>
                  <a:pt x="256" y="8"/>
                  <a:pt x="328" y="40"/>
                </a:cubicBezTo>
                <a:cubicBezTo>
                  <a:pt x="400" y="72"/>
                  <a:pt x="464" y="176"/>
                  <a:pt x="472" y="232"/>
                </a:cubicBezTo>
                <a:cubicBezTo>
                  <a:pt x="480" y="288"/>
                  <a:pt x="428" y="332"/>
                  <a:pt x="376" y="376"/>
                </a:cubicBezTo>
              </a:path>
            </a:pathLst>
          </a:custGeom>
          <a:noFill/>
          <a:ln w="25400" cap="flat" cmpd="sng">
            <a:solidFill>
              <a:srgbClr val="000514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37"/>
          <p:cNvSpPr txBox="1">
            <a:spLocks noChangeArrowheads="1"/>
          </p:cNvSpPr>
          <p:nvPr/>
        </p:nvSpPr>
        <p:spPr bwMode="auto">
          <a:xfrm>
            <a:off x="2582069" y="2388394"/>
            <a:ext cx="1058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i="1">
                <a:solidFill>
                  <a:srgbClr val="000514"/>
                </a:solidFill>
                <a:latin typeface="Comic Sans MS" panose="030F0702030302020204" pitchFamily="66" charset="0"/>
              </a:rPr>
              <a:t>00,11</a:t>
            </a:r>
          </a:p>
        </p:txBody>
      </p:sp>
      <p:sp>
        <p:nvSpPr>
          <p:cNvPr id="17" name="Freeform 38"/>
          <p:cNvSpPr>
            <a:spLocks/>
          </p:cNvSpPr>
          <p:nvPr/>
        </p:nvSpPr>
        <p:spPr bwMode="auto">
          <a:xfrm>
            <a:off x="2650331" y="3150394"/>
            <a:ext cx="1828800" cy="228600"/>
          </a:xfrm>
          <a:custGeom>
            <a:avLst/>
            <a:gdLst>
              <a:gd name="T0" fmla="*/ 0 w 1152"/>
              <a:gd name="T1" fmla="*/ 144 h 144"/>
              <a:gd name="T2" fmla="*/ 528 w 1152"/>
              <a:gd name="T3" fmla="*/ 0 h 144"/>
              <a:gd name="T4" fmla="*/ 1152 w 1152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68" y="72"/>
                  <a:pt x="336" y="0"/>
                  <a:pt x="528" y="0"/>
                </a:cubicBezTo>
                <a:cubicBezTo>
                  <a:pt x="720" y="0"/>
                  <a:pt x="1040" y="112"/>
                  <a:pt x="1152" y="144"/>
                </a:cubicBezTo>
              </a:path>
            </a:pathLst>
          </a:custGeom>
          <a:noFill/>
          <a:ln w="25400" cap="flat" cmpd="sng">
            <a:solidFill>
              <a:srgbClr val="000514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Oval 39"/>
          <p:cNvSpPr>
            <a:spLocks noChangeArrowheads="1"/>
          </p:cNvSpPr>
          <p:nvPr/>
        </p:nvSpPr>
        <p:spPr bwMode="auto">
          <a:xfrm>
            <a:off x="4479131" y="2997994"/>
            <a:ext cx="914400" cy="838200"/>
          </a:xfrm>
          <a:prstGeom prst="ellipse">
            <a:avLst/>
          </a:prstGeom>
          <a:noFill/>
          <a:ln w="25400" algn="ctr">
            <a:solidFill>
              <a:srgbClr val="00051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40"/>
          <p:cNvSpPr txBox="1">
            <a:spLocks noChangeArrowheads="1"/>
          </p:cNvSpPr>
          <p:nvPr/>
        </p:nvSpPr>
        <p:spPr bwMode="auto">
          <a:xfrm>
            <a:off x="4531519" y="3150394"/>
            <a:ext cx="71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i="1">
                <a:solidFill>
                  <a:srgbClr val="000514"/>
                </a:solidFill>
                <a:latin typeface="Comic Sans MS" panose="030F0702030302020204" pitchFamily="66" charset="0"/>
              </a:rPr>
              <a:t>1/1</a:t>
            </a:r>
          </a:p>
        </p:txBody>
      </p:sp>
      <p:sp>
        <p:nvSpPr>
          <p:cNvPr id="20" name="Text Box 41"/>
          <p:cNvSpPr txBox="1">
            <a:spLocks noChangeArrowheads="1"/>
          </p:cNvSpPr>
          <p:nvPr/>
        </p:nvSpPr>
        <p:spPr bwMode="auto">
          <a:xfrm>
            <a:off x="3267869" y="2769394"/>
            <a:ext cx="1058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i="1">
                <a:solidFill>
                  <a:srgbClr val="000514"/>
                </a:solidFill>
                <a:latin typeface="Comic Sans MS" panose="030F0702030302020204" pitchFamily="66" charset="0"/>
              </a:rPr>
              <a:t>01,10</a:t>
            </a:r>
          </a:p>
        </p:txBody>
      </p:sp>
      <p:sp>
        <p:nvSpPr>
          <p:cNvPr id="21" name="Freeform 42"/>
          <p:cNvSpPr>
            <a:spLocks/>
          </p:cNvSpPr>
          <p:nvPr/>
        </p:nvSpPr>
        <p:spPr bwMode="auto">
          <a:xfrm>
            <a:off x="2650331" y="3531394"/>
            <a:ext cx="1828800" cy="165100"/>
          </a:xfrm>
          <a:custGeom>
            <a:avLst/>
            <a:gdLst>
              <a:gd name="T0" fmla="*/ 1152 w 1152"/>
              <a:gd name="T1" fmla="*/ 48 h 104"/>
              <a:gd name="T2" fmla="*/ 576 w 1152"/>
              <a:gd name="T3" fmla="*/ 96 h 104"/>
              <a:gd name="T4" fmla="*/ 0 w 1152"/>
              <a:gd name="T5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2" h="104">
                <a:moveTo>
                  <a:pt x="1152" y="48"/>
                </a:moveTo>
                <a:cubicBezTo>
                  <a:pt x="960" y="76"/>
                  <a:pt x="768" y="104"/>
                  <a:pt x="576" y="96"/>
                </a:cubicBezTo>
                <a:cubicBezTo>
                  <a:pt x="384" y="88"/>
                  <a:pt x="192" y="44"/>
                  <a:pt x="0" y="0"/>
                </a:cubicBezTo>
              </a:path>
            </a:pathLst>
          </a:custGeom>
          <a:noFill/>
          <a:ln w="25400" cap="flat" cmpd="sng">
            <a:solidFill>
              <a:srgbClr val="000514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43"/>
          <p:cNvSpPr txBox="1">
            <a:spLocks noChangeArrowheads="1"/>
          </p:cNvSpPr>
          <p:nvPr/>
        </p:nvSpPr>
        <p:spPr bwMode="auto">
          <a:xfrm>
            <a:off x="2917031" y="3683794"/>
            <a:ext cx="1058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i="1">
                <a:solidFill>
                  <a:srgbClr val="000514"/>
                </a:solidFill>
                <a:latin typeface="Comic Sans MS" panose="030F0702030302020204" pitchFamily="66" charset="0"/>
              </a:rPr>
              <a:t>01,10</a:t>
            </a:r>
          </a:p>
        </p:txBody>
      </p:sp>
      <p:sp>
        <p:nvSpPr>
          <p:cNvPr id="23" name="Freeform 44"/>
          <p:cNvSpPr>
            <a:spLocks/>
          </p:cNvSpPr>
          <p:nvPr/>
        </p:nvSpPr>
        <p:spPr bwMode="auto">
          <a:xfrm>
            <a:off x="4428331" y="3759994"/>
            <a:ext cx="927100" cy="457200"/>
          </a:xfrm>
          <a:custGeom>
            <a:avLst/>
            <a:gdLst>
              <a:gd name="T0" fmla="*/ 464 w 584"/>
              <a:gd name="T1" fmla="*/ 0 h 288"/>
              <a:gd name="T2" fmla="*/ 560 w 584"/>
              <a:gd name="T3" fmla="*/ 240 h 288"/>
              <a:gd name="T4" fmla="*/ 320 w 584"/>
              <a:gd name="T5" fmla="*/ 288 h 288"/>
              <a:gd name="T6" fmla="*/ 32 w 584"/>
              <a:gd name="T7" fmla="*/ 240 h 288"/>
              <a:gd name="T8" fmla="*/ 128 w 584"/>
              <a:gd name="T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288">
                <a:moveTo>
                  <a:pt x="464" y="0"/>
                </a:moveTo>
                <a:cubicBezTo>
                  <a:pt x="524" y="96"/>
                  <a:pt x="584" y="192"/>
                  <a:pt x="560" y="240"/>
                </a:cubicBezTo>
                <a:cubicBezTo>
                  <a:pt x="536" y="288"/>
                  <a:pt x="408" y="288"/>
                  <a:pt x="320" y="288"/>
                </a:cubicBezTo>
                <a:cubicBezTo>
                  <a:pt x="232" y="288"/>
                  <a:pt x="64" y="288"/>
                  <a:pt x="32" y="240"/>
                </a:cubicBezTo>
                <a:cubicBezTo>
                  <a:pt x="0" y="192"/>
                  <a:pt x="96" y="48"/>
                  <a:pt x="128" y="0"/>
                </a:cubicBezTo>
              </a:path>
            </a:pathLst>
          </a:custGeom>
          <a:noFill/>
          <a:ln w="25400" cap="flat" cmpd="sng">
            <a:solidFill>
              <a:srgbClr val="000514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45"/>
          <p:cNvSpPr txBox="1">
            <a:spLocks noChangeArrowheads="1"/>
          </p:cNvSpPr>
          <p:nvPr/>
        </p:nvSpPr>
        <p:spPr bwMode="auto">
          <a:xfrm>
            <a:off x="4334669" y="4217194"/>
            <a:ext cx="1058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i="1">
                <a:solidFill>
                  <a:srgbClr val="000514"/>
                </a:solidFill>
                <a:latin typeface="Comic Sans MS" panose="030F0702030302020204" pitchFamily="66" charset="0"/>
              </a:rPr>
              <a:t>00,11</a:t>
            </a:r>
          </a:p>
        </p:txBody>
      </p:sp>
    </p:spTree>
    <p:extLst>
      <p:ext uri="{BB962C8B-B14F-4D97-AF65-F5344CB8AC3E}">
        <p14:creationId xmlns:p14="http://schemas.microsoft.com/office/powerpoint/2010/main" val="41627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Diagram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68918"/>
            <a:ext cx="2736850" cy="230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4">
            <a:lum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1"/>
          <a:stretch/>
        </p:blipFill>
        <p:spPr bwMode="auto">
          <a:xfrm>
            <a:off x="5112068" y="2070100"/>
            <a:ext cx="5364162" cy="3701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951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</a:t>
            </a:r>
            <a:r>
              <a:rPr lang="en-US" altLang="zh-CN" dirty="0" smtClean="0"/>
              <a:t>Table</a:t>
            </a:r>
            <a:br>
              <a:rPr lang="en-US" altLang="zh-CN" dirty="0" smtClean="0"/>
            </a:br>
            <a:r>
              <a:rPr lang="zh-CN" altLang="en-US" sz="2800" dirty="0" smtClean="0"/>
              <a:t>状态表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b="1" u="sng" dirty="0"/>
              <a:t>Enumerates</a:t>
            </a:r>
            <a:r>
              <a:rPr lang="en-US" altLang="zh-CN" dirty="0"/>
              <a:t> the relationship between inputs, outputs, and states of the sequential circuit.</a:t>
            </a:r>
          </a:p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lum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820" y="191135"/>
            <a:ext cx="4549140" cy="3520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lum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315" y="3820993"/>
            <a:ext cx="6805123" cy="280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468495" y="5162112"/>
            <a:ext cx="4032250" cy="215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485957" y="5483860"/>
            <a:ext cx="4032250" cy="2159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404359" y="5829298"/>
            <a:ext cx="4032250" cy="5746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0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Table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3553-20B2-47A8-A2D9-B2FBBD925E7F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lum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" y="4780597"/>
            <a:ext cx="4535488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lum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340" y="1889124"/>
            <a:ext cx="3362325" cy="260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414140"/>
              </p:ext>
            </p:extLst>
          </p:nvPr>
        </p:nvGraphicFramePr>
        <p:xfrm>
          <a:off x="5541328" y="113335"/>
          <a:ext cx="5035232" cy="65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1" name="Visio" r:id="rId6" imgW="5577068" imgH="7278612" progId="Visio.Drawing.11">
                  <p:embed/>
                </p:oleObj>
              </mc:Choice>
              <mc:Fallback>
                <p:oleObj name="Visio" r:id="rId6" imgW="5577068" imgH="727861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1328" y="113335"/>
                        <a:ext cx="5035232" cy="65714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334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Transition </a:t>
            </a:r>
            <a:r>
              <a:rPr lang="en-US" altLang="zh-CN" dirty="0" smtClean="0"/>
              <a:t>Table</a:t>
            </a:r>
            <a:br>
              <a:rPr lang="en-US" altLang="zh-CN" dirty="0" smtClean="0"/>
            </a:br>
            <a:r>
              <a:rPr lang="zh-CN" altLang="en-US" sz="2800" dirty="0" smtClean="0"/>
              <a:t>状态</a:t>
            </a:r>
            <a:r>
              <a:rPr lang="zh-CN" altLang="en-US" sz="2800" dirty="0"/>
              <a:t>转换</a:t>
            </a:r>
            <a:r>
              <a:rPr lang="zh-CN" altLang="en-US" sz="2800" dirty="0" smtClean="0"/>
              <a:t>表</a:t>
            </a:r>
            <a:endParaRPr lang="zh-CN" altLang="en-US" sz="28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19A8-A8C5-4DB2-9CDE-46DB047CC4D6}" type="datetime1">
              <a:rPr lang="en-US" altLang="zh-CN" smtClean="0"/>
              <a:t>12/7/2021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计算机学院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lum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280" y="167005"/>
            <a:ext cx="2302985" cy="178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258093" y="2223254"/>
            <a:ext cx="58864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Each state is assigned a </a:t>
            </a:r>
            <a:r>
              <a:rPr lang="en-US" altLang="zh-CN" sz="2800" b="1" u="sng" dirty="0"/>
              <a:t>unique</a:t>
            </a:r>
            <a:r>
              <a:rPr lang="en-US" altLang="zh-CN" sz="2800" dirty="0"/>
              <a:t> code.</a:t>
            </a:r>
          </a:p>
        </p:txBody>
      </p:sp>
      <p:pic>
        <p:nvPicPr>
          <p:cNvPr id="63" name="Picture 5"/>
          <p:cNvPicPr>
            <a:picLocks noChangeAspect="1" noChangeArrowheads="1"/>
          </p:cNvPicPr>
          <p:nvPr/>
        </p:nvPicPr>
        <p:blipFill>
          <a:blip r:embed="rId4">
            <a:lum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94" y="2873693"/>
            <a:ext cx="4535487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4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116412"/>
              </p:ext>
            </p:extLst>
          </p:nvPr>
        </p:nvGraphicFramePr>
        <p:xfrm>
          <a:off x="2907346" y="4821555"/>
          <a:ext cx="2376487" cy="199200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State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90000" marR="90000" marT="46800" marB="468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5" name="Picture 75"/>
          <p:cNvPicPr>
            <a:picLocks noChangeAspect="1" noChangeArrowheads="1"/>
          </p:cNvPicPr>
          <p:nvPr/>
        </p:nvPicPr>
        <p:blipFill>
          <a:blip r:embed="rId5">
            <a:lum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861" y="2746474"/>
            <a:ext cx="6264275" cy="275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Rectangle 78"/>
          <p:cNvSpPr>
            <a:spLocks noChangeArrowheads="1"/>
          </p:cNvSpPr>
          <p:nvPr/>
        </p:nvSpPr>
        <p:spPr bwMode="auto">
          <a:xfrm>
            <a:off x="2980371" y="5253355"/>
            <a:ext cx="2159000" cy="360362"/>
          </a:xfrm>
          <a:prstGeom prst="rect">
            <a:avLst/>
          </a:prstGeom>
          <a:solidFill>
            <a:srgbClr val="FFC000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Rectangle 79"/>
          <p:cNvSpPr>
            <a:spLocks noChangeArrowheads="1"/>
          </p:cNvSpPr>
          <p:nvPr/>
        </p:nvSpPr>
        <p:spPr bwMode="auto">
          <a:xfrm>
            <a:off x="2255519" y="3737293"/>
            <a:ext cx="287337" cy="215900"/>
          </a:xfrm>
          <a:prstGeom prst="rect">
            <a:avLst/>
          </a:prstGeom>
          <a:solidFill>
            <a:srgbClr val="FFC000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Rectangle 80"/>
          <p:cNvSpPr>
            <a:spLocks noChangeArrowheads="1"/>
          </p:cNvSpPr>
          <p:nvPr/>
        </p:nvSpPr>
        <p:spPr bwMode="auto">
          <a:xfrm>
            <a:off x="2255519" y="4169093"/>
            <a:ext cx="287337" cy="215900"/>
          </a:xfrm>
          <a:prstGeom prst="rect">
            <a:avLst/>
          </a:prstGeom>
          <a:solidFill>
            <a:srgbClr val="FFC000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Rectangle 81"/>
          <p:cNvSpPr>
            <a:spLocks noChangeArrowheads="1"/>
          </p:cNvSpPr>
          <p:nvPr/>
        </p:nvSpPr>
        <p:spPr bwMode="auto">
          <a:xfrm>
            <a:off x="2255519" y="4384993"/>
            <a:ext cx="287337" cy="215900"/>
          </a:xfrm>
          <a:prstGeom prst="rect">
            <a:avLst/>
          </a:prstGeom>
          <a:solidFill>
            <a:srgbClr val="FFC000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Rectangle 82"/>
          <p:cNvSpPr>
            <a:spLocks noChangeArrowheads="1"/>
          </p:cNvSpPr>
          <p:nvPr/>
        </p:nvSpPr>
        <p:spPr bwMode="auto">
          <a:xfrm>
            <a:off x="2974656" y="3737293"/>
            <a:ext cx="287338" cy="215900"/>
          </a:xfrm>
          <a:prstGeom prst="rect">
            <a:avLst/>
          </a:prstGeom>
          <a:solidFill>
            <a:srgbClr val="FFC000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Rectangle 83"/>
          <p:cNvSpPr>
            <a:spLocks noChangeArrowheads="1"/>
          </p:cNvSpPr>
          <p:nvPr/>
        </p:nvSpPr>
        <p:spPr bwMode="auto">
          <a:xfrm>
            <a:off x="3768406" y="4384993"/>
            <a:ext cx="287338" cy="215900"/>
          </a:xfrm>
          <a:prstGeom prst="rect">
            <a:avLst/>
          </a:prstGeom>
          <a:solidFill>
            <a:srgbClr val="FFC000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Rectangle 84"/>
          <p:cNvSpPr>
            <a:spLocks noChangeArrowheads="1"/>
          </p:cNvSpPr>
          <p:nvPr/>
        </p:nvSpPr>
        <p:spPr bwMode="auto">
          <a:xfrm>
            <a:off x="1463356" y="3737293"/>
            <a:ext cx="287338" cy="215900"/>
          </a:xfrm>
          <a:prstGeom prst="rect">
            <a:avLst/>
          </a:prstGeom>
          <a:solidFill>
            <a:srgbClr val="FFC000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Rectangle 85"/>
          <p:cNvSpPr>
            <a:spLocks noChangeArrowheads="1"/>
          </p:cNvSpPr>
          <p:nvPr/>
        </p:nvSpPr>
        <p:spPr bwMode="auto">
          <a:xfrm>
            <a:off x="6623049" y="4160936"/>
            <a:ext cx="647700" cy="215900"/>
          </a:xfrm>
          <a:prstGeom prst="rect">
            <a:avLst/>
          </a:prstGeom>
          <a:solidFill>
            <a:srgbClr val="FFC000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Rectangle 86"/>
          <p:cNvSpPr>
            <a:spLocks noChangeArrowheads="1"/>
          </p:cNvSpPr>
          <p:nvPr/>
        </p:nvSpPr>
        <p:spPr bwMode="auto">
          <a:xfrm>
            <a:off x="7702549" y="4159349"/>
            <a:ext cx="503237" cy="217487"/>
          </a:xfrm>
          <a:prstGeom prst="rect">
            <a:avLst/>
          </a:prstGeom>
          <a:solidFill>
            <a:srgbClr val="FFC000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87"/>
          <p:cNvSpPr>
            <a:spLocks noChangeArrowheads="1"/>
          </p:cNvSpPr>
          <p:nvPr/>
        </p:nvSpPr>
        <p:spPr bwMode="auto">
          <a:xfrm>
            <a:off x="7702549" y="4734024"/>
            <a:ext cx="503237" cy="217487"/>
          </a:xfrm>
          <a:prstGeom prst="rect">
            <a:avLst/>
          </a:prstGeom>
          <a:solidFill>
            <a:srgbClr val="FFC000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Rectangle 88"/>
          <p:cNvSpPr>
            <a:spLocks noChangeArrowheads="1"/>
          </p:cNvSpPr>
          <p:nvPr/>
        </p:nvSpPr>
        <p:spPr bwMode="auto">
          <a:xfrm>
            <a:off x="7702549" y="5022949"/>
            <a:ext cx="503237" cy="217487"/>
          </a:xfrm>
          <a:prstGeom prst="rect">
            <a:avLst/>
          </a:prstGeom>
          <a:solidFill>
            <a:srgbClr val="FFC000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Rectangle 89"/>
          <p:cNvSpPr>
            <a:spLocks noChangeArrowheads="1"/>
          </p:cNvSpPr>
          <p:nvPr/>
        </p:nvSpPr>
        <p:spPr bwMode="auto">
          <a:xfrm>
            <a:off x="8710611" y="4159349"/>
            <a:ext cx="503238" cy="217487"/>
          </a:xfrm>
          <a:prstGeom prst="rect">
            <a:avLst/>
          </a:prstGeom>
          <a:solidFill>
            <a:srgbClr val="FFC000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Rectangle 90"/>
          <p:cNvSpPr>
            <a:spLocks noChangeArrowheads="1"/>
          </p:cNvSpPr>
          <p:nvPr/>
        </p:nvSpPr>
        <p:spPr bwMode="auto">
          <a:xfrm>
            <a:off x="9647236" y="5022949"/>
            <a:ext cx="503238" cy="217487"/>
          </a:xfrm>
          <a:prstGeom prst="rect">
            <a:avLst/>
          </a:prstGeom>
          <a:solidFill>
            <a:srgbClr val="FFC000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Rectangle 91"/>
          <p:cNvSpPr>
            <a:spLocks noChangeArrowheads="1"/>
          </p:cNvSpPr>
          <p:nvPr/>
        </p:nvSpPr>
        <p:spPr bwMode="auto">
          <a:xfrm>
            <a:off x="2980371" y="6045517"/>
            <a:ext cx="2159000" cy="360363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Rectangle 92"/>
          <p:cNvSpPr>
            <a:spLocks noChangeArrowheads="1"/>
          </p:cNvSpPr>
          <p:nvPr/>
        </p:nvSpPr>
        <p:spPr bwMode="auto">
          <a:xfrm>
            <a:off x="2974656" y="3953193"/>
            <a:ext cx="287338" cy="2159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Rectangle 93"/>
          <p:cNvSpPr>
            <a:spLocks noChangeArrowheads="1"/>
          </p:cNvSpPr>
          <p:nvPr/>
        </p:nvSpPr>
        <p:spPr bwMode="auto">
          <a:xfrm>
            <a:off x="3766819" y="3953193"/>
            <a:ext cx="287337" cy="2159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Rectangle 94"/>
          <p:cNvSpPr>
            <a:spLocks noChangeArrowheads="1"/>
          </p:cNvSpPr>
          <p:nvPr/>
        </p:nvSpPr>
        <p:spPr bwMode="auto">
          <a:xfrm>
            <a:off x="3768406" y="4169093"/>
            <a:ext cx="287338" cy="2159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Rectangle 95"/>
          <p:cNvSpPr>
            <a:spLocks noChangeArrowheads="1"/>
          </p:cNvSpPr>
          <p:nvPr/>
        </p:nvSpPr>
        <p:spPr bwMode="auto">
          <a:xfrm>
            <a:off x="1463356" y="4169093"/>
            <a:ext cx="287338" cy="2159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Rectangle 96"/>
          <p:cNvSpPr>
            <a:spLocks noChangeArrowheads="1"/>
          </p:cNvSpPr>
          <p:nvPr/>
        </p:nvSpPr>
        <p:spPr bwMode="auto">
          <a:xfrm>
            <a:off x="6623049" y="4735611"/>
            <a:ext cx="647700" cy="2159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Rectangle 98"/>
          <p:cNvSpPr>
            <a:spLocks noChangeArrowheads="1"/>
          </p:cNvSpPr>
          <p:nvPr/>
        </p:nvSpPr>
        <p:spPr bwMode="auto">
          <a:xfrm>
            <a:off x="8710611" y="4446686"/>
            <a:ext cx="503238" cy="217488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Rectangle 99"/>
          <p:cNvSpPr>
            <a:spLocks noChangeArrowheads="1"/>
          </p:cNvSpPr>
          <p:nvPr/>
        </p:nvSpPr>
        <p:spPr bwMode="auto">
          <a:xfrm>
            <a:off x="9647236" y="4448274"/>
            <a:ext cx="503238" cy="217487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Rectangle 100"/>
          <p:cNvSpPr>
            <a:spLocks noChangeArrowheads="1"/>
          </p:cNvSpPr>
          <p:nvPr/>
        </p:nvSpPr>
        <p:spPr bwMode="auto">
          <a:xfrm>
            <a:off x="9647236" y="4734024"/>
            <a:ext cx="503238" cy="217487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Rectangle 101"/>
          <p:cNvSpPr>
            <a:spLocks noChangeArrowheads="1"/>
          </p:cNvSpPr>
          <p:nvPr/>
        </p:nvSpPr>
        <p:spPr bwMode="auto">
          <a:xfrm>
            <a:off x="2255519" y="3376930"/>
            <a:ext cx="2879725" cy="2889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Rectangle 102"/>
          <p:cNvSpPr>
            <a:spLocks noChangeArrowheads="1"/>
          </p:cNvSpPr>
          <p:nvPr/>
        </p:nvSpPr>
        <p:spPr bwMode="auto">
          <a:xfrm>
            <a:off x="7558086" y="3295749"/>
            <a:ext cx="3816350" cy="7207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45589" y="4763402"/>
                <a:ext cx="13063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89" y="4763402"/>
                <a:ext cx="1306383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71225" y="5290551"/>
            <a:ext cx="1855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 state needs 2 state variables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84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8" grpId="1" animBg="1"/>
      <p:bldP spid="89" grpId="0" animBg="1"/>
      <p:bldP spid="89" grpId="1" animBg="1"/>
      <p:bldP spid="7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上课用字体1">
      <a:majorFont>
        <a:latin typeface="Franklin Gothic Heavy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1187</TotalTime>
  <Words>2509</Words>
  <Application>Microsoft Office PowerPoint</Application>
  <PresentationFormat>宽屏</PresentationFormat>
  <Paragraphs>587</Paragraphs>
  <Slides>47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63" baseType="lpstr">
      <vt:lpstr>宋体</vt:lpstr>
      <vt:lpstr>微软雅黑</vt:lpstr>
      <vt:lpstr>Arial</vt:lpstr>
      <vt:lpstr>Calibri</vt:lpstr>
      <vt:lpstr>Cambria Math</vt:lpstr>
      <vt:lpstr>Comic Sans MS</vt:lpstr>
      <vt:lpstr>Courier New</vt:lpstr>
      <vt:lpstr>Franklin Gothic Book</vt:lpstr>
      <vt:lpstr>Franklin Gothic Heavy</vt:lpstr>
      <vt:lpstr>Symbol</vt:lpstr>
      <vt:lpstr>Times New Roman</vt:lpstr>
      <vt:lpstr>Trebuchet MS</vt:lpstr>
      <vt:lpstr>Wingdings</vt:lpstr>
      <vt:lpstr>Circuit</vt:lpstr>
      <vt:lpstr>Visio</vt:lpstr>
      <vt:lpstr>Bitmap Image</vt:lpstr>
      <vt:lpstr>Sequential Circuits’ design</vt:lpstr>
      <vt:lpstr>PowerPoint 演示文稿</vt:lpstr>
      <vt:lpstr>State Diagram  状态图</vt:lpstr>
      <vt:lpstr>State Diagram of Mealy model</vt:lpstr>
      <vt:lpstr>State Diagram of Moore model</vt:lpstr>
      <vt:lpstr>State Diagram</vt:lpstr>
      <vt:lpstr>State Table 状态表</vt:lpstr>
      <vt:lpstr>State Table</vt:lpstr>
      <vt:lpstr>Transition Table 状态转换表</vt:lpstr>
      <vt:lpstr>Transition Table</vt:lpstr>
      <vt:lpstr>Excitation Table and Equations</vt:lpstr>
      <vt:lpstr>Excitation Table and Equations</vt:lpstr>
      <vt:lpstr>Excitation Table and Equations</vt:lpstr>
      <vt:lpstr>Excitation Table and Equations</vt:lpstr>
      <vt:lpstr>Excitation Table and Equations</vt:lpstr>
      <vt:lpstr>Excitation Table and Equations</vt:lpstr>
      <vt:lpstr>Excitation Table and Equations</vt:lpstr>
      <vt:lpstr>Excitation Table and Equations</vt:lpstr>
      <vt:lpstr>Excitation Table and Equations</vt:lpstr>
      <vt:lpstr>Excitation Realization Cost</vt:lpstr>
      <vt:lpstr>Excitation Realization Cost</vt:lpstr>
      <vt:lpstr>Excitation Realization Cost</vt:lpstr>
      <vt:lpstr>Excitation Realization Cost</vt:lpstr>
      <vt:lpstr>PowerPoint 演示文稿</vt:lpstr>
      <vt:lpstr>Construction of State Diagrams</vt:lpstr>
      <vt:lpstr>Example 1 Synchronous Decade Counter</vt:lpstr>
      <vt:lpstr>Example 1 Synchronous Decade Counter</vt:lpstr>
      <vt:lpstr>Example 2-1 Sequence Detector</vt:lpstr>
      <vt:lpstr>Example 2-1 Sequence Detector</vt:lpstr>
      <vt:lpstr>Example 2-2:  Sequence Detector</vt:lpstr>
      <vt:lpstr>Example 2-2:  Sequence Detector</vt:lpstr>
      <vt:lpstr>Synchronous Counter’s Design </vt:lpstr>
      <vt:lpstr>J-K Flip Flop Design of a 4-bit Binary Up Counter  </vt:lpstr>
      <vt:lpstr>PowerPoint 演示文稿</vt:lpstr>
      <vt:lpstr>PowerPoint 演示文稿</vt:lpstr>
      <vt:lpstr>PowerPoint 演示文稿</vt:lpstr>
      <vt:lpstr>J-K Flip Flop Design of a 4-bit Binary Up Counter </vt:lpstr>
      <vt:lpstr>J-K Flip Flop Design of a Binary Up Counter with EN and CO </vt:lpstr>
      <vt:lpstr>Synchronous binary counters using D flip-flops</vt:lpstr>
      <vt:lpstr>Up-Down Binary Counter </vt:lpstr>
      <vt:lpstr>Binary Counter with Parallel Load</vt:lpstr>
      <vt:lpstr>Arbitrary Sequence Counter 任意序列计数器</vt:lpstr>
      <vt:lpstr>Example 1</vt:lpstr>
      <vt:lpstr>Example 1</vt:lpstr>
      <vt:lpstr>Example 1</vt:lpstr>
      <vt:lpstr>Example 1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marige</dc:creator>
  <cp:lastModifiedBy>marige</cp:lastModifiedBy>
  <cp:revision>255</cp:revision>
  <dcterms:created xsi:type="dcterms:W3CDTF">2014-08-26T23:43:54Z</dcterms:created>
  <dcterms:modified xsi:type="dcterms:W3CDTF">2021-12-07T05:44:46Z</dcterms:modified>
</cp:coreProperties>
</file>