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6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41" r:id="rId24"/>
    <p:sldId id="343" r:id="rId25"/>
    <p:sldId id="342" r:id="rId26"/>
    <p:sldId id="340" r:id="rId27"/>
    <p:sldId id="344" r:id="rId28"/>
    <p:sldId id="345" r:id="rId29"/>
    <p:sldId id="346" r:id="rId30"/>
    <p:sldId id="347" r:id="rId31"/>
    <p:sldId id="348" r:id="rId32"/>
    <p:sldId id="350" r:id="rId33"/>
    <p:sldId id="351" r:id="rId34"/>
    <p:sldId id="35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79733" autoAdjust="0"/>
  </p:normalViewPr>
  <p:slideViewPr>
    <p:cSldViewPr snapToGrid="0">
      <p:cViewPr>
        <p:scale>
          <a:sx n="63" d="100"/>
          <a:sy n="63" d="100"/>
        </p:scale>
        <p:origin x="-1128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729F-046A-43B1-89B7-FB1B1CB1077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199D-55EA-494A-A9FC-1B0509E12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确定系统变量：输入变量、状态变量以及输出变量；</a:t>
            </a:r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确定触发器类型，写出特征方程；</a:t>
            </a:r>
          </a:p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写出激励方程；</a:t>
            </a:r>
          </a:p>
          <a:p>
            <a:r>
              <a:rPr lang="en-US" altLang="zh-CN" sz="1200" dirty="0" smtClean="0"/>
              <a:t>4.</a:t>
            </a:r>
            <a:r>
              <a:rPr lang="zh-CN" altLang="en-US" sz="1200" dirty="0" smtClean="0"/>
              <a:t>写出次态方程；</a:t>
            </a:r>
          </a:p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写出输出方程；</a:t>
            </a:r>
          </a:p>
          <a:p>
            <a:r>
              <a:rPr lang="en-US" altLang="zh-CN" sz="1200" dirty="0" smtClean="0"/>
              <a:t>6.</a:t>
            </a:r>
            <a:r>
              <a:rPr lang="zh-CN" altLang="en-US" sz="1200" dirty="0" smtClean="0"/>
              <a:t>构造转换表；</a:t>
            </a:r>
          </a:p>
          <a:p>
            <a:r>
              <a:rPr lang="en-US" altLang="zh-CN" sz="1200" dirty="0" smtClean="0"/>
              <a:t>7.</a:t>
            </a:r>
            <a:r>
              <a:rPr lang="zh-CN" altLang="en-US" sz="1200" dirty="0" smtClean="0"/>
              <a:t>为每个状态分配相应符号，构造状态图或状态表；</a:t>
            </a:r>
          </a:p>
          <a:p>
            <a:r>
              <a:rPr lang="en-US" altLang="zh-CN" sz="1200" dirty="0" smtClean="0"/>
              <a:t>8.</a:t>
            </a:r>
            <a:r>
              <a:rPr lang="zh-CN" altLang="en-US" sz="1200" dirty="0" smtClean="0"/>
              <a:t>画出时序图（波形图）；</a:t>
            </a:r>
          </a:p>
          <a:p>
            <a:r>
              <a:rPr lang="en-US" altLang="zh-CN" sz="1200" dirty="0" smtClean="0"/>
              <a:t>9.</a:t>
            </a:r>
            <a:r>
              <a:rPr lang="zh-CN" altLang="en-US" sz="1200" dirty="0" smtClean="0"/>
              <a:t>功能分析。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58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个脉冲</a:t>
            </a:r>
            <a:r>
              <a:rPr lang="en-US" altLang="zh-CN" dirty="0" smtClean="0"/>
              <a:t>(CLK10)</a:t>
            </a:r>
            <a:r>
              <a:rPr lang="zh-CN" altLang="en-US" dirty="0" smtClean="0"/>
              <a:t>到来时，芯片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</a:t>
            </a:r>
            <a:r>
              <a:rPr lang="zh-CN" altLang="en-US" dirty="0" smtClean="0"/>
              <a:t>为高，第二片芯片的</a:t>
            </a:r>
            <a:r>
              <a:rPr lang="en-US" altLang="zh-CN" dirty="0" smtClean="0"/>
              <a:t>CTEN</a:t>
            </a:r>
            <a:r>
              <a:rPr lang="zh-CN" altLang="en-US" dirty="0" smtClean="0"/>
              <a:t>处于有效使能状态，计数一次</a:t>
            </a:r>
            <a:endParaRPr lang="en-US" altLang="zh-CN" dirty="0" smtClean="0"/>
          </a:p>
          <a:p>
            <a:r>
              <a:rPr lang="zh-CN" altLang="en-US" dirty="0" smtClean="0"/>
              <a:t>当第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个脉冲</a:t>
            </a:r>
            <a:r>
              <a:rPr lang="en-US" altLang="zh-CN" dirty="0" smtClean="0"/>
              <a:t>(CLK20)</a:t>
            </a:r>
            <a:r>
              <a:rPr lang="zh-CN" altLang="en-US" dirty="0" smtClean="0"/>
              <a:t>到来时，芯片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</a:t>
            </a:r>
            <a:r>
              <a:rPr lang="zh-CN" altLang="en-US" dirty="0" smtClean="0"/>
              <a:t>为高，第二片芯片的</a:t>
            </a:r>
            <a:r>
              <a:rPr lang="en-US" altLang="zh-CN" dirty="0" smtClean="0"/>
              <a:t>CTEN</a:t>
            </a:r>
            <a:r>
              <a:rPr lang="zh-CN" altLang="en-US" dirty="0" smtClean="0"/>
              <a:t>处于有效使能状态，计数一次。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……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当第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个脉冲</a:t>
            </a:r>
            <a:r>
              <a:rPr lang="en-US" altLang="zh-CN" dirty="0" smtClean="0"/>
              <a:t>(CLK100)</a:t>
            </a:r>
            <a:r>
              <a:rPr lang="zh-CN" altLang="en-US" dirty="0" smtClean="0"/>
              <a:t>到来时，芯片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</a:t>
            </a:r>
            <a:r>
              <a:rPr lang="zh-CN" altLang="en-US" dirty="0" smtClean="0"/>
              <a:t>为高，第二片芯片的</a:t>
            </a:r>
            <a:r>
              <a:rPr lang="en-US" altLang="zh-CN" dirty="0" smtClean="0"/>
              <a:t>CTEN</a:t>
            </a:r>
            <a:r>
              <a:rPr lang="zh-CN" altLang="en-US" dirty="0" smtClean="0"/>
              <a:t>处于有效使能状态，计数一次，此时芯片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</a:t>
            </a:r>
            <a:r>
              <a:rPr lang="zh-CN" altLang="en-US" dirty="0" smtClean="0"/>
              <a:t>为高。</a:t>
            </a:r>
            <a:endParaRPr lang="en-US" altLang="zh-CN" dirty="0" smtClean="0"/>
          </a:p>
          <a:p>
            <a:r>
              <a:rPr lang="zh-CN" altLang="en-US" dirty="0" smtClean="0"/>
              <a:t>所以，总的模为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10=100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7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，频率依次</a:t>
            </a:r>
            <a:r>
              <a:rPr lang="en-US" altLang="zh-CN" dirty="0" smtClean="0"/>
              <a:t>/10</a:t>
            </a:r>
          </a:p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：频率依次</a:t>
            </a:r>
            <a:r>
              <a:rPr lang="en-US" altLang="zh-CN" dirty="0" smtClean="0"/>
              <a:t>/8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结果为</a:t>
            </a:r>
            <a:r>
              <a:rPr lang="en-US" altLang="zh-CN" dirty="0" smtClean="0"/>
              <a:t>f/1536</a:t>
            </a:r>
          </a:p>
          <a:p>
            <a:r>
              <a:rPr lang="zh-CN" altLang="en-US" dirty="0" smtClean="0"/>
              <a:t>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：频率依次</a:t>
            </a:r>
            <a:r>
              <a:rPr lang="en-US" altLang="zh-CN" dirty="0" smtClean="0"/>
              <a:t>/10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结果为</a:t>
            </a:r>
            <a:r>
              <a:rPr lang="en-US" altLang="zh-CN" dirty="0" smtClean="0"/>
              <a:t>f/1400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49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The divide characteristic illustrated here is a good way to obtain a lower frequency using a counter. For example, the 60 Hz power line can be converted to 1 Hz.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1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确定系统变量：输入变量、状态变量以及输出变量；</a:t>
            </a:r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确定触发器类型，写出特征方程；</a:t>
            </a:r>
          </a:p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写出激励方程；</a:t>
            </a:r>
          </a:p>
          <a:p>
            <a:r>
              <a:rPr lang="en-US" altLang="zh-CN" sz="1200" dirty="0" smtClean="0"/>
              <a:t>4.</a:t>
            </a:r>
            <a:r>
              <a:rPr lang="zh-CN" altLang="en-US" sz="1200" dirty="0" smtClean="0"/>
              <a:t>写出次态方程；</a:t>
            </a:r>
          </a:p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写出输出方程；</a:t>
            </a:r>
          </a:p>
          <a:p>
            <a:r>
              <a:rPr lang="en-US" altLang="zh-CN" sz="1200" dirty="0" smtClean="0"/>
              <a:t>6.</a:t>
            </a:r>
            <a:r>
              <a:rPr lang="zh-CN" altLang="en-US" sz="1200" dirty="0" smtClean="0"/>
              <a:t>构造转换表；</a:t>
            </a:r>
          </a:p>
          <a:p>
            <a:r>
              <a:rPr lang="en-US" altLang="zh-CN" sz="1200" dirty="0" smtClean="0"/>
              <a:t>7.</a:t>
            </a:r>
            <a:r>
              <a:rPr lang="zh-CN" altLang="en-US" sz="1200" dirty="0" smtClean="0"/>
              <a:t>为每个状态分配相应符号，构造状态图或状态表；</a:t>
            </a:r>
          </a:p>
          <a:p>
            <a:r>
              <a:rPr lang="en-US" altLang="zh-CN" sz="1200" dirty="0" smtClean="0"/>
              <a:t>8.</a:t>
            </a:r>
            <a:r>
              <a:rPr lang="zh-CN" altLang="en-US" sz="1200" dirty="0" smtClean="0"/>
              <a:t>画出时序图（波形图）；</a:t>
            </a:r>
          </a:p>
          <a:p>
            <a:r>
              <a:rPr lang="en-US" altLang="zh-CN" sz="1200" dirty="0" smtClean="0"/>
              <a:t>9.</a:t>
            </a:r>
            <a:r>
              <a:rPr lang="zh-CN" altLang="en-US" sz="1200" dirty="0" smtClean="0"/>
              <a:t>功能分析。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50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sz="1200" dirty="0" smtClean="0">
                <a:ea typeface="+mn-ea"/>
              </a:rPr>
              <a:t>输入</a:t>
            </a:r>
            <a:r>
              <a:rPr lang="en-US" altLang="zh-CN" sz="1200" dirty="0" smtClean="0">
                <a:ea typeface="+mn-ea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sz="1200" dirty="0" smtClean="0">
                <a:ea typeface="+mn-ea"/>
              </a:rPr>
              <a:t>输出</a:t>
            </a:r>
            <a:r>
              <a:rPr lang="en-US" altLang="zh-CN" sz="1200" dirty="0" smtClean="0">
                <a:ea typeface="+mn-ea"/>
              </a:rPr>
              <a:t>z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触发器负边沿触发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6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确定系统变量：输入变量、状态变量以及输出变量；</a:t>
            </a:r>
          </a:p>
          <a:p>
            <a:pPr lvl="1"/>
            <a:r>
              <a:rPr lang="zh-CN" altLang="en-US" dirty="0" smtClean="0"/>
              <a:t>输入变量：</a:t>
            </a:r>
            <a:r>
              <a:rPr lang="en-US" altLang="zh-CN" dirty="0" smtClean="0"/>
              <a:t>x</a:t>
            </a:r>
          </a:p>
          <a:p>
            <a:pPr lvl="1"/>
            <a:r>
              <a:rPr lang="zh-CN" altLang="en-US" dirty="0" smtClean="0"/>
              <a:t>输出变量：</a:t>
            </a:r>
            <a:r>
              <a:rPr lang="en-US" altLang="zh-CN" dirty="0" smtClean="0"/>
              <a:t>z</a:t>
            </a:r>
          </a:p>
          <a:p>
            <a:pPr lvl="1"/>
            <a:r>
              <a:rPr lang="zh-CN" altLang="en-US" dirty="0" smtClean="0"/>
              <a:t>状态变量：</a:t>
            </a:r>
            <a:r>
              <a:rPr lang="en-US" altLang="zh-CN" dirty="0" smtClean="0"/>
              <a:t>y1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y0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确定触发器类型，写出特征方程；</a:t>
            </a:r>
          </a:p>
          <a:p>
            <a:pPr lvl="1"/>
            <a:r>
              <a:rPr lang="en-US" altLang="zh-CN" dirty="0" smtClean="0"/>
              <a:t>y</a:t>
            </a:r>
            <a:r>
              <a:rPr lang="en-US" altLang="zh-CN" baseline="30000" dirty="0" smtClean="0"/>
              <a:t>n+1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Jy</a:t>
            </a:r>
            <a:r>
              <a:rPr lang="en-US" altLang="zh-CN" baseline="30000" dirty="0" err="1" smtClean="0"/>
              <a:t>n</a:t>
            </a:r>
            <a:r>
              <a:rPr lang="en-US" altLang="zh-CN" dirty="0" smtClean="0"/>
              <a:t>’+</a:t>
            </a:r>
            <a:r>
              <a:rPr lang="en-US" altLang="zh-CN" dirty="0" err="1" smtClean="0"/>
              <a:t>K’y</a:t>
            </a:r>
            <a:r>
              <a:rPr lang="en-US" altLang="zh-CN" baseline="30000" dirty="0" err="1" smtClean="0"/>
              <a:t>n</a:t>
            </a:r>
            <a:endParaRPr lang="en-US" altLang="zh-CN" baseline="30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9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写出激励方程；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4.</a:t>
            </a:r>
            <a:r>
              <a:rPr lang="zh-CN" altLang="en-US" dirty="0" smtClean="0"/>
              <a:t>写出次态方程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05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5.</a:t>
            </a:r>
            <a:r>
              <a:rPr lang="zh-CN" altLang="en-US" dirty="0" smtClean="0"/>
              <a:t>写出输出方程；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6.</a:t>
            </a:r>
            <a:r>
              <a:rPr lang="zh-CN" altLang="en-US" dirty="0" smtClean="0"/>
              <a:t>构造转换表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2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+mn-ea"/>
              </a:rPr>
              <a:t>4</a:t>
            </a:r>
            <a:r>
              <a:rPr lang="zh-CN" altLang="en-US" sz="1200" dirty="0" smtClean="0">
                <a:ea typeface="+mn-ea"/>
              </a:rPr>
              <a:t>个输出</a:t>
            </a:r>
            <a:r>
              <a:rPr lang="en-US" altLang="zh-CN" sz="1200" dirty="0" smtClean="0">
                <a:ea typeface="+mn-ea"/>
              </a:rPr>
              <a:t>Q</a:t>
            </a:r>
            <a:r>
              <a:rPr lang="en-US" altLang="zh-CN" sz="1200" baseline="-25000" dirty="0" smtClean="0">
                <a:ea typeface="+mn-ea"/>
              </a:rPr>
              <a:t>1</a:t>
            </a:r>
            <a:r>
              <a:rPr lang="en-US" altLang="zh-CN" sz="1200" dirty="0" smtClean="0">
                <a:ea typeface="+mn-ea"/>
              </a:rPr>
              <a:t>~Q</a:t>
            </a:r>
            <a:r>
              <a:rPr lang="en-US" altLang="zh-CN" sz="1200" baseline="-25000" dirty="0" smtClean="0">
                <a:ea typeface="+mn-ea"/>
              </a:rPr>
              <a:t>4</a:t>
            </a:r>
          </a:p>
          <a:p>
            <a:r>
              <a:rPr lang="en-US" altLang="zh-CN" sz="1200" dirty="0" smtClean="0">
                <a:ea typeface="+mn-ea"/>
              </a:rPr>
              <a:t>4</a:t>
            </a:r>
            <a:r>
              <a:rPr lang="zh-CN" altLang="en-US" sz="1200" dirty="0" smtClean="0">
                <a:ea typeface="+mn-ea"/>
              </a:rPr>
              <a:t>个</a:t>
            </a:r>
            <a:r>
              <a:rPr lang="en-US" altLang="zh-CN" sz="1200" dirty="0" smtClean="0">
                <a:ea typeface="+mn-ea"/>
              </a:rPr>
              <a:t>D</a:t>
            </a:r>
            <a:r>
              <a:rPr lang="zh-CN" altLang="en-US" sz="1200" dirty="0" smtClean="0">
                <a:ea typeface="+mn-ea"/>
              </a:rPr>
              <a:t>触发器正脉冲触发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2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9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4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+mj-lt"/>
                <a:ea typeface="+mj-e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B60D76-311F-4F95-A253-429A6CF16A3B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2F3-B24B-4C1D-B27B-295B609D09B5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C4-D6A7-4AD6-BF74-C9963FFDF4D7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3E4C-4267-48C5-9665-D883C1A83A66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64E-73C9-4B6B-8A25-9DEB56BB0F55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4FE-747F-49E4-A56E-CBF14F823D8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0C8A-B8E9-4A4C-A735-785219E0FA98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A00-5CEA-4540-810E-433129F12784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410-2B1A-4AFE-B909-79BC3F861632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9AE6-F88F-4F51-A4BF-434A65FC6991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665C-C9C8-4523-AD79-C5B022BAF5BB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0BF0-1A1C-41F7-A444-EA038BE8292C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7FC9-1512-4DB7-B15B-FA3DE31B6E3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47A-5093-4DE6-B356-08EA9897DA54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F160-F017-4547-A61E-A558FAD3B835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png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Sequential Circuits’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8. construct a timing diagram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61307"/>
              </p:ext>
            </p:extLst>
          </p:nvPr>
        </p:nvGraphicFramePr>
        <p:xfrm>
          <a:off x="5318760" y="1615440"/>
          <a:ext cx="5975350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Visio" r:id="rId3" imgW="4220051" imgH="2956798" progId="Visio.Drawing.11">
                  <p:embed/>
                </p:oleObj>
              </mc:Choice>
              <mc:Fallback>
                <p:oleObj name="Visio" r:id="rId3" imgW="4220051" imgH="295679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760" y="1615440"/>
                        <a:ext cx="5975350" cy="426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0188" y="3491294"/>
            <a:ext cx="6075998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66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baseline="30000" dirty="0">
                <a:ea typeface="宋体" panose="02010600030101010101" pitchFamily="2" charset="-122"/>
              </a:rPr>
              <a:t>n+1</a:t>
            </a:r>
            <a:r>
              <a:rPr lang="en-US" altLang="zh-CN" sz="2400" dirty="0">
                <a:ea typeface="宋体" panose="02010600030101010101" pitchFamily="2" charset="-122"/>
              </a:rPr>
              <a:t>= x’y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’y</a:t>
            </a:r>
            <a:r>
              <a:rPr lang="en-US" altLang="zh-CN" sz="2400" baseline="-250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</a:rPr>
              <a:t>+x’y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ea typeface="宋体" panose="02010600030101010101" pitchFamily="2" charset="-122"/>
              </a:rPr>
              <a:t>’ +</a:t>
            </a:r>
            <a:r>
              <a:rPr lang="en-US" altLang="zh-CN" sz="2400" dirty="0">
                <a:ea typeface="宋体" panose="02010600030101010101" pitchFamily="2" charset="-122"/>
              </a:rPr>
              <a:t>xy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’y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’+xy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</a:p>
          <a:p>
            <a:pPr lvl="1" eaLnBrk="1" hangingPunct="1">
              <a:spcBef>
                <a:spcPct val="20000"/>
              </a:spcBef>
              <a:buClr>
                <a:srgbClr val="66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baseline="30000" dirty="0">
                <a:ea typeface="宋体" panose="02010600030101010101" pitchFamily="2" charset="-122"/>
              </a:rPr>
              <a:t>n+1</a:t>
            </a:r>
            <a:r>
              <a:rPr lang="en-US" altLang="zh-CN" sz="2400" dirty="0">
                <a:ea typeface="宋体" panose="02010600030101010101" pitchFamily="2" charset="-122"/>
              </a:rPr>
              <a:t>=y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’</a:t>
            </a:r>
          </a:p>
          <a:p>
            <a:pPr lvl="1" eaLnBrk="1" hangingPunct="1">
              <a:spcBef>
                <a:spcPct val="20000"/>
              </a:spcBef>
              <a:buClr>
                <a:srgbClr val="66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Z=(xy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’)’=x’+y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</a:p>
          <a:p>
            <a:pPr lvl="1" eaLnBrk="1" hangingPunct="1">
              <a:spcBef>
                <a:spcPct val="20000"/>
              </a:spcBef>
              <a:buClr>
                <a:srgbClr val="669900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5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 the following circuit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030750"/>
              </p:ext>
            </p:extLst>
          </p:nvPr>
        </p:nvGraphicFramePr>
        <p:xfrm>
          <a:off x="2867978" y="2956560"/>
          <a:ext cx="6181725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Visio" r:id="rId4" imgW="4732020" imgH="2702481" progId="Visio.Drawing.11">
                  <p:embed/>
                </p:oleObj>
              </mc:Choice>
              <mc:Fallback>
                <p:oleObj name="Visio" r:id="rId4" imgW="4732020" imgH="2702481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978" y="2956560"/>
                        <a:ext cx="6181725" cy="352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5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 Determine the system variables: input, state, and </a:t>
            </a:r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/>
              <a:t>state variables:  Q</a:t>
            </a:r>
            <a:r>
              <a:rPr lang="en-US" altLang="zh-CN" baseline="-25000" dirty="0"/>
              <a:t>1</a:t>
            </a:r>
            <a:r>
              <a:rPr lang="en-US" altLang="zh-CN" dirty="0"/>
              <a:t>,Q</a:t>
            </a:r>
            <a:r>
              <a:rPr lang="en-US" altLang="zh-CN" baseline="-25000" dirty="0"/>
              <a:t>2</a:t>
            </a:r>
            <a:r>
              <a:rPr lang="en-US" altLang="zh-CN" dirty="0"/>
              <a:t>,Q</a:t>
            </a:r>
            <a:r>
              <a:rPr lang="en-US" altLang="zh-CN" baseline="-25000" dirty="0"/>
              <a:t>3</a:t>
            </a:r>
            <a:r>
              <a:rPr lang="en-US" altLang="zh-CN" dirty="0"/>
              <a:t>, and 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4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2. Determine  </a:t>
            </a:r>
            <a:r>
              <a:rPr lang="en-US" altLang="zh-CN" dirty="0"/>
              <a:t>the flip-flop type. Write the characteristic </a:t>
            </a:r>
            <a:r>
              <a:rPr lang="en-US" altLang="zh-CN" dirty="0" smtClean="0"/>
              <a:t> equations.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Q</a:t>
            </a:r>
            <a:r>
              <a:rPr lang="en-US" altLang="zh-CN" baseline="30000" dirty="0" smtClean="0"/>
              <a:t>n+1</a:t>
            </a:r>
            <a:r>
              <a:rPr lang="en-US" altLang="zh-CN" dirty="0" smtClean="0"/>
              <a:t>=D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3. excitation </a:t>
            </a:r>
            <a:r>
              <a:rPr lang="en-US" altLang="zh-CN" dirty="0" smtClean="0"/>
              <a:t>equations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=Q</a:t>
            </a:r>
            <a:r>
              <a:rPr lang="en-US" altLang="zh-CN" baseline="-25000" dirty="0" smtClean="0"/>
              <a:t>3        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=Q</a:t>
            </a:r>
            <a:r>
              <a:rPr lang="en-US" altLang="zh-CN" baseline="-25000" dirty="0" smtClean="0"/>
              <a:t>2            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=Q</a:t>
            </a:r>
            <a:r>
              <a:rPr lang="en-US" altLang="zh-CN" baseline="-25000" dirty="0" smtClean="0"/>
              <a:t>1</a:t>
            </a:r>
            <a:endParaRPr lang="en-US" altLang="zh-CN" baseline="-25000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=Q</a:t>
            </a:r>
            <a:r>
              <a:rPr lang="en-US" altLang="zh-CN" baseline="-25000" dirty="0"/>
              <a:t>4</a:t>
            </a:r>
            <a:r>
              <a:rPr lang="en-US" altLang="zh-CN" dirty="0"/>
              <a:t>’(Q</a:t>
            </a:r>
            <a:r>
              <a:rPr lang="en-US" altLang="zh-CN" baseline="-25000" dirty="0"/>
              <a:t>3</a:t>
            </a:r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dirty="0"/>
              <a:t>’)’=Q</a:t>
            </a:r>
            <a:r>
              <a:rPr lang="en-US" altLang="zh-CN" baseline="-25000" dirty="0"/>
              <a:t>4</a:t>
            </a:r>
            <a:r>
              <a:rPr lang="en-US" altLang="zh-CN" dirty="0"/>
              <a:t>’Q</a:t>
            </a:r>
            <a:r>
              <a:rPr lang="en-US" altLang="zh-CN" baseline="-25000" dirty="0"/>
              <a:t>3</a:t>
            </a:r>
            <a:r>
              <a:rPr lang="en-US" altLang="zh-CN" dirty="0"/>
              <a:t>’+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’Q</a:t>
            </a:r>
            <a:r>
              <a:rPr lang="en-US" altLang="zh-CN" baseline="-25000" dirty="0" smtClean="0"/>
              <a:t>1</a:t>
            </a:r>
            <a:endParaRPr lang="en-US" altLang="zh-CN" baseline="-25000" dirty="0"/>
          </a:p>
          <a:p>
            <a:pPr marL="685800" lvl="2">
              <a:spcBef>
                <a:spcPts val="1000"/>
              </a:spcBef>
            </a:pPr>
            <a:endParaRPr lang="en-US" altLang="zh-CN" baseline="-25000" dirty="0"/>
          </a:p>
          <a:p>
            <a:pPr marL="685800" lvl="2">
              <a:spcBef>
                <a:spcPts val="1000"/>
              </a:spcBef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545289"/>
              </p:ext>
            </p:extLst>
          </p:nvPr>
        </p:nvGraphicFramePr>
        <p:xfrm>
          <a:off x="7193280" y="258446"/>
          <a:ext cx="4783138" cy="273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Visio" r:id="rId3" imgW="4732020" imgH="2702481" progId="Visio.Drawing.11">
                  <p:embed/>
                </p:oleObj>
              </mc:Choice>
              <mc:Fallback>
                <p:oleObj name="Visio" r:id="rId3" imgW="4732020" imgH="2702481" progId="Visio.Drawing.11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3280" y="258446"/>
                        <a:ext cx="4783138" cy="2730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33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the next state </a:t>
            </a:r>
            <a:r>
              <a:rPr lang="en-US" altLang="zh-CN" dirty="0" smtClean="0"/>
              <a:t>equations</a:t>
            </a:r>
          </a:p>
          <a:p>
            <a:pPr lvl="1"/>
            <a:r>
              <a:rPr lang="en-US" altLang="zh-CN" dirty="0" smtClean="0"/>
              <a:t>Q</a:t>
            </a:r>
            <a:r>
              <a:rPr lang="en-US" altLang="zh-CN" baseline="-25000" dirty="0" smtClean="0"/>
              <a:t>4</a:t>
            </a:r>
            <a:r>
              <a:rPr lang="en-US" altLang="zh-CN" baseline="30000" dirty="0" smtClean="0"/>
              <a:t>n+1</a:t>
            </a:r>
            <a:r>
              <a:rPr lang="en-US" altLang="zh-CN" dirty="0" smtClean="0"/>
              <a:t>=Q</a:t>
            </a:r>
            <a:r>
              <a:rPr lang="en-US" altLang="zh-CN" baseline="-25000" dirty="0" smtClean="0"/>
              <a:t>3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3</a:t>
            </a:r>
            <a:r>
              <a:rPr lang="en-US" altLang="zh-CN" baseline="30000" dirty="0"/>
              <a:t>n+1</a:t>
            </a:r>
            <a:r>
              <a:rPr lang="en-US" altLang="zh-CN" dirty="0"/>
              <a:t>=Q</a:t>
            </a:r>
            <a:r>
              <a:rPr lang="en-US" altLang="zh-CN" baseline="-25000" dirty="0"/>
              <a:t>2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n+1</a:t>
            </a:r>
            <a:r>
              <a:rPr lang="en-US" altLang="zh-CN" dirty="0"/>
              <a:t>=Q</a:t>
            </a:r>
            <a:r>
              <a:rPr lang="en-US" altLang="zh-CN" baseline="-25000" dirty="0"/>
              <a:t>1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n+1</a:t>
            </a:r>
            <a:r>
              <a:rPr lang="en-US" altLang="zh-CN" dirty="0"/>
              <a:t>=Q</a:t>
            </a:r>
            <a:r>
              <a:rPr lang="en-US" altLang="zh-CN" baseline="-25000" dirty="0"/>
              <a:t>4</a:t>
            </a:r>
            <a:r>
              <a:rPr lang="en-US" altLang="zh-CN" dirty="0"/>
              <a:t>’Q</a:t>
            </a:r>
            <a:r>
              <a:rPr lang="en-US" altLang="zh-CN" baseline="-25000" dirty="0"/>
              <a:t>3</a:t>
            </a:r>
            <a:r>
              <a:rPr lang="en-US" altLang="zh-CN" dirty="0"/>
              <a:t>’+Q</a:t>
            </a:r>
            <a:r>
              <a:rPr lang="en-US" altLang="zh-CN" baseline="-25000" dirty="0"/>
              <a:t>4</a:t>
            </a:r>
            <a:r>
              <a:rPr lang="en-US" altLang="zh-CN" dirty="0"/>
              <a:t>’Q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39052"/>
              </p:ext>
            </p:extLst>
          </p:nvPr>
        </p:nvGraphicFramePr>
        <p:xfrm>
          <a:off x="6872923" y="441643"/>
          <a:ext cx="4783137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Visio" r:id="rId3" imgW="4732020" imgH="2702481" progId="Visio.Drawing.11">
                  <p:embed/>
                </p:oleObj>
              </mc:Choice>
              <mc:Fallback>
                <p:oleObj name="Visio" r:id="rId3" imgW="4732020" imgH="2702481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923" y="441643"/>
                        <a:ext cx="4783137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8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 Construct a transition table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74398"/>
              </p:ext>
            </p:extLst>
          </p:nvPr>
        </p:nvGraphicFramePr>
        <p:xfrm>
          <a:off x="6080760" y="909955"/>
          <a:ext cx="5532120" cy="5378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Visio" r:id="rId3" imgW="3286963" imgH="3200481" progId="Visio.Drawing.11">
                  <p:embed/>
                </p:oleObj>
              </mc:Choice>
              <mc:Fallback>
                <p:oleObj name="Visio" r:id="rId3" imgW="3286963" imgH="320048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760" y="909955"/>
                        <a:ext cx="5532120" cy="537806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8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 Assign symbols to the states and construct a table or state diagram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80818"/>
              </p:ext>
            </p:extLst>
          </p:nvPr>
        </p:nvGraphicFramePr>
        <p:xfrm>
          <a:off x="3962400" y="2804160"/>
          <a:ext cx="6985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1" name="Visio" r:id="rId3" imgW="5374849" imgH="550745" progId="Visio.Drawing.11">
                  <p:embed/>
                </p:oleObj>
              </mc:Choice>
              <mc:Fallback>
                <p:oleObj name="Visio" r:id="rId3" imgW="5374849" imgH="55074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04160"/>
                        <a:ext cx="69850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692108"/>
              </p:ext>
            </p:extLst>
          </p:nvPr>
        </p:nvGraphicFramePr>
        <p:xfrm>
          <a:off x="2184083" y="3537903"/>
          <a:ext cx="3887787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2" name="Visio" r:id="rId5" imgW="3061811" imgH="2845832" progId="Visio.Drawing.11">
                  <p:embed/>
                </p:oleObj>
              </mc:Choice>
              <mc:Fallback>
                <p:oleObj name="Visio" r:id="rId5" imgW="3061811" imgH="284583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083" y="3537903"/>
                        <a:ext cx="3887787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8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 construct a timing diagram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98504"/>
              </p:ext>
            </p:extLst>
          </p:nvPr>
        </p:nvGraphicFramePr>
        <p:xfrm>
          <a:off x="3631247" y="2798762"/>
          <a:ext cx="53562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Visio" r:id="rId3" imgW="3463747" imgH="403860" progId="Visio.Drawing.11">
                  <p:embed/>
                </p:oleObj>
              </mc:Choice>
              <mc:Fallback>
                <p:oleObj name="Visio" r:id="rId3" imgW="3463747" imgH="4038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247" y="2798762"/>
                        <a:ext cx="535622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947160" y="2832100"/>
            <a:ext cx="0" cy="39719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486910" y="2843212"/>
            <a:ext cx="0" cy="39719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58410" y="2855912"/>
            <a:ext cx="0" cy="39719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609272" y="2897187"/>
            <a:ext cx="0" cy="39719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166485" y="2882900"/>
            <a:ext cx="0" cy="39719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722110" y="2882900"/>
            <a:ext cx="0" cy="39719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274560" y="2843212"/>
            <a:ext cx="0" cy="39719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846060" y="2860675"/>
            <a:ext cx="0" cy="39719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8401685" y="2868612"/>
            <a:ext cx="0" cy="39719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648710" y="4024312"/>
            <a:ext cx="298450" cy="2374900"/>
            <a:chOff x="1133" y="2110"/>
            <a:chExt cx="188" cy="1496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140" y="2110"/>
              <a:ext cx="17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133" y="2557"/>
              <a:ext cx="17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151" y="3010"/>
              <a:ext cx="17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151" y="3606"/>
              <a:ext cx="17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7277735" y="4013200"/>
            <a:ext cx="584200" cy="1905000"/>
            <a:chOff x="3419" y="2103"/>
            <a:chExt cx="368" cy="1200"/>
          </a:xfrm>
        </p:grpSpPr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419" y="2103"/>
              <a:ext cx="35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419" y="2557"/>
              <a:ext cx="35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429" y="3021"/>
              <a:ext cx="35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420" y="3303"/>
              <a:ext cx="35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947160" y="3608387"/>
            <a:ext cx="539750" cy="2800350"/>
            <a:chOff x="1321" y="1848"/>
            <a:chExt cx="340" cy="1764"/>
          </a:xfrm>
        </p:grpSpPr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1321" y="1848"/>
              <a:ext cx="340" cy="1764"/>
              <a:chOff x="1321" y="1848"/>
              <a:chExt cx="340" cy="1764"/>
            </a:xfrm>
          </p:grpSpPr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1321" y="1848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1321" y="255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1321" y="3003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1321" y="3612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1321" y="1848"/>
              <a:ext cx="0" cy="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4475797" y="3608387"/>
            <a:ext cx="579438" cy="2801938"/>
            <a:chOff x="1654" y="1848"/>
            <a:chExt cx="365" cy="1765"/>
          </a:xfrm>
        </p:grpSpPr>
        <p:grpSp>
          <p:nvGrpSpPr>
            <p:cNvPr id="35" name="Group 32"/>
            <p:cNvGrpSpPr>
              <a:grpSpLocks/>
            </p:cNvGrpSpPr>
            <p:nvPr/>
          </p:nvGrpSpPr>
          <p:grpSpPr bwMode="auto">
            <a:xfrm>
              <a:off x="1654" y="1848"/>
              <a:ext cx="365" cy="1765"/>
              <a:chOff x="1654" y="1848"/>
              <a:chExt cx="365" cy="1765"/>
            </a:xfrm>
          </p:grpSpPr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1654" y="1848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1661" y="2273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1661" y="3009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1661" y="3613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1661" y="2265"/>
              <a:ext cx="0" cy="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6153785" y="4002087"/>
            <a:ext cx="582612" cy="1916113"/>
            <a:chOff x="2711" y="2096"/>
            <a:chExt cx="367" cy="1207"/>
          </a:xfrm>
        </p:grpSpPr>
        <p:grpSp>
          <p:nvGrpSpPr>
            <p:cNvPr id="42" name="Group 39"/>
            <p:cNvGrpSpPr>
              <a:grpSpLocks/>
            </p:cNvGrpSpPr>
            <p:nvPr/>
          </p:nvGrpSpPr>
          <p:grpSpPr bwMode="auto">
            <a:xfrm>
              <a:off x="2711" y="2096"/>
              <a:ext cx="367" cy="1207"/>
              <a:chOff x="2711" y="2096"/>
              <a:chExt cx="367" cy="1207"/>
            </a:xfrm>
          </p:grpSpPr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2720" y="2096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1"/>
              <p:cNvSpPr>
                <a:spLocks noChangeShapeType="1"/>
              </p:cNvSpPr>
              <p:nvPr/>
            </p:nvSpPr>
            <p:spPr bwMode="auto">
              <a:xfrm>
                <a:off x="2720" y="2273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42"/>
              <p:cNvSpPr>
                <a:spLocks noChangeShapeType="1"/>
              </p:cNvSpPr>
              <p:nvPr/>
            </p:nvSpPr>
            <p:spPr bwMode="auto">
              <a:xfrm>
                <a:off x="2720" y="2718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43"/>
              <p:cNvSpPr>
                <a:spLocks noChangeShapeType="1"/>
              </p:cNvSpPr>
              <p:nvPr/>
            </p:nvSpPr>
            <p:spPr bwMode="auto">
              <a:xfrm>
                <a:off x="2711" y="3303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V="1">
              <a:off x="3069" y="2282"/>
              <a:ext cx="0" cy="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5040947" y="3608387"/>
            <a:ext cx="571500" cy="2792413"/>
            <a:chOff x="2010" y="1848"/>
            <a:chExt cx="360" cy="1759"/>
          </a:xfrm>
        </p:grpSpPr>
        <p:grpSp>
          <p:nvGrpSpPr>
            <p:cNvPr id="49" name="Group 46"/>
            <p:cNvGrpSpPr>
              <a:grpSpLocks/>
            </p:cNvGrpSpPr>
            <p:nvPr/>
          </p:nvGrpSpPr>
          <p:grpSpPr bwMode="auto">
            <a:xfrm>
              <a:off x="2010" y="1848"/>
              <a:ext cx="360" cy="1759"/>
              <a:chOff x="2010" y="1848"/>
              <a:chExt cx="360" cy="1759"/>
            </a:xfrm>
          </p:grpSpPr>
          <p:sp>
            <p:nvSpPr>
              <p:cNvPr id="51" name="Line 47"/>
              <p:cNvSpPr>
                <a:spLocks noChangeShapeType="1"/>
              </p:cNvSpPr>
              <p:nvPr/>
            </p:nvSpPr>
            <p:spPr bwMode="auto">
              <a:xfrm>
                <a:off x="2012" y="1848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48"/>
              <p:cNvSpPr>
                <a:spLocks noChangeShapeType="1"/>
              </p:cNvSpPr>
              <p:nvPr/>
            </p:nvSpPr>
            <p:spPr bwMode="auto">
              <a:xfrm>
                <a:off x="2012" y="2273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49"/>
              <p:cNvSpPr>
                <a:spLocks noChangeShapeType="1"/>
              </p:cNvSpPr>
              <p:nvPr/>
            </p:nvSpPr>
            <p:spPr bwMode="auto">
              <a:xfrm>
                <a:off x="2012" y="2717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50"/>
              <p:cNvSpPr>
                <a:spLocks noChangeShapeType="1"/>
              </p:cNvSpPr>
              <p:nvPr/>
            </p:nvSpPr>
            <p:spPr bwMode="auto">
              <a:xfrm>
                <a:off x="2010" y="3607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 flipV="1">
              <a:off x="2019" y="2720"/>
              <a:ext cx="0" cy="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2"/>
          <p:cNvGrpSpPr>
            <a:grpSpLocks/>
          </p:cNvGrpSpPr>
          <p:nvPr/>
        </p:nvGrpSpPr>
        <p:grpSpPr bwMode="auto">
          <a:xfrm>
            <a:off x="6691947" y="4013200"/>
            <a:ext cx="612775" cy="1905000"/>
            <a:chOff x="3050" y="2103"/>
            <a:chExt cx="386" cy="1200"/>
          </a:xfrm>
        </p:grpSpPr>
        <p:grpSp>
          <p:nvGrpSpPr>
            <p:cNvPr id="56" name="Group 53"/>
            <p:cNvGrpSpPr>
              <a:grpSpLocks/>
            </p:cNvGrpSpPr>
            <p:nvPr/>
          </p:nvGrpSpPr>
          <p:grpSpPr bwMode="auto">
            <a:xfrm>
              <a:off x="3050" y="2103"/>
              <a:ext cx="386" cy="1200"/>
              <a:chOff x="3050" y="2103"/>
              <a:chExt cx="386" cy="1200"/>
            </a:xfrm>
          </p:grpSpPr>
          <p:sp>
            <p:nvSpPr>
              <p:cNvPr id="58" name="Line 54"/>
              <p:cNvSpPr>
                <a:spLocks noChangeShapeType="1"/>
              </p:cNvSpPr>
              <p:nvPr/>
            </p:nvSpPr>
            <p:spPr bwMode="auto">
              <a:xfrm>
                <a:off x="3050" y="2103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55"/>
              <p:cNvSpPr>
                <a:spLocks noChangeShapeType="1"/>
              </p:cNvSpPr>
              <p:nvPr/>
            </p:nvSpPr>
            <p:spPr bwMode="auto">
              <a:xfrm>
                <a:off x="3070" y="2557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56"/>
              <p:cNvSpPr>
                <a:spLocks noChangeShapeType="1"/>
              </p:cNvSpPr>
              <p:nvPr/>
            </p:nvSpPr>
            <p:spPr bwMode="auto">
              <a:xfrm>
                <a:off x="3078" y="2718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57"/>
              <p:cNvSpPr>
                <a:spLocks noChangeShapeType="1"/>
              </p:cNvSpPr>
              <p:nvPr/>
            </p:nvSpPr>
            <p:spPr bwMode="auto">
              <a:xfrm>
                <a:off x="3061" y="3303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 flipV="1">
              <a:off x="3419" y="2735"/>
              <a:ext cx="1" cy="27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" name="Group 59"/>
          <p:cNvGrpSpPr>
            <a:grpSpLocks/>
          </p:cNvGrpSpPr>
          <p:nvPr/>
        </p:nvGrpSpPr>
        <p:grpSpPr bwMode="auto">
          <a:xfrm>
            <a:off x="5598160" y="3608387"/>
            <a:ext cx="582612" cy="2771775"/>
            <a:chOff x="2361" y="1848"/>
            <a:chExt cx="367" cy="1746"/>
          </a:xfrm>
        </p:grpSpPr>
        <p:grpSp>
          <p:nvGrpSpPr>
            <p:cNvPr id="63" name="Group 60"/>
            <p:cNvGrpSpPr>
              <a:grpSpLocks/>
            </p:cNvGrpSpPr>
            <p:nvPr/>
          </p:nvGrpSpPr>
          <p:grpSpPr bwMode="auto">
            <a:xfrm>
              <a:off x="2361" y="1848"/>
              <a:ext cx="367" cy="1452"/>
              <a:chOff x="2361" y="1848"/>
              <a:chExt cx="367" cy="1452"/>
            </a:xfrm>
          </p:grpSpPr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2361" y="3300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>
                <a:off x="2370" y="2718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2362" y="2273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>
                <a:off x="2361" y="1848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 flipV="1">
              <a:off x="2710" y="1848"/>
              <a:ext cx="0" cy="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 flipV="1">
              <a:off x="2370" y="3318"/>
              <a:ext cx="0" cy="2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Group 67"/>
          <p:cNvGrpSpPr>
            <a:grpSpLocks/>
          </p:cNvGrpSpPr>
          <p:nvPr/>
        </p:nvGrpSpPr>
        <p:grpSpPr bwMode="auto">
          <a:xfrm>
            <a:off x="7833360" y="4013200"/>
            <a:ext cx="582612" cy="2386012"/>
            <a:chOff x="3769" y="2103"/>
            <a:chExt cx="367" cy="1503"/>
          </a:xfrm>
        </p:grpSpPr>
        <p:grpSp>
          <p:nvGrpSpPr>
            <p:cNvPr id="71" name="Group 68"/>
            <p:cNvGrpSpPr>
              <a:grpSpLocks/>
            </p:cNvGrpSpPr>
            <p:nvPr/>
          </p:nvGrpSpPr>
          <p:grpSpPr bwMode="auto">
            <a:xfrm>
              <a:off x="3769" y="2103"/>
              <a:ext cx="367" cy="1503"/>
              <a:chOff x="3769" y="2103"/>
              <a:chExt cx="367" cy="1503"/>
            </a:xfrm>
          </p:grpSpPr>
          <p:sp>
            <p:nvSpPr>
              <p:cNvPr id="73" name="Line 69"/>
              <p:cNvSpPr>
                <a:spLocks noChangeShapeType="1"/>
              </p:cNvSpPr>
              <p:nvPr/>
            </p:nvSpPr>
            <p:spPr bwMode="auto">
              <a:xfrm>
                <a:off x="3769" y="2103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70"/>
              <p:cNvSpPr>
                <a:spLocks noChangeShapeType="1"/>
              </p:cNvSpPr>
              <p:nvPr/>
            </p:nvSpPr>
            <p:spPr bwMode="auto">
              <a:xfrm>
                <a:off x="3769" y="2557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71"/>
              <p:cNvSpPr>
                <a:spLocks noChangeShapeType="1"/>
              </p:cNvSpPr>
              <p:nvPr/>
            </p:nvSpPr>
            <p:spPr bwMode="auto">
              <a:xfrm>
                <a:off x="3778" y="3028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72"/>
              <p:cNvSpPr>
                <a:spLocks noChangeShapeType="1"/>
              </p:cNvSpPr>
              <p:nvPr/>
            </p:nvSpPr>
            <p:spPr bwMode="auto">
              <a:xfrm>
                <a:off x="3769" y="3606"/>
                <a:ext cx="35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 flipV="1">
              <a:off x="3777" y="3313"/>
              <a:ext cx="0" cy="2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2459672" y="2871787"/>
            <a:ext cx="117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CP</a:t>
            </a:r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2461260" y="3736975"/>
            <a:ext cx="1171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2459672" y="4464050"/>
            <a:ext cx="1171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2505710" y="5176837"/>
            <a:ext cx="117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2461260" y="6122987"/>
            <a:ext cx="117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3588385" y="6416675"/>
            <a:ext cx="5208587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S</a:t>
            </a:r>
            <a:r>
              <a:rPr lang="en-US" altLang="zh-CN" baseline="-25000"/>
              <a:t>0</a:t>
            </a:r>
            <a:r>
              <a:rPr lang="en-US" altLang="zh-CN"/>
              <a:t>  S</a:t>
            </a:r>
            <a:r>
              <a:rPr lang="en-US" altLang="zh-CN" baseline="-25000"/>
              <a:t>1</a:t>
            </a:r>
            <a:r>
              <a:rPr lang="en-US" altLang="zh-CN"/>
              <a:t>    S</a:t>
            </a:r>
            <a:r>
              <a:rPr lang="en-US" altLang="zh-CN" baseline="-25000"/>
              <a:t>3</a:t>
            </a:r>
            <a:r>
              <a:rPr lang="en-US" altLang="zh-CN"/>
              <a:t>    S</a:t>
            </a:r>
            <a:r>
              <a:rPr lang="en-US" altLang="zh-CN" baseline="-25000"/>
              <a:t>7    </a:t>
            </a:r>
            <a:r>
              <a:rPr lang="en-US" altLang="zh-CN"/>
              <a:t>S</a:t>
            </a:r>
            <a:r>
              <a:rPr lang="en-US" altLang="zh-CN" baseline="-25000"/>
              <a:t>15    </a:t>
            </a:r>
            <a:r>
              <a:rPr lang="en-US" altLang="zh-CN"/>
              <a:t>S</a:t>
            </a:r>
            <a:r>
              <a:rPr lang="en-US" altLang="zh-CN" baseline="-25000"/>
              <a:t>14    </a:t>
            </a:r>
            <a:r>
              <a:rPr lang="en-US" altLang="zh-CN"/>
              <a:t>S</a:t>
            </a:r>
            <a:r>
              <a:rPr lang="en-US" altLang="zh-CN" baseline="-25000"/>
              <a:t>12    </a:t>
            </a:r>
            <a:r>
              <a:rPr lang="en-US" altLang="zh-CN"/>
              <a:t>S</a:t>
            </a:r>
            <a:r>
              <a:rPr lang="en-US" altLang="zh-CN" baseline="-25000"/>
              <a:t>8     </a:t>
            </a:r>
            <a:r>
              <a:rPr lang="en-US" altLang="zh-CN"/>
              <a:t>S</a:t>
            </a:r>
            <a:r>
              <a:rPr lang="en-US" altLang="zh-CN" baseline="-25000"/>
              <a:t>0</a:t>
            </a:r>
          </a:p>
        </p:txBody>
      </p:sp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69511"/>
              </p:ext>
            </p:extLst>
          </p:nvPr>
        </p:nvGraphicFramePr>
        <p:xfrm>
          <a:off x="4475797" y="1264285"/>
          <a:ext cx="6985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Visio" r:id="rId5" imgW="5374849" imgH="550745" progId="Visio.Drawing.11">
                  <p:embed/>
                </p:oleObj>
              </mc:Choice>
              <mc:Fallback>
                <p:oleObj name="Visio" r:id="rId5" imgW="5374849" imgH="550745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797" y="1264285"/>
                        <a:ext cx="69850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11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Find the transition table and the state table for the Mealy sequential circuit below.</a:t>
            </a:r>
          </a:p>
          <a:p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94120" y="198119"/>
            <a:ext cx="3992880" cy="63163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8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41412" y="2249487"/>
            <a:ext cx="8383587" cy="3541714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Determine the system variables: input, state, and </a:t>
            </a:r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/>
              <a:t>input: 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</a:p>
          <a:p>
            <a:pPr lvl="1"/>
            <a:r>
              <a:rPr lang="en-US" altLang="zh-CN" dirty="0"/>
              <a:t>output: </a:t>
            </a:r>
            <a:r>
              <a:rPr lang="en-US" altLang="zh-CN" dirty="0" smtClean="0"/>
              <a:t>Z</a:t>
            </a:r>
          </a:p>
          <a:p>
            <a:pPr lvl="1"/>
            <a:r>
              <a:rPr lang="en-US" altLang="zh-CN" dirty="0"/>
              <a:t>state variable: D</a:t>
            </a:r>
            <a:r>
              <a:rPr lang="en-US" altLang="zh-CN" baseline="-25000" dirty="0"/>
              <a:t>a</a:t>
            </a:r>
            <a:r>
              <a:rPr lang="en-US" altLang="zh-CN" dirty="0"/>
              <a:t> , 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b</a:t>
            </a:r>
            <a:r>
              <a:rPr lang="en-US" altLang="zh-CN" dirty="0"/>
              <a:t> ,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c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2. Determine  the flip-flop type. Write the characteristic </a:t>
            </a:r>
            <a:r>
              <a:rPr lang="en-US" altLang="zh-CN" dirty="0" smtClean="0"/>
              <a:t>equations.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Q</a:t>
            </a:r>
            <a:r>
              <a:rPr lang="en-US" altLang="zh-CN" baseline="-25000" dirty="0"/>
              <a:t>n+1</a:t>
            </a:r>
            <a:r>
              <a:rPr lang="en-US" altLang="zh-CN" dirty="0"/>
              <a:t>=D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72600" y="198118"/>
            <a:ext cx="2667000" cy="42189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24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3. Excitation equations and </a:t>
            </a:r>
            <a:r>
              <a:rPr lang="en-US" altLang="zh-CN" dirty="0" smtClean="0"/>
              <a:t>output equations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baseline="-25000" dirty="0"/>
              <a:t>a</a:t>
            </a:r>
            <a:r>
              <a:rPr lang="en-US" altLang="zh-CN" dirty="0"/>
              <a:t>=Q</a:t>
            </a:r>
            <a:r>
              <a:rPr lang="en-US" altLang="zh-CN" baseline="-25000" dirty="0"/>
              <a:t>a</a:t>
            </a:r>
            <a:r>
              <a:rPr lang="en-US" altLang="zh-CN" dirty="0"/>
              <a:t>⊕X</a:t>
            </a:r>
            <a:r>
              <a:rPr lang="en-US" altLang="zh-CN" baseline="-25000" dirty="0"/>
              <a:t>2</a:t>
            </a:r>
          </a:p>
          <a:p>
            <a:pPr lvl="1"/>
            <a:r>
              <a:rPr lang="en-US" altLang="zh-CN" dirty="0" err="1"/>
              <a:t>D</a:t>
            </a:r>
            <a:r>
              <a:rPr lang="en-US" altLang="zh-CN" baseline="-25000" dirty="0" err="1"/>
              <a:t>b</a:t>
            </a:r>
            <a:r>
              <a:rPr lang="en-US" altLang="zh-CN" dirty="0"/>
              <a:t>=Q</a:t>
            </a:r>
            <a:r>
              <a:rPr lang="en-US" altLang="zh-CN" baseline="-25000" dirty="0"/>
              <a:t>b</a:t>
            </a:r>
            <a:r>
              <a:rPr lang="en-US" altLang="zh-CN" dirty="0"/>
              <a:t>⊕X</a:t>
            </a:r>
            <a:r>
              <a:rPr lang="en-US" altLang="zh-CN" baseline="-25000" dirty="0"/>
              <a:t>1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baseline="-25000" dirty="0"/>
              <a:t>c</a:t>
            </a:r>
            <a:r>
              <a:rPr lang="en-US" altLang="zh-CN" dirty="0"/>
              <a:t>=X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Q</a:t>
            </a:r>
            <a:r>
              <a:rPr lang="en-US" altLang="zh-CN" baseline="-25000" dirty="0"/>
              <a:t>c</a:t>
            </a:r>
            <a:r>
              <a:rPr lang="en-US" altLang="zh-CN" dirty="0"/>
              <a:t>’Q</a:t>
            </a:r>
            <a:r>
              <a:rPr lang="en-US" altLang="zh-CN" baseline="-25000" dirty="0"/>
              <a:t>a</a:t>
            </a:r>
          </a:p>
          <a:p>
            <a:pPr lvl="1"/>
            <a:r>
              <a:rPr lang="en-US" altLang="zh-CN" dirty="0"/>
              <a:t>Z=X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Q</a:t>
            </a:r>
            <a:r>
              <a:rPr lang="en-US" altLang="zh-CN" baseline="-25000" dirty="0"/>
              <a:t>c</a:t>
            </a:r>
            <a:r>
              <a:rPr lang="en-US" altLang="zh-CN" dirty="0"/>
              <a:t>’Q</a:t>
            </a:r>
            <a:r>
              <a:rPr lang="en-US" altLang="zh-CN" baseline="-25000" dirty="0"/>
              <a:t>a</a:t>
            </a:r>
          </a:p>
          <a:p>
            <a:r>
              <a:rPr lang="en-US" altLang="zh-CN" dirty="0"/>
              <a:t>4. write the next state </a:t>
            </a:r>
            <a:r>
              <a:rPr lang="en-US" altLang="zh-CN" dirty="0" smtClean="0"/>
              <a:t>equations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a</a:t>
            </a:r>
            <a:r>
              <a:rPr lang="en-US" altLang="zh-CN" baseline="30000" dirty="0"/>
              <a:t>n+1</a:t>
            </a:r>
            <a:r>
              <a:rPr lang="en-US" altLang="zh-CN" dirty="0"/>
              <a:t>=Q</a:t>
            </a:r>
            <a:r>
              <a:rPr lang="en-US" altLang="zh-CN" baseline="-25000" dirty="0"/>
              <a:t>a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’+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’X</a:t>
            </a:r>
            <a:r>
              <a:rPr lang="en-US" altLang="zh-CN" baseline="-25000" dirty="0" smtClean="0"/>
              <a:t>2            </a:t>
            </a:r>
            <a:r>
              <a:rPr lang="en-US" altLang="zh-CN" dirty="0"/>
              <a:t>Q</a:t>
            </a:r>
            <a:r>
              <a:rPr lang="en-US" altLang="zh-CN" baseline="-25000" dirty="0"/>
              <a:t>b</a:t>
            </a:r>
            <a:r>
              <a:rPr lang="en-US" altLang="zh-CN" baseline="30000" dirty="0"/>
              <a:t>n+1</a:t>
            </a:r>
            <a:r>
              <a:rPr lang="en-US" altLang="zh-CN" dirty="0"/>
              <a:t>=Q</a:t>
            </a:r>
            <a:r>
              <a:rPr lang="en-US" altLang="zh-CN" baseline="-25000" dirty="0"/>
              <a:t>b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’+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’X</a:t>
            </a:r>
            <a:r>
              <a:rPr lang="en-US" altLang="zh-CN" baseline="-25000" dirty="0" smtClean="0"/>
              <a:t>1              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c</a:t>
            </a:r>
            <a:r>
              <a:rPr lang="en-US" altLang="zh-CN" baseline="30000" dirty="0" smtClean="0"/>
              <a:t>n+1</a:t>
            </a:r>
            <a:r>
              <a:rPr lang="en-US" altLang="zh-CN" dirty="0" smtClean="0"/>
              <a:t>=X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’Q</a:t>
            </a:r>
            <a:r>
              <a:rPr lang="en-US" altLang="zh-CN" baseline="-25000" dirty="0" smtClean="0"/>
              <a:t>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72600" y="198118"/>
            <a:ext cx="2667000" cy="42189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3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Synchronous Sequential Circuit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</a:t>
            </a:r>
            <a:r>
              <a:rPr lang="en-US" altLang="zh-CN" dirty="0" err="1"/>
              <a:t>Pinciples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en-US" altLang="zh-CN" dirty="0" smtClean="0"/>
              <a:t>Determine </a:t>
            </a:r>
            <a:r>
              <a:rPr lang="en-US" altLang="zh-CN" dirty="0"/>
              <a:t>the system variables: input, state, and output.</a:t>
            </a:r>
          </a:p>
          <a:p>
            <a:pPr lvl="1"/>
            <a:r>
              <a:rPr lang="en-US" altLang="zh-CN" dirty="0"/>
              <a:t>2. Determine  the flip-flop type. Write the </a:t>
            </a:r>
            <a:r>
              <a:rPr lang="en-US" altLang="zh-CN" dirty="0" smtClean="0"/>
              <a:t>characteristic equations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3. write the excitation equations.</a:t>
            </a:r>
          </a:p>
          <a:p>
            <a:pPr lvl="1"/>
            <a:r>
              <a:rPr lang="en-US" altLang="zh-CN" dirty="0"/>
              <a:t>4. write the next state equations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5. Write the output variable equations.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6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 Construct a transition table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147510"/>
              </p:ext>
            </p:extLst>
          </p:nvPr>
        </p:nvGraphicFramePr>
        <p:xfrm>
          <a:off x="2468880" y="3021648"/>
          <a:ext cx="5292725" cy="362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Visio" r:id="rId3" imgW="3736896" imgH="2134791" progId="Visio.Drawing.11">
                  <p:embed/>
                </p:oleObj>
              </mc:Choice>
              <mc:Fallback>
                <p:oleObj name="Visio" r:id="rId3" imgW="3736896" imgH="213479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880" y="3021648"/>
                        <a:ext cx="5292725" cy="362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72600" y="198118"/>
            <a:ext cx="2667000" cy="42189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9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 Assign symbols to the states and construct a state table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308687"/>
              </p:ext>
            </p:extLst>
          </p:nvPr>
        </p:nvGraphicFramePr>
        <p:xfrm>
          <a:off x="2630170" y="2946400"/>
          <a:ext cx="6119813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Visio" r:id="rId3" imgW="3637836" imgH="2145506" progId="Visio.Drawing.11">
                  <p:embed/>
                </p:oleObj>
              </mc:Choice>
              <mc:Fallback>
                <p:oleObj name="Visio" r:id="rId3" imgW="3637836" imgH="214550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170" y="2946400"/>
                        <a:ext cx="6119813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6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Counters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Cascaded </a:t>
            </a:r>
            <a:r>
              <a:rPr lang="en-US" altLang="zh-CN" dirty="0" smtClean="0"/>
              <a:t>counters</a:t>
            </a:r>
            <a:br>
              <a:rPr lang="en-US" altLang="zh-CN" dirty="0" smtClean="0"/>
            </a:br>
            <a:r>
              <a:rPr lang="zh-CN" altLang="en-US" sz="2800" dirty="0" smtClean="0"/>
              <a:t>级</a:t>
            </a:r>
            <a:r>
              <a:rPr lang="zh-CN" altLang="en-US" sz="2800" dirty="0"/>
              <a:t>联</a:t>
            </a:r>
            <a:r>
              <a:rPr lang="zh-CN" altLang="en-US" sz="2800" dirty="0" smtClean="0"/>
              <a:t>计数器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Cascading is a method of achieving higher-modulus counters.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synchronous IC counters, the next counter is enabled only when the terminal count of the previous stage is reached.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Up/Down Synchronous </a:t>
            </a:r>
            <a:r>
              <a:rPr lang="en-US" altLang="zh-CN" dirty="0" smtClean="0"/>
              <a:t>Counters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74HC190 is a high speed CMOS synchronous up/down decade counter with parallel load capability. It also has a active LOW ripple clock output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RCO</m:t>
                        </m:r>
                      </m:e>
                    </m:acc>
                  </m:oMath>
                </a14:m>
                <a:r>
                  <a:rPr lang="en-US" altLang="zh-CN" dirty="0"/>
                  <a:t>) and a MAX/MIN output when the terminal count is reached.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2500" t="-2238" r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3" descr="AAGIHDW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155" y="2188845"/>
            <a:ext cx="5788755" cy="360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5735954" y="1889760"/>
            <a:ext cx="2021205" cy="936498"/>
          </a:xfrm>
          <a:prstGeom prst="wedgeRoundRectCallout">
            <a:avLst>
              <a:gd name="adj1" fmla="val 21468"/>
              <a:gd name="adj2" fmla="val 1180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The count enable input.</a:t>
            </a:r>
            <a:endParaRPr lang="zh-CN" altLang="en-US" sz="2400" dirty="0"/>
          </a:p>
        </p:txBody>
      </p:sp>
      <p:sp>
        <p:nvSpPr>
          <p:cNvPr id="10" name="圆角矩形标注 9"/>
          <p:cNvSpPr/>
          <p:nvPr/>
        </p:nvSpPr>
        <p:spPr>
          <a:xfrm>
            <a:off x="9960705" y="5151120"/>
            <a:ext cx="2021205" cy="936498"/>
          </a:xfrm>
          <a:prstGeom prst="wedgeRoundRectCallout">
            <a:avLst>
              <a:gd name="adj1" fmla="val -16986"/>
              <a:gd name="adj2" fmla="val -1276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The ripple clock output.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7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Cascaded counters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 modulus-100 counter using two cascaded decade </a:t>
            </a:r>
            <a:r>
              <a:rPr lang="en-US" altLang="zh-CN" dirty="0" smtClean="0">
                <a:ea typeface="宋体" charset="-122"/>
              </a:rPr>
              <a:t>counters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The terminal count(TC) is analogous to ripple clock output(RCO) on some IC counters.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3" descr="AAGIHE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0" y="3971925"/>
            <a:ext cx="84963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/>
        </p:nvSpPr>
        <p:spPr>
          <a:xfrm>
            <a:off x="5730240" y="3971925"/>
            <a:ext cx="701040" cy="108775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433560" y="4068127"/>
            <a:ext cx="853440" cy="115919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11480" y="3021330"/>
            <a:ext cx="4815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ea typeface="宋体" panose="02010600030101010101" pitchFamily="2" charset="-122"/>
              </a:rPr>
              <a:t>If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in</a:t>
            </a:r>
            <a:r>
              <a:rPr lang="en-US" altLang="zh-CN" sz="2800" dirty="0">
                <a:ea typeface="宋体" panose="02010600030101010101" pitchFamily="2" charset="-122"/>
              </a:rPr>
              <a:t> =100 kHz, what is </a:t>
            </a:r>
            <a:r>
              <a:rPr lang="en-US" altLang="zh-CN" sz="2800" i="1" dirty="0" err="1">
                <a:ea typeface="宋体" panose="02010600030101010101" pitchFamily="2" charset="-122"/>
              </a:rPr>
              <a:t>f</a:t>
            </a:r>
            <a:r>
              <a:rPr lang="en-US" altLang="zh-CN" sz="2800" i="1" baseline="-25000" dirty="0" err="1">
                <a:ea typeface="宋体" panose="02010600030101010101" pitchFamily="2" charset="-122"/>
              </a:rPr>
              <a:t>out</a:t>
            </a:r>
            <a:r>
              <a:rPr lang="en-US" altLang="zh-CN" sz="2800" dirty="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025640" y="3021330"/>
            <a:ext cx="4815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i="1" dirty="0" err="1">
                <a:ea typeface="宋体" panose="02010600030101010101" pitchFamily="2" charset="-122"/>
              </a:rPr>
              <a:t>f</a:t>
            </a:r>
            <a:r>
              <a:rPr lang="en-US" altLang="zh-CN" sz="2800" i="1" baseline="-25000" dirty="0" err="1">
                <a:ea typeface="宋体" panose="02010600030101010101" pitchFamily="2" charset="-122"/>
              </a:rPr>
              <a:t>out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ea typeface="宋体" panose="02010600030101010101" pitchFamily="2" charset="-122"/>
              </a:rPr>
              <a:t>100 kHz/100=1kHz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61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Cascaded counters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83" name="Picture 3" descr="AAGIHEN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53" y="1838643"/>
            <a:ext cx="8840787" cy="263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53" y="4576763"/>
            <a:ext cx="85534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53" y="5708491"/>
            <a:ext cx="8562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椭圆 33"/>
          <p:cNvSpPr/>
          <p:nvPr/>
        </p:nvSpPr>
        <p:spPr>
          <a:xfrm>
            <a:off x="4495800" y="1676400"/>
            <a:ext cx="1325880" cy="5486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7071360" y="1676400"/>
            <a:ext cx="1325880" cy="5486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590088" y="1691640"/>
            <a:ext cx="1325880" cy="5486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9" grpId="0" animBg="1"/>
      <p:bldP spid="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</a:t>
            </a:r>
            <a:r>
              <a:rPr lang="en-US" altLang="zh-CN" dirty="0" smtClean="0"/>
              <a:t>Decoding</a:t>
            </a:r>
            <a:br>
              <a:rPr lang="en-US" altLang="zh-CN" dirty="0" smtClean="0"/>
            </a:br>
            <a:r>
              <a:rPr lang="zh-CN" altLang="en-US" sz="2800" dirty="0" smtClean="0"/>
              <a:t>计数器译码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608010" y="2244883"/>
            <a:ext cx="3396124" cy="3541714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Decoding is the detection of a binary number and can be done with an AND </a:t>
            </a:r>
            <a:r>
              <a:rPr lang="en-US" altLang="zh-CN" dirty="0" smtClean="0">
                <a:ea typeface="宋体" panose="02010600030101010101" pitchFamily="2" charset="-122"/>
              </a:rPr>
              <a:t>gate.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What number is decoded by </a:t>
            </a:r>
            <a:r>
              <a:rPr lang="en-US" altLang="zh-CN" dirty="0" smtClean="0">
                <a:ea typeface="宋体" panose="02010600030101010101" pitchFamily="2" charset="-122"/>
              </a:rPr>
              <a:t>the and gate?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1905000"/>
            <a:ext cx="774660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8094784" y="5730240"/>
            <a:ext cx="1628336" cy="67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</a:t>
            </a:r>
            <a:r>
              <a:rPr lang="en-US" altLang="zh-CN" dirty="0" smtClean="0"/>
              <a:t>Decoding</a:t>
            </a:r>
            <a:br>
              <a:rPr lang="en-US" altLang="zh-CN" dirty="0" smtClean="0"/>
            </a:br>
            <a:r>
              <a:rPr lang="zh-CN" altLang="en-US" sz="2800" dirty="0" smtClean="0"/>
              <a:t>部分译码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decade counter shown previously incorporates </a:t>
            </a:r>
            <a:r>
              <a:rPr lang="en-US" altLang="zh-CN" u="sng" dirty="0"/>
              <a:t>partial decoding</a:t>
            </a:r>
            <a:r>
              <a:rPr lang="en-US" altLang="zh-CN" dirty="0"/>
              <a:t> (looking at only the MSB and the LSB) to detect 1001. This was possible because this is the first occurrence of this combination in the sequence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4818"/>
              </p:ext>
            </p:extLst>
          </p:nvPr>
        </p:nvGraphicFramePr>
        <p:xfrm>
          <a:off x="1762919" y="4416425"/>
          <a:ext cx="7294562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CorelDRAW" r:id="rId3" imgW="5140757" imgH="1559662" progId="CorelDRAW.Graphic.12">
                  <p:embed/>
                </p:oleObj>
              </mc:Choice>
              <mc:Fallback>
                <p:oleObj name="CorelDRAW" r:id="rId3" imgW="5140757" imgH="1559662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919" y="4416425"/>
                        <a:ext cx="7294562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720840" y="3900963"/>
            <a:ext cx="54711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Detects 1001 by looking only at two bits</a:t>
            </a: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6923880" y="4267676"/>
            <a:ext cx="802799" cy="38052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5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Resetting the Count with a </a:t>
            </a:r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divide-by-60 counter in the text also uses partial decoding to clear the tens count when a 6 was detected.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93" y="3516630"/>
            <a:ext cx="87344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247606" y="3276600"/>
            <a:ext cx="2088674" cy="199644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Synchronous Sequential Circuit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(cont.)</a:t>
            </a:r>
          </a:p>
          <a:p>
            <a:pPr lvl="1"/>
            <a:r>
              <a:rPr lang="en-US" altLang="zh-CN" dirty="0"/>
              <a:t>6. Construct a transition table.</a:t>
            </a:r>
          </a:p>
          <a:p>
            <a:pPr lvl="1"/>
            <a:r>
              <a:rPr lang="en-US" altLang="zh-CN" dirty="0"/>
              <a:t>7. Assign symbols to the states and construct a table or state diagram.</a:t>
            </a:r>
          </a:p>
          <a:p>
            <a:pPr lvl="1"/>
            <a:r>
              <a:rPr lang="en-US" altLang="zh-CN" dirty="0"/>
              <a:t>8. When possible, construct a timing diagram.</a:t>
            </a:r>
          </a:p>
          <a:p>
            <a:pPr lvl="1"/>
            <a:r>
              <a:rPr lang="en-US" altLang="zh-CN" dirty="0"/>
              <a:t>9. Functionality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 </a:t>
            </a:r>
            <a:r>
              <a:rPr lang="en-US" altLang="zh-CN" dirty="0" smtClean="0"/>
              <a:t>Decoding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E.g. </a:t>
            </a:r>
            <a:r>
              <a:rPr lang="en-US" altLang="zh-CN" dirty="0">
                <a:ea typeface="宋体" panose="02010600030101010101" pitchFamily="2" charset="-122"/>
              </a:rPr>
              <a:t>Show how to decode state 5 with an </a:t>
            </a:r>
            <a:r>
              <a:rPr lang="en-US" altLang="zh-CN" u="sng" dirty="0">
                <a:ea typeface="宋体" panose="02010600030101010101" pitchFamily="2" charset="-122"/>
              </a:rPr>
              <a:t>active LOW</a:t>
            </a:r>
            <a:r>
              <a:rPr lang="en-US" altLang="zh-CN" dirty="0">
                <a:ea typeface="宋体" panose="02010600030101010101" pitchFamily="2" charset="-122"/>
              </a:rPr>
              <a:t> output.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777268"/>
              </p:ext>
            </p:extLst>
          </p:nvPr>
        </p:nvGraphicFramePr>
        <p:xfrm>
          <a:off x="3291840" y="3230880"/>
          <a:ext cx="5721350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CorelDRAW" r:id="rId3" imgW="4335480" imgH="2535480" progId="CorelDRAW.Graphic.12">
                  <p:embed/>
                </p:oleObj>
              </mc:Choice>
              <mc:Fallback>
                <p:oleObj name="CorelDRAW" r:id="rId3" imgW="4335480" imgH="2535480" progId="CorelDRAW.Graphic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0" y="3230880"/>
                        <a:ext cx="5721350" cy="334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0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Counter Application: Digital </a:t>
            </a:r>
            <a:r>
              <a:rPr lang="en-US" altLang="zh-CN" dirty="0" smtClean="0"/>
              <a:t>Clock</a:t>
            </a:r>
            <a:br>
              <a:rPr lang="en-US" altLang="zh-CN" dirty="0" smtClean="0"/>
            </a:br>
            <a:r>
              <a:rPr lang="zh-CN" altLang="en-US" sz="2800" dirty="0" smtClean="0"/>
              <a:t>数字时钟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2280" y="1676400"/>
            <a:ext cx="6248400" cy="50577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7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 Signal Generation by Decoding Counter </a:t>
            </a:r>
            <a:r>
              <a:rPr lang="en-US" altLang="zh-CN" dirty="0" smtClean="0"/>
              <a:t>Outputs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E.g. Using </a:t>
            </a:r>
            <a:r>
              <a:rPr lang="en-US" altLang="zh-CN" dirty="0">
                <a:ea typeface="宋体" charset="-122"/>
              </a:rPr>
              <a:t>counter to realize following control signals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46" y="3108960"/>
            <a:ext cx="431958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34" y="2929656"/>
            <a:ext cx="4203906" cy="3931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09190" y="4831080"/>
            <a:ext cx="4100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74LS393</a:t>
            </a:r>
            <a:r>
              <a:rPr lang="en-US" altLang="zh-CN" sz="2400" dirty="0"/>
              <a:t>: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Dual 4-bit Binary Counter.</a:t>
            </a:r>
          </a:p>
          <a:p>
            <a:r>
              <a:rPr lang="zh-CN" altLang="en-US" sz="2400" dirty="0"/>
              <a:t>双四位二进制计数器</a:t>
            </a:r>
          </a:p>
        </p:txBody>
      </p:sp>
    </p:spTree>
    <p:extLst>
      <p:ext uri="{BB962C8B-B14F-4D97-AF65-F5344CB8AC3E}">
        <p14:creationId xmlns:p14="http://schemas.microsoft.com/office/powerpoint/2010/main" val="2429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 Signal Generation by Decoding Counter </a:t>
            </a:r>
            <a:r>
              <a:rPr lang="en-US" altLang="zh-CN" dirty="0" smtClean="0"/>
              <a:t>Outputs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22" y="1970723"/>
            <a:ext cx="7273925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2010408" y="5018723"/>
            <a:ext cx="7631113" cy="16716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f(Q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= m(2,3,8,9,10,11)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f(Q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= m(5)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f(Q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= m(9)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00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Signal Generation by Decoding Counter Outputs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2849880"/>
            <a:ext cx="7129463" cy="297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2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Analysis the following synchronous sequential circuit, suppose the present state is 00, the input sequence is 0000011111, give the timing diagram.</a:t>
            </a:r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内容占位符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437049"/>
              </p:ext>
            </p:extLst>
          </p:nvPr>
        </p:nvGraphicFramePr>
        <p:xfrm>
          <a:off x="6057900" y="1301432"/>
          <a:ext cx="4076700" cy="5074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Visio" r:id="rId4" imgW="2494827" imgH="3106807" progId="Visio.Drawing.11">
                  <p:embed/>
                </p:oleObj>
              </mc:Choice>
              <mc:Fallback>
                <p:oleObj name="Visio" r:id="rId4" imgW="2494827" imgH="310680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301432"/>
                        <a:ext cx="4076700" cy="50746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8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141413" y="2249487"/>
            <a:ext cx="7530148" cy="354171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1. Determine the system variables: input, state, and output.</a:t>
            </a:r>
          </a:p>
          <a:p>
            <a:pPr lvl="1"/>
            <a:r>
              <a:rPr lang="en-US" altLang="zh-CN" dirty="0" smtClean="0"/>
              <a:t>input=x</a:t>
            </a:r>
            <a:endParaRPr lang="en-US" altLang="zh-CN" dirty="0"/>
          </a:p>
          <a:p>
            <a:pPr lvl="1"/>
            <a:r>
              <a:rPr lang="en-US" altLang="zh-CN" dirty="0" smtClean="0"/>
              <a:t>output=Z</a:t>
            </a:r>
            <a:endParaRPr lang="en-US" altLang="zh-CN" dirty="0"/>
          </a:p>
          <a:p>
            <a:pPr lvl="1"/>
            <a:r>
              <a:rPr lang="en-US" altLang="zh-CN" dirty="0" smtClean="0"/>
              <a:t>state </a:t>
            </a:r>
            <a:r>
              <a:rPr lang="en-US" altLang="zh-CN" dirty="0"/>
              <a:t>variables=y1 and y0</a:t>
            </a:r>
          </a:p>
          <a:p>
            <a:r>
              <a:rPr lang="en-US" altLang="zh-CN" dirty="0"/>
              <a:t>2. Determine  the flip-flop type. Write the characteristic equations.</a:t>
            </a:r>
          </a:p>
          <a:p>
            <a:r>
              <a:rPr lang="en-US" altLang="zh-CN" dirty="0"/>
              <a:t>			y</a:t>
            </a:r>
            <a:r>
              <a:rPr lang="en-US" altLang="zh-CN" baseline="30000" dirty="0"/>
              <a:t>n+1</a:t>
            </a:r>
            <a:r>
              <a:rPr lang="en-US" altLang="zh-CN" dirty="0"/>
              <a:t>=</a:t>
            </a:r>
            <a:r>
              <a:rPr lang="en-US" altLang="zh-CN" dirty="0" err="1"/>
              <a:t>Jy</a:t>
            </a:r>
            <a:r>
              <a:rPr lang="en-US" altLang="zh-CN" baseline="30000" dirty="0" err="1"/>
              <a:t>n</a:t>
            </a:r>
            <a:r>
              <a:rPr lang="en-US" altLang="zh-CN" dirty="0"/>
              <a:t>’+</a:t>
            </a:r>
            <a:r>
              <a:rPr lang="en-US" altLang="zh-CN" dirty="0" err="1" smtClean="0"/>
              <a:t>k’y</a:t>
            </a:r>
            <a:r>
              <a:rPr lang="en-US" altLang="zh-CN" baseline="30000" dirty="0" err="1" smtClean="0"/>
              <a:t>n</a:t>
            </a:r>
            <a:endParaRPr lang="en-US" altLang="zh-CN" baseline="300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0" name="对象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27187791"/>
              </p:ext>
            </p:extLst>
          </p:nvPr>
        </p:nvGraphicFramePr>
        <p:xfrm>
          <a:off x="8429522" y="1545590"/>
          <a:ext cx="3460348" cy="430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Visio" r:id="rId4" imgW="2494827" imgH="3106807" progId="Visio.Drawing.11">
                  <p:embed/>
                </p:oleObj>
              </mc:Choice>
              <mc:Fallback>
                <p:oleObj name="Visio" r:id="rId4" imgW="2494827" imgH="3106807" progId="Visio.Drawing.11">
                  <p:embed/>
                  <p:pic>
                    <p:nvPicPr>
                      <p:cNvPr id="0" name="内容占位符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522" y="1545590"/>
                        <a:ext cx="3460348" cy="430657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5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write the excitation equations.</a:t>
            </a:r>
          </a:p>
          <a:p>
            <a:pPr lvl="1"/>
            <a:r>
              <a:rPr lang="en-US" altLang="zh-CN" dirty="0" smtClean="0"/>
              <a:t>K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=J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</a:t>
            </a:r>
            <a:endParaRPr lang="en-US" altLang="zh-CN" dirty="0"/>
          </a:p>
          <a:p>
            <a:pPr lvl="1"/>
            <a:r>
              <a:rPr lang="en-US" altLang="zh-CN" dirty="0" smtClean="0"/>
              <a:t>K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=J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=x</a:t>
            </a:r>
            <a:r>
              <a:rPr lang="en-US" altLang="zh-CN" dirty="0"/>
              <a:t>⊕y</a:t>
            </a:r>
            <a:r>
              <a:rPr lang="en-US" altLang="zh-CN" baseline="-25000" dirty="0"/>
              <a:t>0</a:t>
            </a:r>
          </a:p>
          <a:p>
            <a:r>
              <a:rPr lang="es-ES" altLang="zh-CN" dirty="0"/>
              <a:t>4. write the next state equations</a:t>
            </a:r>
            <a:r>
              <a:rPr lang="es-ES" altLang="zh-CN" dirty="0" smtClean="0"/>
              <a:t>.</a:t>
            </a:r>
          </a:p>
          <a:p>
            <a:pPr lvl="1"/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n+1</a:t>
            </a:r>
            <a:r>
              <a:rPr lang="en-US" altLang="zh-CN" dirty="0"/>
              <a:t>=J</a:t>
            </a:r>
            <a:r>
              <a:rPr lang="en-US" altLang="zh-CN" baseline="-25000" dirty="0"/>
              <a:t>1</a:t>
            </a:r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’+</a:t>
            </a:r>
            <a:r>
              <a:rPr lang="en-US" altLang="zh-CN" dirty="0" smtClean="0"/>
              <a:t>k’y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          y</a:t>
            </a:r>
            <a:r>
              <a:rPr lang="en-US" altLang="zh-CN" baseline="-25000" dirty="0" smtClean="0"/>
              <a:t>0</a:t>
            </a:r>
            <a:r>
              <a:rPr lang="en-US" altLang="zh-CN" baseline="30000" dirty="0" smtClean="0"/>
              <a:t>n+1</a:t>
            </a:r>
            <a:r>
              <a:rPr lang="en-US" altLang="zh-CN" dirty="0" smtClean="0"/>
              <a:t>=J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/>
              <a:t>’+k</a:t>
            </a:r>
            <a:r>
              <a:rPr lang="en-US" altLang="zh-CN" baseline="-25000" dirty="0"/>
              <a:t>0</a:t>
            </a:r>
            <a:r>
              <a:rPr lang="en-US" altLang="zh-CN" dirty="0"/>
              <a:t>’y</a:t>
            </a:r>
            <a:r>
              <a:rPr lang="en-US" altLang="zh-CN" baseline="-25000" dirty="0"/>
              <a:t>0</a:t>
            </a:r>
            <a:endParaRPr lang="en-US" altLang="zh-CN" baseline="-25000" dirty="0" smtClean="0"/>
          </a:p>
          <a:p>
            <a:pPr lvl="1"/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n+1</a:t>
            </a:r>
            <a:r>
              <a:rPr lang="en-US" altLang="zh-CN" dirty="0"/>
              <a:t>=x’y</a:t>
            </a:r>
            <a:r>
              <a:rPr lang="en-US" altLang="zh-CN" baseline="-25000" dirty="0"/>
              <a:t>1</a:t>
            </a:r>
            <a:r>
              <a:rPr lang="en-US" altLang="zh-CN" dirty="0"/>
              <a:t>’y</a:t>
            </a:r>
            <a:r>
              <a:rPr lang="en-US" altLang="zh-CN" baseline="-25000" dirty="0"/>
              <a:t>0 </a:t>
            </a:r>
            <a:r>
              <a:rPr lang="en-US" altLang="zh-CN" dirty="0"/>
              <a:t>+x’y</a:t>
            </a:r>
            <a:r>
              <a:rPr lang="en-US" altLang="zh-CN" baseline="-25000" dirty="0"/>
              <a:t>1</a:t>
            </a:r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’+xy</a:t>
            </a:r>
            <a:r>
              <a:rPr lang="en-US" altLang="zh-CN" baseline="-25000" dirty="0"/>
              <a:t>1</a:t>
            </a:r>
            <a:r>
              <a:rPr lang="en-US" altLang="zh-CN" dirty="0"/>
              <a:t>’y</a:t>
            </a:r>
            <a:r>
              <a:rPr lang="en-US" altLang="zh-CN" baseline="-25000" dirty="0"/>
              <a:t>0</a:t>
            </a:r>
            <a:r>
              <a:rPr lang="en-US" altLang="zh-CN" dirty="0"/>
              <a:t>’+</a:t>
            </a:r>
            <a:r>
              <a:rPr lang="en-US" altLang="zh-CN" dirty="0" smtClean="0"/>
              <a:t>xy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0           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baseline="30000" dirty="0" smtClean="0"/>
              <a:t>n+1</a:t>
            </a:r>
            <a:r>
              <a:rPr lang="en-US" altLang="zh-CN" dirty="0" smtClean="0"/>
              <a:t>=y</a:t>
            </a:r>
            <a:r>
              <a:rPr lang="en-US" altLang="zh-CN" baseline="-25000" dirty="0" smtClean="0"/>
              <a:t>0</a:t>
            </a:r>
            <a:r>
              <a:rPr lang="en-US" altLang="zh-CN" dirty="0"/>
              <a:t>’</a:t>
            </a:r>
            <a:endParaRPr lang="es-E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27187791"/>
              </p:ext>
            </p:extLst>
          </p:nvPr>
        </p:nvGraphicFramePr>
        <p:xfrm>
          <a:off x="8429625" y="1546225"/>
          <a:ext cx="346075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Visio" r:id="rId4" imgW="2494827" imgH="3106807" progId="Visio.Drawing.11">
                  <p:embed/>
                </p:oleObj>
              </mc:Choice>
              <mc:Fallback>
                <p:oleObj name="Visio" r:id="rId4" imgW="2494827" imgH="3106807" progId="Visio.Drawing.11">
                  <p:embed/>
                  <p:pic>
                    <p:nvPicPr>
                      <p:cNvPr id="0" name="对象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5" y="1546225"/>
                        <a:ext cx="3460750" cy="4305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3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 Write the output variable </a:t>
            </a:r>
            <a:r>
              <a:rPr lang="en-US" altLang="zh-CN" dirty="0" smtClean="0"/>
              <a:t>equations</a:t>
            </a:r>
          </a:p>
          <a:p>
            <a:pPr lvl="1"/>
            <a:r>
              <a:rPr lang="en-US" altLang="zh-CN" dirty="0"/>
              <a:t>Z=(xy</a:t>
            </a:r>
            <a:r>
              <a:rPr lang="en-US" altLang="zh-CN" baseline="-25000" dirty="0"/>
              <a:t>1</a:t>
            </a:r>
            <a:r>
              <a:rPr lang="en-US" altLang="zh-CN" dirty="0"/>
              <a:t>’)’=x’+y</a:t>
            </a:r>
            <a:r>
              <a:rPr lang="en-US" altLang="zh-CN" baseline="-25000" dirty="0"/>
              <a:t>1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6. Construct a transition table.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7528416"/>
              </p:ext>
            </p:extLst>
          </p:nvPr>
        </p:nvGraphicFramePr>
        <p:xfrm>
          <a:off x="8429625" y="1546225"/>
          <a:ext cx="346075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Visio" r:id="rId4" imgW="2494827" imgH="3106807" progId="Visio.Drawing.11">
                  <p:embed/>
                </p:oleObj>
              </mc:Choice>
              <mc:Fallback>
                <p:oleObj name="Visio" r:id="rId4" imgW="2494827" imgH="3106807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5" y="1546225"/>
                        <a:ext cx="3460750" cy="4305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2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9268" y="2653094"/>
            <a:ext cx="6075998" cy="20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66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baseline="30000" dirty="0">
                <a:ea typeface="宋体" panose="02010600030101010101" pitchFamily="2" charset="-122"/>
              </a:rPr>
              <a:t>n+1</a:t>
            </a:r>
            <a:r>
              <a:rPr lang="en-US" altLang="zh-CN" sz="2800" dirty="0">
                <a:ea typeface="宋体" panose="02010600030101010101" pitchFamily="2" charset="-122"/>
              </a:rPr>
              <a:t>= x’y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’y</a:t>
            </a:r>
            <a:r>
              <a:rPr lang="en-US" altLang="zh-CN" sz="2800" baseline="-25000" dirty="0">
                <a:ea typeface="宋体" panose="02010600030101010101" pitchFamily="2" charset="-122"/>
              </a:rPr>
              <a:t>0 </a:t>
            </a:r>
            <a:r>
              <a:rPr lang="en-US" altLang="zh-CN" sz="2800" dirty="0">
                <a:ea typeface="宋体" panose="02010600030101010101" pitchFamily="2" charset="-122"/>
              </a:rPr>
              <a:t>+x’y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en-US" altLang="zh-CN" sz="2800" baseline="-25000" dirty="0">
                <a:ea typeface="宋体" panose="02010600030101010101" pitchFamily="2" charset="-122"/>
              </a:rPr>
              <a:t>0</a:t>
            </a:r>
            <a:r>
              <a:rPr lang="en-US" altLang="zh-CN" sz="2800" dirty="0" smtClean="0">
                <a:ea typeface="宋体" panose="02010600030101010101" pitchFamily="2" charset="-122"/>
              </a:rPr>
              <a:t>’ +</a:t>
            </a:r>
            <a:r>
              <a:rPr lang="en-US" altLang="zh-CN" sz="2800" dirty="0">
                <a:ea typeface="宋体" panose="02010600030101010101" pitchFamily="2" charset="-122"/>
              </a:rPr>
              <a:t>xy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’y</a:t>
            </a:r>
            <a:r>
              <a:rPr lang="en-US" altLang="zh-CN" sz="2800" baseline="-25000" dirty="0"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ea typeface="宋体" panose="02010600030101010101" pitchFamily="2" charset="-122"/>
              </a:rPr>
              <a:t>’+xy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en-US" altLang="zh-CN" sz="2800" baseline="-25000" dirty="0">
                <a:ea typeface="宋体" panose="02010600030101010101" pitchFamily="2" charset="-122"/>
              </a:rPr>
              <a:t>0</a:t>
            </a:r>
          </a:p>
          <a:p>
            <a:pPr lvl="1" eaLnBrk="1" hangingPunct="1">
              <a:spcBef>
                <a:spcPct val="20000"/>
              </a:spcBef>
              <a:buClr>
                <a:srgbClr val="66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en-US" altLang="zh-CN" sz="2800" baseline="-25000" dirty="0">
                <a:ea typeface="宋体" panose="02010600030101010101" pitchFamily="2" charset="-122"/>
              </a:rPr>
              <a:t>0</a:t>
            </a:r>
            <a:r>
              <a:rPr lang="en-US" altLang="zh-CN" sz="2800" baseline="30000" dirty="0">
                <a:ea typeface="宋体" panose="02010600030101010101" pitchFamily="2" charset="-122"/>
              </a:rPr>
              <a:t>n+1</a:t>
            </a:r>
            <a:r>
              <a:rPr lang="en-US" altLang="zh-CN" sz="2800" dirty="0">
                <a:ea typeface="宋体" panose="02010600030101010101" pitchFamily="2" charset="-122"/>
              </a:rPr>
              <a:t>=y</a:t>
            </a:r>
            <a:r>
              <a:rPr lang="en-US" altLang="zh-CN" sz="2800" baseline="-25000" dirty="0"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ea typeface="宋体" panose="02010600030101010101" pitchFamily="2" charset="-122"/>
              </a:rPr>
              <a:t>’</a:t>
            </a:r>
          </a:p>
          <a:p>
            <a:pPr lvl="1" eaLnBrk="1" hangingPunct="1">
              <a:spcBef>
                <a:spcPct val="20000"/>
              </a:spcBef>
              <a:buClr>
                <a:srgbClr val="66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Z=(xy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’)’=x’+y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</a:p>
          <a:p>
            <a:pPr lvl="1" eaLnBrk="1" hangingPunct="1">
              <a:spcBef>
                <a:spcPct val="20000"/>
              </a:spcBef>
              <a:buClr>
                <a:srgbClr val="669900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410769"/>
              </p:ext>
            </p:extLst>
          </p:nvPr>
        </p:nvGraphicFramePr>
        <p:xfrm>
          <a:off x="5958841" y="953451"/>
          <a:ext cx="5646737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5" name="Visio" r:id="rId3" imgW="4654743" imgH="1857085" progId="Visio.Drawing.11">
                  <p:embed/>
                </p:oleObj>
              </mc:Choice>
              <mc:Fallback>
                <p:oleObj name="Visio" r:id="rId3" imgW="4654743" imgH="18570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841" y="953451"/>
                        <a:ext cx="5646737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493828" y="3042601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 baseline="30000">
                <a:latin typeface="Arial" panose="020B0604020202020204" pitchFamily="34" charset="0"/>
                <a:ea typeface="宋体" panose="02010600030101010101" pitchFamily="2" charset="-122"/>
              </a:rPr>
              <a:t>n+1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 K-Map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383203" y="3042601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Z  K-Map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22616" y="3042601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600" baseline="30000">
                <a:latin typeface="Arial" panose="020B0604020202020204" pitchFamily="34" charset="0"/>
                <a:ea typeface="宋体" panose="02010600030101010101" pitchFamily="2" charset="-122"/>
              </a:rPr>
              <a:t>n+1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 K-Map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389115"/>
              </p:ext>
            </p:extLst>
          </p:nvPr>
        </p:nvGraphicFramePr>
        <p:xfrm>
          <a:off x="7285991" y="4252276"/>
          <a:ext cx="327660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Visio" r:id="rId5" imgW="2998907" imgH="1666890" progId="Visio.Drawing.11">
                  <p:embed/>
                </p:oleObj>
              </mc:Choice>
              <mc:Fallback>
                <p:oleObj name="Visio" r:id="rId5" imgW="2998907" imgH="16668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991" y="4252276"/>
                        <a:ext cx="3276600" cy="181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9"/>
          <p:cNvSpPr>
            <a:spLocks/>
          </p:cNvSpPr>
          <p:nvPr/>
        </p:nvSpPr>
        <p:spPr bwMode="auto">
          <a:xfrm rot="16200000">
            <a:off x="8833803" y="1134426"/>
            <a:ext cx="287338" cy="4824412"/>
          </a:xfrm>
          <a:prstGeom prst="leftBrace">
            <a:avLst>
              <a:gd name="adj1" fmla="val 139917"/>
              <a:gd name="adj2" fmla="val 488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8725853" y="3761738"/>
            <a:ext cx="360363" cy="431800"/>
          </a:xfrm>
          <a:prstGeom prst="downArrow">
            <a:avLst>
              <a:gd name="adj1" fmla="val 50000"/>
              <a:gd name="adj2" fmla="val 29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7501891" y="4914263"/>
            <a:ext cx="576262" cy="288925"/>
          </a:xfrm>
          <a:prstGeom prst="rect">
            <a:avLst/>
          </a:prstGeom>
          <a:solidFill>
            <a:srgbClr val="99CC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781166" y="1385251"/>
            <a:ext cx="431800" cy="3603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8549641" y="1385251"/>
            <a:ext cx="431800" cy="3603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8694103" y="4914263"/>
            <a:ext cx="142875" cy="2889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8797291" y="4914263"/>
            <a:ext cx="142875" cy="2889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10381616" y="1385251"/>
            <a:ext cx="431800" cy="3603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8943341" y="4914263"/>
            <a:ext cx="142875" cy="2889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7212966" y="1385251"/>
            <a:ext cx="431800" cy="360362"/>
          </a:xfrm>
          <a:prstGeom prst="rect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9770428" y="4914263"/>
            <a:ext cx="142875" cy="28892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9013191" y="1385251"/>
            <a:ext cx="431800" cy="360362"/>
          </a:xfrm>
          <a:prstGeom prst="rect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878378" y="4914263"/>
            <a:ext cx="142875" cy="28892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10813416" y="1385251"/>
            <a:ext cx="431800" cy="360362"/>
          </a:xfrm>
          <a:prstGeom prst="rect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10021253" y="4914263"/>
            <a:ext cx="142875" cy="28892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7501891" y="5203188"/>
            <a:ext cx="576262" cy="288925"/>
          </a:xfrm>
          <a:prstGeom prst="rect">
            <a:avLst/>
          </a:prstGeom>
          <a:solidFill>
            <a:srgbClr val="FF99C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781166" y="1745613"/>
            <a:ext cx="431800" cy="360363"/>
          </a:xfrm>
          <a:prstGeom prst="rect">
            <a:avLst/>
          </a:prstGeom>
          <a:solidFill>
            <a:srgbClr val="FF99C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8581391" y="1745613"/>
            <a:ext cx="431800" cy="360363"/>
          </a:xfrm>
          <a:prstGeom prst="rect">
            <a:avLst/>
          </a:prstGeom>
          <a:solidFill>
            <a:srgbClr val="FF99C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10381616" y="1745613"/>
            <a:ext cx="431800" cy="360363"/>
          </a:xfrm>
          <a:prstGeom prst="rect">
            <a:avLst/>
          </a:prstGeom>
          <a:solidFill>
            <a:srgbClr val="FF99C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8654416" y="5203188"/>
            <a:ext cx="431800" cy="215900"/>
          </a:xfrm>
          <a:prstGeom prst="rect">
            <a:avLst/>
          </a:prstGeom>
          <a:solidFill>
            <a:srgbClr val="FF99CC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 Assign symbols to the states and construct a table or  state diagram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12/12/2018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57190"/>
              </p:ext>
            </p:extLst>
          </p:nvPr>
        </p:nvGraphicFramePr>
        <p:xfrm>
          <a:off x="1005523" y="3764280"/>
          <a:ext cx="2016125" cy="1507200"/>
        </p:xfrm>
        <a:graphic>
          <a:graphicData uri="http://schemas.openxmlformats.org/drawingml/2006/table">
            <a:tbl>
              <a:tblPr/>
              <a:tblGrid>
                <a:gridCol w="1008062"/>
                <a:gridCol w="1008063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Q1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Q2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Q3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7990"/>
              </p:ext>
            </p:extLst>
          </p:nvPr>
        </p:nvGraphicFramePr>
        <p:xfrm>
          <a:off x="7897813" y="3175635"/>
          <a:ext cx="2770187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Visio" r:id="rId3" imgW="2131219" imgH="2162175" progId="Visio.Drawing.11">
                  <p:embed/>
                </p:oleObj>
              </mc:Choice>
              <mc:Fallback>
                <p:oleObj name="Visio" r:id="rId3" imgW="2131219" imgH="2162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13" y="3175635"/>
                        <a:ext cx="2770187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15" y="3125470"/>
            <a:ext cx="44100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上课用字体1">
      <a:majorFont>
        <a:latin typeface="Franklin Gothic Heavy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1361</TotalTime>
  <Words>1415</Words>
  <Application>Microsoft Office PowerPoint</Application>
  <PresentationFormat>自定义</PresentationFormat>
  <Paragraphs>297</Paragraphs>
  <Slides>34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Circuit</vt:lpstr>
      <vt:lpstr>Visio</vt:lpstr>
      <vt:lpstr>CorelDRAW</vt:lpstr>
      <vt:lpstr>Sequential Circuits’ analysis</vt:lpstr>
      <vt:lpstr>Synchronous Sequential Circuit Analysis</vt:lpstr>
      <vt:lpstr>Synchronous Sequential Circuit Analysis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Exercise</vt:lpstr>
      <vt:lpstr>Exercise</vt:lpstr>
      <vt:lpstr>Exercise</vt:lpstr>
      <vt:lpstr>Exercise</vt:lpstr>
      <vt:lpstr>Exercise</vt:lpstr>
      <vt:lpstr>Counters</vt:lpstr>
      <vt:lpstr>Cascaded counters 级联计数器</vt:lpstr>
      <vt:lpstr>Up/Down Synchronous Counters</vt:lpstr>
      <vt:lpstr>Cascaded counters</vt:lpstr>
      <vt:lpstr>Cascaded counters</vt:lpstr>
      <vt:lpstr>Counter Decoding 计数器译码</vt:lpstr>
      <vt:lpstr>Partial Decoding 部分译码</vt:lpstr>
      <vt:lpstr>Resetting the Count with a Decoder</vt:lpstr>
      <vt:lpstr>Counter Decoding</vt:lpstr>
      <vt:lpstr>A Counter Application: Digital Clock 数字时钟</vt:lpstr>
      <vt:lpstr>Control Signal Generation by Decoding Counter Outputs</vt:lpstr>
      <vt:lpstr>Control Signal Generation by Decoding Counter Outputs</vt:lpstr>
      <vt:lpstr>Control Signal Generation by Decoding Counter Outputs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marige</dc:creator>
  <cp:lastModifiedBy>LXC</cp:lastModifiedBy>
  <cp:revision>312</cp:revision>
  <dcterms:created xsi:type="dcterms:W3CDTF">2014-08-26T23:43:54Z</dcterms:created>
  <dcterms:modified xsi:type="dcterms:W3CDTF">2018-12-12T03:53:01Z</dcterms:modified>
</cp:coreProperties>
</file>