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Montserra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italic.fntdata"/><Relationship Id="rId12" Type="http://schemas.openxmlformats.org/officeDocument/2006/relationships/slide" Target="slides/slide7.xml"/><Relationship Id="rId34" Type="http://schemas.openxmlformats.org/officeDocument/2006/relationships/font" Target="fonts/Montserrat-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ontserra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1645a55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1645a55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164c3e0f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164c3e0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164c3e0f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164c3e0f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164c3e0f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164c3e0f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164c3e0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164c3e0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164c3e0f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164c3e0f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164c3e0f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164c3e0f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164c3e0f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164c3e0f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164c3e0f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164c3e0f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164c3e0f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164c3e0f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164c3e0f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164c3e0f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1645a55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1645a55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164c3e0f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164c3e0f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164c3e0f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164c3e0f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164c3e0f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164c3e0f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164c3e0f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164c3e0f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1540502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1540502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c538f8022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c538f8022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7164c3e0f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164c3e0f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42c09c99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42c09c99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42c09c994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42c09c994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505f381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505f381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42c09c994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42c09c994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2c09c994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2c09c994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c538f80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c538f80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164c3e0f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164c3e0f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1645a5561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71645a5561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501650" y="749300"/>
            <a:ext cx="7381500" cy="2273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4000">
                <a:solidFill>
                  <a:srgbClr val="000000"/>
                </a:solidFill>
                <a:latin typeface="Montserrat"/>
                <a:ea typeface="Montserrat"/>
                <a:cs typeface="Montserrat"/>
                <a:sym typeface="Montserrat"/>
              </a:rPr>
              <a:t>DevOps Introduction </a:t>
            </a:r>
            <a:endParaRPr b="1" sz="4000">
              <a:solidFill>
                <a:srgbClr val="000000"/>
              </a:solidFill>
              <a:latin typeface="Montserrat"/>
              <a:ea typeface="Montserrat"/>
              <a:cs typeface="Montserrat"/>
              <a:sym typeface="Montserrat"/>
            </a:endParaRPr>
          </a:p>
          <a:p>
            <a:pPr indent="457200" lvl="0" marL="2286000" rtl="0" algn="l">
              <a:lnSpc>
                <a:spcPct val="115000"/>
              </a:lnSpc>
              <a:spcBef>
                <a:spcPts val="0"/>
              </a:spcBef>
              <a:spcAft>
                <a:spcPts val="0"/>
              </a:spcAft>
              <a:buNone/>
            </a:pPr>
            <a:r>
              <a:rPr b="1" lang="en" sz="4000">
                <a:solidFill>
                  <a:srgbClr val="000000"/>
                </a:solidFill>
                <a:latin typeface="Montserrat"/>
                <a:ea typeface="Montserrat"/>
                <a:cs typeface="Montserrat"/>
                <a:sym typeface="Montserrat"/>
              </a:rPr>
              <a:t>&amp; </a:t>
            </a:r>
            <a:endParaRPr b="1" sz="4000">
              <a:solidFill>
                <a:srgbClr val="000000"/>
              </a:solidFill>
              <a:latin typeface="Montserrat"/>
              <a:ea typeface="Montserrat"/>
              <a:cs typeface="Montserrat"/>
              <a:sym typeface="Montserrat"/>
            </a:endParaRPr>
          </a:p>
          <a:p>
            <a:pPr indent="457200" lvl="0" marL="1828800" rtl="0" algn="l">
              <a:lnSpc>
                <a:spcPct val="115000"/>
              </a:lnSpc>
              <a:spcBef>
                <a:spcPts val="0"/>
              </a:spcBef>
              <a:spcAft>
                <a:spcPts val="0"/>
              </a:spcAft>
              <a:buNone/>
            </a:pPr>
            <a:r>
              <a:rPr b="1" lang="en" sz="4000">
                <a:solidFill>
                  <a:srgbClr val="000000"/>
                </a:solidFill>
                <a:latin typeface="Montserrat"/>
                <a:ea typeface="Montserrat"/>
                <a:cs typeface="Montserrat"/>
                <a:sym typeface="Montserrat"/>
              </a:rPr>
              <a:t>Cultural Process</a:t>
            </a:r>
            <a:endParaRPr b="1" sz="4000">
              <a:solidFill>
                <a:srgbClr val="000000"/>
              </a:solidFill>
              <a:latin typeface="Montserrat"/>
              <a:ea typeface="Montserrat"/>
              <a:cs typeface="Montserrat"/>
              <a:sym typeface="Montserrat"/>
            </a:endParaRPr>
          </a:p>
        </p:txBody>
      </p:sp>
      <p:sp>
        <p:nvSpPr>
          <p:cNvPr id="55" name="Google Shape;55;p13"/>
          <p:cNvSpPr txBox="1"/>
          <p:nvPr>
            <p:ph idx="1" type="subTitle"/>
          </p:nvPr>
        </p:nvSpPr>
        <p:spPr>
          <a:xfrm>
            <a:off x="5624700" y="3992463"/>
            <a:ext cx="3519300" cy="53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p>
        </p:txBody>
      </p:sp>
      <p:sp>
        <p:nvSpPr>
          <p:cNvPr id="56" name="Google Shape;56;p13"/>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 name="Google Shape;57;p13"/>
          <p:cNvPicPr preferRelativeResize="0"/>
          <p:nvPr/>
        </p:nvPicPr>
        <p:blipFill>
          <a:blip r:embed="rId3">
            <a:alphaModFix/>
          </a:blip>
          <a:stretch>
            <a:fillRect/>
          </a:stretch>
        </p:blipFill>
        <p:spPr>
          <a:xfrm>
            <a:off x="1501650" y="3402577"/>
            <a:ext cx="1851975" cy="1374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ctrTitle"/>
          </p:nvPr>
        </p:nvSpPr>
        <p:spPr>
          <a:xfrm>
            <a:off x="311700" y="668375"/>
            <a:ext cx="8520600" cy="297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latin typeface="Montserrat"/>
                <a:ea typeface="Montserrat"/>
                <a:cs typeface="Montserrat"/>
                <a:sym typeface="Montserrat"/>
              </a:rPr>
              <a:t>Let’s Clear on…..</a:t>
            </a:r>
            <a:endParaRPr sz="4000">
              <a:latin typeface="Montserrat"/>
              <a:ea typeface="Montserrat"/>
              <a:cs typeface="Montserrat"/>
              <a:sym typeface="Montserrat"/>
            </a:endParaRPr>
          </a:p>
          <a:p>
            <a:pPr indent="0" lvl="0" marL="0" rtl="0" algn="ctr">
              <a:spcBef>
                <a:spcPts val="0"/>
              </a:spcBef>
              <a:spcAft>
                <a:spcPts val="0"/>
              </a:spcAft>
              <a:buNone/>
            </a:pPr>
            <a:br>
              <a:rPr lang="en" sz="4000">
                <a:solidFill>
                  <a:srgbClr val="000000"/>
                </a:solidFill>
                <a:latin typeface="Montserrat"/>
                <a:ea typeface="Montserrat"/>
                <a:cs typeface="Montserrat"/>
                <a:sym typeface="Montserrat"/>
              </a:rPr>
            </a:br>
            <a:r>
              <a:rPr lang="en" sz="4000">
                <a:solidFill>
                  <a:srgbClr val="000000"/>
                </a:solidFill>
                <a:latin typeface="Montserrat"/>
                <a:ea typeface="Montserrat"/>
                <a:cs typeface="Montserrat"/>
                <a:sym typeface="Montserrat"/>
              </a:rPr>
              <a:t>What is not DevOps</a:t>
            </a:r>
            <a:r>
              <a:rPr lang="en">
                <a:solidFill>
                  <a:srgbClr val="000000"/>
                </a:solidFill>
              </a:rPr>
              <a:t>?</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ctrTitle"/>
          </p:nvPr>
        </p:nvSpPr>
        <p:spPr>
          <a:xfrm>
            <a:off x="1370800" y="278275"/>
            <a:ext cx="7461600" cy="1021800"/>
          </a:xfrm>
          <a:prstGeom prst="rect">
            <a:avLst/>
          </a:prstGeom>
        </p:spPr>
        <p:txBody>
          <a:bodyPr anchorCtr="0" anchor="b" bIns="91425" lIns="91425" spcFirstLastPara="1" rIns="91425" wrap="square" tIns="91425">
            <a:noAutofit/>
          </a:bodyPr>
          <a:lstStyle/>
          <a:p>
            <a:pPr indent="-323850" lvl="0" marL="457200" rtl="0" algn="ctr">
              <a:spcBef>
                <a:spcPts val="0"/>
              </a:spcBef>
              <a:spcAft>
                <a:spcPts val="0"/>
              </a:spcAft>
              <a:buSzPts val="2400"/>
              <a:buFont typeface="Montserrat"/>
              <a:buAutoNum type="arabicPeriod"/>
            </a:pPr>
            <a:r>
              <a:rPr lang="en" sz="2400">
                <a:latin typeface="Montserrat"/>
                <a:ea typeface="Montserrat"/>
                <a:cs typeface="Montserrat"/>
                <a:sym typeface="Montserrat"/>
              </a:rPr>
              <a:t>Not simply combination of Development &amp; Operations teams</a:t>
            </a:r>
            <a:endParaRPr sz="2400">
              <a:latin typeface="Montserrat"/>
              <a:ea typeface="Montserrat"/>
              <a:cs typeface="Montserrat"/>
              <a:sym typeface="Montserrat"/>
            </a:endParaRPr>
          </a:p>
        </p:txBody>
      </p:sp>
      <p:sp>
        <p:nvSpPr>
          <p:cNvPr id="134" name="Google Shape;134;p23"/>
          <p:cNvSpPr txBox="1"/>
          <p:nvPr>
            <p:ph idx="1" type="subTitle"/>
          </p:nvPr>
        </p:nvSpPr>
        <p:spPr>
          <a:xfrm>
            <a:off x="1710450" y="4114475"/>
            <a:ext cx="7121700" cy="8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C</a:t>
            </a:r>
            <a:r>
              <a:rPr lang="en" sz="1800">
                <a:latin typeface="Montserrat"/>
                <a:ea typeface="Montserrat"/>
                <a:cs typeface="Montserrat"/>
                <a:sym typeface="Montserrat"/>
              </a:rPr>
              <a:t>ombining two teams and calling it DevOps cannot accomplish those practices.</a:t>
            </a:r>
            <a:endParaRPr sz="1800">
              <a:latin typeface="Montserrat"/>
              <a:ea typeface="Montserrat"/>
              <a:cs typeface="Montserrat"/>
              <a:sym typeface="Montserrat"/>
            </a:endParaRPr>
          </a:p>
        </p:txBody>
      </p:sp>
      <p:pic>
        <p:nvPicPr>
          <p:cNvPr id="135" name="Google Shape;135;p23"/>
          <p:cNvPicPr preferRelativeResize="0"/>
          <p:nvPr/>
        </p:nvPicPr>
        <p:blipFill>
          <a:blip r:embed="rId3">
            <a:alphaModFix/>
          </a:blip>
          <a:stretch>
            <a:fillRect/>
          </a:stretch>
        </p:blipFill>
        <p:spPr>
          <a:xfrm>
            <a:off x="4249200" y="1355050"/>
            <a:ext cx="1724803" cy="2433400"/>
          </a:xfrm>
          <a:prstGeom prst="rect">
            <a:avLst/>
          </a:prstGeom>
          <a:noFill/>
          <a:ln>
            <a:noFill/>
          </a:ln>
        </p:spPr>
      </p:pic>
      <p:sp>
        <p:nvSpPr>
          <p:cNvPr id="136" name="Google Shape;136;p23"/>
          <p:cNvSpPr txBox="1"/>
          <p:nvPr/>
        </p:nvSpPr>
        <p:spPr>
          <a:xfrm>
            <a:off x="2580750" y="2334050"/>
            <a:ext cx="22467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9900FF"/>
                </a:solidFill>
                <a:latin typeface="Montserrat"/>
                <a:ea typeface="Montserrat"/>
                <a:cs typeface="Montserrat"/>
                <a:sym typeface="Montserrat"/>
              </a:rPr>
              <a:t>Developers</a:t>
            </a:r>
            <a:endParaRPr b="1" sz="1800">
              <a:solidFill>
                <a:srgbClr val="9900FF"/>
              </a:solidFill>
              <a:latin typeface="Montserrat"/>
              <a:ea typeface="Montserrat"/>
              <a:cs typeface="Montserrat"/>
              <a:sym typeface="Montserrat"/>
            </a:endParaRPr>
          </a:p>
        </p:txBody>
      </p:sp>
      <p:sp>
        <p:nvSpPr>
          <p:cNvPr id="137" name="Google Shape;137;p23"/>
          <p:cNvSpPr txBox="1"/>
          <p:nvPr/>
        </p:nvSpPr>
        <p:spPr>
          <a:xfrm>
            <a:off x="6085950" y="2334050"/>
            <a:ext cx="22467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980000"/>
                </a:solidFill>
                <a:latin typeface="Montserrat"/>
                <a:ea typeface="Montserrat"/>
                <a:cs typeface="Montserrat"/>
                <a:sym typeface="Montserrat"/>
              </a:rPr>
              <a:t>Operations</a:t>
            </a:r>
            <a:endParaRPr b="1" sz="1800">
              <a:solidFill>
                <a:srgbClr val="980000"/>
              </a:solidFill>
              <a:latin typeface="Montserrat"/>
              <a:ea typeface="Montserrat"/>
              <a:cs typeface="Montserrat"/>
              <a:sym typeface="Montserrat"/>
            </a:endParaRPr>
          </a:p>
        </p:txBody>
      </p:sp>
      <p:sp>
        <p:nvSpPr>
          <p:cNvPr id="138" name="Google Shape;138;p23"/>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ctrTitle"/>
          </p:nvPr>
        </p:nvSpPr>
        <p:spPr>
          <a:xfrm>
            <a:off x="311700" y="58775"/>
            <a:ext cx="8520600" cy="72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Montserrat"/>
                <a:ea typeface="Montserrat"/>
                <a:cs typeface="Montserrat"/>
                <a:sym typeface="Montserrat"/>
              </a:rPr>
              <a:t>2. DevOps is not a separate team</a:t>
            </a:r>
            <a:endParaRPr sz="2400">
              <a:latin typeface="Montserrat"/>
              <a:ea typeface="Montserrat"/>
              <a:cs typeface="Montserrat"/>
              <a:sym typeface="Montserrat"/>
            </a:endParaRPr>
          </a:p>
        </p:txBody>
      </p:sp>
      <p:sp>
        <p:nvSpPr>
          <p:cNvPr id="144" name="Google Shape;144;p24"/>
          <p:cNvSpPr txBox="1"/>
          <p:nvPr>
            <p:ph idx="1" type="subTitle"/>
          </p:nvPr>
        </p:nvSpPr>
        <p:spPr>
          <a:xfrm>
            <a:off x="1881825" y="3623475"/>
            <a:ext cx="7255200" cy="15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a:ea typeface="Montserrat"/>
                <a:cs typeface="Montserrat"/>
                <a:sym typeface="Montserrat"/>
              </a:rPr>
              <a:t>Creation of these teams can lead to further confusion when the mission is not clearly defined.</a:t>
            </a:r>
            <a:endParaRPr sz="1600">
              <a:latin typeface="Montserrat"/>
              <a:ea typeface="Montserrat"/>
              <a:cs typeface="Montserrat"/>
              <a:sym typeface="Montserrat"/>
            </a:endParaRPr>
          </a:p>
          <a:p>
            <a:pPr indent="0" lvl="0" marL="0" rtl="0" algn="l">
              <a:spcBef>
                <a:spcPts val="0"/>
              </a:spcBef>
              <a:spcAft>
                <a:spcPts val="0"/>
              </a:spcAft>
              <a:buNone/>
            </a:pPr>
            <a:br>
              <a:rPr lang="en" sz="1600">
                <a:latin typeface="Montserrat"/>
                <a:ea typeface="Montserrat"/>
                <a:cs typeface="Montserrat"/>
                <a:sym typeface="Montserrat"/>
              </a:rPr>
            </a:br>
            <a:r>
              <a:rPr lang="en" sz="1600">
                <a:latin typeface="Montserrat"/>
                <a:ea typeface="Montserrat"/>
                <a:cs typeface="Montserrat"/>
                <a:sym typeface="Montserrat"/>
              </a:rPr>
              <a:t>But </a:t>
            </a:r>
            <a:r>
              <a:rPr lang="en" sz="1600">
                <a:latin typeface="Montserrat"/>
                <a:ea typeface="Montserrat"/>
                <a:cs typeface="Montserrat"/>
                <a:sym typeface="Montserrat"/>
              </a:rPr>
              <a:t>Some Organization can have separate devops team depending upon goals and situation and expertise requirements.</a:t>
            </a:r>
            <a:endParaRPr sz="1600">
              <a:latin typeface="Montserrat"/>
              <a:ea typeface="Montserrat"/>
              <a:cs typeface="Montserrat"/>
              <a:sym typeface="Montserrat"/>
            </a:endParaRPr>
          </a:p>
        </p:txBody>
      </p:sp>
      <p:pic>
        <p:nvPicPr>
          <p:cNvPr id="145" name="Google Shape;145;p24"/>
          <p:cNvPicPr preferRelativeResize="0"/>
          <p:nvPr/>
        </p:nvPicPr>
        <p:blipFill>
          <a:blip r:embed="rId3">
            <a:alphaModFix/>
          </a:blip>
          <a:stretch>
            <a:fillRect/>
          </a:stretch>
        </p:blipFill>
        <p:spPr>
          <a:xfrm>
            <a:off x="2715979" y="1156275"/>
            <a:ext cx="4300523" cy="2419763"/>
          </a:xfrm>
          <a:prstGeom prst="rect">
            <a:avLst/>
          </a:prstGeom>
          <a:noFill/>
          <a:ln>
            <a:noFill/>
          </a:ln>
        </p:spPr>
      </p:pic>
      <p:sp>
        <p:nvSpPr>
          <p:cNvPr id="146" name="Google Shape;146;p24"/>
          <p:cNvSpPr/>
          <p:nvPr/>
        </p:nvSpPr>
        <p:spPr>
          <a:xfrm rot="-787953">
            <a:off x="3747935" y="975139"/>
            <a:ext cx="2116700" cy="1528548"/>
          </a:xfrm>
          <a:prstGeom prst="irregularSeal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Blame Game !!!</a:t>
            </a:r>
            <a:endParaRPr b="1">
              <a:latin typeface="Montserrat"/>
              <a:ea typeface="Montserrat"/>
              <a:cs typeface="Montserrat"/>
              <a:sym typeface="Montserrat"/>
            </a:endParaRPr>
          </a:p>
        </p:txBody>
      </p:sp>
      <p:sp>
        <p:nvSpPr>
          <p:cNvPr id="147" name="Google Shape;147;p24"/>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ctrTitle"/>
          </p:nvPr>
        </p:nvSpPr>
        <p:spPr>
          <a:xfrm>
            <a:off x="1285950" y="23000"/>
            <a:ext cx="75462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Montserrat"/>
                <a:ea typeface="Montserrat"/>
                <a:cs typeface="Montserrat"/>
                <a:sym typeface="Montserrat"/>
              </a:rPr>
              <a:t>3. </a:t>
            </a:r>
            <a:r>
              <a:rPr lang="en" sz="2400">
                <a:latin typeface="Montserrat"/>
                <a:ea typeface="Montserrat"/>
                <a:cs typeface="Montserrat"/>
                <a:sym typeface="Montserrat"/>
              </a:rPr>
              <a:t>DevOps is not a tool and automation.</a:t>
            </a:r>
            <a:endParaRPr sz="2400">
              <a:latin typeface="Montserrat"/>
              <a:ea typeface="Montserrat"/>
              <a:cs typeface="Montserrat"/>
              <a:sym typeface="Montserrat"/>
            </a:endParaRPr>
          </a:p>
        </p:txBody>
      </p:sp>
      <p:sp>
        <p:nvSpPr>
          <p:cNvPr id="153" name="Google Shape;153;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54" name="Google Shape;154;p25"/>
          <p:cNvPicPr preferRelativeResize="0"/>
          <p:nvPr/>
        </p:nvPicPr>
        <p:blipFill>
          <a:blip r:embed="rId3">
            <a:alphaModFix/>
          </a:blip>
          <a:stretch>
            <a:fillRect/>
          </a:stretch>
        </p:blipFill>
        <p:spPr>
          <a:xfrm>
            <a:off x="1495325" y="1120400"/>
            <a:ext cx="7372550" cy="3641600"/>
          </a:xfrm>
          <a:prstGeom prst="rect">
            <a:avLst/>
          </a:prstGeom>
          <a:noFill/>
          <a:ln>
            <a:noFill/>
          </a:ln>
        </p:spPr>
      </p:pic>
      <p:sp>
        <p:nvSpPr>
          <p:cNvPr id="155" name="Google Shape;155;p25"/>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ctrTitle"/>
          </p:nvPr>
        </p:nvSpPr>
        <p:spPr>
          <a:xfrm>
            <a:off x="311700" y="253050"/>
            <a:ext cx="8520600" cy="66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Montserrat"/>
                <a:ea typeface="Montserrat"/>
                <a:cs typeface="Montserrat"/>
                <a:sym typeface="Montserrat"/>
              </a:rPr>
              <a:t>4</a:t>
            </a:r>
            <a:r>
              <a:rPr lang="en" sz="2400">
                <a:latin typeface="Montserrat"/>
                <a:ea typeface="Montserrat"/>
                <a:cs typeface="Montserrat"/>
                <a:sym typeface="Montserrat"/>
              </a:rPr>
              <a:t>. Not a body of knowledge.</a:t>
            </a:r>
            <a:endParaRPr sz="2400">
              <a:latin typeface="Montserrat"/>
              <a:ea typeface="Montserrat"/>
              <a:cs typeface="Montserrat"/>
              <a:sym typeface="Montserrat"/>
            </a:endParaRPr>
          </a:p>
        </p:txBody>
      </p:sp>
      <p:sp>
        <p:nvSpPr>
          <p:cNvPr id="161" name="Google Shape;161;p26"/>
          <p:cNvSpPr txBox="1"/>
          <p:nvPr>
            <p:ph idx="1" type="subTitle"/>
          </p:nvPr>
        </p:nvSpPr>
        <p:spPr>
          <a:xfrm>
            <a:off x="1334400" y="1116300"/>
            <a:ext cx="7497900" cy="36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No central authority and no DevOps standard.  </a:t>
            </a:r>
            <a:endParaRPr sz="1800">
              <a:latin typeface="Montserrat"/>
              <a:ea typeface="Montserrat"/>
              <a:cs typeface="Montserrat"/>
              <a:sym typeface="Montserrat"/>
            </a:endParaRPr>
          </a:p>
          <a:p>
            <a:pPr indent="0" lvl="0" marL="45720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There is no single “right way” to go down the DevOps road.</a:t>
            </a:r>
            <a:endParaRPr sz="1800">
              <a:latin typeface="Montserrat"/>
              <a:ea typeface="Montserrat"/>
              <a:cs typeface="Montserrat"/>
              <a:sym typeface="Montserrat"/>
            </a:endParaRPr>
          </a:p>
          <a:p>
            <a:pPr indent="0" lvl="0" marL="45720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Each organisation has different challenges and takes a different path along their DevOps journey, which can all be valid.</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p:txBody>
      </p:sp>
      <p:sp>
        <p:nvSpPr>
          <p:cNvPr id="162" name="Google Shape;162;p26"/>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ctrTitle"/>
          </p:nvPr>
        </p:nvSpPr>
        <p:spPr>
          <a:xfrm>
            <a:off x="504200" y="58775"/>
            <a:ext cx="84804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Montserrat"/>
                <a:ea typeface="Montserrat"/>
                <a:cs typeface="Montserrat"/>
                <a:sym typeface="Montserrat"/>
              </a:rPr>
              <a:t>5</a:t>
            </a:r>
            <a:r>
              <a:rPr lang="en" sz="2400">
                <a:latin typeface="Montserrat"/>
                <a:ea typeface="Montserrat"/>
                <a:cs typeface="Montserrat"/>
                <a:sym typeface="Montserrat"/>
              </a:rPr>
              <a:t>. DevOps is not a one-size-fits-all strategy</a:t>
            </a:r>
            <a:endParaRPr sz="2400">
              <a:latin typeface="Montserrat"/>
              <a:ea typeface="Montserrat"/>
              <a:cs typeface="Montserrat"/>
              <a:sym typeface="Montserrat"/>
            </a:endParaRPr>
          </a:p>
        </p:txBody>
      </p:sp>
      <p:sp>
        <p:nvSpPr>
          <p:cNvPr id="168" name="Google Shape;168;p27"/>
          <p:cNvSpPr txBox="1"/>
          <p:nvPr>
            <p:ph idx="1" type="subTitle"/>
          </p:nvPr>
        </p:nvSpPr>
        <p:spPr>
          <a:xfrm>
            <a:off x="1389750" y="969450"/>
            <a:ext cx="7594800" cy="370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Just because we used it on the last project doesn’t make it a silver-bullet fix for the next one.</a:t>
            </a:r>
            <a:endParaRPr sz="1800">
              <a:latin typeface="Montserrat"/>
              <a:ea typeface="Montserrat"/>
              <a:cs typeface="Montserrat"/>
              <a:sym typeface="Montserrat"/>
            </a:endParaRPr>
          </a:p>
          <a:p>
            <a:pPr indent="0" lvl="0" marL="45720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Thus, we need to first understand our current strategy and environment, then react accordingly.</a:t>
            </a:r>
            <a:endParaRPr sz="1800">
              <a:latin typeface="Montserrat"/>
              <a:ea typeface="Montserrat"/>
              <a:cs typeface="Montserrat"/>
              <a:sym typeface="Montserrat"/>
            </a:endParaRPr>
          </a:p>
          <a:p>
            <a:pPr indent="0" lvl="0" marL="45720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Embrace change, gather metrics, understand feedback, fail fast and correct issues quickly and early.</a:t>
            </a:r>
            <a:endParaRPr sz="1800">
              <a:latin typeface="Montserrat"/>
              <a:ea typeface="Montserrat"/>
              <a:cs typeface="Montserrat"/>
              <a:sym typeface="Montserrat"/>
            </a:endParaRPr>
          </a:p>
          <a:p>
            <a:pPr indent="0" lvl="0" marL="45720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That’s why we need </a:t>
            </a:r>
            <a:r>
              <a:rPr b="1" lang="en" sz="1800">
                <a:latin typeface="Montserrat"/>
                <a:ea typeface="Montserrat"/>
                <a:cs typeface="Montserrat"/>
                <a:sym typeface="Montserrat"/>
              </a:rPr>
              <a:t>Continuous Learning attitude</a:t>
            </a:r>
            <a:r>
              <a:rPr lang="en" sz="1800">
                <a:latin typeface="Montserrat"/>
                <a:ea typeface="Montserrat"/>
                <a:cs typeface="Montserrat"/>
                <a:sym typeface="Montserrat"/>
              </a:rPr>
              <a:t>.</a:t>
            </a:r>
            <a:endParaRPr sz="1800">
              <a:latin typeface="Montserrat"/>
              <a:ea typeface="Montserrat"/>
              <a:cs typeface="Montserrat"/>
              <a:sym typeface="Montserrat"/>
            </a:endParaRPr>
          </a:p>
        </p:txBody>
      </p:sp>
      <p:sp>
        <p:nvSpPr>
          <p:cNvPr id="169" name="Google Shape;169;p27"/>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rgbClr val="000000"/>
                </a:solidFill>
                <a:latin typeface="Montserrat"/>
                <a:ea typeface="Montserrat"/>
                <a:cs typeface="Montserrat"/>
                <a:sym typeface="Montserrat"/>
              </a:rPr>
              <a:t>DevOps </a:t>
            </a:r>
            <a:r>
              <a:rPr b="1" lang="en" sz="3000">
                <a:solidFill>
                  <a:srgbClr val="000000"/>
                </a:solidFill>
                <a:latin typeface="Montserrat"/>
                <a:ea typeface="Montserrat"/>
                <a:cs typeface="Montserrat"/>
                <a:sym typeface="Montserrat"/>
              </a:rPr>
              <a:t>Enlightenment</a:t>
            </a:r>
            <a:r>
              <a:rPr b="1" lang="en" sz="3000">
                <a:solidFill>
                  <a:srgbClr val="000000"/>
                </a:solidFill>
                <a:latin typeface="Montserrat"/>
                <a:ea typeface="Montserrat"/>
                <a:cs typeface="Montserrat"/>
                <a:sym typeface="Montserrat"/>
              </a:rPr>
              <a:t> Time</a:t>
            </a:r>
            <a:endParaRPr b="1" sz="3000">
              <a:solidFill>
                <a:srgbClr val="00000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ctrTitle"/>
          </p:nvPr>
        </p:nvSpPr>
        <p:spPr>
          <a:xfrm>
            <a:off x="311700" y="26412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Montserrat"/>
                <a:ea typeface="Montserrat"/>
                <a:cs typeface="Montserrat"/>
                <a:sym typeface="Montserrat"/>
              </a:rPr>
              <a:t>What is DevOps?</a:t>
            </a:r>
            <a:endParaRPr sz="2400">
              <a:latin typeface="Montserrat"/>
              <a:ea typeface="Montserrat"/>
              <a:cs typeface="Montserrat"/>
              <a:sym typeface="Montserrat"/>
            </a:endParaRPr>
          </a:p>
        </p:txBody>
      </p:sp>
      <p:sp>
        <p:nvSpPr>
          <p:cNvPr id="180" name="Google Shape;180;p29"/>
          <p:cNvSpPr txBox="1"/>
          <p:nvPr>
            <p:ph idx="1" type="subTitle"/>
          </p:nvPr>
        </p:nvSpPr>
        <p:spPr>
          <a:xfrm>
            <a:off x="1474650" y="1673900"/>
            <a:ext cx="7522200" cy="191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Montserrat"/>
                <a:ea typeface="Montserrat"/>
                <a:cs typeface="Montserrat"/>
                <a:sym typeface="Montserrat"/>
              </a:rPr>
              <a:t>Combinations of cultural philosophies, practices and tools that increases organization’s ability to </a:t>
            </a:r>
            <a:r>
              <a:rPr b="1" lang="en" sz="1800">
                <a:latin typeface="Montserrat"/>
                <a:ea typeface="Montserrat"/>
                <a:cs typeface="Montserrat"/>
                <a:sym typeface="Montserrat"/>
              </a:rPr>
              <a:t>deliver applications</a:t>
            </a:r>
            <a:r>
              <a:rPr lang="en" sz="1800">
                <a:latin typeface="Montserrat"/>
                <a:ea typeface="Montserrat"/>
                <a:cs typeface="Montserrat"/>
                <a:sym typeface="Montserrat"/>
              </a:rPr>
              <a:t> and </a:t>
            </a:r>
            <a:r>
              <a:rPr b="1" lang="en" sz="1800">
                <a:latin typeface="Montserrat"/>
                <a:ea typeface="Montserrat"/>
                <a:cs typeface="Montserrat"/>
                <a:sym typeface="Montserrat"/>
              </a:rPr>
              <a:t>services at high velocity</a:t>
            </a:r>
            <a:r>
              <a:rPr lang="en" sz="1800">
                <a:latin typeface="Montserrat"/>
                <a:ea typeface="Montserrat"/>
                <a:cs typeface="Montserrat"/>
                <a:sym typeface="Montserrat"/>
              </a:rPr>
              <a:t> and makes everyone more collaborative and responsive to change.</a:t>
            </a:r>
            <a:endParaRPr sz="1800">
              <a:latin typeface="Montserrat"/>
              <a:ea typeface="Montserrat"/>
              <a:cs typeface="Montserrat"/>
              <a:sym typeface="Montserrat"/>
            </a:endParaRPr>
          </a:p>
        </p:txBody>
      </p:sp>
      <p:sp>
        <p:nvSpPr>
          <p:cNvPr id="181" name="Google Shape;181;p29"/>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ctrTitle"/>
          </p:nvPr>
        </p:nvSpPr>
        <p:spPr>
          <a:xfrm>
            <a:off x="3400225" y="2034800"/>
            <a:ext cx="3622200" cy="876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000">
                <a:solidFill>
                  <a:srgbClr val="000000"/>
                </a:solidFill>
                <a:latin typeface="Montserrat"/>
                <a:ea typeface="Montserrat"/>
                <a:cs typeface="Montserrat"/>
                <a:sym typeface="Montserrat"/>
              </a:rPr>
              <a:t>CALMS</a:t>
            </a:r>
            <a:endParaRPr b="1" sz="4000">
              <a:solidFill>
                <a:srgbClr val="000000"/>
              </a:solidFill>
              <a:latin typeface="Montserrat"/>
              <a:ea typeface="Montserrat"/>
              <a:cs typeface="Montserrat"/>
              <a:sym typeface="Montserrat"/>
            </a:endParaRPr>
          </a:p>
        </p:txBody>
      </p:sp>
      <p:sp>
        <p:nvSpPr>
          <p:cNvPr id="187" name="Google Shape;187;p30"/>
          <p:cNvSpPr txBox="1"/>
          <p:nvPr>
            <p:ph idx="1" type="subTitle"/>
          </p:nvPr>
        </p:nvSpPr>
        <p:spPr>
          <a:xfrm>
            <a:off x="1525350" y="1401950"/>
            <a:ext cx="2011200" cy="56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FF"/>
                </a:solidFill>
                <a:latin typeface="Montserrat"/>
                <a:ea typeface="Montserrat"/>
                <a:cs typeface="Montserrat"/>
                <a:sym typeface="Montserrat"/>
              </a:rPr>
              <a:t>S</a:t>
            </a:r>
            <a:r>
              <a:rPr b="1" lang="en" sz="2400">
                <a:solidFill>
                  <a:srgbClr val="000000"/>
                </a:solidFill>
                <a:latin typeface="Montserrat"/>
                <a:ea typeface="Montserrat"/>
                <a:cs typeface="Montserrat"/>
                <a:sym typeface="Montserrat"/>
              </a:rPr>
              <a:t>haring</a:t>
            </a:r>
            <a:endParaRPr b="1" sz="2400">
              <a:solidFill>
                <a:srgbClr val="000000"/>
              </a:solidFill>
              <a:latin typeface="Montserrat"/>
              <a:ea typeface="Montserrat"/>
              <a:cs typeface="Montserrat"/>
              <a:sym typeface="Montserrat"/>
            </a:endParaRPr>
          </a:p>
        </p:txBody>
      </p:sp>
      <p:sp>
        <p:nvSpPr>
          <p:cNvPr id="188" name="Google Shape;188;p30"/>
          <p:cNvSpPr txBox="1"/>
          <p:nvPr>
            <p:ph idx="1" type="subTitle"/>
          </p:nvPr>
        </p:nvSpPr>
        <p:spPr>
          <a:xfrm>
            <a:off x="6706950" y="2392550"/>
            <a:ext cx="2226300" cy="56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FF"/>
                </a:solidFill>
                <a:latin typeface="Montserrat"/>
                <a:ea typeface="Montserrat"/>
                <a:cs typeface="Montserrat"/>
                <a:sym typeface="Montserrat"/>
              </a:rPr>
              <a:t>A</a:t>
            </a:r>
            <a:r>
              <a:rPr b="1" lang="en" sz="2400">
                <a:solidFill>
                  <a:srgbClr val="000000"/>
                </a:solidFill>
                <a:latin typeface="Montserrat"/>
                <a:ea typeface="Montserrat"/>
                <a:cs typeface="Montserrat"/>
                <a:sym typeface="Montserrat"/>
              </a:rPr>
              <a:t>utomation</a:t>
            </a:r>
            <a:endParaRPr b="1" sz="2400">
              <a:solidFill>
                <a:srgbClr val="000000"/>
              </a:solidFill>
              <a:latin typeface="Montserrat"/>
              <a:ea typeface="Montserrat"/>
              <a:cs typeface="Montserrat"/>
              <a:sym typeface="Montserrat"/>
            </a:endParaRPr>
          </a:p>
        </p:txBody>
      </p:sp>
      <p:sp>
        <p:nvSpPr>
          <p:cNvPr id="189" name="Google Shape;189;p30"/>
          <p:cNvSpPr txBox="1"/>
          <p:nvPr>
            <p:ph idx="1" type="subTitle"/>
          </p:nvPr>
        </p:nvSpPr>
        <p:spPr>
          <a:xfrm>
            <a:off x="4649550" y="716150"/>
            <a:ext cx="2011200" cy="56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FF"/>
                </a:solidFill>
                <a:latin typeface="Montserrat"/>
                <a:ea typeface="Montserrat"/>
                <a:cs typeface="Montserrat"/>
                <a:sym typeface="Montserrat"/>
              </a:rPr>
              <a:t>C</a:t>
            </a:r>
            <a:r>
              <a:rPr b="1" lang="en" sz="2400">
                <a:solidFill>
                  <a:srgbClr val="000000"/>
                </a:solidFill>
                <a:latin typeface="Montserrat"/>
                <a:ea typeface="Montserrat"/>
                <a:cs typeface="Montserrat"/>
                <a:sym typeface="Montserrat"/>
              </a:rPr>
              <a:t>ulture</a:t>
            </a:r>
            <a:endParaRPr b="1" sz="2400">
              <a:solidFill>
                <a:srgbClr val="000000"/>
              </a:solidFill>
              <a:latin typeface="Montserrat"/>
              <a:ea typeface="Montserrat"/>
              <a:cs typeface="Montserrat"/>
              <a:sym typeface="Montserrat"/>
            </a:endParaRPr>
          </a:p>
        </p:txBody>
      </p:sp>
      <p:sp>
        <p:nvSpPr>
          <p:cNvPr id="190" name="Google Shape;190;p30"/>
          <p:cNvSpPr txBox="1"/>
          <p:nvPr>
            <p:ph idx="1" type="subTitle"/>
          </p:nvPr>
        </p:nvSpPr>
        <p:spPr>
          <a:xfrm>
            <a:off x="4573350" y="3992750"/>
            <a:ext cx="2011200" cy="56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FF"/>
                </a:solidFill>
                <a:latin typeface="Montserrat"/>
                <a:ea typeface="Montserrat"/>
                <a:cs typeface="Montserrat"/>
                <a:sym typeface="Montserrat"/>
              </a:rPr>
              <a:t>L</a:t>
            </a:r>
            <a:r>
              <a:rPr b="1" lang="en" sz="2400">
                <a:solidFill>
                  <a:srgbClr val="000000"/>
                </a:solidFill>
                <a:latin typeface="Montserrat"/>
                <a:ea typeface="Montserrat"/>
                <a:cs typeface="Montserrat"/>
                <a:sym typeface="Montserrat"/>
              </a:rPr>
              <a:t>ean</a:t>
            </a:r>
            <a:endParaRPr b="1" sz="2400">
              <a:solidFill>
                <a:srgbClr val="000000"/>
              </a:solidFill>
              <a:latin typeface="Montserrat"/>
              <a:ea typeface="Montserrat"/>
              <a:cs typeface="Montserrat"/>
              <a:sym typeface="Montserrat"/>
            </a:endParaRPr>
          </a:p>
        </p:txBody>
      </p:sp>
      <p:sp>
        <p:nvSpPr>
          <p:cNvPr id="191" name="Google Shape;191;p30"/>
          <p:cNvSpPr txBox="1"/>
          <p:nvPr>
            <p:ph idx="1" type="subTitle"/>
          </p:nvPr>
        </p:nvSpPr>
        <p:spPr>
          <a:xfrm>
            <a:off x="1340625" y="3078350"/>
            <a:ext cx="2727300" cy="56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FF"/>
                </a:solidFill>
                <a:latin typeface="Montserrat"/>
                <a:ea typeface="Montserrat"/>
                <a:cs typeface="Montserrat"/>
                <a:sym typeface="Montserrat"/>
              </a:rPr>
              <a:t>M</a:t>
            </a:r>
            <a:r>
              <a:rPr b="1" lang="en" sz="2400">
                <a:solidFill>
                  <a:srgbClr val="000000"/>
                </a:solidFill>
                <a:latin typeface="Montserrat"/>
                <a:ea typeface="Montserrat"/>
                <a:cs typeface="Montserrat"/>
                <a:sym typeface="Montserrat"/>
              </a:rPr>
              <a:t>easurements</a:t>
            </a:r>
            <a:endParaRPr b="1" sz="2400">
              <a:solidFill>
                <a:srgbClr val="000000"/>
              </a:solidFill>
              <a:latin typeface="Montserrat"/>
              <a:ea typeface="Montserrat"/>
              <a:cs typeface="Montserrat"/>
              <a:sym typeface="Montserrat"/>
            </a:endParaRPr>
          </a:p>
        </p:txBody>
      </p:sp>
      <p:sp>
        <p:nvSpPr>
          <p:cNvPr id="192" name="Google Shape;192;p30"/>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ctrTitle"/>
          </p:nvPr>
        </p:nvSpPr>
        <p:spPr>
          <a:xfrm>
            <a:off x="1344650" y="320675"/>
            <a:ext cx="74877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0000FF"/>
                </a:solidFill>
                <a:latin typeface="Montserrat"/>
                <a:ea typeface="Montserrat"/>
                <a:cs typeface="Montserrat"/>
                <a:sym typeface="Montserrat"/>
              </a:rPr>
              <a:t>C</a:t>
            </a:r>
            <a:r>
              <a:rPr b="1" lang="en" sz="2400">
                <a:latin typeface="Montserrat"/>
                <a:ea typeface="Montserrat"/>
                <a:cs typeface="Montserrat"/>
                <a:sym typeface="Montserrat"/>
              </a:rPr>
              <a:t>ulture</a:t>
            </a:r>
            <a:endParaRPr/>
          </a:p>
        </p:txBody>
      </p:sp>
      <p:sp>
        <p:nvSpPr>
          <p:cNvPr id="198" name="Google Shape;198;p31"/>
          <p:cNvSpPr txBox="1"/>
          <p:nvPr>
            <p:ph idx="1" type="subTitle"/>
          </p:nvPr>
        </p:nvSpPr>
        <p:spPr>
          <a:xfrm>
            <a:off x="1344650" y="1519025"/>
            <a:ext cx="7716000" cy="2988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Focus on people.</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Encourage to collaboration &amp; communication.</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Continuous Improvement.</a:t>
            </a:r>
            <a:endParaRPr sz="2000"/>
          </a:p>
          <a:p>
            <a:pPr indent="0" lvl="0" marL="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Help People understand DevOps.</a:t>
            </a:r>
            <a:endParaRPr sz="2000"/>
          </a:p>
        </p:txBody>
      </p:sp>
      <p:sp>
        <p:nvSpPr>
          <p:cNvPr id="199" name="Google Shape;199;p31"/>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129675"/>
            <a:ext cx="8520600" cy="7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t>Intro</a:t>
            </a:r>
            <a:endParaRPr b="1" sz="3400"/>
          </a:p>
        </p:txBody>
      </p:sp>
      <p:sp>
        <p:nvSpPr>
          <p:cNvPr id="63" name="Google Shape;63;p14"/>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1637775" y="1262850"/>
            <a:ext cx="69195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600">
                <a:solidFill>
                  <a:schemeClr val="dk1"/>
                </a:solidFill>
              </a:rPr>
              <a:t>AwakeTech</a:t>
            </a:r>
            <a:r>
              <a:rPr lang="en" sz="1600">
                <a:solidFill>
                  <a:schemeClr val="dk1"/>
                </a:solidFill>
              </a:rPr>
              <a:t> was founded in 2020 with one goal to provide innovate and smart solutions to our clients with our innovative solutions. A new team with lots of years of experience in DevSecOps and Cloud fields. Whether your organization is reinventing itself or simply running it’s existing business, the key to successfully pull this off is through digital engineering.</a:t>
            </a:r>
            <a:endParaRPr sz="1900"/>
          </a:p>
        </p:txBody>
      </p:sp>
      <p:pic>
        <p:nvPicPr>
          <p:cNvPr id="65" name="Google Shape;65;p14"/>
          <p:cNvPicPr preferRelativeResize="0"/>
          <p:nvPr/>
        </p:nvPicPr>
        <p:blipFill>
          <a:blip r:embed="rId3">
            <a:alphaModFix/>
          </a:blip>
          <a:stretch>
            <a:fillRect/>
          </a:stretch>
        </p:blipFill>
        <p:spPr>
          <a:xfrm>
            <a:off x="7118700" y="175595"/>
            <a:ext cx="1396500" cy="1036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ctrTitle"/>
          </p:nvPr>
        </p:nvSpPr>
        <p:spPr>
          <a:xfrm>
            <a:off x="1382925" y="504350"/>
            <a:ext cx="74493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0000FF"/>
                </a:solidFill>
                <a:latin typeface="Montserrat"/>
                <a:ea typeface="Montserrat"/>
                <a:cs typeface="Montserrat"/>
                <a:sym typeface="Montserrat"/>
              </a:rPr>
              <a:t>A</a:t>
            </a:r>
            <a:r>
              <a:rPr b="1" lang="en" sz="2400">
                <a:latin typeface="Montserrat"/>
                <a:ea typeface="Montserrat"/>
                <a:cs typeface="Montserrat"/>
                <a:sym typeface="Montserrat"/>
              </a:rPr>
              <a:t>utomation</a:t>
            </a:r>
            <a:endParaRPr/>
          </a:p>
        </p:txBody>
      </p:sp>
      <p:sp>
        <p:nvSpPr>
          <p:cNvPr id="205" name="Google Shape;205;p32"/>
          <p:cNvSpPr txBox="1"/>
          <p:nvPr>
            <p:ph idx="1" type="subTitle"/>
          </p:nvPr>
        </p:nvSpPr>
        <p:spPr>
          <a:xfrm>
            <a:off x="1382950" y="1201100"/>
            <a:ext cx="7449300" cy="3249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Focus on </a:t>
            </a:r>
            <a:r>
              <a:rPr lang="en" sz="1800">
                <a:latin typeface="Montserrat"/>
                <a:ea typeface="Montserrat"/>
                <a:cs typeface="Montserrat"/>
                <a:sym typeface="Montserrat"/>
              </a:rPr>
              <a:t>Continuous Delivery.</a:t>
            </a:r>
            <a:endParaRPr sz="1800">
              <a:latin typeface="Montserrat"/>
              <a:ea typeface="Montserrat"/>
              <a:cs typeface="Montserrat"/>
              <a:sym typeface="Montserrat"/>
            </a:endParaRPr>
          </a:p>
          <a:p>
            <a:pPr indent="0" lvl="0" marL="45720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Environment setup.</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Chat Bot.</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Continuous Integration and Continuous Deployment.</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Continuous Testing and Continuous Monitoring.</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0" lvl="0" marL="457200" rtl="0" algn="l">
              <a:spcBef>
                <a:spcPts val="0"/>
              </a:spcBef>
              <a:spcAft>
                <a:spcPts val="0"/>
              </a:spcAft>
              <a:buNone/>
            </a:pPr>
            <a:r>
              <a:t/>
            </a:r>
            <a:endParaRPr sz="1800">
              <a:latin typeface="Montserrat"/>
              <a:ea typeface="Montserrat"/>
              <a:cs typeface="Montserrat"/>
              <a:sym typeface="Montserrat"/>
            </a:endParaRPr>
          </a:p>
        </p:txBody>
      </p:sp>
      <p:sp>
        <p:nvSpPr>
          <p:cNvPr id="206" name="Google Shape;206;p32"/>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ctrTitle"/>
          </p:nvPr>
        </p:nvSpPr>
        <p:spPr>
          <a:xfrm>
            <a:off x="311700" y="363575"/>
            <a:ext cx="8520600" cy="63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0000FF"/>
                </a:solidFill>
                <a:latin typeface="Montserrat"/>
                <a:ea typeface="Montserrat"/>
                <a:cs typeface="Montserrat"/>
                <a:sym typeface="Montserrat"/>
              </a:rPr>
              <a:t>L</a:t>
            </a:r>
            <a:r>
              <a:rPr b="1" lang="en" sz="2400">
                <a:latin typeface="Montserrat"/>
                <a:ea typeface="Montserrat"/>
                <a:cs typeface="Montserrat"/>
                <a:sym typeface="Montserrat"/>
              </a:rPr>
              <a:t>ean</a:t>
            </a:r>
            <a:endParaRPr/>
          </a:p>
        </p:txBody>
      </p:sp>
      <p:sp>
        <p:nvSpPr>
          <p:cNvPr id="212" name="Google Shape;212;p33"/>
          <p:cNvSpPr txBox="1"/>
          <p:nvPr>
            <p:ph idx="1" type="subTitle"/>
          </p:nvPr>
        </p:nvSpPr>
        <p:spPr>
          <a:xfrm>
            <a:off x="1395050" y="1208150"/>
            <a:ext cx="7437300" cy="380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Focus on the value.</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Asking better questions to the clients.</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Lead time: Visualizing Productions metrics.</a:t>
            </a:r>
            <a:endParaRPr sz="1800">
              <a:latin typeface="Montserrat"/>
              <a:ea typeface="Montserrat"/>
              <a:cs typeface="Montserrat"/>
              <a:sym typeface="Montserrat"/>
            </a:endParaRPr>
          </a:p>
          <a:p>
            <a:pPr indent="0" lvl="0" marL="457200" rtl="0" algn="l">
              <a:spcBef>
                <a:spcPts val="0"/>
              </a:spcBef>
              <a:spcAft>
                <a:spcPts val="0"/>
              </a:spcAft>
              <a:buNone/>
            </a:pPr>
            <a:r>
              <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Case studies.</a:t>
            </a:r>
            <a:endParaRPr sz="1800">
              <a:latin typeface="Montserrat"/>
              <a:ea typeface="Montserrat"/>
              <a:cs typeface="Montserrat"/>
              <a:sym typeface="Montserrat"/>
            </a:endParaRPr>
          </a:p>
        </p:txBody>
      </p:sp>
      <p:sp>
        <p:nvSpPr>
          <p:cNvPr id="213" name="Google Shape;213;p33"/>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ctrTitle"/>
          </p:nvPr>
        </p:nvSpPr>
        <p:spPr>
          <a:xfrm>
            <a:off x="311700" y="287375"/>
            <a:ext cx="8520600" cy="71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0000FF"/>
                </a:solidFill>
                <a:latin typeface="Montserrat"/>
                <a:ea typeface="Montserrat"/>
                <a:cs typeface="Montserrat"/>
                <a:sym typeface="Montserrat"/>
              </a:rPr>
              <a:t>M</a:t>
            </a:r>
            <a:r>
              <a:rPr b="1" lang="en" sz="2400">
                <a:latin typeface="Montserrat"/>
                <a:ea typeface="Montserrat"/>
                <a:cs typeface="Montserrat"/>
                <a:sym typeface="Montserrat"/>
              </a:rPr>
              <a:t>easurements</a:t>
            </a:r>
            <a:endParaRPr/>
          </a:p>
        </p:txBody>
      </p:sp>
      <p:sp>
        <p:nvSpPr>
          <p:cNvPr id="219" name="Google Shape;219;p34"/>
          <p:cNvSpPr txBox="1"/>
          <p:nvPr>
            <p:ph idx="1" type="subTitle"/>
          </p:nvPr>
        </p:nvSpPr>
        <p:spPr>
          <a:xfrm>
            <a:off x="1370800" y="1066850"/>
            <a:ext cx="7461600" cy="375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sz="1800">
                <a:latin typeface="Montserrat"/>
                <a:ea typeface="Montserrat"/>
                <a:cs typeface="Montserrat"/>
                <a:sym typeface="Montserrat"/>
              </a:rPr>
              <a:t>Provide feedback to everyone.</a:t>
            </a:r>
            <a:endParaRPr sz="1800">
              <a:latin typeface="Montserrat"/>
              <a:ea typeface="Montserrat"/>
              <a:cs typeface="Montserrat"/>
              <a:sym typeface="Montserrat"/>
            </a:endParaRPr>
          </a:p>
          <a:p>
            <a:pPr indent="0" lvl="0" marL="0" rtl="0" algn="l">
              <a:spcBef>
                <a:spcPts val="0"/>
              </a:spcBef>
              <a:spcAft>
                <a:spcPts val="0"/>
              </a:spcAft>
              <a:buNone/>
            </a:pPr>
            <a:r>
              <a:t/>
            </a:r>
            <a:endParaRPr sz="1800">
              <a:latin typeface="Montserrat"/>
              <a:ea typeface="Montserrat"/>
              <a:cs typeface="Montserrat"/>
              <a:sym typeface="Montserrat"/>
            </a:endParaRPr>
          </a:p>
          <a:p>
            <a:pPr indent="-342900" lvl="0" marL="6858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F</a:t>
            </a:r>
            <a:r>
              <a:rPr lang="en" sz="1800">
                <a:latin typeface="Montserrat"/>
                <a:ea typeface="Montserrat"/>
                <a:cs typeface="Montserrat"/>
                <a:sym typeface="Montserrat"/>
              </a:rPr>
              <a:t>ailures </a:t>
            </a:r>
            <a:r>
              <a:rPr lang="en" sz="1800">
                <a:latin typeface="Montserrat"/>
                <a:ea typeface="Montserrat"/>
                <a:cs typeface="Montserrat"/>
                <a:sym typeface="Montserrat"/>
              </a:rPr>
              <a:t>in production and when it is fixed</a:t>
            </a:r>
            <a:r>
              <a:rPr lang="en" sz="1800">
                <a:latin typeface="Montserrat"/>
                <a:ea typeface="Montserrat"/>
                <a:cs typeface="Montserrat"/>
                <a:sym typeface="Montserrat"/>
              </a:rPr>
              <a:t>.</a:t>
            </a:r>
            <a:endParaRPr sz="1800">
              <a:latin typeface="Montserrat"/>
              <a:ea typeface="Montserrat"/>
              <a:cs typeface="Montserrat"/>
              <a:sym typeface="Montserrat"/>
            </a:endParaRPr>
          </a:p>
          <a:p>
            <a:pPr indent="-342900" lvl="0" marL="6858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The number of defects that are found during a given unit of time.</a:t>
            </a:r>
            <a:endParaRPr sz="1800">
              <a:latin typeface="Montserrat"/>
              <a:ea typeface="Montserrat"/>
              <a:cs typeface="Montserrat"/>
              <a:sym typeface="Montserrat"/>
            </a:endParaRPr>
          </a:p>
          <a:p>
            <a:pPr indent="-342900" lvl="0" marL="6858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Change lead time (Duration of new release in production).</a:t>
            </a:r>
            <a:endParaRPr sz="1800">
              <a:latin typeface="Montserrat"/>
              <a:ea typeface="Montserrat"/>
              <a:cs typeface="Montserrat"/>
              <a:sym typeface="Montserrat"/>
            </a:endParaRPr>
          </a:p>
          <a:p>
            <a:pPr indent="-342900" lvl="0" marL="6858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The percentage of tickets mapped to releases.</a:t>
            </a:r>
            <a:endParaRPr sz="1800">
              <a:latin typeface="Montserrat"/>
              <a:ea typeface="Montserrat"/>
              <a:cs typeface="Montserrat"/>
              <a:sym typeface="Montserrat"/>
            </a:endParaRPr>
          </a:p>
          <a:p>
            <a:pPr indent="-342900" lvl="0" marL="685800" rtl="0" algn="l">
              <a:lnSpc>
                <a:spcPct val="150000"/>
              </a:lnSpc>
              <a:spcBef>
                <a:spcPts val="0"/>
              </a:spcBef>
              <a:spcAft>
                <a:spcPts val="0"/>
              </a:spcAft>
              <a:buSzPts val="1800"/>
              <a:buFont typeface="Montserrat"/>
              <a:buChar char="●"/>
            </a:pPr>
            <a:r>
              <a:rPr lang="en" sz="1800">
                <a:latin typeface="Montserrat"/>
                <a:ea typeface="Montserrat"/>
                <a:cs typeface="Montserrat"/>
                <a:sym typeface="Montserrat"/>
              </a:rPr>
              <a:t>The percentage of unplanned issues.</a:t>
            </a:r>
            <a:endParaRPr sz="1800">
              <a:latin typeface="Montserrat"/>
              <a:ea typeface="Montserrat"/>
              <a:cs typeface="Montserrat"/>
              <a:sym typeface="Montserrat"/>
            </a:endParaRPr>
          </a:p>
        </p:txBody>
      </p:sp>
      <p:sp>
        <p:nvSpPr>
          <p:cNvPr id="220" name="Google Shape;220;p34"/>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ctrTitle"/>
          </p:nvPr>
        </p:nvSpPr>
        <p:spPr>
          <a:xfrm>
            <a:off x="311700" y="306550"/>
            <a:ext cx="8520600" cy="54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rgbClr val="0000FF"/>
                </a:solidFill>
                <a:latin typeface="Montserrat"/>
                <a:ea typeface="Montserrat"/>
                <a:cs typeface="Montserrat"/>
                <a:sym typeface="Montserrat"/>
              </a:rPr>
              <a:t>S</a:t>
            </a:r>
            <a:r>
              <a:rPr b="1" lang="en" sz="2400">
                <a:latin typeface="Montserrat"/>
                <a:ea typeface="Montserrat"/>
                <a:cs typeface="Montserrat"/>
                <a:sym typeface="Montserrat"/>
              </a:rPr>
              <a:t>haring</a:t>
            </a:r>
            <a:endParaRPr/>
          </a:p>
        </p:txBody>
      </p:sp>
      <p:sp>
        <p:nvSpPr>
          <p:cNvPr id="226" name="Google Shape;226;p35"/>
          <p:cNvSpPr txBox="1"/>
          <p:nvPr>
            <p:ph idx="1" type="subTitle"/>
          </p:nvPr>
        </p:nvSpPr>
        <p:spPr>
          <a:xfrm>
            <a:off x="2556300" y="1044125"/>
            <a:ext cx="3574200" cy="76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Montserrat"/>
              <a:buChar char="❖"/>
            </a:pPr>
            <a:r>
              <a:rPr lang="en" sz="2000">
                <a:latin typeface="Montserrat"/>
                <a:ea typeface="Montserrat"/>
                <a:cs typeface="Montserrat"/>
                <a:sym typeface="Montserrat"/>
              </a:rPr>
              <a:t>Collaboration             &amp; </a:t>
            </a:r>
            <a:endParaRPr sz="2000">
              <a:latin typeface="Montserrat"/>
              <a:ea typeface="Montserrat"/>
              <a:cs typeface="Montserrat"/>
              <a:sym typeface="Montserrat"/>
            </a:endParaRPr>
          </a:p>
          <a:p>
            <a:pPr indent="0" lvl="0" marL="457200" rtl="0" algn="l">
              <a:spcBef>
                <a:spcPts val="0"/>
              </a:spcBef>
              <a:spcAft>
                <a:spcPts val="0"/>
              </a:spcAft>
              <a:buNone/>
            </a:pPr>
            <a:r>
              <a:t/>
            </a:r>
            <a:endParaRPr sz="2000">
              <a:latin typeface="Montserrat"/>
              <a:ea typeface="Montserrat"/>
              <a:cs typeface="Montserrat"/>
              <a:sym typeface="Montserrat"/>
            </a:endParaRPr>
          </a:p>
        </p:txBody>
      </p:sp>
      <p:pic>
        <p:nvPicPr>
          <p:cNvPr id="227" name="Google Shape;227;p35"/>
          <p:cNvPicPr preferRelativeResize="0"/>
          <p:nvPr/>
        </p:nvPicPr>
        <p:blipFill>
          <a:blip r:embed="rId3">
            <a:alphaModFix/>
          </a:blip>
          <a:stretch>
            <a:fillRect/>
          </a:stretch>
        </p:blipFill>
        <p:spPr>
          <a:xfrm>
            <a:off x="2559800" y="1651900"/>
            <a:ext cx="3062125" cy="3062125"/>
          </a:xfrm>
          <a:prstGeom prst="rect">
            <a:avLst/>
          </a:prstGeom>
          <a:noFill/>
          <a:ln>
            <a:noFill/>
          </a:ln>
        </p:spPr>
      </p:pic>
      <p:sp>
        <p:nvSpPr>
          <p:cNvPr id="228" name="Google Shape;228;p35"/>
          <p:cNvSpPr txBox="1"/>
          <p:nvPr/>
        </p:nvSpPr>
        <p:spPr>
          <a:xfrm rot="5400000">
            <a:off x="4830125" y="2443050"/>
            <a:ext cx="3062100" cy="855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Font typeface="Montserrat"/>
              <a:buChar char="❖"/>
            </a:pPr>
            <a:r>
              <a:rPr lang="en" sz="2000">
                <a:solidFill>
                  <a:schemeClr val="dk2"/>
                </a:solidFill>
                <a:latin typeface="Montserrat"/>
                <a:ea typeface="Montserrat"/>
                <a:cs typeface="Montserrat"/>
                <a:sym typeface="Montserrat"/>
              </a:rPr>
              <a:t>Communication.</a:t>
            </a:r>
            <a:endParaRPr/>
          </a:p>
        </p:txBody>
      </p:sp>
      <p:sp>
        <p:nvSpPr>
          <p:cNvPr id="229" name="Google Shape;229;p35"/>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11700" y="176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Montserrat"/>
                <a:ea typeface="Montserrat"/>
                <a:cs typeface="Montserrat"/>
                <a:sym typeface="Montserrat"/>
              </a:rPr>
              <a:t>In Conclusion</a:t>
            </a:r>
            <a:endParaRPr b="1" sz="3000">
              <a:latin typeface="Montserrat"/>
              <a:ea typeface="Montserrat"/>
              <a:cs typeface="Montserrat"/>
              <a:sym typeface="Montserrat"/>
            </a:endParaRPr>
          </a:p>
        </p:txBody>
      </p:sp>
      <p:sp>
        <p:nvSpPr>
          <p:cNvPr id="235" name="Google Shape;235;p36"/>
          <p:cNvSpPr txBox="1"/>
          <p:nvPr>
            <p:ph idx="1" type="body"/>
          </p:nvPr>
        </p:nvSpPr>
        <p:spPr>
          <a:xfrm>
            <a:off x="1383500" y="3389450"/>
            <a:ext cx="7703100" cy="15096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a:latin typeface="Montserrat"/>
                <a:ea typeface="Montserrat"/>
                <a:cs typeface="Montserrat"/>
                <a:sym typeface="Montserrat"/>
              </a:rPr>
              <a:t>To develop the culture which combines </a:t>
            </a:r>
            <a:r>
              <a:rPr b="1" lang="en">
                <a:latin typeface="Montserrat"/>
                <a:ea typeface="Montserrat"/>
                <a:cs typeface="Montserrat"/>
                <a:sym typeface="Montserrat"/>
              </a:rPr>
              <a:t>Agile Continuous Delivery Automation</a:t>
            </a:r>
            <a:r>
              <a:rPr lang="en">
                <a:latin typeface="Montserrat"/>
                <a:ea typeface="Montserrat"/>
                <a:cs typeface="Montserrat"/>
                <a:sym typeface="Montserrat"/>
              </a:rPr>
              <a:t> for bringing higher value t</a:t>
            </a:r>
            <a:r>
              <a:rPr lang="en">
                <a:latin typeface="Montserrat"/>
                <a:ea typeface="Montserrat"/>
                <a:cs typeface="Montserrat"/>
                <a:sym typeface="Montserrat"/>
              </a:rPr>
              <a:t>o </a:t>
            </a:r>
            <a:r>
              <a:rPr lang="en">
                <a:latin typeface="Montserrat"/>
                <a:ea typeface="Montserrat"/>
                <a:cs typeface="Montserrat"/>
                <a:sym typeface="Montserrat"/>
              </a:rPr>
              <a:t>the customers.</a:t>
            </a:r>
            <a:endParaRPr>
              <a:latin typeface="Montserrat"/>
              <a:ea typeface="Montserrat"/>
              <a:cs typeface="Montserrat"/>
              <a:sym typeface="Montserrat"/>
            </a:endParaRPr>
          </a:p>
        </p:txBody>
      </p:sp>
      <p:sp>
        <p:nvSpPr>
          <p:cNvPr id="236" name="Google Shape;236;p36"/>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 name="Google Shape;237;p36"/>
          <p:cNvPicPr preferRelativeResize="0"/>
          <p:nvPr/>
        </p:nvPicPr>
        <p:blipFill>
          <a:blip r:embed="rId3">
            <a:alphaModFix/>
          </a:blip>
          <a:stretch>
            <a:fillRect/>
          </a:stretch>
        </p:blipFill>
        <p:spPr>
          <a:xfrm>
            <a:off x="2565400" y="805775"/>
            <a:ext cx="4275675" cy="2558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3" name="Google Shape;243;p37"/>
          <p:cNvPicPr preferRelativeResize="0"/>
          <p:nvPr/>
        </p:nvPicPr>
        <p:blipFill>
          <a:blip r:embed="rId3">
            <a:alphaModFix/>
          </a:blip>
          <a:stretch>
            <a:fillRect/>
          </a:stretch>
        </p:blipFill>
        <p:spPr>
          <a:xfrm>
            <a:off x="494373" y="0"/>
            <a:ext cx="8155254"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311700" y="2106900"/>
            <a:ext cx="8520600" cy="12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latin typeface="Montserrat"/>
                <a:ea typeface="Montserrat"/>
                <a:cs typeface="Montserrat"/>
                <a:sym typeface="Montserrat"/>
              </a:rPr>
              <a:t>Questions ?</a:t>
            </a:r>
            <a:endParaRPr b="1" sz="4800">
              <a:latin typeface="Montserrat"/>
              <a:ea typeface="Montserrat"/>
              <a:cs typeface="Montserrat"/>
              <a:sym typeface="Montserrat"/>
            </a:endParaRPr>
          </a:p>
        </p:txBody>
      </p:sp>
      <p:sp>
        <p:nvSpPr>
          <p:cNvPr id="249" name="Google Shape;249;p38"/>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8"/>
          <p:cNvSpPr/>
          <p:nvPr/>
        </p:nvSpPr>
        <p:spPr>
          <a:xfrm>
            <a:off x="79615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75100" y="1444700"/>
            <a:ext cx="8520600" cy="12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latin typeface="Montserrat"/>
                <a:ea typeface="Montserrat"/>
                <a:cs typeface="Montserrat"/>
                <a:sym typeface="Montserrat"/>
              </a:rPr>
              <a:t>Thank you !!!</a:t>
            </a:r>
            <a:endParaRPr b="1" sz="4800">
              <a:latin typeface="Montserrat"/>
              <a:ea typeface="Montserrat"/>
              <a:cs typeface="Montserrat"/>
              <a:sym typeface="Montserrat"/>
            </a:endParaRPr>
          </a:p>
          <a:p>
            <a:pPr indent="0" lvl="0" marL="0" rtl="0" algn="ctr">
              <a:spcBef>
                <a:spcPts val="0"/>
              </a:spcBef>
              <a:spcAft>
                <a:spcPts val="0"/>
              </a:spcAft>
              <a:buNone/>
            </a:pPr>
            <a:r>
              <a:t/>
            </a:r>
            <a:endParaRPr b="1" sz="4800">
              <a:latin typeface="Montserrat"/>
              <a:ea typeface="Montserrat"/>
              <a:cs typeface="Montserrat"/>
              <a:sym typeface="Montserrat"/>
            </a:endParaRPr>
          </a:p>
          <a:p>
            <a:pPr indent="0" lvl="0" marL="0" rtl="0" algn="ctr">
              <a:spcBef>
                <a:spcPts val="0"/>
              </a:spcBef>
              <a:spcAft>
                <a:spcPts val="0"/>
              </a:spcAft>
              <a:buNone/>
            </a:pPr>
            <a:r>
              <a:t/>
            </a:r>
            <a:endParaRPr b="1" sz="4800">
              <a:latin typeface="Montserrat"/>
              <a:ea typeface="Montserrat"/>
              <a:cs typeface="Montserrat"/>
              <a:sym typeface="Montserrat"/>
            </a:endParaRPr>
          </a:p>
        </p:txBody>
      </p:sp>
      <p:sp>
        <p:nvSpPr>
          <p:cNvPr id="256" name="Google Shape;256;p39"/>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9"/>
          <p:cNvSpPr/>
          <p:nvPr/>
        </p:nvSpPr>
        <p:spPr>
          <a:xfrm>
            <a:off x="79615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8" name="Google Shape;258;p39"/>
          <p:cNvPicPr preferRelativeResize="0"/>
          <p:nvPr/>
        </p:nvPicPr>
        <p:blipFill>
          <a:blip r:embed="rId3">
            <a:alphaModFix/>
          </a:blip>
          <a:stretch>
            <a:fillRect/>
          </a:stretch>
        </p:blipFill>
        <p:spPr>
          <a:xfrm>
            <a:off x="5459625" y="3276226"/>
            <a:ext cx="2050275" cy="152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ctrTitle"/>
          </p:nvPr>
        </p:nvSpPr>
        <p:spPr>
          <a:xfrm>
            <a:off x="311700" y="129675"/>
            <a:ext cx="8520600" cy="7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t>Intro</a:t>
            </a:r>
            <a:endParaRPr b="1" sz="3400"/>
          </a:p>
        </p:txBody>
      </p:sp>
      <p:sp>
        <p:nvSpPr>
          <p:cNvPr id="71" name="Google Shape;71;p15"/>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1637775" y="1262850"/>
            <a:ext cx="6919500" cy="47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900"/>
          </a:p>
        </p:txBody>
      </p:sp>
      <p:sp>
        <p:nvSpPr>
          <p:cNvPr id="73" name="Google Shape;73;p15"/>
          <p:cNvSpPr txBox="1"/>
          <p:nvPr/>
        </p:nvSpPr>
        <p:spPr>
          <a:xfrm>
            <a:off x="1493050" y="1282575"/>
            <a:ext cx="4716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Founder / CEO / DevOps Engineer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Past experience:</a:t>
            </a:r>
            <a:endParaRPr/>
          </a:p>
          <a:p>
            <a:pPr indent="0" lvl="0" marL="0" rtl="0" algn="l">
              <a:spcBef>
                <a:spcPts val="0"/>
              </a:spcBef>
              <a:spcAft>
                <a:spcPts val="0"/>
              </a:spcAft>
              <a:buNone/>
            </a:pPr>
            <a:r>
              <a:rPr lang="en"/>
              <a:t>Senior DevOps Engineer at Express.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Education: B.Sc.C.S.IT, ACHS College</a:t>
            </a:r>
            <a:endParaRPr/>
          </a:p>
          <a:p>
            <a:pPr indent="0" lvl="0" marL="0" rtl="0" algn="l">
              <a:spcBef>
                <a:spcPts val="0"/>
              </a:spcBef>
              <a:spcAft>
                <a:spcPts val="0"/>
              </a:spcAft>
              <a:buNone/>
            </a:pPr>
            <a:br>
              <a:rPr lang="en"/>
            </a:br>
            <a:r>
              <a:rPr lang="en"/>
              <a:t>Community:</a:t>
            </a:r>
            <a:endParaRPr/>
          </a:p>
          <a:p>
            <a:pPr indent="0" lvl="0" marL="0" rtl="0" algn="l">
              <a:spcBef>
                <a:spcPts val="0"/>
              </a:spcBef>
              <a:spcAft>
                <a:spcPts val="0"/>
              </a:spcAft>
              <a:buNone/>
            </a:pPr>
            <a:r>
              <a:rPr lang="en"/>
              <a:t>Member of DevOps KTM Meetup.</a:t>
            </a:r>
            <a:br>
              <a:rPr lang="en"/>
            </a:br>
            <a:r>
              <a:rPr lang="en"/>
              <a:t>Board Member of IBMC.</a:t>
            </a:r>
            <a:endParaRPr/>
          </a:p>
          <a:p>
            <a:pPr indent="0" lvl="0" marL="0" rtl="0" algn="l">
              <a:spcBef>
                <a:spcPts val="0"/>
              </a:spcBef>
              <a:spcAft>
                <a:spcPts val="0"/>
              </a:spcAft>
              <a:buNone/>
            </a:pPr>
            <a:r>
              <a:rPr lang="en"/>
              <a:t>Board Member of BSON.</a:t>
            </a:r>
            <a:endParaRPr/>
          </a:p>
          <a:p>
            <a:pPr indent="0" lvl="0" marL="0" rtl="0" algn="l">
              <a:spcBef>
                <a:spcPts val="0"/>
              </a:spcBef>
              <a:spcAft>
                <a:spcPts val="0"/>
              </a:spcAft>
              <a:buNone/>
            </a:pPr>
            <a:r>
              <a:rPr lang="en"/>
              <a:t>Corporate Trainer: Jobaxle, Swift, Techaxis</a:t>
            </a:r>
            <a:endParaRPr/>
          </a:p>
        </p:txBody>
      </p:sp>
      <p:pic>
        <p:nvPicPr>
          <p:cNvPr id="74" name="Google Shape;74;p15"/>
          <p:cNvPicPr preferRelativeResize="0"/>
          <p:nvPr/>
        </p:nvPicPr>
        <p:blipFill>
          <a:blip r:embed="rId3">
            <a:alphaModFix/>
          </a:blip>
          <a:stretch>
            <a:fillRect/>
          </a:stretch>
        </p:blipFill>
        <p:spPr>
          <a:xfrm>
            <a:off x="7294300" y="890475"/>
            <a:ext cx="1164200" cy="1261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ctrTitle"/>
          </p:nvPr>
        </p:nvSpPr>
        <p:spPr>
          <a:xfrm>
            <a:off x="311700" y="129675"/>
            <a:ext cx="8520600" cy="7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t>Vision</a:t>
            </a:r>
            <a:endParaRPr b="1" sz="3400"/>
          </a:p>
        </p:txBody>
      </p:sp>
      <p:sp>
        <p:nvSpPr>
          <p:cNvPr id="80" name="Google Shape;80;p16"/>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nvSpPr>
        <p:spPr>
          <a:xfrm>
            <a:off x="1637775" y="1262850"/>
            <a:ext cx="6919500" cy="47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900"/>
          </a:p>
        </p:txBody>
      </p:sp>
      <p:sp>
        <p:nvSpPr>
          <p:cNvPr id="82" name="Google Shape;82;p16"/>
          <p:cNvSpPr txBox="1"/>
          <p:nvPr/>
        </p:nvSpPr>
        <p:spPr>
          <a:xfrm>
            <a:off x="1493050" y="1282575"/>
            <a:ext cx="6386700" cy="188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solidFill>
                  <a:schemeClr val="dk1"/>
                </a:solidFill>
              </a:rPr>
              <a:t>Compete DevSecOps Global Market</a:t>
            </a:r>
            <a:endParaRPr sz="1300">
              <a:solidFill>
                <a:schemeClr val="dk1"/>
              </a:solidFill>
            </a:endParaRPr>
          </a:p>
          <a:p>
            <a:pPr indent="0" lvl="0" marL="0" rtl="0" algn="l">
              <a:lnSpc>
                <a:spcPct val="150000"/>
              </a:lnSpc>
              <a:spcBef>
                <a:spcPts val="0"/>
              </a:spcBef>
              <a:spcAft>
                <a:spcPts val="0"/>
              </a:spcAft>
              <a:buNone/>
            </a:pPr>
            <a:r>
              <a:rPr lang="en" sz="1300">
                <a:solidFill>
                  <a:schemeClr val="dk1"/>
                </a:solidFill>
              </a:rPr>
              <a:t>Contribute to IT industry in Nepal</a:t>
            </a:r>
            <a:endParaRPr sz="1300">
              <a:solidFill>
                <a:schemeClr val="dk1"/>
              </a:solidFill>
            </a:endParaRPr>
          </a:p>
          <a:p>
            <a:pPr indent="0" lvl="0" marL="0" rtl="0" algn="l">
              <a:lnSpc>
                <a:spcPct val="150000"/>
              </a:lnSpc>
              <a:spcBef>
                <a:spcPts val="0"/>
              </a:spcBef>
              <a:spcAft>
                <a:spcPts val="0"/>
              </a:spcAft>
              <a:buNone/>
            </a:pPr>
            <a:r>
              <a:rPr lang="en" sz="1300">
                <a:solidFill>
                  <a:schemeClr val="dk1"/>
                </a:solidFill>
              </a:rPr>
              <a:t>Employment program in Country</a:t>
            </a:r>
            <a:endParaRPr sz="1300">
              <a:solidFill>
                <a:schemeClr val="dk1"/>
              </a:solidFill>
            </a:endParaRPr>
          </a:p>
          <a:p>
            <a:pPr indent="0" lvl="0" marL="0" rtl="0" algn="l">
              <a:lnSpc>
                <a:spcPct val="150000"/>
              </a:lnSpc>
              <a:spcBef>
                <a:spcPts val="0"/>
              </a:spcBef>
              <a:spcAft>
                <a:spcPts val="0"/>
              </a:spcAft>
              <a:buNone/>
            </a:pPr>
            <a:r>
              <a:rPr lang="en" sz="1300">
                <a:solidFill>
                  <a:schemeClr val="dk1"/>
                </a:solidFill>
              </a:rPr>
              <a:t>Build DevSecOps Community</a:t>
            </a:r>
            <a:endParaRPr sz="1300">
              <a:solidFill>
                <a:schemeClr val="dk1"/>
              </a:solidFill>
            </a:endParaRPr>
          </a:p>
          <a:p>
            <a:pPr indent="0" lvl="0" marL="0" rtl="0" algn="l">
              <a:lnSpc>
                <a:spcPct val="150000"/>
              </a:lnSpc>
              <a:spcBef>
                <a:spcPts val="0"/>
              </a:spcBef>
              <a:spcAft>
                <a:spcPts val="0"/>
              </a:spcAft>
              <a:buNone/>
            </a:pPr>
            <a:r>
              <a:rPr lang="en" sz="1300">
                <a:solidFill>
                  <a:schemeClr val="dk1"/>
                </a:solidFill>
              </a:rPr>
              <a:t>Develop DevSecOps solution inhouse and provide software globally.</a:t>
            </a:r>
            <a:endParaRPr sz="1300">
              <a:solidFill>
                <a:schemeClr val="dk1"/>
              </a:solidFill>
            </a:endParaRPr>
          </a:p>
          <a:p>
            <a:pPr indent="0" lvl="0" marL="0" rtl="0" algn="l">
              <a:lnSpc>
                <a:spcPct val="150000"/>
              </a:lnSpc>
              <a:spcBef>
                <a:spcPts val="0"/>
              </a:spcBef>
              <a:spcAft>
                <a:spcPts val="0"/>
              </a:spcAft>
              <a:buNone/>
            </a:pPr>
            <a:r>
              <a:rPr lang="en" sz="1300">
                <a:solidFill>
                  <a:schemeClr val="dk1"/>
                </a:solidFill>
              </a:rPr>
              <a:t>Educate people for IT, Cloud, Security and DevOps skills.</a:t>
            </a:r>
            <a:endParaRPr sz="1600"/>
          </a:p>
        </p:txBody>
      </p:sp>
      <p:pic>
        <p:nvPicPr>
          <p:cNvPr id="83" name="Google Shape;83;p16"/>
          <p:cNvPicPr preferRelativeResize="0"/>
          <p:nvPr/>
        </p:nvPicPr>
        <p:blipFill>
          <a:blip r:embed="rId3">
            <a:alphaModFix/>
          </a:blip>
          <a:stretch>
            <a:fillRect/>
          </a:stretch>
        </p:blipFill>
        <p:spPr>
          <a:xfrm>
            <a:off x="7294025" y="3619650"/>
            <a:ext cx="1340950" cy="994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ctrTitle"/>
          </p:nvPr>
        </p:nvSpPr>
        <p:spPr>
          <a:xfrm>
            <a:off x="311700" y="129675"/>
            <a:ext cx="8520600" cy="7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t>Instructor</a:t>
            </a:r>
            <a:endParaRPr b="1" sz="3400"/>
          </a:p>
        </p:txBody>
      </p:sp>
      <p:sp>
        <p:nvSpPr>
          <p:cNvPr id="89" name="Google Shape;89;p17"/>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nvSpPr>
        <p:spPr>
          <a:xfrm>
            <a:off x="1637775" y="1262850"/>
            <a:ext cx="6919500" cy="47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900"/>
          </a:p>
        </p:txBody>
      </p:sp>
      <p:pic>
        <p:nvPicPr>
          <p:cNvPr id="91" name="Google Shape;91;p17"/>
          <p:cNvPicPr preferRelativeResize="0"/>
          <p:nvPr/>
        </p:nvPicPr>
        <p:blipFill>
          <a:blip r:embed="rId3">
            <a:alphaModFix/>
          </a:blip>
          <a:stretch>
            <a:fillRect/>
          </a:stretch>
        </p:blipFill>
        <p:spPr>
          <a:xfrm>
            <a:off x="2310975" y="1262850"/>
            <a:ext cx="5234889" cy="309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ctrTitle"/>
          </p:nvPr>
        </p:nvSpPr>
        <p:spPr>
          <a:xfrm>
            <a:off x="311700" y="129675"/>
            <a:ext cx="8520600" cy="7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300"/>
              <a:t>SDLC</a:t>
            </a:r>
            <a:endParaRPr b="1" sz="4300"/>
          </a:p>
        </p:txBody>
      </p:sp>
      <p:sp>
        <p:nvSpPr>
          <p:cNvPr id="97" name="Google Shape;97;p18"/>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oftware Development Life Cycle Models and Methodologies" id="98" name="Google Shape;98;p18"/>
          <p:cNvPicPr preferRelativeResize="0"/>
          <p:nvPr/>
        </p:nvPicPr>
        <p:blipFill>
          <a:blip r:embed="rId3">
            <a:alphaModFix/>
          </a:blip>
          <a:stretch>
            <a:fillRect/>
          </a:stretch>
        </p:blipFill>
        <p:spPr>
          <a:xfrm>
            <a:off x="36750" y="955607"/>
            <a:ext cx="9100226" cy="41005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ctrTitle"/>
          </p:nvPr>
        </p:nvSpPr>
        <p:spPr>
          <a:xfrm>
            <a:off x="311700" y="434475"/>
            <a:ext cx="8520600" cy="96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400"/>
              <a:t>DevOps?</a:t>
            </a:r>
            <a:endParaRPr b="1" sz="3400"/>
          </a:p>
        </p:txBody>
      </p:sp>
      <p:sp>
        <p:nvSpPr>
          <p:cNvPr id="104" name="Google Shape;104;p19"/>
          <p:cNvSpPr txBox="1"/>
          <p:nvPr>
            <p:ph idx="1" type="subTitle"/>
          </p:nvPr>
        </p:nvSpPr>
        <p:spPr>
          <a:xfrm>
            <a:off x="1795375" y="1913700"/>
            <a:ext cx="7036800" cy="14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People who can handle server and update them via scripts and they automate the things.</a:t>
            </a:r>
            <a:endParaRPr sz="2000">
              <a:latin typeface="Montserrat"/>
              <a:ea typeface="Montserrat"/>
              <a:cs typeface="Montserrat"/>
              <a:sym typeface="Montserrat"/>
            </a:endParaRPr>
          </a:p>
        </p:txBody>
      </p:sp>
      <p:sp>
        <p:nvSpPr>
          <p:cNvPr id="105" name="Google Shape;105;p19"/>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11" name="Google Shape;111;p20"/>
          <p:cNvPicPr preferRelativeResize="0"/>
          <p:nvPr/>
        </p:nvPicPr>
        <p:blipFill>
          <a:blip r:embed="rId3">
            <a:alphaModFix/>
          </a:blip>
          <a:stretch>
            <a:fillRect/>
          </a:stretch>
        </p:blipFill>
        <p:spPr>
          <a:xfrm>
            <a:off x="2268825" y="309475"/>
            <a:ext cx="6122699" cy="4557800"/>
          </a:xfrm>
          <a:prstGeom prst="rect">
            <a:avLst/>
          </a:prstGeom>
          <a:noFill/>
          <a:ln>
            <a:noFill/>
          </a:ln>
        </p:spPr>
      </p:pic>
      <p:sp>
        <p:nvSpPr>
          <p:cNvPr id="112" name="Google Shape;112;p20"/>
          <p:cNvSpPr txBox="1"/>
          <p:nvPr>
            <p:ph type="ctrTitle"/>
          </p:nvPr>
        </p:nvSpPr>
        <p:spPr>
          <a:xfrm>
            <a:off x="4048839" y="87617"/>
            <a:ext cx="2330400" cy="92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rgbClr val="000000"/>
                </a:solidFill>
                <a:latin typeface="Montserrat"/>
                <a:ea typeface="Montserrat"/>
                <a:cs typeface="Montserrat"/>
                <a:sym typeface="Montserrat"/>
              </a:rPr>
              <a:t>Really ?</a:t>
            </a:r>
            <a:endParaRPr b="1" sz="3000">
              <a:solidFill>
                <a:srgbClr val="000000"/>
              </a:solidFill>
              <a:latin typeface="Montserrat"/>
              <a:ea typeface="Montserrat"/>
              <a:cs typeface="Montserrat"/>
              <a:sym typeface="Montserrat"/>
            </a:endParaRPr>
          </a:p>
        </p:txBody>
      </p:sp>
      <p:sp>
        <p:nvSpPr>
          <p:cNvPr id="113" name="Google Shape;113;p20"/>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1"/>
          <p:cNvPicPr preferRelativeResize="0"/>
          <p:nvPr/>
        </p:nvPicPr>
        <p:blipFill rotWithShape="1">
          <a:blip r:embed="rId3">
            <a:alphaModFix/>
          </a:blip>
          <a:srcRect b="0" l="0" r="0" t="0"/>
          <a:stretch/>
        </p:blipFill>
        <p:spPr>
          <a:xfrm>
            <a:off x="2102972" y="1059775"/>
            <a:ext cx="6250778" cy="3234150"/>
          </a:xfrm>
          <a:prstGeom prst="rect">
            <a:avLst/>
          </a:prstGeom>
          <a:noFill/>
          <a:ln>
            <a:noFill/>
          </a:ln>
        </p:spPr>
      </p:pic>
      <p:sp>
        <p:nvSpPr>
          <p:cNvPr id="119" name="Google Shape;119;p21"/>
          <p:cNvSpPr txBox="1"/>
          <p:nvPr/>
        </p:nvSpPr>
        <p:spPr>
          <a:xfrm>
            <a:off x="2227614" y="3588914"/>
            <a:ext cx="18399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2000"/>
              <a:t>New guy</a:t>
            </a:r>
            <a:endParaRPr b="1" i="0" sz="2000" u="none" cap="none" strike="noStrike">
              <a:latin typeface="Arial"/>
              <a:ea typeface="Arial"/>
              <a:cs typeface="Arial"/>
              <a:sym typeface="Arial"/>
            </a:endParaRPr>
          </a:p>
        </p:txBody>
      </p:sp>
      <p:sp>
        <p:nvSpPr>
          <p:cNvPr id="120" name="Google Shape;120;p21"/>
          <p:cNvSpPr txBox="1"/>
          <p:nvPr/>
        </p:nvSpPr>
        <p:spPr>
          <a:xfrm>
            <a:off x="4293219" y="4103648"/>
            <a:ext cx="24624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rgbClr val="00717D"/>
              </a:solidFill>
              <a:latin typeface="Arial"/>
              <a:ea typeface="Arial"/>
              <a:cs typeface="Arial"/>
              <a:sym typeface="Arial"/>
            </a:endParaRPr>
          </a:p>
        </p:txBody>
      </p:sp>
      <p:sp>
        <p:nvSpPr>
          <p:cNvPr id="121" name="Google Shape;121;p21"/>
          <p:cNvSpPr txBox="1"/>
          <p:nvPr/>
        </p:nvSpPr>
        <p:spPr>
          <a:xfrm>
            <a:off x="4293231" y="3588925"/>
            <a:ext cx="28284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 sz="2000"/>
              <a:t>Team</a:t>
            </a:r>
            <a:endParaRPr b="1" i="0" sz="2000" u="none" cap="none" strike="noStrike">
              <a:latin typeface="Arial"/>
              <a:ea typeface="Arial"/>
              <a:cs typeface="Arial"/>
              <a:sym typeface="Arial"/>
            </a:endParaRPr>
          </a:p>
        </p:txBody>
      </p:sp>
      <p:sp>
        <p:nvSpPr>
          <p:cNvPr id="122" name="Google Shape;122;p21"/>
          <p:cNvSpPr txBox="1"/>
          <p:nvPr/>
        </p:nvSpPr>
        <p:spPr>
          <a:xfrm>
            <a:off x="1618425" y="367400"/>
            <a:ext cx="4889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Montserrat"/>
                <a:ea typeface="Montserrat"/>
                <a:cs typeface="Montserrat"/>
                <a:sym typeface="Montserrat"/>
              </a:rPr>
              <a:t>Before DevOps…….</a:t>
            </a:r>
            <a:endParaRPr b="1" sz="2400">
              <a:latin typeface="Montserrat"/>
              <a:ea typeface="Montserrat"/>
              <a:cs typeface="Montserrat"/>
              <a:sym typeface="Montserrat"/>
            </a:endParaRPr>
          </a:p>
        </p:txBody>
      </p:sp>
      <p:sp>
        <p:nvSpPr>
          <p:cNvPr id="123" name="Google Shape;123;p21"/>
          <p:cNvSpPr/>
          <p:nvPr/>
        </p:nvSpPr>
        <p:spPr>
          <a:xfrm>
            <a:off x="36750" y="50"/>
            <a:ext cx="1249200" cy="5143500"/>
          </a:xfrm>
          <a:prstGeom prst="rect">
            <a:avLst/>
          </a:prstGeom>
          <a:gradFill>
            <a:gsLst>
              <a:gs pos="0">
                <a:srgbClr val="3177EE"/>
              </a:gs>
              <a:gs pos="100000">
                <a:srgbClr val="113D8A"/>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