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381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52612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52612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3776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381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52612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52612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3776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381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52612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6120" y="39636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702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3776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07/04/16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5141F1-E1A1-4101-8161-61E1812181E1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07/04/16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91A1B1-2161-4161-A141-218111017161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07/04/16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9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51D1A1-A1A1-4171-A1E1-81A1F1A111C1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Angular JS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A brief Introduction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Closure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554760" y="1656000"/>
            <a:ext cx="8229240" cy="10566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200"/>
              <a:t> </a:t>
            </a:r>
            <a:r>
              <a:rPr lang="en-IN" sz="2200"/>
              <a:t>Inner function maintain the scope of outer/parent function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1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2493720"/>
            <a:ext cx="4380480" cy="2474280"/>
          </a:xfrm>
          <a:prstGeom prst="rect">
            <a:avLst/>
          </a:prstGeom>
        </p:spPr>
      </p:pic>
      <p:pic>
        <p:nvPicPr>
          <p:cNvPr descr="" id="1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05280" y="2504160"/>
            <a:ext cx="1674720" cy="260784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Synchronous vs Asynchronous Ajax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936000" y="1656000"/>
            <a:ext cx="7750440" cy="4557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i="1" lang="en-IN"/>
              <a:t>- Synchronous: </a:t>
            </a:r>
            <a:r>
              <a:rPr i="1" lang="en-IN"/>
              <a:t>
</a:t>
            </a:r>
            <a:r>
              <a:rPr lang="en-IN"/>
              <a:t>Wa</a:t>
            </a:r>
            <a:r>
              <a:rPr lang="en-IN"/>
              <a:t>it for the response (page become unresponsive until you receive the data)</a:t>
            </a:r>
            <a:r>
              <a:rPr lang="en-IN"/>
              <a:t>
</a:t>
            </a:r>
            <a:r>
              <a:rPr lang="en-IN"/>
              <a:t> </a:t>
            </a:r>
            <a:r>
              <a:rPr lang="en-IN"/>
              <a:t>
</a:t>
            </a:r>
            <a:r>
              <a:rPr i="1" lang="en-IN"/>
              <a:t>- Asynchronous:</a:t>
            </a:r>
            <a:r>
              <a:rPr lang="en-IN"/>
              <a:t> </a:t>
            </a:r>
            <a:r>
              <a:rPr lang="en-IN"/>
              <a:t>
</a:t>
            </a:r>
            <a:r>
              <a:rPr lang="en-IN"/>
              <a:t>Will not wait for a response (will be handled with promises or callback)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Promise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936000" y="1162440"/>
            <a:ext cx="7750440" cy="45255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- Used for deferred and asynchronous computations.</a:t>
            </a:r>
            <a:r>
              <a:rPr lang="en-IN"/>
              <a:t>
</a:t>
            </a:r>
            <a:r>
              <a:rPr lang="en-IN"/>
              <a:t> </a:t>
            </a:r>
            <a:r>
              <a:rPr lang="en-IN"/>
              <a:t>
</a:t>
            </a:r>
            <a:r>
              <a:rPr lang="en-IN"/>
              <a:t>- Represents an operation that hasn't completed yet, but is expected in the future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Why AngularJS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Structure, Quality and Organization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Lightweight ( &lt; 36KB compressed and minified)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Free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Separation of concern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Modularity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Extensibility &amp; Maintainability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Reusable Components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Features of AngularJS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Two-way Data Binding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Directives – Extend 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MVW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Dependency Injection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Deep Linking (Map URL to route Definition)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Server-Side Communication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b="1" lang="en-US" sz="2800"/>
              <a:t>Power of Angular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&lt;html </a:t>
            </a:r>
            <a:r>
              <a:rPr b="1" lang="en-US" sz="3200">
                <a:solidFill>
                  <a:srgbClr val="0047ff"/>
                </a:solidFill>
                <a:latin typeface="Calibri"/>
              </a:rPr>
              <a:t>ng-app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&lt;head&gt;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&lt;title&gt;Simple Addition Program&lt;/title&gt;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&lt;script src='angular.js'&gt;&lt;/script&gt;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&lt;/head&gt;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&lt;input type=”number” </a:t>
            </a:r>
            <a:r>
              <a:rPr b="1" lang="en-US" sz="3200">
                <a:solidFill>
                  <a:srgbClr val="0047ff"/>
                </a:solidFill>
                <a:latin typeface="Calibri"/>
              </a:rPr>
              <a:t>ng-model</a:t>
            </a:r>
            <a:r>
              <a:rPr lang="en-US" sz="3200">
                <a:solidFill>
                  <a:srgbClr val="0047ff"/>
                </a:solidFill>
                <a:latin typeface="Calibri"/>
              </a:rPr>
              <a:t>=”x”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&lt;input type=”number” </a:t>
            </a:r>
            <a:r>
              <a:rPr b="1" lang="en-US" sz="3200">
                <a:solidFill>
                  <a:srgbClr val="0047ff"/>
                </a:solidFill>
                <a:latin typeface="Calibri"/>
              </a:rPr>
              <a:t>ng-model</a:t>
            </a:r>
            <a:r>
              <a:rPr lang="en-US" sz="3200">
                <a:solidFill>
                  <a:srgbClr val="0047ff"/>
                </a:solidFill>
                <a:latin typeface="Calibri"/>
              </a:rPr>
              <a:t>=”y”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&lt;div &gt;Result: </a:t>
            </a:r>
            <a:r>
              <a:rPr lang="en-US" sz="3200">
                <a:solidFill>
                  <a:srgbClr val="0047ff"/>
                </a:solidFill>
                <a:latin typeface="Calibri"/>
              </a:rPr>
              <a:t>{{x+y}}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&lt;/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&lt;/html&gt;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HTML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&lt;p&gt;Hello World!&lt;/p&gt;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Javascript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&lt;p id="greeting1"&gt;&lt;/p&gt;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var isIE = document.attachEvent;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var addListener = isIE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? function(e, t, fn)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  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e.attachEvent('on' + t, fn);}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function(e, t, fn)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  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e.addEventListener(t, fn, false);};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addListener(document, 'load', function(){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var greeting = document.getElementById('greeting1');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if (isIE)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greeting.innerText = 'Hello World!';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 else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greeting.textContent = 'Hello World!';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&lt;/script&gt;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JQuery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&lt;p id="greeting2"&gt;&lt;/p&gt;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$(function(){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$('#greeting2').text('Hello World!');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&lt;/script&gt;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AngularJS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&lt;p </a:t>
            </a:r>
            <a:r>
              <a:rPr lang="en-US" sz="2800">
                <a:solidFill>
                  <a:srgbClr val="0047ff"/>
                </a:solidFill>
                <a:latin typeface="Calibri"/>
              </a:rPr>
              <a:t>ng-init="</a:t>
            </a:r>
            <a:r>
              <a:rPr lang="en-US" sz="2800">
                <a:solidFill>
                  <a:srgbClr val="00ae00"/>
                </a:solidFill>
                <a:latin typeface="Calibri"/>
              </a:rPr>
              <a:t>greeting = 'Hello World!'</a:t>
            </a:r>
            <a:r>
              <a:rPr lang="en-US" sz="2800">
                <a:solidFill>
                  <a:srgbClr val="0047ff"/>
                </a:solidFill>
                <a:latin typeface="Calibri"/>
              </a:rPr>
              <a:t>"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&gt;</a:t>
            </a:r>
            <a:r>
              <a:rPr lang="en-US" sz="2800">
                <a:solidFill>
                  <a:srgbClr val="0047ff"/>
                </a:solidFill>
                <a:latin typeface="Calibri"/>
              </a:rPr>
              <a:t>{{greeting}}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&lt;/p&gt;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600"/>
              <a:t>History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417320"/>
            <a:ext cx="8229240" cy="60706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 sz="2400"/>
              <a:t>Created, as a side project, in 2009 by two developers, </a:t>
            </a:r>
            <a:r>
              <a:rPr b="1" lang="en-IN" sz="2400"/>
              <a:t>Misko Hevery </a:t>
            </a:r>
            <a:r>
              <a:rPr lang="en-IN" sz="2400"/>
              <a:t>and </a:t>
            </a:r>
            <a:r>
              <a:rPr b="1" lang="en-IN" sz="2400"/>
              <a:t>Adam Abrons</a:t>
            </a:r>
            <a:r>
              <a:rPr b="1" lang="en-IN" sz="2400"/>
              <a:t>
</a:t>
            </a:r>
            <a:endParaRPr/>
          </a:p>
          <a:p>
            <a:r>
              <a:rPr lang="en-IN" sz="2400"/>
              <a:t>Open-source project - Maintained by google</a:t>
            </a:r>
            <a:endParaRPr/>
          </a:p>
          <a:p>
            <a:endParaRPr/>
          </a:p>
          <a:p>
            <a:r>
              <a:rPr lang="en-IN" sz="2400"/>
              <a:t>First stable version – June 2012</a:t>
            </a:r>
            <a:endParaRPr/>
          </a:p>
          <a:p>
            <a:endParaRPr/>
          </a:p>
          <a:p>
            <a:r>
              <a:rPr lang="en-IN" sz="2400"/>
              <a:t>Current stable version – 1.5.3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 algn="ctr"/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Expressions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Expressions allow you to execute some computation in order to return a desired value.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47ff"/>
                </a:solidFill>
                <a:latin typeface="Calibri"/>
              </a:rPr>
              <a:t>{{ 1 + 1 }}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47ff"/>
                </a:solidFill>
                <a:latin typeface="Calibri"/>
              </a:rPr>
              <a:t>{{ 946757880 | date }}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47ff"/>
                </a:solidFill>
                <a:latin typeface="Calibri"/>
              </a:rPr>
              <a:t>{{ user.name }}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you shouldn’t use expressions to implement any higher-level logic.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/>
              <a:t>Module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504000" y="187200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Define a module: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Define a module with dependencies on other modules: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Get an existing module: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648000" y="2304000"/>
            <a:ext cx="4833720" cy="332280"/>
          </a:xfrm>
          <a:prstGeom prst="rect">
            <a:avLst/>
          </a:prstGeom>
          <a:solidFill>
            <a:srgbClr val="2b2b2b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cc7832"/>
                </a:solidFill>
                <a:latin typeface="Courier New"/>
              </a:rPr>
              <a:t>var 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module = angular.</a:t>
            </a:r>
            <a:r>
              <a:rPr lang="en-IN" sz="1200">
                <a:solidFill>
                  <a:srgbClr val="ffc66d"/>
                </a:solidFill>
                <a:latin typeface="Courier New"/>
              </a:rPr>
              <a:t>module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(</a:t>
            </a:r>
            <a:r>
              <a:rPr lang="en-IN" sz="1200">
                <a:solidFill>
                  <a:srgbClr val="6a8759"/>
                </a:solidFill>
                <a:latin typeface="Courier New"/>
              </a:rPr>
              <a:t>'myModule'</a:t>
            </a:r>
            <a:r>
              <a:rPr lang="en-IN" sz="1200">
                <a:solidFill>
                  <a:srgbClr val="cc7832"/>
                </a:solidFill>
                <a:latin typeface="Courier New"/>
              </a:rPr>
              <a:t>, 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[])</a:t>
            </a:r>
            <a:r>
              <a:rPr lang="en-IN" sz="1200">
                <a:solidFill>
                  <a:srgbClr val="cc7832"/>
                </a:solidFill>
                <a:latin typeface="Courier New"/>
              </a:rPr>
              <a:t>;</a:t>
            </a:r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642600" y="4059720"/>
            <a:ext cx="4253400" cy="332280"/>
          </a:xfrm>
          <a:prstGeom prst="rect">
            <a:avLst/>
          </a:prstGeom>
          <a:solidFill>
            <a:srgbClr val="2b2b2b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cc7832"/>
                </a:solidFill>
                <a:latin typeface="Courier New"/>
              </a:rPr>
              <a:t>var 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module = </a:t>
            </a:r>
            <a:r>
              <a:rPr lang="en-IN" sz="1200">
                <a:solidFill>
                  <a:srgbClr val="9876aa"/>
                </a:solidFill>
                <a:latin typeface="Courier New"/>
              </a:rPr>
              <a:t>angular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.</a:t>
            </a:r>
            <a:r>
              <a:rPr lang="en-IN" sz="1200">
                <a:solidFill>
                  <a:srgbClr val="ffc66d"/>
                </a:solidFill>
                <a:latin typeface="Courier New"/>
              </a:rPr>
              <a:t>module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(</a:t>
            </a:r>
            <a:r>
              <a:rPr lang="en-IN" sz="1200">
                <a:solidFill>
                  <a:srgbClr val="6a8759"/>
                </a:solidFill>
                <a:latin typeface="Courier New"/>
              </a:rPr>
              <a:t>'myModule'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)</a:t>
            </a:r>
            <a:r>
              <a:rPr lang="en-IN" sz="1200">
                <a:solidFill>
                  <a:srgbClr val="cc7832"/>
                </a:solidFill>
                <a:latin typeface="Courier New"/>
              </a:rPr>
              <a:t>;</a:t>
            </a:r>
            <a:endParaRPr/>
          </a:p>
        </p:txBody>
      </p:sp>
      <p:sp>
        <p:nvSpPr>
          <p:cNvPr id="164" name="CustomShape 5"/>
          <p:cNvSpPr/>
          <p:nvPr/>
        </p:nvSpPr>
        <p:spPr>
          <a:xfrm>
            <a:off x="648000" y="3195720"/>
            <a:ext cx="6120000" cy="332280"/>
          </a:xfrm>
          <a:prstGeom prst="rect">
            <a:avLst/>
          </a:prstGeom>
          <a:solidFill>
            <a:srgbClr val="2b2b2b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cc7832"/>
                </a:solidFill>
                <a:latin typeface="Courier New"/>
              </a:rPr>
              <a:t>var 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module = angular.</a:t>
            </a:r>
            <a:r>
              <a:rPr lang="en-IN" sz="1200">
                <a:solidFill>
                  <a:srgbClr val="ffc66d"/>
                </a:solidFill>
                <a:latin typeface="Courier New"/>
              </a:rPr>
              <a:t>module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(</a:t>
            </a:r>
            <a:r>
              <a:rPr lang="en-IN" sz="1200">
                <a:solidFill>
                  <a:srgbClr val="6a8759"/>
                </a:solidFill>
                <a:latin typeface="Courier New"/>
              </a:rPr>
              <a:t>'myModule'</a:t>
            </a:r>
            <a:r>
              <a:rPr lang="en-IN" sz="1200">
                <a:solidFill>
                  <a:srgbClr val="cc7832"/>
                </a:solidFill>
                <a:latin typeface="Courier New"/>
              </a:rPr>
              <a:t>, 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[</a:t>
            </a:r>
            <a:r>
              <a:rPr lang="en-IN" sz="1200">
                <a:solidFill>
                  <a:srgbClr val="6a8759"/>
                </a:solidFill>
                <a:latin typeface="Courier New"/>
              </a:rPr>
              <a:t>'otherModule'</a:t>
            </a:r>
            <a:r>
              <a:rPr lang="en-IN" sz="1200">
                <a:solidFill>
                  <a:srgbClr val="a9b7c6"/>
                </a:solidFill>
                <a:latin typeface="Courier New"/>
              </a:rPr>
              <a:t>])</a:t>
            </a:r>
            <a:r>
              <a:rPr lang="en-IN" sz="1200">
                <a:solidFill>
                  <a:srgbClr val="cc7832"/>
                </a:solidFill>
                <a:latin typeface="Courier New"/>
              </a:rPr>
              <a:t>;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/>
              <a:t>Module Phases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32000" y="2513160"/>
            <a:ext cx="8258040" cy="2526840"/>
          </a:xfrm>
          <a:prstGeom prst="rect">
            <a:avLst/>
          </a:prstGeom>
          <a:solidFill>
            <a:srgbClr val="2b2b2b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cc7832"/>
                </a:solidFill>
                <a:latin typeface="Courier New"/>
              </a:rPr>
              <a:t>var 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module = </a:t>
            </a:r>
            <a:r>
              <a:rPr lang="en-IN" sz="1600">
                <a:solidFill>
                  <a:srgbClr val="9876aa"/>
                </a:solidFill>
                <a:latin typeface="Courier New"/>
              </a:rPr>
              <a:t>angular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.</a:t>
            </a:r>
            <a:r>
              <a:rPr lang="en-IN" sz="1600">
                <a:solidFill>
                  <a:srgbClr val="ffc66d"/>
                </a:solidFill>
                <a:latin typeface="Courier New"/>
              </a:rPr>
              <a:t>module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(</a:t>
            </a:r>
            <a:r>
              <a:rPr lang="en-IN" sz="1600">
                <a:solidFill>
                  <a:srgbClr val="6a8759"/>
                </a:solidFill>
                <a:latin typeface="Courier New"/>
              </a:rPr>
              <a:t>'myModule'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, 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[])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;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
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
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module.</a:t>
            </a:r>
            <a:r>
              <a:rPr lang="en-IN" sz="1600">
                <a:solidFill>
                  <a:srgbClr val="ffc66d"/>
                </a:solidFill>
                <a:latin typeface="Courier New"/>
              </a:rPr>
              <a:t>config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([</a:t>
            </a:r>
            <a:r>
              <a:rPr b="1" lang="en-IN" sz="1600">
                <a:solidFill>
                  <a:srgbClr val="cc7832"/>
                </a:solidFill>
                <a:latin typeface="Courier New"/>
              </a:rPr>
              <a:t>function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() {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
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   </a:t>
            </a:r>
            <a:r>
              <a:rPr lang="en-IN" sz="1600">
                <a:solidFill>
                  <a:srgbClr val="ffc66d"/>
                </a:solidFill>
                <a:latin typeface="Courier New"/>
              </a:rPr>
              <a:t>alert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(</a:t>
            </a:r>
            <a:r>
              <a:rPr lang="en-IN" sz="1600">
                <a:solidFill>
                  <a:srgbClr val="6a8759"/>
                </a:solidFill>
                <a:latin typeface="Courier New"/>
              </a:rPr>
              <a:t>'I run first'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)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;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
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}])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;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
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
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module.</a:t>
            </a:r>
            <a:r>
              <a:rPr lang="en-IN" sz="1600">
                <a:solidFill>
                  <a:srgbClr val="ffc66d"/>
                </a:solidFill>
                <a:latin typeface="Courier New"/>
              </a:rPr>
              <a:t>run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([</a:t>
            </a:r>
            <a:r>
              <a:rPr b="1" lang="en-IN" sz="1600">
                <a:solidFill>
                  <a:srgbClr val="cc7832"/>
                </a:solidFill>
                <a:latin typeface="Courier New"/>
              </a:rPr>
              <a:t>function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() {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
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   </a:t>
            </a:r>
            <a:r>
              <a:rPr lang="en-IN" sz="1600">
                <a:solidFill>
                  <a:srgbClr val="ffc66d"/>
                </a:solidFill>
                <a:latin typeface="Courier New"/>
              </a:rPr>
              <a:t>alert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(</a:t>
            </a:r>
            <a:r>
              <a:rPr lang="en-IN" sz="1600">
                <a:solidFill>
                  <a:srgbClr val="6a8759"/>
                </a:solidFill>
                <a:latin typeface="Courier New"/>
              </a:rPr>
              <a:t>'I run second'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)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;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
</a:t>
            </a:r>
            <a:r>
              <a:rPr lang="en-IN" sz="1600">
                <a:solidFill>
                  <a:srgbClr val="a9b7c6"/>
                </a:solidFill>
                <a:latin typeface="Courier New"/>
              </a:rPr>
              <a:t>}])</a:t>
            </a:r>
            <a:r>
              <a:rPr lang="en-IN" sz="1600">
                <a:solidFill>
                  <a:srgbClr val="cc7832"/>
                </a:solidFill>
                <a:latin typeface="Courier New"/>
              </a:rPr>
              <a:t>;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/>
              <a:t>Bootstrapping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Auto bootstrapping</a:t>
            </a:r>
            <a:endParaRPr/>
          </a:p>
          <a:p>
            <a:pPr algn="ctr"/>
            <a:r>
              <a:rPr lang="en-IN" sz="2400">
                <a:solidFill>
                  <a:srgbClr val="ff00ff"/>
                </a:solidFill>
              </a:rPr>
              <a:t>&lt;body</a:t>
            </a:r>
            <a:r>
              <a:rPr lang="en-IN" sz="2400">
                <a:solidFill>
                  <a:srgbClr val="0047ff"/>
                </a:solidFill>
              </a:rPr>
              <a:t> ng-app=”</a:t>
            </a:r>
            <a:r>
              <a:rPr lang="en-IN" sz="2400">
                <a:solidFill>
                  <a:srgbClr val="00ae00"/>
                </a:solidFill>
              </a:rPr>
              <a:t>module_name</a:t>
            </a:r>
            <a:r>
              <a:rPr lang="en-IN" sz="2400">
                <a:solidFill>
                  <a:srgbClr val="0047ff"/>
                </a:solidFill>
              </a:rPr>
              <a:t>”</a:t>
            </a:r>
            <a:r>
              <a:rPr lang="en-IN" sz="2400">
                <a:solidFill>
                  <a:srgbClr val="ff00ff"/>
                </a:solidFill>
              </a:rPr>
              <a:t>&gt;&lt;/body&gt;</a:t>
            </a:r>
            <a:endParaRPr/>
          </a:p>
          <a:p>
            <a:pPr algn="ctr"/>
            <a:endParaRPr/>
          </a:p>
          <a:p>
            <a:pPr algn="ctr"/>
            <a:r>
              <a:rPr lang="en-IN"/>
              <a:t>Manual bootstrapping</a:t>
            </a:r>
            <a:endParaRPr/>
          </a:p>
          <a:p>
            <a:pPr algn="ctr"/>
            <a:r>
              <a:rPr lang="en-IN" sz="2400">
                <a:solidFill>
                  <a:srgbClr val="0047ff"/>
                </a:solidFill>
              </a:rPr>
              <a:t>angular.bootstrap(</a:t>
            </a:r>
            <a:r>
              <a:rPr lang="en-IN" sz="2400">
                <a:solidFill>
                  <a:srgbClr val="ff00ff"/>
                </a:solidFill>
              </a:rPr>
              <a:t>&lt;dom:Object&gt;</a:t>
            </a:r>
            <a:r>
              <a:rPr lang="en-IN" sz="2400">
                <a:solidFill>
                  <a:srgbClr val="0047ff"/>
                </a:solidFill>
              </a:rPr>
              <a:t>, ['</a:t>
            </a:r>
            <a:r>
              <a:rPr lang="en-IN" sz="2400">
                <a:solidFill>
                  <a:srgbClr val="00ae00"/>
                </a:solidFill>
              </a:rPr>
              <a:t>module_name</a:t>
            </a:r>
            <a:r>
              <a:rPr lang="en-IN" sz="2400">
                <a:solidFill>
                  <a:srgbClr val="0047ff"/>
                </a:solidFill>
              </a:rPr>
              <a:t>']); 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Controller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288000" y="1552680"/>
            <a:ext cx="86148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ae00"/>
                </a:solidFill>
                <a:latin typeface="Calibri"/>
              </a:rPr>
              <a:t>var myApp = angular.module('myApp</a:t>
            </a:r>
            <a:r>
              <a:rPr lang="en-US" sz="2400">
                <a:solidFill>
                  <a:srgbClr val="0047ff"/>
                </a:solidFill>
                <a:latin typeface="Calibri"/>
              </a:rPr>
              <a:t>',[]);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47ff"/>
                </a:solidFill>
                <a:latin typeface="Calibri"/>
              </a:rPr>
              <a:t>myApp.controller(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'</a:t>
            </a:r>
            <a:r>
              <a:rPr lang="en-US" sz="2400">
                <a:solidFill>
                  <a:srgbClr val="00ae00"/>
                </a:solidFill>
                <a:latin typeface="Calibri"/>
              </a:rPr>
              <a:t>GreetingController</a:t>
            </a:r>
            <a:r>
              <a:rPr lang="en-US" sz="2400">
                <a:solidFill>
                  <a:srgbClr val="0047ff"/>
                </a:solidFill>
                <a:latin typeface="Calibri"/>
              </a:rPr>
              <a:t>',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47ff"/>
                </a:solidFill>
                <a:latin typeface="Calibri"/>
              </a:rPr>
              <a:t>['</a:t>
            </a:r>
            <a:r>
              <a:rPr lang="en-US" sz="2400">
                <a:solidFill>
                  <a:srgbClr val="00ae00"/>
                </a:solidFill>
                <a:latin typeface="Calibri"/>
              </a:rPr>
              <a:t>$scope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'</a:t>
            </a:r>
            <a:r>
              <a:rPr lang="en-US" sz="2400">
                <a:solidFill>
                  <a:srgbClr val="0047ff"/>
                </a:solidFill>
                <a:latin typeface="Calibri"/>
              </a:rPr>
              <a:t>, function(</a:t>
            </a:r>
            <a:r>
              <a:rPr lang="en-US" sz="2400">
                <a:solidFill>
                  <a:srgbClr val="ff00ff"/>
                </a:solidFill>
                <a:latin typeface="Calibri"/>
              </a:rPr>
              <a:t>$scope</a:t>
            </a:r>
            <a:r>
              <a:rPr lang="en-US" sz="2400">
                <a:solidFill>
                  <a:srgbClr val="0047ff"/>
                </a:solidFill>
                <a:latin typeface="Calibri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47ff"/>
                </a:solidFill>
                <a:latin typeface="Calibri"/>
              </a:rPr>
              <a:t>  </a:t>
            </a:r>
            <a:r>
              <a:rPr lang="en-US" sz="2400">
                <a:solidFill>
                  <a:srgbClr val="ff00ff"/>
                </a:solidFill>
                <a:latin typeface="Calibri"/>
              </a:rPr>
              <a:t>$scope</a:t>
            </a:r>
            <a:r>
              <a:rPr lang="en-US" sz="2400">
                <a:solidFill>
                  <a:srgbClr val="0047ff"/>
                </a:solidFill>
                <a:latin typeface="Calibri"/>
              </a:rPr>
              <a:t>.greeting = '</a:t>
            </a:r>
            <a:r>
              <a:rPr lang="en-US" sz="2400">
                <a:solidFill>
                  <a:srgbClr val="00ae00"/>
                </a:solidFill>
                <a:latin typeface="Calibri"/>
              </a:rPr>
              <a:t>Hola!</a:t>
            </a:r>
            <a:r>
              <a:rPr lang="en-US" sz="2400">
                <a:solidFill>
                  <a:srgbClr val="0047ff"/>
                </a:solidFill>
                <a:latin typeface="Calibri"/>
              </a:rPr>
              <a:t>';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47ff"/>
                </a:solidFill>
                <a:latin typeface="Calibri"/>
              </a:rPr>
              <a:t>}]);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432000" y="4752000"/>
            <a:ext cx="8208000" cy="1229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The </a:t>
            </a:r>
            <a:r>
              <a:rPr lang="en-US" sz="2800">
                <a:solidFill>
                  <a:srgbClr val="0047ff"/>
                </a:solidFill>
                <a:latin typeface="Calibri"/>
              </a:rPr>
              <a:t>$scope</a:t>
            </a:r>
            <a:r>
              <a:rPr lang="en-US" sz="2800">
                <a:solidFill>
                  <a:srgbClr val="8b8b8b"/>
                </a:solidFill>
                <a:latin typeface="Calibri"/>
              </a:rPr>
              <a:t> variable – Link your controllers and view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Directives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Directives are markers (such as attributes, tags, and class names) that tell AngularJS to attach a given behavior to a DOM element (or transform it, replace it, etc.)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angular directives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ng-app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- Bootstrapping your app and defining its scope.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ng-controller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  defines which controller will be in charge of your view.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ng-repeat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- Allows for  looping through collections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ng-show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ng-hide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ng-if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ng-switch …..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Directives as Components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&lt;rating max='5' model='stars.average'&gt;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&lt;tabs&gt;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&lt;tab title='Active tab' view='...'&gt;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&lt;tab title='Inactive tab' view='...'&gt;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&lt;/tabs&gt;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&lt;tooltip content='messages.tip1'&gt;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Architecture</a:t>
            </a:r>
            <a:endParaRPr/>
          </a:p>
        </p:txBody>
      </p:sp>
      <p:pic>
        <p:nvPicPr>
          <p:cNvPr descr="" id="1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560" y="1417320"/>
            <a:ext cx="6076440" cy="4562280"/>
          </a:xfrm>
          <a:prstGeom prst="rect">
            <a:avLst/>
          </a:prstGeom>
        </p:spPr>
      </p:pic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Beginner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504000" y="1070280"/>
            <a:ext cx="8208000" cy="5417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Module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Controller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Expressions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In-built Services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Custom services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Dependency injection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In-built directives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In-built filters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Event Binding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Data binding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Templates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Using $http service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Basic routing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Intermediate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504000" y="1151640"/>
            <a:ext cx="8208000" cy="52549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Modularizing the application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communication  between Controllers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Properly using factory, service, provider, value, constant, decorators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Creating custom directives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Creating custom filters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Using config, run blocks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Using $compile, $parse, $interpolate services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Understanding $watch, $watchCollection, $watchGroup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Template cache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Using $resource service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Using Promises ($q service)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ui-router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Form validation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Unit testing with karma/jasmine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Some Basics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37844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/>
              <a:t>Framework vs Library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Data types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Hoisting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Objects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Array 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Call </a:t>
            </a:r>
            <a:r>
              <a:rPr lang="en-US" sz="2400"/>
              <a:t>vs</a:t>
            </a:r>
            <a:r>
              <a:rPr lang="en-US"/>
              <a:t> Apply </a:t>
            </a:r>
            <a:r>
              <a:rPr lang="en-US" sz="2400"/>
              <a:t>vs</a:t>
            </a:r>
            <a:r>
              <a:rPr lang="en-US"/>
              <a:t> Bind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Closure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Synchronous vs Asynchronous Ajax Calls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Promise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Expert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504000" y="1438920"/>
            <a:ext cx="8208000" cy="4680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Internationalisation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Using interceptors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Writing configurable/reusable services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Writing reusable components with directives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CORS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Single binding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Reducing $watchers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Writing E2E testing with protractor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Follow AngularJs good practice by J</a:t>
            </a:r>
            <a:r>
              <a:rPr lang="en-IN" sz="1600">
                <a:solidFill>
                  <a:srgbClr val="000000"/>
                </a:solidFill>
              </a:rPr>
              <a:t>ohnpapa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47ff"/>
                </a:solidFill>
              </a:rPr>
              <a:t>https://github.com/johnpapa/angular-styleguide/blob/master/a1/README.md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Popular Application Built on Angular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864000" y="1600200"/>
            <a:ext cx="7776000" cy="45255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YouTube on PS3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weather.com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freelancer.com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netflix.com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angularjs.org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istockphoto.com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Framework vs Library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b="1" lang="en-IN"/>
              <a:t>Framework</a:t>
            </a:r>
            <a:r>
              <a:rPr lang="en-IN"/>
              <a:t> calls your code</a:t>
            </a:r>
            <a:r>
              <a:rPr lang="en-IN"/>
              <a:t>
</a:t>
            </a:r>
            <a:r>
              <a:rPr lang="en-IN" sz="2000"/>
              <a:t>AngularJs, EmberJs, BackboneJs</a:t>
            </a:r>
            <a:r>
              <a:rPr lang="en-IN" sz="2000"/>
              <a:t>
</a:t>
            </a:r>
            <a:r>
              <a:rPr lang="en-IN" sz="2000"/>
              <a:t>
</a:t>
            </a:r>
            <a:r>
              <a:rPr lang="en-IN" sz="2000"/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en-IN"/>
              <a:t>Your code calls a </a:t>
            </a:r>
            <a:r>
              <a:rPr b="1" lang="en-IN"/>
              <a:t>library</a:t>
            </a:r>
            <a:r>
              <a:rPr b="1" lang="en-IN"/>
              <a:t>
</a:t>
            </a:r>
            <a:r>
              <a:rPr lang="en-IN" sz="2000"/>
              <a:t>Jquery, React.Js, Three.js, Mootools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types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3790800" cy="3079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400"/>
              <a:t>Primitive data types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String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Number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Boolean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Undefined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Null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4763520" y="1622520"/>
            <a:ext cx="3790800" cy="32014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400"/>
              <a:t>Non-Primitive data types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Object (Array, Object, Date, RegExp)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1190520" y="5591520"/>
            <a:ext cx="7377480" cy="4564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typeof,   instanceof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Hoisting</a:t>
            </a:r>
            <a:endParaRPr/>
          </a:p>
        </p:txBody>
      </p:sp>
      <p:pic>
        <p:nvPicPr>
          <p:cNvPr descr="" id="12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6000" y="2052000"/>
            <a:ext cx="3527280" cy="313200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10760" y="1600200"/>
            <a:ext cx="8229240" cy="45255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Reference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Combination of Key &amp; Value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Different ways to create an 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Add/update/delete/loop an 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i="1" lang="en-IN">
                <a:solidFill>
                  <a:srgbClr val="0099ff"/>
                </a:solidFill>
              </a:rPr>
              <a:t>Object.keys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Array Methods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080000" y="1800000"/>
            <a:ext cx="3456000" cy="4032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forEach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map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filter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push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pop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shift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unshift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slice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/>
              <a:t> </a:t>
            </a:r>
            <a:r>
              <a:rPr lang="en-IN" sz="2000"/>
              <a:t>splice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5550120" y="2016000"/>
            <a:ext cx="3089880" cy="3797280"/>
          </a:xfrm>
          <a:prstGeom prst="rect">
            <a:avLst/>
          </a:prstGeom>
        </p:spPr>
        <p:txBody>
          <a:bodyPr bIns="45000" lIns="90000" rIns="90000" tIns="45000" wrap="none"/>
          <a:p>
            <a:pPr lvl="1">
              <a:buSzPct val="45000"/>
              <a:buFont typeface="StarSymbol"/>
              <a:buChar char=""/>
            </a:pPr>
            <a:r>
              <a:rPr lang="en-IN" sz="2000"/>
              <a:t>every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/>
              <a:t>some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/>
              <a:t>fill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/>
              <a:t>reverse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/>
              <a:t>sort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/>
              <a:t>concat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/>
              <a:t>join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/>
              <a:t>indexOf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/>
              <a:t>lastIndex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Call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vs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 Apply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vs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 Bind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54120" y="1512000"/>
            <a:ext cx="7841880" cy="4608000"/>
          </a:xfrm>
          <a:prstGeom prst="rect">
            <a:avLst/>
          </a:prstGeom>
        </p:spPr>
        <p:txBody>
          <a:bodyPr bIns="45000" lIns="90000" rIns="90000" tIns="45000" wrap="none"/>
          <a:p>
            <a:pPr lvl="1">
              <a:buSzPct val="45000"/>
              <a:buFont typeface="StarSymbol"/>
              <a:buChar char=""/>
            </a:pPr>
            <a:r>
              <a:rPr lang="en-IN" sz="2000"/>
              <a:t>Used to call a method with external context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>
                <a:solidFill>
                  <a:srgbClr val="0099ff"/>
                </a:solidFill>
              </a:rPr>
              <a:t>.call(context, arg1, arg2,...)</a:t>
            </a:r>
            <a:r>
              <a:rPr lang="en-IN" sz="2000">
                <a:solidFill>
                  <a:srgbClr val="0099ff"/>
                </a:solidFill>
              </a:rPr>
              <a:t>
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>
                <a:solidFill>
                  <a:srgbClr val="0099ff"/>
                </a:solidFill>
              </a:rPr>
              <a:t>.apply(context, [arg1, arg2,...])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>
                <a:solidFill>
                  <a:srgbClr val="0099ff"/>
                </a:solidFill>
              </a:rPr>
              <a:t>bind(context, arg1, arg2,...)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000">
                <a:solidFill>
                  <a:srgbClr val="0099ff"/>
                </a:solidFill>
              </a:rPr>
              <a:t> </a:t>
            </a:r>
            <a:r>
              <a:rPr lang="en-IN" sz="2000">
                <a:solidFill>
                  <a:srgbClr val="0099ff"/>
                </a:solidFill>
              </a:rPr>
              <a:t>- </a:t>
            </a:r>
            <a:r>
              <a:rPr lang="en-IN" sz="2000">
                <a:solidFill>
                  <a:srgbClr val="000000"/>
                </a:solidFill>
              </a:rPr>
              <a:t>returns a function , which can be executed later for result</a:t>
            </a:r>
            <a:endParaRPr/>
          </a:p>
        </p:txBody>
      </p:sp>
      <p:pic>
        <p:nvPicPr>
          <p:cNvPr descr="" id="13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2376000"/>
            <a:ext cx="4032000" cy="504000"/>
          </a:xfrm>
          <a:prstGeom prst="rect">
            <a:avLst/>
          </a:prstGeom>
        </p:spPr>
      </p:pic>
      <p:pic>
        <p:nvPicPr>
          <p:cNvPr descr="" id="1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00" y="3348000"/>
            <a:ext cx="4048200" cy="612000"/>
          </a:xfrm>
          <a:prstGeom prst="rect">
            <a:avLst/>
          </a:prstGeom>
        </p:spPr>
      </p:pic>
      <p:pic>
        <p:nvPicPr>
          <p:cNvPr descr="" id="1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68000" y="4968000"/>
            <a:ext cx="4760280" cy="8744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