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5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2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95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2" Type="http://schemas.openxmlformats.org/officeDocument/2006/relationships/slideLayout" Target="../slideLayouts/slideLayout18.xml"/><Relationship Id="rId31" Type="http://schemas.openxmlformats.org/officeDocument/2006/relationships/tags" Target="../tags/tag231.xml"/><Relationship Id="rId30" Type="http://schemas.openxmlformats.org/officeDocument/2006/relationships/tags" Target="../tags/tag230.xml"/><Relationship Id="rId3" Type="http://schemas.openxmlformats.org/officeDocument/2006/relationships/tags" Target="../tags/tag203.xml"/><Relationship Id="rId29" Type="http://schemas.openxmlformats.org/officeDocument/2006/relationships/tags" Target="../tags/tag229.xml"/><Relationship Id="rId28" Type="http://schemas.openxmlformats.org/officeDocument/2006/relationships/tags" Target="../tags/tag228.xml"/><Relationship Id="rId27" Type="http://schemas.openxmlformats.org/officeDocument/2006/relationships/tags" Target="../tags/tag227.xml"/><Relationship Id="rId26" Type="http://schemas.openxmlformats.org/officeDocument/2006/relationships/tags" Target="../tags/tag226.xml"/><Relationship Id="rId25" Type="http://schemas.openxmlformats.org/officeDocument/2006/relationships/tags" Target="../tags/tag225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image" Target="../media/image1.png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image" Target="../media/image2.png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8" Type="http://schemas.openxmlformats.org/officeDocument/2006/relationships/slideLayout" Target="../slideLayouts/slideLayout18.xml"/><Relationship Id="rId27" Type="http://schemas.openxmlformats.org/officeDocument/2006/relationships/tags" Target="../tags/tag269.xml"/><Relationship Id="rId26" Type="http://schemas.openxmlformats.org/officeDocument/2006/relationships/tags" Target="../tags/tag268.xml"/><Relationship Id="rId25" Type="http://schemas.openxmlformats.org/officeDocument/2006/relationships/tags" Target="../tags/tag267.xml"/><Relationship Id="rId24" Type="http://schemas.openxmlformats.org/officeDocument/2006/relationships/tags" Target="../tags/tag266.xml"/><Relationship Id="rId23" Type="http://schemas.openxmlformats.org/officeDocument/2006/relationships/tags" Target="../tags/tag265.xml"/><Relationship Id="rId22" Type="http://schemas.openxmlformats.org/officeDocument/2006/relationships/tags" Target="../tags/tag264.xml"/><Relationship Id="rId21" Type="http://schemas.openxmlformats.org/officeDocument/2006/relationships/tags" Target="../tags/tag263.xml"/><Relationship Id="rId20" Type="http://schemas.openxmlformats.org/officeDocument/2006/relationships/tags" Target="../tags/tag262.xml"/><Relationship Id="rId2" Type="http://schemas.openxmlformats.org/officeDocument/2006/relationships/tags" Target="../tags/tag244.xml"/><Relationship Id="rId19" Type="http://schemas.openxmlformats.org/officeDocument/2006/relationships/tags" Target="../tags/tag261.xml"/><Relationship Id="rId18" Type="http://schemas.openxmlformats.org/officeDocument/2006/relationships/tags" Target="../tags/tag260.xml"/><Relationship Id="rId17" Type="http://schemas.openxmlformats.org/officeDocument/2006/relationships/tags" Target="../tags/tag259.xml"/><Relationship Id="rId16" Type="http://schemas.openxmlformats.org/officeDocument/2006/relationships/tags" Target="../tags/tag258.xml"/><Relationship Id="rId15" Type="http://schemas.openxmlformats.org/officeDocument/2006/relationships/tags" Target="../tags/tag257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tags" Target="../tags/tag24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85.xml"/><Relationship Id="rId15" Type="http://schemas.openxmlformats.org/officeDocument/2006/relationships/tags" Target="../tags/tag284.xml"/><Relationship Id="rId14" Type="http://schemas.openxmlformats.org/officeDocument/2006/relationships/tags" Target="../tags/tag283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tags" Target="../tags/tag27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6600">
                <a:solidFill>
                  <a:schemeClr val="accent1"/>
                </a:solidFill>
              </a:rPr>
              <a:t>悦居-智能家居控制系统</a:t>
            </a:r>
            <a:endParaRPr lang="zh-CN" altLang="zh-CN" sz="6600">
              <a:solidFill>
                <a:schemeClr val="accent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33479" y="4969788"/>
            <a:ext cx="3365430" cy="579657"/>
          </a:xfrm>
        </p:spPr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演讲者：匡子晗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09600" y="609600"/>
            <a:ext cx="2743200" cy="14478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100" b="1" spc="25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项目背景介绍：</a:t>
            </a:r>
            <a:endParaRPr lang="zh-CN" altLang="en-US" sz="4100" b="1" spc="25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5044440" y="1981200"/>
            <a:ext cx="6223000" cy="2895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首先，在日益普及的物联网时代，智能家居控制系统的需求逐渐增加。作为未来家居生活的一部分，通过对家居设备的智能控制，可以提供更加便利、舒适和节能的居住体验。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项目目标： 实现“智能”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剪去单角的矩形 4"/>
          <p:cNvSpPr/>
          <p:nvPr>
            <p:custDataLst>
              <p:tags r:id="rId3"/>
            </p:custDataLst>
          </p:nvPr>
        </p:nvSpPr>
        <p:spPr>
          <a:xfrm flipV="1">
            <a:off x="609600" y="1699797"/>
            <a:ext cx="2572552" cy="4072373"/>
          </a:xfrm>
          <a:prstGeom prst="snip1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直角三角形 14"/>
          <p:cNvSpPr/>
          <p:nvPr>
            <p:custDataLst>
              <p:tags r:id="rId4"/>
            </p:custDataLst>
          </p:nvPr>
        </p:nvSpPr>
        <p:spPr>
          <a:xfrm rot="16200000" flipH="1" flipV="1">
            <a:off x="2746923" y="5338192"/>
            <a:ext cx="432725" cy="434604"/>
          </a:xfrm>
          <a:prstGeom prst="rt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612105" y="1704180"/>
            <a:ext cx="2565038" cy="591161"/>
          </a:xfrm>
          <a:prstGeom prst="rect">
            <a:avLst/>
          </a:prstGeom>
          <a:solidFill>
            <a:schemeClr val="dk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flipH="1">
            <a:off x="2580972" y="1704806"/>
            <a:ext cx="601181" cy="5911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 8"/>
          <p:cNvSpPr/>
          <p:nvPr>
            <p:custDataLst>
              <p:tags r:id="rId7"/>
            </p:custDataLst>
          </p:nvPr>
        </p:nvSpPr>
        <p:spPr>
          <a:xfrm flipH="1">
            <a:off x="2779487" y="1905200"/>
            <a:ext cx="396404" cy="3901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8"/>
            </p:custDataLst>
          </p:nvPr>
        </p:nvSpPr>
        <p:spPr>
          <a:xfrm>
            <a:off x="789954" y="2424971"/>
            <a:ext cx="2273214" cy="633118"/>
          </a:xfrm>
          <a:prstGeom prst="rect">
            <a:avLst/>
          </a:prstGeom>
          <a:noFill/>
        </p:spPr>
        <p:txBody>
          <a:bodyPr wrap="square" lIns="0" rIns="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1" spc="22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定时功能</a:t>
            </a:r>
            <a:endParaRPr lang="zh-CN" altLang="en-US" sz="3000" b="1" spc="22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剪去单角的矩形 10"/>
          <p:cNvSpPr/>
          <p:nvPr>
            <p:custDataLst>
              <p:tags r:id="rId9"/>
            </p:custDataLst>
          </p:nvPr>
        </p:nvSpPr>
        <p:spPr>
          <a:xfrm flipV="1">
            <a:off x="6213731" y="1701675"/>
            <a:ext cx="2572552" cy="4072373"/>
          </a:xfrm>
          <a:prstGeom prst="snip1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直角三角形 11"/>
          <p:cNvSpPr/>
          <p:nvPr>
            <p:custDataLst>
              <p:tags r:id="rId10"/>
            </p:custDataLst>
          </p:nvPr>
        </p:nvSpPr>
        <p:spPr>
          <a:xfrm rot="16200000" flipH="1" flipV="1">
            <a:off x="8351054" y="5340071"/>
            <a:ext cx="432725" cy="434604"/>
          </a:xfrm>
          <a:prstGeom prst="rt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6216236" y="1706059"/>
            <a:ext cx="2565038" cy="591161"/>
          </a:xfrm>
          <a:prstGeom prst="rect">
            <a:avLst/>
          </a:prstGeom>
          <a:solidFill>
            <a:schemeClr val="dk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任意多边形 18"/>
          <p:cNvSpPr/>
          <p:nvPr>
            <p:custDataLst>
              <p:tags r:id="rId12"/>
            </p:custDataLst>
          </p:nvPr>
        </p:nvSpPr>
        <p:spPr>
          <a:xfrm flipH="1">
            <a:off x="8185103" y="1706685"/>
            <a:ext cx="601181" cy="5911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任意多边形 19"/>
          <p:cNvSpPr/>
          <p:nvPr>
            <p:custDataLst>
              <p:tags r:id="rId13"/>
            </p:custDataLst>
          </p:nvPr>
        </p:nvSpPr>
        <p:spPr>
          <a:xfrm flipH="1">
            <a:off x="8383618" y="1907079"/>
            <a:ext cx="396404" cy="3901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剪去单角的矩形 27"/>
          <p:cNvSpPr/>
          <p:nvPr>
            <p:custDataLst>
              <p:tags r:id="rId14"/>
            </p:custDataLst>
          </p:nvPr>
        </p:nvSpPr>
        <p:spPr>
          <a:xfrm flipV="1">
            <a:off x="3412605" y="1702301"/>
            <a:ext cx="2572552" cy="4072373"/>
          </a:xfrm>
          <a:prstGeom prst="snip1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直角三角形 13"/>
          <p:cNvSpPr/>
          <p:nvPr>
            <p:custDataLst>
              <p:tags r:id="rId15"/>
            </p:custDataLst>
          </p:nvPr>
        </p:nvSpPr>
        <p:spPr>
          <a:xfrm rot="16200000" flipH="1" flipV="1">
            <a:off x="5549928" y="5340697"/>
            <a:ext cx="432725" cy="434604"/>
          </a:xfrm>
          <a:prstGeom prst="rt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3415110" y="1706685"/>
            <a:ext cx="2565038" cy="591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任意多边形 20"/>
          <p:cNvSpPr/>
          <p:nvPr>
            <p:custDataLst>
              <p:tags r:id="rId17"/>
            </p:custDataLst>
          </p:nvPr>
        </p:nvSpPr>
        <p:spPr>
          <a:xfrm flipH="1">
            <a:off x="5383977" y="1707311"/>
            <a:ext cx="601181" cy="5911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任意多边形 42"/>
          <p:cNvSpPr/>
          <p:nvPr>
            <p:custDataLst>
              <p:tags r:id="rId18"/>
            </p:custDataLst>
          </p:nvPr>
        </p:nvSpPr>
        <p:spPr>
          <a:xfrm flipH="1">
            <a:off x="5582491" y="1907705"/>
            <a:ext cx="396404" cy="3901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剪去单角的矩形 56"/>
          <p:cNvSpPr/>
          <p:nvPr>
            <p:custDataLst>
              <p:tags r:id="rId19"/>
            </p:custDataLst>
          </p:nvPr>
        </p:nvSpPr>
        <p:spPr>
          <a:xfrm flipV="1">
            <a:off x="9009848" y="1692282"/>
            <a:ext cx="2572552" cy="4072373"/>
          </a:xfrm>
          <a:prstGeom prst="snip1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直角三角形 57"/>
          <p:cNvSpPr/>
          <p:nvPr>
            <p:custDataLst>
              <p:tags r:id="rId20"/>
            </p:custDataLst>
          </p:nvPr>
        </p:nvSpPr>
        <p:spPr>
          <a:xfrm rot="16200000" flipH="1" flipV="1">
            <a:off x="11147170" y="5330677"/>
            <a:ext cx="432725" cy="434604"/>
          </a:xfrm>
          <a:prstGeom prst="rt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>
            <p:custDataLst>
              <p:tags r:id="rId21"/>
            </p:custDataLst>
          </p:nvPr>
        </p:nvSpPr>
        <p:spPr>
          <a:xfrm>
            <a:off x="9012353" y="1696665"/>
            <a:ext cx="2565038" cy="591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任意多边形 60"/>
          <p:cNvSpPr/>
          <p:nvPr>
            <p:custDataLst>
              <p:tags r:id="rId22"/>
            </p:custDataLst>
          </p:nvPr>
        </p:nvSpPr>
        <p:spPr>
          <a:xfrm flipH="1">
            <a:off x="10981219" y="1697292"/>
            <a:ext cx="601181" cy="5911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任意多边形 61"/>
          <p:cNvSpPr/>
          <p:nvPr>
            <p:custDataLst>
              <p:tags r:id="rId23"/>
            </p:custDataLst>
          </p:nvPr>
        </p:nvSpPr>
        <p:spPr>
          <a:xfrm flipH="1">
            <a:off x="11179734" y="1897685"/>
            <a:ext cx="396404" cy="3901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24"/>
            </p:custDataLst>
          </p:nvPr>
        </p:nvSpPr>
        <p:spPr>
          <a:xfrm>
            <a:off x="789954" y="3071866"/>
            <a:ext cx="2273214" cy="226382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100" spc="15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用户可以预设设备的开关时间，从而实现自动化的家居控制。</a:t>
            </a:r>
            <a:endParaRPr lang="zh-CN" altLang="en-US" sz="2100" spc="15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5"/>
            </p:custDataLst>
          </p:nvPr>
        </p:nvSpPr>
        <p:spPr>
          <a:xfrm>
            <a:off x="3575425" y="2424971"/>
            <a:ext cx="2273214" cy="633118"/>
          </a:xfrm>
          <a:prstGeom prst="rect">
            <a:avLst/>
          </a:prstGeom>
          <a:noFill/>
        </p:spPr>
        <p:txBody>
          <a:bodyPr wrap="square" lIns="0" rIns="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1" spc="22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集中控制</a:t>
            </a:r>
            <a:endParaRPr lang="zh-CN" altLang="en-US" sz="3000" b="1" spc="22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6"/>
            </p:custDataLst>
          </p:nvPr>
        </p:nvSpPr>
        <p:spPr>
          <a:xfrm>
            <a:off x="3575425" y="3071866"/>
            <a:ext cx="2273214" cy="226382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100" spc="13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通过一台中心控制面板或移动应用，用户可以方便地集中控制家中的各个智能设备。</a:t>
            </a:r>
            <a:endParaRPr lang="zh-CN" altLang="en-US" sz="2100" spc="13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27"/>
            </p:custDataLst>
          </p:nvPr>
        </p:nvSpPr>
        <p:spPr>
          <a:xfrm>
            <a:off x="6390954" y="2424971"/>
            <a:ext cx="2273214" cy="633118"/>
          </a:xfrm>
          <a:prstGeom prst="rect">
            <a:avLst/>
          </a:prstGeom>
          <a:noFill/>
        </p:spPr>
        <p:txBody>
          <a:bodyPr wrap="square" lIns="0" rIns="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1" spc="22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能耗分析</a:t>
            </a:r>
            <a:endParaRPr lang="zh-CN" altLang="en-US" sz="3000" b="1" spc="22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28"/>
            </p:custDataLst>
          </p:nvPr>
        </p:nvSpPr>
        <p:spPr>
          <a:xfrm>
            <a:off x="6390954" y="3071866"/>
            <a:ext cx="2273214" cy="226382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100" spc="14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利用能耗分析功能，帮助用户做出更加合适的能源使用决策，从而降低能源消耗。</a:t>
            </a:r>
            <a:endParaRPr lang="zh-CN" altLang="en-US" sz="2100" spc="14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29"/>
            </p:custDataLst>
          </p:nvPr>
        </p:nvSpPr>
        <p:spPr>
          <a:xfrm>
            <a:off x="9186444" y="2424971"/>
            <a:ext cx="2273214" cy="633118"/>
          </a:xfrm>
          <a:prstGeom prst="rect">
            <a:avLst/>
          </a:prstGeom>
          <a:noFill/>
        </p:spPr>
        <p:txBody>
          <a:bodyPr wrap="square" lIns="0" rIns="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1" spc="22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远程控制</a:t>
            </a:r>
            <a:endParaRPr lang="zh-CN" altLang="en-US" sz="3000" b="1" spc="22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30"/>
            </p:custDataLst>
          </p:nvPr>
        </p:nvSpPr>
        <p:spPr>
          <a:xfrm>
            <a:off x="9186444" y="3071866"/>
            <a:ext cx="2273214" cy="226382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100" spc="18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用户可以通过手机 App 在任何地点控制家中的设备。</a:t>
            </a:r>
            <a:endParaRPr lang="zh-CN" altLang="en-US" sz="2100" spc="18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08245" y="306705"/>
            <a:ext cx="2169160" cy="6244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08330" y="608330"/>
            <a:ext cx="10968990" cy="159004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服务端</a:t>
            </a:r>
            <a:r>
              <a:rPr lang="zh-CN" altLang="en-US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  <a:br>
              <a:rPr lang="zh-CN" altLang="en-US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linux+c</a:t>
            </a:r>
            <a:endParaRPr lang="zh-CN" altLang="en-US" spc="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17230" y="1847215"/>
            <a:ext cx="3133090" cy="316420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api.</a:t>
            </a: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pc="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util.</a:t>
            </a: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pc="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db.</a:t>
            </a: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pc="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server.</a:t>
            </a: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pc="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main.</a:t>
            </a:r>
            <a:r>
              <a:rPr lang="en-US" altLang="zh-CN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pc="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90265" y="1155065"/>
            <a:ext cx="8394700" cy="5461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08330" y="608330"/>
            <a:ext cx="10968990" cy="177482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客户端</a:t>
            </a:r>
            <a:r>
              <a:rPr lang="zh-CN" altLang="en-US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  <a:br>
              <a:rPr lang="zh-CN" altLang="en-US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QT框架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产品核心功能运行展示：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: 圆角 3"/>
          <p:cNvSpPr/>
          <p:nvPr>
            <p:custDataLst>
              <p:tags r:id="rId3"/>
            </p:custDataLst>
          </p:nvPr>
        </p:nvSpPr>
        <p:spPr>
          <a:xfrm>
            <a:off x="793480" y="1217553"/>
            <a:ext cx="2922532" cy="2279710"/>
          </a:xfrm>
          <a:prstGeom prst="roundRect">
            <a:avLst>
              <a:gd name="adj" fmla="val 7640"/>
            </a:avLst>
          </a:prstGeom>
          <a:solidFill>
            <a:schemeClr val="lt1"/>
          </a:solidFill>
          <a:ln>
            <a:solidFill>
              <a:schemeClr val="dk1">
                <a:alpha val="4000"/>
              </a:schemeClr>
            </a:solidFill>
          </a:ln>
          <a:effectLst>
            <a:outerShdw blurRad="1016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61"/>
          <p:cNvSpPr txBox="1"/>
          <p:nvPr>
            <p:custDataLst>
              <p:tags r:id="rId4"/>
            </p:custDataLst>
          </p:nvPr>
        </p:nvSpPr>
        <p:spPr>
          <a:xfrm>
            <a:off x="836012" y="2404254"/>
            <a:ext cx="2837469" cy="7780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800" b="1" spc="3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开启服务端</a:t>
            </a:r>
            <a:endParaRPr lang="en-US" altLang="zh-CN" sz="3800" b="1" spc="3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58"/>
          <p:cNvSpPr txBox="1"/>
          <p:nvPr>
            <p:custDataLst>
              <p:tags r:id="rId5"/>
            </p:custDataLst>
          </p:nvPr>
        </p:nvSpPr>
        <p:spPr>
          <a:xfrm>
            <a:off x="1806511" y="1737642"/>
            <a:ext cx="896470" cy="65476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>
            <a:off x="793480" y="1217553"/>
            <a:ext cx="2922532" cy="388626"/>
          </a:xfrm>
          <a:custGeom>
            <a:avLst/>
            <a:gdLst>
              <a:gd name="connsiteX0" fmla="*/ 142211 w 2386267"/>
              <a:gd name="connsiteY0" fmla="*/ 0 h 317316"/>
              <a:gd name="connsiteX1" fmla="*/ 2244056 w 2386267"/>
              <a:gd name="connsiteY1" fmla="*/ 0 h 317316"/>
              <a:gd name="connsiteX2" fmla="*/ 2386267 w 2386267"/>
              <a:gd name="connsiteY2" fmla="*/ 142211 h 317316"/>
              <a:gd name="connsiteX3" fmla="*/ 2386267 w 2386267"/>
              <a:gd name="connsiteY3" fmla="*/ 317316 h 317316"/>
              <a:gd name="connsiteX4" fmla="*/ 0 w 2386267"/>
              <a:gd name="connsiteY4" fmla="*/ 317316 h 317316"/>
              <a:gd name="connsiteX5" fmla="*/ 0 w 2386267"/>
              <a:gd name="connsiteY5" fmla="*/ 142211 h 317316"/>
              <a:gd name="connsiteX6" fmla="*/ 142211 w 2386267"/>
              <a:gd name="connsiteY6" fmla="*/ 0 h 3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6267" h="317316">
                <a:moveTo>
                  <a:pt x="142211" y="0"/>
                </a:moveTo>
                <a:lnTo>
                  <a:pt x="2244056" y="0"/>
                </a:lnTo>
                <a:cubicBezTo>
                  <a:pt x="2322597" y="0"/>
                  <a:pt x="2386267" y="63670"/>
                  <a:pt x="2386267" y="142211"/>
                </a:cubicBezTo>
                <a:lnTo>
                  <a:pt x="2386267" y="317316"/>
                </a:lnTo>
                <a:lnTo>
                  <a:pt x="0" y="317316"/>
                </a:lnTo>
                <a:lnTo>
                  <a:pt x="0" y="142211"/>
                </a:lnTo>
                <a:cubicBezTo>
                  <a:pt x="0" y="63670"/>
                  <a:pt x="63670" y="0"/>
                  <a:pt x="142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: 圆角 18"/>
          <p:cNvSpPr/>
          <p:nvPr>
            <p:custDataLst>
              <p:tags r:id="rId7"/>
            </p:custDataLst>
          </p:nvPr>
        </p:nvSpPr>
        <p:spPr>
          <a:xfrm>
            <a:off x="4634735" y="1217553"/>
            <a:ext cx="2922532" cy="2279710"/>
          </a:xfrm>
          <a:prstGeom prst="roundRect">
            <a:avLst>
              <a:gd name="adj" fmla="val 7640"/>
            </a:avLst>
          </a:prstGeom>
          <a:solidFill>
            <a:schemeClr val="lt1"/>
          </a:solidFill>
          <a:ln>
            <a:solidFill>
              <a:schemeClr val="dk1">
                <a:alpha val="4000"/>
              </a:schemeClr>
            </a:solidFill>
          </a:ln>
          <a:effectLst>
            <a:outerShdw blurRad="1016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61"/>
          <p:cNvSpPr txBox="1"/>
          <p:nvPr>
            <p:custDataLst>
              <p:tags r:id="rId8"/>
            </p:custDataLst>
          </p:nvPr>
        </p:nvSpPr>
        <p:spPr>
          <a:xfrm>
            <a:off x="4677267" y="2404254"/>
            <a:ext cx="2837469" cy="7780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800" b="1" spc="3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运行客户端</a:t>
            </a:r>
            <a:endParaRPr lang="en-US" altLang="zh-CN" sz="3800" b="1" spc="3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58"/>
          <p:cNvSpPr txBox="1"/>
          <p:nvPr>
            <p:custDataLst>
              <p:tags r:id="rId9"/>
            </p:custDataLst>
          </p:nvPr>
        </p:nvSpPr>
        <p:spPr>
          <a:xfrm>
            <a:off x="5647766" y="1737642"/>
            <a:ext cx="896470" cy="65476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2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任意多边形: 形状 21"/>
          <p:cNvSpPr/>
          <p:nvPr>
            <p:custDataLst>
              <p:tags r:id="rId10"/>
            </p:custDataLst>
          </p:nvPr>
        </p:nvSpPr>
        <p:spPr>
          <a:xfrm>
            <a:off x="4634735" y="1217553"/>
            <a:ext cx="2922532" cy="388626"/>
          </a:xfrm>
          <a:custGeom>
            <a:avLst/>
            <a:gdLst>
              <a:gd name="connsiteX0" fmla="*/ 142211 w 2386267"/>
              <a:gd name="connsiteY0" fmla="*/ 0 h 317316"/>
              <a:gd name="connsiteX1" fmla="*/ 2244056 w 2386267"/>
              <a:gd name="connsiteY1" fmla="*/ 0 h 317316"/>
              <a:gd name="connsiteX2" fmla="*/ 2386267 w 2386267"/>
              <a:gd name="connsiteY2" fmla="*/ 142211 h 317316"/>
              <a:gd name="connsiteX3" fmla="*/ 2386267 w 2386267"/>
              <a:gd name="connsiteY3" fmla="*/ 317316 h 317316"/>
              <a:gd name="connsiteX4" fmla="*/ 0 w 2386267"/>
              <a:gd name="connsiteY4" fmla="*/ 317316 h 317316"/>
              <a:gd name="connsiteX5" fmla="*/ 0 w 2386267"/>
              <a:gd name="connsiteY5" fmla="*/ 142211 h 317316"/>
              <a:gd name="connsiteX6" fmla="*/ 142211 w 2386267"/>
              <a:gd name="connsiteY6" fmla="*/ 0 h 3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6267" h="317316">
                <a:moveTo>
                  <a:pt x="142211" y="0"/>
                </a:moveTo>
                <a:lnTo>
                  <a:pt x="2244056" y="0"/>
                </a:lnTo>
                <a:cubicBezTo>
                  <a:pt x="2322597" y="0"/>
                  <a:pt x="2386267" y="63670"/>
                  <a:pt x="2386267" y="142211"/>
                </a:cubicBezTo>
                <a:lnTo>
                  <a:pt x="2386267" y="317316"/>
                </a:lnTo>
                <a:lnTo>
                  <a:pt x="0" y="317316"/>
                </a:lnTo>
                <a:lnTo>
                  <a:pt x="0" y="142211"/>
                </a:lnTo>
                <a:cubicBezTo>
                  <a:pt x="0" y="63670"/>
                  <a:pt x="63670" y="0"/>
                  <a:pt x="142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: 圆角 23"/>
          <p:cNvSpPr/>
          <p:nvPr>
            <p:custDataLst>
              <p:tags r:id="rId11"/>
            </p:custDataLst>
          </p:nvPr>
        </p:nvSpPr>
        <p:spPr>
          <a:xfrm>
            <a:off x="8475989" y="1217553"/>
            <a:ext cx="2922532" cy="2279710"/>
          </a:xfrm>
          <a:prstGeom prst="roundRect">
            <a:avLst>
              <a:gd name="adj" fmla="val 7640"/>
            </a:avLst>
          </a:prstGeom>
          <a:solidFill>
            <a:schemeClr val="lt1"/>
          </a:solidFill>
          <a:ln>
            <a:solidFill>
              <a:schemeClr val="dk1">
                <a:alpha val="4000"/>
              </a:schemeClr>
            </a:solidFill>
          </a:ln>
          <a:effectLst>
            <a:outerShdw blurRad="1016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61"/>
          <p:cNvSpPr txBox="1"/>
          <p:nvPr>
            <p:custDataLst>
              <p:tags r:id="rId12"/>
            </p:custDataLst>
          </p:nvPr>
        </p:nvSpPr>
        <p:spPr>
          <a:xfrm>
            <a:off x="8518521" y="2404254"/>
            <a:ext cx="2837469" cy="7780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800" b="1" spc="3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天气页面</a:t>
            </a:r>
            <a:endParaRPr lang="en-US" altLang="zh-CN" sz="3800" b="1" spc="3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13"/>
            </p:custDataLst>
          </p:nvPr>
        </p:nvSpPr>
        <p:spPr>
          <a:xfrm>
            <a:off x="9489020" y="1737642"/>
            <a:ext cx="896470" cy="65476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2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任意多边形: 形状 26"/>
          <p:cNvSpPr/>
          <p:nvPr>
            <p:custDataLst>
              <p:tags r:id="rId14"/>
            </p:custDataLst>
          </p:nvPr>
        </p:nvSpPr>
        <p:spPr>
          <a:xfrm>
            <a:off x="8475989" y="1217553"/>
            <a:ext cx="2922532" cy="388626"/>
          </a:xfrm>
          <a:custGeom>
            <a:avLst/>
            <a:gdLst>
              <a:gd name="connsiteX0" fmla="*/ 142211 w 2386267"/>
              <a:gd name="connsiteY0" fmla="*/ 0 h 317316"/>
              <a:gd name="connsiteX1" fmla="*/ 2244056 w 2386267"/>
              <a:gd name="connsiteY1" fmla="*/ 0 h 317316"/>
              <a:gd name="connsiteX2" fmla="*/ 2386267 w 2386267"/>
              <a:gd name="connsiteY2" fmla="*/ 142211 h 317316"/>
              <a:gd name="connsiteX3" fmla="*/ 2386267 w 2386267"/>
              <a:gd name="connsiteY3" fmla="*/ 317316 h 317316"/>
              <a:gd name="connsiteX4" fmla="*/ 0 w 2386267"/>
              <a:gd name="connsiteY4" fmla="*/ 317316 h 317316"/>
              <a:gd name="connsiteX5" fmla="*/ 0 w 2386267"/>
              <a:gd name="connsiteY5" fmla="*/ 142211 h 317316"/>
              <a:gd name="connsiteX6" fmla="*/ 142211 w 2386267"/>
              <a:gd name="connsiteY6" fmla="*/ 0 h 3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6267" h="317316">
                <a:moveTo>
                  <a:pt x="142211" y="0"/>
                </a:moveTo>
                <a:lnTo>
                  <a:pt x="2244056" y="0"/>
                </a:lnTo>
                <a:cubicBezTo>
                  <a:pt x="2322597" y="0"/>
                  <a:pt x="2386267" y="63670"/>
                  <a:pt x="2386267" y="142211"/>
                </a:cubicBezTo>
                <a:lnTo>
                  <a:pt x="2386267" y="317316"/>
                </a:lnTo>
                <a:lnTo>
                  <a:pt x="0" y="317316"/>
                </a:lnTo>
                <a:lnTo>
                  <a:pt x="0" y="142211"/>
                </a:lnTo>
                <a:cubicBezTo>
                  <a:pt x="0" y="63670"/>
                  <a:pt x="63670" y="0"/>
                  <a:pt x="142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: 圆角 40"/>
          <p:cNvSpPr/>
          <p:nvPr>
            <p:custDataLst>
              <p:tags r:id="rId15"/>
            </p:custDataLst>
          </p:nvPr>
        </p:nvSpPr>
        <p:spPr>
          <a:xfrm>
            <a:off x="793480" y="3970623"/>
            <a:ext cx="2922532" cy="2279710"/>
          </a:xfrm>
          <a:prstGeom prst="roundRect">
            <a:avLst>
              <a:gd name="adj" fmla="val 7640"/>
            </a:avLst>
          </a:prstGeom>
          <a:solidFill>
            <a:schemeClr val="lt1"/>
          </a:solidFill>
          <a:ln>
            <a:solidFill>
              <a:schemeClr val="dk1">
                <a:alpha val="4000"/>
              </a:schemeClr>
            </a:solidFill>
          </a:ln>
          <a:effectLst>
            <a:outerShdw blurRad="1016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61"/>
          <p:cNvSpPr txBox="1"/>
          <p:nvPr>
            <p:custDataLst>
              <p:tags r:id="rId16"/>
            </p:custDataLst>
          </p:nvPr>
        </p:nvSpPr>
        <p:spPr>
          <a:xfrm>
            <a:off x="836012" y="5157323"/>
            <a:ext cx="2837469" cy="7780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800" b="1" spc="3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设备控制</a:t>
            </a:r>
            <a:endParaRPr lang="en-US" altLang="zh-CN" sz="3800" b="1" spc="3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58"/>
          <p:cNvSpPr txBox="1"/>
          <p:nvPr>
            <p:custDataLst>
              <p:tags r:id="rId17"/>
            </p:custDataLst>
          </p:nvPr>
        </p:nvSpPr>
        <p:spPr>
          <a:xfrm>
            <a:off x="1806511" y="4490712"/>
            <a:ext cx="896470" cy="65476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32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8"/>
            </p:custDataLst>
          </p:nvPr>
        </p:nvSpPr>
        <p:spPr>
          <a:xfrm>
            <a:off x="793480" y="3970623"/>
            <a:ext cx="2922532" cy="388626"/>
          </a:xfrm>
          <a:custGeom>
            <a:avLst/>
            <a:gdLst>
              <a:gd name="connsiteX0" fmla="*/ 142211 w 2386267"/>
              <a:gd name="connsiteY0" fmla="*/ 0 h 317316"/>
              <a:gd name="connsiteX1" fmla="*/ 2244056 w 2386267"/>
              <a:gd name="connsiteY1" fmla="*/ 0 h 317316"/>
              <a:gd name="connsiteX2" fmla="*/ 2386267 w 2386267"/>
              <a:gd name="connsiteY2" fmla="*/ 142211 h 317316"/>
              <a:gd name="connsiteX3" fmla="*/ 2386267 w 2386267"/>
              <a:gd name="connsiteY3" fmla="*/ 317316 h 317316"/>
              <a:gd name="connsiteX4" fmla="*/ 0 w 2386267"/>
              <a:gd name="connsiteY4" fmla="*/ 317316 h 317316"/>
              <a:gd name="connsiteX5" fmla="*/ 0 w 2386267"/>
              <a:gd name="connsiteY5" fmla="*/ 142211 h 317316"/>
              <a:gd name="connsiteX6" fmla="*/ 142211 w 2386267"/>
              <a:gd name="connsiteY6" fmla="*/ 0 h 3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6267" h="317316">
                <a:moveTo>
                  <a:pt x="142211" y="0"/>
                </a:moveTo>
                <a:lnTo>
                  <a:pt x="2244056" y="0"/>
                </a:lnTo>
                <a:cubicBezTo>
                  <a:pt x="2322597" y="0"/>
                  <a:pt x="2386267" y="63670"/>
                  <a:pt x="2386267" y="142211"/>
                </a:cubicBezTo>
                <a:lnTo>
                  <a:pt x="2386267" y="317316"/>
                </a:lnTo>
                <a:lnTo>
                  <a:pt x="0" y="317316"/>
                </a:lnTo>
                <a:lnTo>
                  <a:pt x="0" y="142211"/>
                </a:lnTo>
                <a:cubicBezTo>
                  <a:pt x="0" y="63670"/>
                  <a:pt x="63670" y="0"/>
                  <a:pt x="142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: 圆角 36"/>
          <p:cNvSpPr/>
          <p:nvPr>
            <p:custDataLst>
              <p:tags r:id="rId19"/>
            </p:custDataLst>
          </p:nvPr>
        </p:nvSpPr>
        <p:spPr>
          <a:xfrm>
            <a:off x="4634735" y="3970623"/>
            <a:ext cx="2922532" cy="2279710"/>
          </a:xfrm>
          <a:prstGeom prst="roundRect">
            <a:avLst>
              <a:gd name="adj" fmla="val 7640"/>
            </a:avLst>
          </a:prstGeom>
          <a:solidFill>
            <a:schemeClr val="lt1"/>
          </a:solidFill>
          <a:ln>
            <a:solidFill>
              <a:schemeClr val="dk1">
                <a:alpha val="4000"/>
              </a:schemeClr>
            </a:solidFill>
          </a:ln>
          <a:effectLst>
            <a:outerShdw blurRad="1016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61"/>
          <p:cNvSpPr txBox="1"/>
          <p:nvPr>
            <p:custDataLst>
              <p:tags r:id="rId20"/>
            </p:custDataLst>
          </p:nvPr>
        </p:nvSpPr>
        <p:spPr>
          <a:xfrm>
            <a:off x="4677267" y="5157323"/>
            <a:ext cx="2837469" cy="7780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800" b="1" spc="3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定时功能</a:t>
            </a:r>
            <a:endParaRPr lang="en-US" altLang="zh-CN" sz="3800" b="1" spc="3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58"/>
          <p:cNvSpPr txBox="1"/>
          <p:nvPr>
            <p:custDataLst>
              <p:tags r:id="rId21"/>
            </p:custDataLst>
          </p:nvPr>
        </p:nvSpPr>
        <p:spPr>
          <a:xfrm>
            <a:off x="5647766" y="4490712"/>
            <a:ext cx="896470" cy="65476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en-US" altLang="zh-CN" sz="32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22"/>
            </p:custDataLst>
          </p:nvPr>
        </p:nvSpPr>
        <p:spPr>
          <a:xfrm>
            <a:off x="4634735" y="3970623"/>
            <a:ext cx="2922532" cy="388626"/>
          </a:xfrm>
          <a:custGeom>
            <a:avLst/>
            <a:gdLst>
              <a:gd name="connsiteX0" fmla="*/ 142211 w 2386267"/>
              <a:gd name="connsiteY0" fmla="*/ 0 h 317316"/>
              <a:gd name="connsiteX1" fmla="*/ 2244056 w 2386267"/>
              <a:gd name="connsiteY1" fmla="*/ 0 h 317316"/>
              <a:gd name="connsiteX2" fmla="*/ 2386267 w 2386267"/>
              <a:gd name="connsiteY2" fmla="*/ 142211 h 317316"/>
              <a:gd name="connsiteX3" fmla="*/ 2386267 w 2386267"/>
              <a:gd name="connsiteY3" fmla="*/ 317316 h 317316"/>
              <a:gd name="connsiteX4" fmla="*/ 0 w 2386267"/>
              <a:gd name="connsiteY4" fmla="*/ 317316 h 317316"/>
              <a:gd name="connsiteX5" fmla="*/ 0 w 2386267"/>
              <a:gd name="connsiteY5" fmla="*/ 142211 h 317316"/>
              <a:gd name="connsiteX6" fmla="*/ 142211 w 2386267"/>
              <a:gd name="connsiteY6" fmla="*/ 0 h 3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6267" h="317316">
                <a:moveTo>
                  <a:pt x="142211" y="0"/>
                </a:moveTo>
                <a:lnTo>
                  <a:pt x="2244056" y="0"/>
                </a:lnTo>
                <a:cubicBezTo>
                  <a:pt x="2322597" y="0"/>
                  <a:pt x="2386267" y="63670"/>
                  <a:pt x="2386267" y="142211"/>
                </a:cubicBezTo>
                <a:lnTo>
                  <a:pt x="2386267" y="317316"/>
                </a:lnTo>
                <a:lnTo>
                  <a:pt x="0" y="317316"/>
                </a:lnTo>
                <a:lnTo>
                  <a:pt x="0" y="142211"/>
                </a:lnTo>
                <a:cubicBezTo>
                  <a:pt x="0" y="63670"/>
                  <a:pt x="63670" y="0"/>
                  <a:pt x="142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: 圆角 32"/>
          <p:cNvSpPr/>
          <p:nvPr>
            <p:custDataLst>
              <p:tags r:id="rId23"/>
            </p:custDataLst>
          </p:nvPr>
        </p:nvSpPr>
        <p:spPr>
          <a:xfrm>
            <a:off x="8475989" y="3970623"/>
            <a:ext cx="2922532" cy="2279710"/>
          </a:xfrm>
          <a:prstGeom prst="roundRect">
            <a:avLst>
              <a:gd name="adj" fmla="val 7640"/>
            </a:avLst>
          </a:prstGeom>
          <a:solidFill>
            <a:schemeClr val="lt1"/>
          </a:solidFill>
          <a:ln>
            <a:solidFill>
              <a:schemeClr val="dk1">
                <a:alpha val="4000"/>
              </a:schemeClr>
            </a:solidFill>
          </a:ln>
          <a:effectLst>
            <a:outerShdw blurRad="1016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61"/>
          <p:cNvSpPr txBox="1"/>
          <p:nvPr>
            <p:custDataLst>
              <p:tags r:id="rId24"/>
            </p:custDataLst>
          </p:nvPr>
        </p:nvSpPr>
        <p:spPr>
          <a:xfrm>
            <a:off x="8518521" y="5157323"/>
            <a:ext cx="2837469" cy="77800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800" b="1" spc="3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登录注册</a:t>
            </a:r>
            <a:endParaRPr lang="en-US" altLang="zh-CN" sz="3800" b="1" spc="3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58"/>
          <p:cNvSpPr txBox="1"/>
          <p:nvPr>
            <p:custDataLst>
              <p:tags r:id="rId25"/>
            </p:custDataLst>
          </p:nvPr>
        </p:nvSpPr>
        <p:spPr>
          <a:xfrm>
            <a:off x="9489020" y="4490712"/>
            <a:ext cx="896470" cy="65476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en-US" altLang="zh-CN" sz="32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26"/>
            </p:custDataLst>
          </p:nvPr>
        </p:nvSpPr>
        <p:spPr>
          <a:xfrm>
            <a:off x="8475989" y="3970623"/>
            <a:ext cx="2922532" cy="388626"/>
          </a:xfrm>
          <a:custGeom>
            <a:avLst/>
            <a:gdLst>
              <a:gd name="connsiteX0" fmla="*/ 142211 w 2386267"/>
              <a:gd name="connsiteY0" fmla="*/ 0 h 317316"/>
              <a:gd name="connsiteX1" fmla="*/ 2244056 w 2386267"/>
              <a:gd name="connsiteY1" fmla="*/ 0 h 317316"/>
              <a:gd name="connsiteX2" fmla="*/ 2386267 w 2386267"/>
              <a:gd name="connsiteY2" fmla="*/ 142211 h 317316"/>
              <a:gd name="connsiteX3" fmla="*/ 2386267 w 2386267"/>
              <a:gd name="connsiteY3" fmla="*/ 317316 h 317316"/>
              <a:gd name="connsiteX4" fmla="*/ 0 w 2386267"/>
              <a:gd name="connsiteY4" fmla="*/ 317316 h 317316"/>
              <a:gd name="connsiteX5" fmla="*/ 0 w 2386267"/>
              <a:gd name="connsiteY5" fmla="*/ 142211 h 317316"/>
              <a:gd name="connsiteX6" fmla="*/ 142211 w 2386267"/>
              <a:gd name="connsiteY6" fmla="*/ 0 h 3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6267" h="317316">
                <a:moveTo>
                  <a:pt x="142211" y="0"/>
                </a:moveTo>
                <a:lnTo>
                  <a:pt x="2244056" y="0"/>
                </a:lnTo>
                <a:cubicBezTo>
                  <a:pt x="2322597" y="0"/>
                  <a:pt x="2386267" y="63670"/>
                  <a:pt x="2386267" y="142211"/>
                </a:cubicBezTo>
                <a:lnTo>
                  <a:pt x="2386267" y="317316"/>
                </a:lnTo>
                <a:lnTo>
                  <a:pt x="0" y="317316"/>
                </a:lnTo>
                <a:lnTo>
                  <a:pt x="0" y="142211"/>
                </a:lnTo>
                <a:cubicBezTo>
                  <a:pt x="0" y="63670"/>
                  <a:pt x="63670" y="0"/>
                  <a:pt x="142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605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AI辅助手段与对AI编程的个人认知：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装饰"/>
          <p:cNvSpPr/>
          <p:nvPr>
            <p:custDataLst>
              <p:tags r:id="rId4"/>
            </p:custDataLst>
          </p:nvPr>
        </p:nvSpPr>
        <p:spPr>
          <a:xfrm>
            <a:off x="715825" y="1523579"/>
            <a:ext cx="3164517" cy="4115643"/>
          </a:xfrm>
          <a:prstGeom prst="roundRect">
            <a:avLst>
              <a:gd name="adj" fmla="val 9036"/>
            </a:avLst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  <a:effectLst>
            <a:outerShdw blurRad="1270000" dist="1219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装饰"/>
          <p:cNvSpPr/>
          <p:nvPr>
            <p:custDataLst>
              <p:tags r:id="rId5"/>
            </p:custDataLst>
          </p:nvPr>
        </p:nvSpPr>
        <p:spPr>
          <a:xfrm rot="5400000">
            <a:off x="3808671" y="3512680"/>
            <a:ext cx="258861" cy="136598"/>
          </a:xfrm>
          <a:prstGeom prst="triangl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6"/>
            </p:custDataLst>
          </p:nvPr>
        </p:nvSpPr>
        <p:spPr>
          <a:xfrm>
            <a:off x="1017005" y="1908498"/>
            <a:ext cx="2667874" cy="2617283"/>
          </a:xfrm>
          <a:prstGeom prst="rect">
            <a:avLst/>
          </a:prstGeom>
          <a:noFill/>
        </p:spPr>
        <p:txBody>
          <a:bodyPr wrap="square" anchor="t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700" spc="12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AI的局限性：</a:t>
            </a:r>
            <a:endParaRPr lang="zh-CN" altLang="en-US" sz="1700" spc="12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700" spc="12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AI无法超越其认知范围，只能在其学习范围内提供帮助。</a:t>
            </a:r>
            <a:endParaRPr lang="zh-CN" altLang="en-US" sz="1700" spc="12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序号"/>
          <p:cNvSpPr/>
          <p:nvPr>
            <p:custDataLst>
              <p:tags r:id="rId7"/>
            </p:custDataLst>
          </p:nvPr>
        </p:nvSpPr>
        <p:spPr>
          <a:xfrm>
            <a:off x="1026122" y="4543065"/>
            <a:ext cx="893789" cy="828019"/>
          </a:xfrm>
          <a:prstGeom prst="rect">
            <a:avLst/>
          </a:prstGeom>
          <a:effectLst>
            <a:outerShdw blurRad="177800" dist="76200" dir="2700000" algn="tl" rotWithShape="0">
              <a:schemeClr val="lt1">
                <a:lumMod val="50000"/>
                <a:alpha val="40000"/>
              </a:schemeClr>
            </a:outerShdw>
          </a:effectLst>
        </p:spPr>
        <p:txBody>
          <a:bodyPr wrap="square" lIns="0" tIns="0" rIns="0" bIns="0" anchor="ctr">
            <a:normAutofit/>
          </a:bodyPr>
          <a:p>
            <a:pPr algn="ctr"/>
            <a:r>
              <a:rPr lang="en-US" sz="3600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01</a:t>
            </a:r>
            <a:endParaRPr lang="en-US" sz="3600" b="1" spc="3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5" name="装饰"/>
          <p:cNvSpPr/>
          <p:nvPr>
            <p:custDataLst>
              <p:tags r:id="rId8"/>
            </p:custDataLst>
          </p:nvPr>
        </p:nvSpPr>
        <p:spPr>
          <a:xfrm>
            <a:off x="4450924" y="1523579"/>
            <a:ext cx="3164517" cy="4115643"/>
          </a:xfrm>
          <a:prstGeom prst="roundRect">
            <a:avLst>
              <a:gd name="adj" fmla="val 9036"/>
            </a:avLst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  <a:effectLst>
            <a:outerShdw blurRad="1270000" dist="1219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装饰"/>
          <p:cNvSpPr/>
          <p:nvPr>
            <p:custDataLst>
              <p:tags r:id="rId9"/>
            </p:custDataLst>
          </p:nvPr>
        </p:nvSpPr>
        <p:spPr>
          <a:xfrm rot="5400000">
            <a:off x="7543769" y="3512680"/>
            <a:ext cx="258861" cy="136598"/>
          </a:xfrm>
          <a:prstGeom prst="triangl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4751523" y="1908498"/>
            <a:ext cx="2667874" cy="2617283"/>
          </a:xfrm>
          <a:prstGeom prst="rect">
            <a:avLst/>
          </a:prstGeom>
          <a:noFill/>
        </p:spPr>
        <p:txBody>
          <a:bodyPr wrap="square" anchor="t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700" spc="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AI编程的意义： </a:t>
            </a:r>
            <a:endParaRPr lang="zh-CN" altLang="en-US" sz="1700" spc="1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700" spc="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AI编程提供了信心，只要有合适的框架，通过学习和花时间不断进步。</a:t>
            </a:r>
            <a:endParaRPr lang="zh-CN" altLang="en-US" sz="1700" spc="1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序号"/>
          <p:cNvSpPr/>
          <p:nvPr>
            <p:custDataLst>
              <p:tags r:id="rId11"/>
            </p:custDataLst>
          </p:nvPr>
        </p:nvSpPr>
        <p:spPr>
          <a:xfrm>
            <a:off x="4761219" y="4543065"/>
            <a:ext cx="893789" cy="828019"/>
          </a:xfrm>
          <a:prstGeom prst="rect">
            <a:avLst/>
          </a:prstGeom>
          <a:effectLst>
            <a:outerShdw blurRad="177800" dist="76200" dir="2700000" algn="tl" rotWithShape="0">
              <a:schemeClr val="lt1">
                <a:lumMod val="50000"/>
                <a:alpha val="40000"/>
              </a:schemeClr>
            </a:outerShdw>
          </a:effectLst>
        </p:spPr>
        <p:txBody>
          <a:bodyPr wrap="square" lIns="0" tIns="0" rIns="0" bIns="0" anchor="ctr">
            <a:normAutofit/>
          </a:bodyPr>
          <a:p>
            <a:pPr algn="ctr"/>
            <a:r>
              <a:rPr lang="en-US" sz="3600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02</a:t>
            </a:r>
            <a:endParaRPr lang="en-US" sz="3600" b="1" spc="3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11" name="装饰"/>
          <p:cNvSpPr/>
          <p:nvPr>
            <p:custDataLst>
              <p:tags r:id="rId12"/>
            </p:custDataLst>
          </p:nvPr>
        </p:nvSpPr>
        <p:spPr>
          <a:xfrm>
            <a:off x="8186021" y="1523579"/>
            <a:ext cx="3164517" cy="4115643"/>
          </a:xfrm>
          <a:prstGeom prst="roundRect">
            <a:avLst>
              <a:gd name="adj" fmla="val 9036"/>
            </a:avLst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  <a:effectLst>
            <a:outerShdw blurRad="1270000" dist="1219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装饰"/>
          <p:cNvSpPr/>
          <p:nvPr>
            <p:custDataLst>
              <p:tags r:id="rId13"/>
            </p:custDataLst>
          </p:nvPr>
        </p:nvSpPr>
        <p:spPr>
          <a:xfrm rot="5400000">
            <a:off x="11278867" y="3512680"/>
            <a:ext cx="258861" cy="136598"/>
          </a:xfrm>
          <a:prstGeom prst="triangl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8486884" y="1908498"/>
            <a:ext cx="2667874" cy="2617283"/>
          </a:xfrm>
          <a:prstGeom prst="rect">
            <a:avLst/>
          </a:prstGeom>
          <a:noFill/>
        </p:spPr>
        <p:txBody>
          <a:bodyPr wrap="square" anchor="t">
            <a:normAutofit lnSpcReduction="2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700" spc="9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AI编程心得：</a:t>
            </a:r>
            <a:endParaRPr lang="zh-CN" altLang="en-US" sz="1700" spc="9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700" spc="9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在调试过程中，AI只能找到符合逻辑的错误，而对于意外导致的或陷入盲区的错误，AI无法发现。</a:t>
            </a:r>
            <a:endParaRPr lang="zh-CN" altLang="en-US" sz="1700" spc="9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序号"/>
          <p:cNvSpPr/>
          <p:nvPr>
            <p:custDataLst>
              <p:tags r:id="rId15"/>
            </p:custDataLst>
          </p:nvPr>
        </p:nvSpPr>
        <p:spPr>
          <a:xfrm>
            <a:off x="8496317" y="4543065"/>
            <a:ext cx="893789" cy="828019"/>
          </a:xfrm>
          <a:prstGeom prst="rect">
            <a:avLst/>
          </a:prstGeom>
          <a:effectLst>
            <a:outerShdw blurRad="177800" dist="76200" dir="2700000" algn="tl" rotWithShape="0">
              <a:schemeClr val="lt1">
                <a:lumMod val="50000"/>
                <a:alpha val="40000"/>
              </a:schemeClr>
            </a:outerShdw>
          </a:effectLst>
        </p:spPr>
        <p:txBody>
          <a:bodyPr wrap="square" lIns="0" tIns="0" rIns="0" bIns="0" anchor="ctr">
            <a:normAutofit/>
          </a:bodyPr>
          <a:p>
            <a:pPr algn="ctr"/>
            <a:r>
              <a:rPr lang="en-US" sz="3600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03</a:t>
            </a:r>
            <a:endParaRPr lang="en-US" sz="3600" b="1" spc="3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实现过程中</a:t>
            </a: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的难点：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783213" y="1981200"/>
            <a:ext cx="4763122" cy="28962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1.计时器实现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2.服务端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数据库交互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能耗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1237873" y="2438400"/>
            <a:ext cx="4763122" cy="28962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通过这个项目，我深刻体会到前期规划的重要性，规划不足可能导致后期的重写和崩溃。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同时，我意识到用户体验在产品中的重要性，将更加注重用户友好性和直观性的提升。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6763128" y="2438400"/>
            <a:ext cx="4191000" cy="2895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作为计算机专业的学生，这是我首次将所学知识串联实现一个完整的项目，这为我提供了宝贵的经验。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92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93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UNIT_SHOW_EDIT_AREA_INDICATION" val="1"/>
  <p:tag name="KSO_WM_TEMPLATE_THUMBS_INDEX" val="1、4、7、8、10、11、12、13、15"/>
  <p:tag name="KSO_WM_TEMPLATE_MASTER_THUMB_INDEX" val="1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-0.1"/>
  <p:tag name="KSO_WM_UNIT_FILL_FORE_SCHEMECOLOR_INDEX_1" val="15"/>
  <p:tag name="KSO_WM_UNIT_FILL_FORE_SCHEMECOLOR_INDEX_1_POS" val="0"/>
  <p:tag name="KSO_WM_UNIT_FILL_FORE_SCHEMECOLOR_INDEX_1_TRANS" val="0.76"/>
  <p:tag name="KSO_WM_UNIT_FILL_FORE_SCHEMECOLOR_INDEX_2_BRIGHTNESS" val="0"/>
  <p:tag name="KSO_WM_UNIT_FILL_FORE_SCHEMECOLOR_INDEX_2" val="16"/>
  <p:tag name="KSO_WM_UNIT_FILL_FORE_SCHEMECOLOR_INDEX_2_POS" val="1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010_1*i*2"/>
  <p:tag name="KSO_WM_TEMPLATE_CATEGORY" val="diagram"/>
  <p:tag name="KSO_WM_TEMPLATE_INDEX" val="2021601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639afd380c9383becde6e290"/>
  <p:tag name="KSO_WM_TEMPLATE_ASSEMBLE_GROUPID" val="639afd380c9383becde6e290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6010_1*a*1"/>
  <p:tag name="KSO_WM_TEMPLATE_CATEGORY" val="diagram"/>
  <p:tag name="KSO_WM_TEMPLATE_INDEX" val="2021601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78d565e2b504237af9cc6b13a6bab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2c79806915e45a79e0982ba242933b6"/>
  <p:tag name="KSO_WM_UNIT_TEXT_FILL_FORE_SCHEMECOLOR_INDEX_BRIGHTNESS" val="0"/>
  <p:tag name="KSO_WM_UNIT_TEXT_FILL_FORE_SCHEMECOLOR_INDEX" val="13"/>
  <p:tag name="KSO_WM_UNIT_TEXT_FILL_TYPE" val="1"/>
  <p:tag name="KSO_WM_TEMPLATE_ASSEMBLE_XID" val="639afd380c9383becde6e290"/>
  <p:tag name="KSO_WM_TEMPLATE_ASSEMBLE_GROUPID" val="639afd380c9383becde6e290"/>
</p:tagLst>
</file>

<file path=ppt/tags/tag19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010_1*f*1"/>
  <p:tag name="KSO_WM_TEMPLATE_CATEGORY" val="diagram"/>
  <p:tag name="KSO_WM_TEMPLATE_INDEX" val="2021601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92"/>
  <p:tag name="KSO_WM_UNIT_SHOW_EDIT_AREA_INDICATION" val="1"/>
  <p:tag name="KSO_WM_CHIP_GROUPID" val="5e6b05596848fb12bee65ac8"/>
  <p:tag name="KSO_WM_CHIP_XID" val="5e6b05596848fb12bee65aca"/>
  <p:tag name="KSO_WM_UNIT_DEC_AREA_ID" val="bd318b8e692042a98fcc0dc1a697d88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b26574b1264c27a1563c198df9befc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39afd380c9383becde6e290"/>
  <p:tag name="KSO_WM_TEMPLATE_ASSEMBLE_GROUPID" val="639afd380c9383becde6e29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010"/>
  <p:tag name="KSO_WM_SLIDE_BACKGROUND_TYPE" val="leftRight"/>
  <p:tag name="KSO_WM_SLIDE_ID" val="diagram2021601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2-12-15T18:55:53&quot;,&quot;maxSize&quot;:{&quot;size1&quot;:33.8},&quot;minSize&quot;:{&quot;size1&quot;:33.8},&quot;normalSize&quot;:{&quot;size1&quot;:33.8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2-12-15T18:55:53&quot;,&quot;margin&quot;:{&quot;bottom&quot;:1.7110000848770142,&quot;left&quot;:1.2699999809265137,&quot;right&quot;:0.847000002861023,&quot;top&quot;:1.6929999589920044},&quot;type&quot;:0},{&quot;id&quot;:&quot;2022-12-15T18:55:53&quot;,&quot;margin&quot;:{&quot;bottom&quot;:1.694000005722046,&quot;left&quot;:1.2699999809265137,&quot;right&quot;:1.720999836921692,&quot;top&quot;:1.694000005722046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m&quot;,&quot;text_direction&quot;:&quot;horizontal&quot;,&quot;support_big_font&quot;:false,&quot;picture_toward&quot;:0,&quot;picture_dockside&quot;:[],&quot;fill_id&quot;:&quot;a437010b62d44816bad6476e00523df5&quot;,&quot;fill_align&quot;:&quot;c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,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SUPPORT_FEATURE_TYPE" val="0"/>
  <p:tag name="KSO_WM_TEMPLATE_ASSEMBLE_XID" val="639afd380c9383becde6e290"/>
  <p:tag name="KSO_WM_TEMPLATE_ASSEMBLE_GROUPID" val="639afd380c9383becde6e290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7_1*a*1"/>
  <p:tag name="KSO_WM_TEMPLATE_CATEGORY" val="diagram"/>
  <p:tag name="KSO_WM_TEMPLATE_INDEX" val="2020764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4a7779063794c48a7012a39a45e86d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079c758c6944b0d8e73425810d9358b"/>
  <p:tag name="KSO_WM_UNIT_TEXT_FILL_FORE_SCHEMECOLOR_INDEX_BRIGHTNESS" val="0"/>
  <p:tag name="KSO_WM_UNIT_TEXT_FILL_FORE_SCHEMECOLOR_INDEX" val="13"/>
  <p:tag name="KSO_WM_UNIT_TEXT_FILL_TYPE" val="1"/>
  <p:tag name="KSO_WM_TEMPLATE_ASSEMBLE_XID" val="60656e6f4054ed1e2fb7f89f"/>
  <p:tag name="KSO_WM_TEMPLATE_ASSEMBLE_GROUPID" val="60656e6f4054ed1e2fb7f89f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767_3*l_h_i*1_1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28767_3*l_h_i*1_1_2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8767_3*l_h_i*1_1_3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8767_3*l_h_i*1_1_4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28767_3*l_h_i*1_1_5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8767_3*l_h_a*1_1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VALUE" val="20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8767_3*l_h_i*1_3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28767_3*l_h_i*1_3_2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8767_3*l_h_i*1_3_3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8767_3*l_h_i*1_3_4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28767_3*l_h_i*1_3_5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767_3*l_h_i*1_2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28767_3*l_h_i*1_2_2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8767_3*l_h_i*1_2_3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8767_3*l_h_i*1_2_4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28767_3*l_h_i*1_2_5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8767_3*l_h_i*1_4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28767_3*l_h_i*1_4_2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28767_3*l_h_i*1_4_3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28767_3*l_h_i*1_4_4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28767_3*l_h_i*1_4_5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24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67_3*l_h_f*1_1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28767_3*l_h_a*1_2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VALUE" val="20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67_3*l_h_f*1_2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28767_3*l_h_a*1_3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VALUE" val="20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28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8767_3*l_h_f*1_3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28767_3*l_h_a*1_4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VALUE" val="20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28767_3*l_h_f*1_4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31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47"/>
  <p:tag name="KSO_WM_SLIDE_BACKGROUND_TYPE" val="navigation"/>
  <p:tag name="KSO_WM_SLIDE_LAYOUT_INFO" val="{&quot;id&quot;:&quot;2021-04-01T14:58:35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4:58:35&quot;,&quot;margin&quot;:{&quot;bottom&quot;:0.4230000674724579,&quot;left&quot;:1.2699999809265137,&quot;right&quot;:1.2699999809265137,&quot;top&quot;:0.4230000674724579},&quot;type&quot;:0},{&quot;id&quot;:&quot;2021-04-01T14:58:35&quot;,&quot;margin&quot;:{&quot;bottom&quot;:1.6929999589920044,&quot;left&quot;:1.6929999589920044,&quot;right&quot;:1.6929999589920044,&quot;top&quot;:0.847000002861023},&quot;type&quot;:0}],&quot;type&quot;:0}"/>
  <p:tag name="KSO_WM_SLIDE_CAN_ADD_NAVIGATION" val="1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ID" val="diagram2020764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d"/>
  <p:tag name="KSO_WM_SLIDE_LAYOUT_CNT" val="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ure&quot;,&quot;diagram&quot;,&quot;pictext&quot;,&quot;table&quot;,&quot;chart&quot;,&quot;video&quot;,&quot;text&quot;]}]]"/>
  <p:tag name="KSO_WM_CHIP_XID" val="5eeaeb09008addf29f4264c3"/>
  <p:tag name="KSO_WM_CHIP_DECFILLPROP" val="[]"/>
  <p:tag name="KSO_WM_CHIP_GROUPID" val="5eeaeb09008addf29f4264c2"/>
  <p:tag name="KSO_WM_SLIDE_BK_DARK_LIGHT" val="2"/>
  <p:tag name="KSO_WM_SLIDE_SUPPORT_FEATURE_TYPE" val="3"/>
  <p:tag name="KSO_WM_TEMPLATE_ASSEMBLE_XID" val="60656e6f4054ed1e2fb7f89f"/>
  <p:tag name="KSO_WM_TEMPLATE_ASSEMBLE_GROUPID" val="60656e6f4054ed1e2fb7f89f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BEAUTIFY_FLAG" val="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ACKGROUND_TYPE" val="general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7_1*a*1"/>
  <p:tag name="KSO_WM_TEMPLATE_CATEGORY" val="diagram"/>
  <p:tag name="KSO_WM_TEMPLATE_INDEX" val="2020764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4a7779063794c48a7012a39a45e86d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079c758c6944b0d8e73425810d9358b"/>
  <p:tag name="KSO_WM_UNIT_TEXT_FILL_FORE_SCHEMECOLOR_INDEX_BRIGHTNESS" val="0"/>
  <p:tag name="KSO_WM_UNIT_TEXT_FILL_FORE_SCHEMECOLOR_INDEX" val="13"/>
  <p:tag name="KSO_WM_UNIT_TEXT_FILL_TYPE" val="1"/>
  <p:tag name="KSO_WM_TEMPLATE_ASSEMBLE_XID" val="60656e6f4054ed1e2fb7f89f"/>
  <p:tag name="KSO_WM_TEMPLATE_ASSEMBLE_GROUPID" val="60656e6f4054ed1e2fb7f89f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1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f*1_1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UNIT_SUBTYPE" val="a"/>
  <p:tag name="KSO_WM_UNIT_PRESET_TEXT" val="输入标题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1_2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1_3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2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f*1_2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UNIT_SUBTYPE" val="a"/>
  <p:tag name="KSO_WM_UNIT_PRESET_TEXT" val="输入标题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2_2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2_3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3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f*1_3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UNIT_SUBTYPE" val="a"/>
  <p:tag name="KSO_WM_UNIT_PRESET_TEXT" val="输入标题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3_2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3_3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4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f*1_4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UNIT_SUBTYPE" val="a"/>
  <p:tag name="KSO_WM_UNIT_PRESET_TEXT" val="输入标题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4_2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4_3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5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f*1_5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UNIT_SUBTYPE" val="a"/>
  <p:tag name="KSO_WM_UNIT_PRESET_TEXT" val="输入标题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5_2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5_2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5_3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6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f*1_6_1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UNIT_SUBTYPE" val="a"/>
  <p:tag name="KSO_WM_UNIT_PRESET_TEXT" val="输入标题"/>
  <p:tag name="KSO_WM_UNIT_NOCLEAR" val="0"/>
  <p:tag name="KSO_WM_DIAGRAM_GROUP_CODE" val="l1-1"/>
  <p:tag name="KSO_WM_UNIT_TYPE" val="l_h_f"/>
  <p:tag name="KSO_WM_UNIT_INDEX" val="1_6_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6_2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6_2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970_5*l_h_i*1_6_3"/>
  <p:tag name="KSO_WM_TEMPLATE_CATEGORY" val="diagram"/>
  <p:tag name="KSO_WM_TEMPLATE_INDEX" val="2022897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47"/>
  <p:tag name="KSO_WM_SLIDE_BACKGROUND_TYPE" val="navigation"/>
  <p:tag name="KSO_WM_SLIDE_LAYOUT_INFO" val="{&quot;id&quot;:&quot;2021-04-01T14:58:35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4:58:35&quot;,&quot;margin&quot;:{&quot;bottom&quot;:0.4230000674724579,&quot;left&quot;:1.2699999809265137,&quot;right&quot;:1.2699999809265137,&quot;top&quot;:0.4230000674724579},&quot;type&quot;:0},{&quot;id&quot;:&quot;2021-04-01T14:58:35&quot;,&quot;margin&quot;:{&quot;bottom&quot;:1.6929999589920044,&quot;left&quot;:1.6929999589920044,&quot;right&quot;:1.6929999589920044,&quot;top&quot;:0.847000002861023},&quot;type&quot;:0}],&quot;type&quot;:0}"/>
  <p:tag name="KSO_WM_SLIDE_CAN_ADD_NAVIGATION" val="1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ID" val="diagram2020764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d"/>
  <p:tag name="KSO_WM_SLIDE_LAYOUT_CNT" val="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ure&quot;,&quot;diagram&quot;,&quot;pictext&quot;,&quot;table&quot;,&quot;chart&quot;,&quot;video&quot;,&quot;text&quot;]}]]"/>
  <p:tag name="KSO_WM_CHIP_XID" val="5eeaeb09008addf29f4264c3"/>
  <p:tag name="KSO_WM_CHIP_DECFILLPROP" val="[]"/>
  <p:tag name="KSO_WM_CHIP_GROUPID" val="5eeaeb09008addf29f4264c2"/>
  <p:tag name="KSO_WM_SLIDE_BK_DARK_LIGHT" val="2"/>
  <p:tag name="KSO_WM_SLIDE_SUPPORT_FEATURE_TYPE" val="3"/>
  <p:tag name="KSO_WM_TEMPLATE_ASSEMBLE_XID" val="60656e6f4054ed1e2fb7f89f"/>
  <p:tag name="KSO_WM_TEMPLATE_ASSEMBLE_GROUPID" val="60656e6f4054ed1e2fb7f89f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9659_1*a*1"/>
  <p:tag name="KSO_WM_TEMPLATE_CATEGORY" val="diagram"/>
  <p:tag name="KSO_WM_TEMPLATE_INDEX" val="2022965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141ff84feda4e1b8c93024c49d83b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838c81d35e8409fa7d112c8e6498224"/>
  <p:tag name="KSO_WM_UNIT_TEXT_FILL_FORE_SCHEMECOLOR_INDEX_BRIGHTNESS" val="0"/>
  <p:tag name="KSO_WM_UNIT_TEXT_FILL_FORE_SCHEMECOLOR_INDEX" val="13"/>
  <p:tag name="KSO_WM_UNIT_TEXT_FILL_TYPE" val="1"/>
  <p:tag name="KSO_WM_TEMPLATE_ASSEMBLE_XID" val="639aeb060c9383becde692eb"/>
  <p:tag name="KSO_WM_TEMPLATE_ASSEMBLE_GROUPID" val="639aeb060c9383becde692eb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19512_2*m_h_i*1_1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28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9512_2*m_h_i*1_1_3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9512_2*m_h_f*1_1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4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9512_2*m_h_i*1_1_2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19512_2*m_h_i*1_2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28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19512_2*m_h_i*1_2_3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9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9512_2*m_h_f*1_2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4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219512_2*m_h_i*1_2_2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19512_2*m_h_i*1_3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28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19512_2*m_h_i*1_3_3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83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9512_2*m_h_f*1_3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4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20219512_2*m_h_i*1_3_2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85.xml><?xml version="1.0" encoding="utf-8"?>
<p:tagLst xmlns:p="http://schemas.openxmlformats.org/presentationml/2006/main">
  <p:tag name="KSO_WM_BEAUTIFY_FLAG" val="#wm#"/>
  <p:tag name="KSO_WM_TEMPLATE_CATEGORY" val="diagram"/>
  <p:tag name="KSO_WM_TEMPLATE_INDEX" val="20229659"/>
  <p:tag name="KSO_WM_SLIDE_BACKGROUND_TYPE" val="general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SUPPORT_FEATURE_TYPE" val="3"/>
  <p:tag name="KSO_WM_TEMPLATE_ASSEMBLE_XID" val="639aeb060c9383becde692eb"/>
  <p:tag name="KSO_WM_TEMPLATE_ASSEMBLE_GROUPID" val="639aeb060c9383becde692eb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512_1*a*1"/>
  <p:tag name="KSO_WM_TEMPLATE_CATEGORY" val="diagram"/>
  <p:tag name="KSO_WM_TEMPLATE_INDEX" val="202135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01f7f7dbdc24794821773db51a3994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c4e2203dfe0433a9cdeb4d1856095c7"/>
  <p:tag name="KSO_WM_UNIT_TEXT_FILL_FORE_SCHEMECOLOR_INDEX_BRIGHTNESS" val="0"/>
  <p:tag name="KSO_WM_UNIT_TEXT_FILL_FORE_SCHEMECOLOR_INDEX" val="13"/>
  <p:tag name="KSO_WM_UNIT_TEXT_FILL_TYPE" val="1"/>
  <p:tag name="KSO_WM_TEMPLATE_ASSEMBLE_XID" val="639b2d1f0c9383becdea80ba"/>
  <p:tag name="KSO_WM_TEMPLATE_ASSEMBLE_GROUPID" val="639b2d1f0c9383becdea80ba"/>
</p:tagLst>
</file>

<file path=ppt/tags/tag28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12_1*f*1"/>
  <p:tag name="KSO_WM_TEMPLATE_CATEGORY" val="diagram"/>
  <p:tag name="KSO_WM_TEMPLATE_INDEX" val="202135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357087c36d4d4a2cb6aca99e5e95d9d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2b7c1c87bf9a403da2e389b5a10d3715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39b2d1f0c9383becdea80ba"/>
  <p:tag name="KSO_WM_TEMPLATE_ASSEMBLE_GROUPID" val="639b2d1f0c9383becdea80ba"/>
</p:tagLst>
</file>

<file path=ppt/tags/tag289.xml><?xml version="1.0" encoding="utf-8"?>
<p:tagLst xmlns:p="http://schemas.openxmlformats.org/presentationml/2006/main">
  <p:tag name="KSO_WM_BEAUTIFY_FLAG" val="#wm#"/>
  <p:tag name="KSO_WM_TEMPLATE_CATEGORY" val="diagram"/>
  <p:tag name="KSO_WM_TEMPLATE_INDEX" val="20213512"/>
  <p:tag name="KSO_WM_SLIDE_BACKGROUND_TYPE" val="navigation"/>
  <p:tag name="KSO_WM_SLIDE_LAYOUT_INFO" val="{&quot;id&quot;:&quot;2022-12-15T22:20:16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2-12-15T22:20:16&quot;,&quot;margin&quot;:{&quot;bottom&quot;:0.4230000674724579,&quot;left&quot;:1.2699999809265137,&quot;right&quot;:1.2699999809265137,&quot;top&quot;:0.4230000674724579},&quot;type&quot;:0},{&quot;direction&quot;:1,&quot;id&quot;:&quot;2022-12-15T22:20:16&quot;,&quot;maxSize&quot;:{&quot;size1&quot;:66.40836216407479},&quot;minSize&quot;:{&quot;size1&quot;:23.908362164074788},&quot;normalSize&quot;:{&quot;size1&quot;:52.97086216407479},&quot;subLayout&quot;:[{&quot;id&quot;:&quot;2022-12-15T22:20:16&quot;,&quot;margin&quot;:{&quot;bottom&quot;:1.6929999589920044,&quot;left&quot;:1.6929999589920044,&quot;right&quot;:0,&quot;top&quot;:0.847000002861023},&quot;type&quot;:0},{&quot;id&quot;:&quot;2022-12-15T22:20:16&quot;,&quot;margin&quot;:{&quot;bottom&quot;:1.6929999589920044,&quot;left&quot;:0.847000002861023,&quot;right&quot;:1.6929999589920044,&quot;top&quot;:0.847000002861023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7885ddc3daf3fef3fc22"/>
  <p:tag name="KSO_WM_CHIP_FILLPROP" val="[[{&quot;text_align&quot;:&quot;lm&quot;,&quot;text_direction&quot;:&quot;horizontal&quot;,&quot;support_big_font&quot;:false,&quot;picture_toward&quot;:0,&quot;picture_dockside&quot;:[],&quot;fill_id&quot;:&quot;722accd572074b41a2d4cf8c733c9957&quot;,&quot;fill_align&quot;:&quot;lm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64c300f690d423ab1b6e3b65edb0bf9&quot;,&quot;fill_align&quot;:&quot;rm&quot;,&quot;chip_types&quot;:[&quot;pictext&quot;,&quot;text&quot;,&quot;picture&quot;,&quot;chart&quot;,&quot;table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e836bed5e59843b5bc0179a1591ebf37&quot;,&quot;fill_align&quot;:&quot;lm&quot;,&quot;chip_types&quot;:[&quot;diagram&quot;,&quot;pictext&quot;,&quot;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722accd572074b41a2d4cf8c733c9957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rm&quot;,&quot;chip_types&quot;:[&quot;diagram&quot;,&quot;pictext&quot;,&quot;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e836bed5e59843b5bc0179a1591ebf37&quot;,&quot;fill_align&quot;:&quot;lm&quot;,&quot;chip_types&quot;:[&quot;pictext&quot;,&quot;text&quot;,&quot;picture&quot;]}]]"/>
  <p:tag name="KSO_WM_SLIDE_ID" val="diagram2021351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44"/>
  <p:tag name="KSO_WM_SLIDE_POSITION" val="0*0"/>
  <p:tag name="KSO_WM_TAG_VERSION" val="1.0"/>
  <p:tag name="KSO_WM_SLIDE_LAYOUT" val="a_f"/>
  <p:tag name="KSO_WM_SLIDE_LAYOUT_CNT" val="1_2"/>
  <p:tag name="KSO_WM_SLIDE_CAN_ADD_NAVIGATION" val="1"/>
  <p:tag name="KSO_WM_CHIP_DECFILLPROP" val="[]"/>
  <p:tag name="KSO_WM_CHIP_GROUPID" val="5ed8bf58afe44fab1839c20c"/>
  <p:tag name="KSO_WM_SLIDE_BK_DARK_LIGHT" val="2"/>
  <p:tag name="KSO_WM_SLIDE_SUPPORT_FEATURE_TYPE" val="0"/>
  <p:tag name="KSO_WM_TEMPLATE_ASSEMBLE_XID" val="639b2d1f0c9383becdea80ba"/>
  <p:tag name="KSO_WM_TEMPLATE_ASSEMBLE_GROUPID" val="639b2d1f0c9383becdea80ba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512_1*a*1"/>
  <p:tag name="KSO_WM_TEMPLATE_CATEGORY" val="diagram"/>
  <p:tag name="KSO_WM_TEMPLATE_INDEX" val="202135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01f7f7dbdc24794821773db51a3994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c4e2203dfe0433a9cdeb4d1856095c7"/>
  <p:tag name="KSO_WM_UNIT_TEXT_FILL_FORE_SCHEMECOLOR_INDEX_BRIGHTNESS" val="0"/>
  <p:tag name="KSO_WM_UNIT_TEXT_FILL_FORE_SCHEMECOLOR_INDEX" val="13"/>
  <p:tag name="KSO_WM_UNIT_TEXT_FILL_TYPE" val="1"/>
  <p:tag name="KSO_WM_TEMPLATE_ASSEMBLE_XID" val="639b2d1f0c9383becdea80ba"/>
  <p:tag name="KSO_WM_TEMPLATE_ASSEMBLE_GROUPID" val="639b2d1f0c9383becdea80ba"/>
</p:tagLst>
</file>

<file path=ppt/tags/tag2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12_1*f*1"/>
  <p:tag name="KSO_WM_TEMPLATE_CATEGORY" val="diagram"/>
  <p:tag name="KSO_WM_TEMPLATE_INDEX" val="202135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357087c36d4d4a2cb6aca99e5e95d9d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2b7c1c87bf9a403da2e389b5a10d3715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39b2d1f0c9383becdea80ba"/>
  <p:tag name="KSO_WM_TEMPLATE_ASSEMBLE_GROUPID" val="639b2d1f0c9383becdea80ba"/>
</p:tagLst>
</file>

<file path=ppt/tags/tag29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3512_1*f*2"/>
  <p:tag name="KSO_WM_TEMPLATE_CATEGORY" val="diagram"/>
  <p:tag name="KSO_WM_TEMPLATE_INDEX" val="202135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12"/>
  <p:tag name="KSO_WM_UNIT_SHOW_EDIT_AREA_INDICATION" val="1"/>
  <p:tag name="KSO_WM_CHIP_GROUPID" val="5e6b05596848fb12bee65ac8"/>
  <p:tag name="KSO_WM_CHIP_XID" val="5e6b05596848fb12bee65aca"/>
  <p:tag name="KSO_WM_UNIT_DEC_AREA_ID" val="792b7968e55d4e51a0038fd14cae53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3c78ee26d294e0093f764573bb0e67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39b2d1f0c9383becdea80ba"/>
  <p:tag name="KSO_WM_TEMPLATE_ASSEMBLE_GROUPID" val="639b2d1f0c9383becdea80ba"/>
</p:tagLst>
</file>

<file path=ppt/tags/tag294.xml><?xml version="1.0" encoding="utf-8"?>
<p:tagLst xmlns:p="http://schemas.openxmlformats.org/presentationml/2006/main">
  <p:tag name="KSO_WM_BEAUTIFY_FLAG" val="#wm#"/>
  <p:tag name="KSO_WM_TEMPLATE_CATEGORY" val="diagram"/>
  <p:tag name="KSO_WM_TEMPLATE_INDEX" val="20213512"/>
  <p:tag name="KSO_WM_SLIDE_BACKGROUND_TYPE" val="navigation"/>
  <p:tag name="KSO_WM_SLIDE_LAYOUT_INFO" val="{&quot;id&quot;:&quot;2022-12-15T22:20:16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2-12-15T22:20:16&quot;,&quot;margin&quot;:{&quot;bottom&quot;:0.4230000674724579,&quot;left&quot;:1.2699999809265137,&quot;right&quot;:1.2699999809265137,&quot;top&quot;:0.4230000674724579},&quot;type&quot;:0},{&quot;direction&quot;:1,&quot;id&quot;:&quot;2022-12-15T22:20:16&quot;,&quot;maxSize&quot;:{&quot;size1&quot;:66.40836216407479},&quot;minSize&quot;:{&quot;size1&quot;:23.908362164074788},&quot;normalSize&quot;:{&quot;size1&quot;:52.97086216407479},&quot;subLayout&quot;:[{&quot;id&quot;:&quot;2022-12-15T22:20:16&quot;,&quot;margin&quot;:{&quot;bottom&quot;:1.6929999589920044,&quot;left&quot;:1.6929999589920044,&quot;right&quot;:0,&quot;top&quot;:0.847000002861023},&quot;type&quot;:0},{&quot;id&quot;:&quot;2022-12-15T22:20:16&quot;,&quot;margin&quot;:{&quot;bottom&quot;:1.6929999589920044,&quot;left&quot;:0.847000002861023,&quot;right&quot;:1.6929999589920044,&quot;top&quot;:0.847000002861023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7885ddc3daf3fef3fc22"/>
  <p:tag name="KSO_WM_CHIP_FILLPROP" val="[[{&quot;text_align&quot;:&quot;lm&quot;,&quot;text_direction&quot;:&quot;horizontal&quot;,&quot;support_big_font&quot;:false,&quot;picture_toward&quot;:0,&quot;picture_dockside&quot;:[],&quot;fill_id&quot;:&quot;722accd572074b41a2d4cf8c733c9957&quot;,&quot;fill_align&quot;:&quot;lm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64c300f690d423ab1b6e3b65edb0bf9&quot;,&quot;fill_align&quot;:&quot;rm&quot;,&quot;chip_types&quot;:[&quot;pictext&quot;,&quot;text&quot;,&quot;picture&quot;,&quot;chart&quot;,&quot;table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e836bed5e59843b5bc0179a1591ebf37&quot;,&quot;fill_align&quot;:&quot;lm&quot;,&quot;chip_types&quot;:[&quot;diagram&quot;,&quot;pictext&quot;,&quot;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722accd572074b41a2d4cf8c733c9957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rm&quot;,&quot;chip_types&quot;:[&quot;diagram&quot;,&quot;pictext&quot;,&quot;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e836bed5e59843b5bc0179a1591ebf37&quot;,&quot;fill_align&quot;:&quot;lm&quot;,&quot;chip_types&quot;:[&quot;pictext&quot;,&quot;text&quot;,&quot;picture&quot;]}]]"/>
  <p:tag name="KSO_WM_SLIDE_ID" val="diagram2021351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44"/>
  <p:tag name="KSO_WM_SLIDE_POSITION" val="0*0"/>
  <p:tag name="KSO_WM_TAG_VERSION" val="1.0"/>
  <p:tag name="KSO_WM_SLIDE_LAYOUT" val="a_f"/>
  <p:tag name="KSO_WM_SLIDE_LAYOUT_CNT" val="1_2"/>
  <p:tag name="KSO_WM_SLIDE_CAN_ADD_NAVIGATION" val="1"/>
  <p:tag name="KSO_WM_CHIP_DECFILLPROP" val="[]"/>
  <p:tag name="KSO_WM_CHIP_GROUPID" val="5ed8bf58afe44fab1839c20c"/>
  <p:tag name="KSO_WM_SLIDE_BK_DARK_LIGHT" val="2"/>
  <p:tag name="KSO_WM_SLIDE_SUPPORT_FEATURE_TYPE" val="0"/>
  <p:tag name="KSO_WM_TEMPLATE_ASSEMBLE_XID" val="639b2d1f0c9383becdea80ba"/>
  <p:tag name="KSO_WM_TEMPLATE_ASSEMBLE_GROUPID" val="639b2d1f0c9383becdea80ba"/>
</p:tagLst>
</file>

<file path=ppt/tags/tag295.xml><?xml version="1.0" encoding="utf-8"?>
<p:tagLst xmlns:p="http://schemas.openxmlformats.org/presentationml/2006/main">
  <p:tag name="COMMONDATA" val="eyJoZGlkIjoiODFjNWQ2M2M2NWJjMDk4MjE2YTk2OTBlNjUzYjUzMTQ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宽屏</PresentationFormat>
  <Paragraphs>92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Segoe UI</vt:lpstr>
      <vt:lpstr>WPS</vt:lpstr>
      <vt:lpstr>1_Office 主题​​</vt:lpstr>
      <vt:lpstr>悦居-智能家居控制系统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blingbling</cp:lastModifiedBy>
  <cp:revision>155</cp:revision>
  <dcterms:created xsi:type="dcterms:W3CDTF">2019-06-19T02:08:00Z</dcterms:created>
  <dcterms:modified xsi:type="dcterms:W3CDTF">2023-08-18T06:01:09Z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9DB8DBADE5E44C71A08A1F4003C410DD_11</vt:lpwstr>
  </property>
</Properties>
</file>