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3878" autoAdjust="0"/>
  </p:normalViewPr>
  <p:slideViewPr>
    <p:cSldViewPr snapToGrid="0">
      <p:cViewPr varScale="1">
        <p:scale>
          <a:sx n="109" d="100"/>
          <a:sy n="109" d="100"/>
        </p:scale>
        <p:origin x="600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06C2B-8BD6-441D-A0AF-C845E5F37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ECFBC5-48D2-41E3-A9BA-B88DE8FFB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35D995-B372-44E4-8EC8-0E479E59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52EF-474A-4453-AA9C-32367F2F630F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56C07D-8D42-4896-B2E6-CB25C4FC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098901-62B2-4702-B2BE-593D0312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B6C9-770A-41B7-999A-3773CB446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13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20ADE-92DB-4FDC-BD9A-E37425CF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4DB4E1-0100-4A87-B59A-182C68359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D33BE-788D-4DF0-A24D-856AC15F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52EF-474A-4453-AA9C-32367F2F630F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864AF-3274-409B-AFEB-2B76FCAB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E30AC-C661-487C-90F4-669615C9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B6C9-770A-41B7-999A-3773CB446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62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B9C831-8CF0-4EF0-B0C6-ACC9722F0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F36EA3-0F49-4D01-BC11-5F514DCDF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94387-5198-440D-A65B-DE4CF8AB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52EF-474A-4453-AA9C-32367F2F630F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FBA0CA-B0B3-4F4B-89EA-15B565C1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8A7B3-001D-458E-91E0-DE9561D4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B6C9-770A-41B7-999A-3773CB446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93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C065C-1A52-4B91-9482-9034BC3D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4A7EC-1A7D-4AE4-8AD8-AD0F820DE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1B7026-E331-437E-B11F-2935315B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52EF-474A-4453-AA9C-32367F2F630F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43E1CB-C6B1-42BE-9F4B-F3CE90FE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B446B-67DC-4C83-95D9-C4504CEC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B6C9-770A-41B7-999A-3773CB446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51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FC77E-0BAE-4365-A4A1-8FA4824B8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A6719B-2A79-4C1E-9D40-AA84E10D6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D2D35F-EADC-4699-B0EB-758408AB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52EF-474A-4453-AA9C-32367F2F630F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A951AB-A951-4F20-B03E-48FB4E3C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8EAD9-215E-4B90-A6B5-8638FB65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B6C9-770A-41B7-999A-3773CB446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3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668B9-0F57-4049-98C0-DCCAFDA2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765A5-AB26-4C11-AD99-A873F83B0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796799-4F88-403B-8057-7A7EADD6F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0D2A9C-C6AE-4155-AE20-9FA7EDA4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52EF-474A-4453-AA9C-32367F2F630F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565827-2CA6-4E48-97EB-E32A480E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6364BE-D862-4156-A640-E3D1EF7E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B6C9-770A-41B7-999A-3773CB446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98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12453-9771-4331-BF7E-B5DD4D66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1D4B33-05BF-4111-8410-04842C54F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6AEA32-BCC4-481A-9573-A624A3610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9D9930-4FFC-407B-9DC1-F6E790377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8C7DA4-A720-44CB-A56C-A468D9FF0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4FEA7D-9288-4B71-9324-CC31D9CE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52EF-474A-4453-AA9C-32367F2F630F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BBDF52-42C1-4729-9C7C-96318695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5775CF-E0F6-441F-BB75-64D33C7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B6C9-770A-41B7-999A-3773CB446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14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879BC-9220-49A9-994C-224113E76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29BAC2-EDF1-406E-98B3-1EE3A12A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52EF-474A-4453-AA9C-32367F2F630F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4BBA89-8D5A-473C-9DB9-D012F448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3C7B4A-B947-4F01-A9AD-2CAA0DF0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B6C9-770A-41B7-999A-3773CB446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06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64F47E-9BDC-4480-844C-FE6717D1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52EF-474A-4453-AA9C-32367F2F630F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53B0D8-7F26-4116-A617-ADFA4F2C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0940AE-38AF-4B45-B58F-650E1CC9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B6C9-770A-41B7-999A-3773CB446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20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5BED3-C319-4143-82A8-27DE21414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C75A2-E1E6-4AC0-929F-751A91CA2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2CFB98-8E17-4D6D-B9B1-BC3AB1A2A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0A7081-F942-47DC-B55E-4AF07D04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52EF-474A-4453-AA9C-32367F2F630F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C3D80C-F8E8-45A6-AB5D-68C492E0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9C0F3E-1325-479C-80EA-9B073B54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B6C9-770A-41B7-999A-3773CB446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82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28B7E-3A87-40B9-A86E-921EEE58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BD3E72-64A4-4D11-8835-E7699ED33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FB08DD-1978-44E3-816C-21E42FED0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9DABA2-C2CE-4029-8538-C3EF351F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52EF-474A-4453-AA9C-32367F2F630F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30CCEB-966B-4CEC-8C1D-150A9E5F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19E99E-396D-4DF5-B116-EE0E3898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B6C9-770A-41B7-999A-3773CB446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10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6B1A94-A6FE-418A-B0BC-055E2F39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1E0500-ACAF-4D7D-8E5D-1F2D03842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7819D-D997-45A2-BBBA-0590521A8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252EF-474A-4453-AA9C-32367F2F630F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DB04C-2487-4973-A450-158F87795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286D0-E9C5-4B6B-B4A9-9B3940709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2B6C9-770A-41B7-999A-3773CB446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9" Type="http://schemas.openxmlformats.org/officeDocument/2006/relationships/image" Target="../media/image73.png"/><Relationship Id="rId21" Type="http://schemas.openxmlformats.org/officeDocument/2006/relationships/image" Target="../media/image55.png"/><Relationship Id="rId34" Type="http://schemas.openxmlformats.org/officeDocument/2006/relationships/image" Target="../media/image68.png"/><Relationship Id="rId42" Type="http://schemas.openxmlformats.org/officeDocument/2006/relationships/image" Target="../media/image76.png"/><Relationship Id="rId47" Type="http://schemas.openxmlformats.org/officeDocument/2006/relationships/image" Target="../media/image81.png"/><Relationship Id="rId50" Type="http://schemas.openxmlformats.org/officeDocument/2006/relationships/image" Target="../media/image84.png"/><Relationship Id="rId55" Type="http://schemas.openxmlformats.org/officeDocument/2006/relationships/image" Target="../media/image89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33" Type="http://schemas.openxmlformats.org/officeDocument/2006/relationships/image" Target="../media/image67.png"/><Relationship Id="rId38" Type="http://schemas.openxmlformats.org/officeDocument/2006/relationships/image" Target="../media/image72.png"/><Relationship Id="rId46" Type="http://schemas.openxmlformats.org/officeDocument/2006/relationships/image" Target="../media/image80.png"/><Relationship Id="rId2" Type="http://schemas.openxmlformats.org/officeDocument/2006/relationships/image" Target="../media/image38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41" Type="http://schemas.openxmlformats.org/officeDocument/2006/relationships/image" Target="../media/image75.png"/><Relationship Id="rId54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32" Type="http://schemas.openxmlformats.org/officeDocument/2006/relationships/image" Target="../media/image66.png"/><Relationship Id="rId37" Type="http://schemas.openxmlformats.org/officeDocument/2006/relationships/image" Target="../media/image71.png"/><Relationship Id="rId40" Type="http://schemas.openxmlformats.org/officeDocument/2006/relationships/image" Target="../media/image74.png"/><Relationship Id="rId45" Type="http://schemas.openxmlformats.org/officeDocument/2006/relationships/image" Target="../media/image79.png"/><Relationship Id="rId53" Type="http://schemas.openxmlformats.org/officeDocument/2006/relationships/image" Target="../media/image87.png"/><Relationship Id="rId58" Type="http://schemas.openxmlformats.org/officeDocument/2006/relationships/image" Target="../media/image92.png"/><Relationship Id="rId5" Type="http://schemas.openxmlformats.org/officeDocument/2006/relationships/image" Target="../media/image16.sv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36" Type="http://schemas.openxmlformats.org/officeDocument/2006/relationships/image" Target="../media/image70.png"/><Relationship Id="rId49" Type="http://schemas.openxmlformats.org/officeDocument/2006/relationships/image" Target="../media/image83.png"/><Relationship Id="rId57" Type="http://schemas.openxmlformats.org/officeDocument/2006/relationships/image" Target="../media/image91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31" Type="http://schemas.openxmlformats.org/officeDocument/2006/relationships/image" Target="../media/image65.png"/><Relationship Id="rId44" Type="http://schemas.openxmlformats.org/officeDocument/2006/relationships/image" Target="../media/image78.png"/><Relationship Id="rId52" Type="http://schemas.openxmlformats.org/officeDocument/2006/relationships/image" Target="../media/image86.png"/><Relationship Id="rId4" Type="http://schemas.openxmlformats.org/officeDocument/2006/relationships/image" Target="../media/image15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Relationship Id="rId35" Type="http://schemas.openxmlformats.org/officeDocument/2006/relationships/image" Target="../media/image69.png"/><Relationship Id="rId43" Type="http://schemas.openxmlformats.org/officeDocument/2006/relationships/image" Target="../media/image77.png"/><Relationship Id="rId48" Type="http://schemas.openxmlformats.org/officeDocument/2006/relationships/image" Target="../media/image82.png"/><Relationship Id="rId56" Type="http://schemas.openxmlformats.org/officeDocument/2006/relationships/image" Target="../media/image90.png"/><Relationship Id="rId8" Type="http://schemas.openxmlformats.org/officeDocument/2006/relationships/image" Target="../media/image42.png"/><Relationship Id="rId51" Type="http://schemas.openxmlformats.org/officeDocument/2006/relationships/image" Target="../media/image85.png"/><Relationship Id="rId3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96.png"/><Relationship Id="rId7" Type="http://schemas.openxmlformats.org/officeDocument/2006/relationships/image" Target="../media/image93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95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94.png"/><Relationship Id="rId37" Type="http://schemas.openxmlformats.org/officeDocument/2006/relationships/image" Target="../media/image9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9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9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9" Type="http://schemas.openxmlformats.org/officeDocument/2006/relationships/image" Target="../media/image73.png"/><Relationship Id="rId21" Type="http://schemas.openxmlformats.org/officeDocument/2006/relationships/image" Target="../media/image55.png"/><Relationship Id="rId34" Type="http://schemas.openxmlformats.org/officeDocument/2006/relationships/image" Target="../media/image68.png"/><Relationship Id="rId42" Type="http://schemas.openxmlformats.org/officeDocument/2006/relationships/image" Target="../media/image76.png"/><Relationship Id="rId47" Type="http://schemas.openxmlformats.org/officeDocument/2006/relationships/image" Target="../media/image81.png"/><Relationship Id="rId50" Type="http://schemas.openxmlformats.org/officeDocument/2006/relationships/image" Target="../media/image84.png"/><Relationship Id="rId55" Type="http://schemas.openxmlformats.org/officeDocument/2006/relationships/image" Target="../media/image89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33" Type="http://schemas.openxmlformats.org/officeDocument/2006/relationships/image" Target="../media/image67.png"/><Relationship Id="rId38" Type="http://schemas.openxmlformats.org/officeDocument/2006/relationships/image" Target="../media/image72.png"/><Relationship Id="rId46" Type="http://schemas.openxmlformats.org/officeDocument/2006/relationships/image" Target="../media/image80.png"/><Relationship Id="rId2" Type="http://schemas.openxmlformats.org/officeDocument/2006/relationships/image" Target="../media/image100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41" Type="http://schemas.openxmlformats.org/officeDocument/2006/relationships/image" Target="../media/image75.png"/><Relationship Id="rId54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32" Type="http://schemas.openxmlformats.org/officeDocument/2006/relationships/image" Target="../media/image66.png"/><Relationship Id="rId37" Type="http://schemas.openxmlformats.org/officeDocument/2006/relationships/image" Target="../media/image71.png"/><Relationship Id="rId40" Type="http://schemas.openxmlformats.org/officeDocument/2006/relationships/image" Target="../media/image74.png"/><Relationship Id="rId45" Type="http://schemas.openxmlformats.org/officeDocument/2006/relationships/image" Target="../media/image79.png"/><Relationship Id="rId53" Type="http://schemas.openxmlformats.org/officeDocument/2006/relationships/image" Target="../media/image87.png"/><Relationship Id="rId58" Type="http://schemas.openxmlformats.org/officeDocument/2006/relationships/image" Target="../media/image103.png"/><Relationship Id="rId5" Type="http://schemas.openxmlformats.org/officeDocument/2006/relationships/image" Target="../media/image16.sv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36" Type="http://schemas.openxmlformats.org/officeDocument/2006/relationships/image" Target="../media/image70.png"/><Relationship Id="rId49" Type="http://schemas.openxmlformats.org/officeDocument/2006/relationships/image" Target="../media/image83.png"/><Relationship Id="rId57" Type="http://schemas.openxmlformats.org/officeDocument/2006/relationships/image" Target="../media/image91.png"/><Relationship Id="rId10" Type="http://schemas.openxmlformats.org/officeDocument/2006/relationships/image" Target="../media/image102.png"/><Relationship Id="rId19" Type="http://schemas.openxmlformats.org/officeDocument/2006/relationships/image" Target="../media/image53.png"/><Relationship Id="rId31" Type="http://schemas.openxmlformats.org/officeDocument/2006/relationships/image" Target="../media/image65.png"/><Relationship Id="rId44" Type="http://schemas.openxmlformats.org/officeDocument/2006/relationships/image" Target="../media/image78.png"/><Relationship Id="rId52" Type="http://schemas.openxmlformats.org/officeDocument/2006/relationships/image" Target="../media/image86.png"/><Relationship Id="rId4" Type="http://schemas.openxmlformats.org/officeDocument/2006/relationships/image" Target="../media/image15.png"/><Relationship Id="rId9" Type="http://schemas.openxmlformats.org/officeDocument/2006/relationships/image" Target="../media/image101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Relationship Id="rId35" Type="http://schemas.openxmlformats.org/officeDocument/2006/relationships/image" Target="../media/image69.png"/><Relationship Id="rId43" Type="http://schemas.openxmlformats.org/officeDocument/2006/relationships/image" Target="../media/image77.png"/><Relationship Id="rId48" Type="http://schemas.openxmlformats.org/officeDocument/2006/relationships/image" Target="../media/image82.png"/><Relationship Id="rId56" Type="http://schemas.openxmlformats.org/officeDocument/2006/relationships/image" Target="../media/image90.png"/><Relationship Id="rId8" Type="http://schemas.openxmlformats.org/officeDocument/2006/relationships/image" Target="../media/image42.png"/><Relationship Id="rId51" Type="http://schemas.openxmlformats.org/officeDocument/2006/relationships/image" Target="../media/image85.png"/><Relationship Id="rId3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14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113.png"/><Relationship Id="rId5" Type="http://schemas.openxmlformats.org/officeDocument/2006/relationships/image" Target="../media/image109.png"/><Relationship Id="rId10" Type="http://schemas.openxmlformats.org/officeDocument/2006/relationships/image" Target="../media/image16.svg"/><Relationship Id="rId4" Type="http://schemas.openxmlformats.org/officeDocument/2006/relationships/image" Target="../media/image108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186BA2-560A-4137-A2E4-57A26EEC70E5}"/>
              </a:ext>
            </a:extLst>
          </p:cNvPr>
          <p:cNvSpPr txBox="1"/>
          <p:nvPr/>
        </p:nvSpPr>
        <p:spPr>
          <a:xfrm>
            <a:off x="620486" y="526598"/>
            <a:ext cx="597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  <a:latin typeface="Baskerville Old Face" panose="02020602080505020303" pitchFamily="18" charset="0"/>
              </a:rPr>
              <a:t>1-out-of-2 OTE Protocol [IKNP03]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FEC252-C28D-44A1-A767-503FF92D84E5}"/>
              </a:ext>
            </a:extLst>
          </p:cNvPr>
          <p:cNvSpPr txBox="1"/>
          <p:nvPr/>
        </p:nvSpPr>
        <p:spPr>
          <a:xfrm>
            <a:off x="2804433" y="1205594"/>
            <a:ext cx="1098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Sender</a:t>
            </a:r>
            <a:endParaRPr lang="zh-CN" altLang="en-US" sz="2400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B30609-59DA-4DB2-B97F-BA29534E53B7}"/>
              </a:ext>
            </a:extLst>
          </p:cNvPr>
          <p:cNvSpPr txBox="1"/>
          <p:nvPr/>
        </p:nvSpPr>
        <p:spPr>
          <a:xfrm>
            <a:off x="8187347" y="1203263"/>
            <a:ext cx="1362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Receiver</a:t>
            </a:r>
            <a:endParaRPr lang="zh-CN" altLang="en-US" sz="2400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74E7BB5-0447-4864-9C47-CAB337097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405963"/>
              </p:ext>
            </p:extLst>
          </p:nvPr>
        </p:nvGraphicFramePr>
        <p:xfrm>
          <a:off x="7040093" y="2175825"/>
          <a:ext cx="1710420" cy="1755320"/>
        </p:xfrm>
        <a:graphic>
          <a:graphicData uri="http://schemas.openxmlformats.org/drawingml/2006/table">
            <a:tbl>
              <a:tblPr/>
              <a:tblGrid>
                <a:gridCol w="285070">
                  <a:extLst>
                    <a:ext uri="{9D8B030D-6E8A-4147-A177-3AD203B41FA5}">
                      <a16:colId xmlns:a16="http://schemas.microsoft.com/office/drawing/2014/main" val="3454742495"/>
                    </a:ext>
                  </a:extLst>
                </a:gridCol>
                <a:gridCol w="285070">
                  <a:extLst>
                    <a:ext uri="{9D8B030D-6E8A-4147-A177-3AD203B41FA5}">
                      <a16:colId xmlns:a16="http://schemas.microsoft.com/office/drawing/2014/main" val="1713611765"/>
                    </a:ext>
                  </a:extLst>
                </a:gridCol>
                <a:gridCol w="285070">
                  <a:extLst>
                    <a:ext uri="{9D8B030D-6E8A-4147-A177-3AD203B41FA5}">
                      <a16:colId xmlns:a16="http://schemas.microsoft.com/office/drawing/2014/main" val="2893211455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3020401514"/>
                    </a:ext>
                  </a:extLst>
                </a:gridCol>
                <a:gridCol w="285070">
                  <a:extLst>
                    <a:ext uri="{9D8B030D-6E8A-4147-A177-3AD203B41FA5}">
                      <a16:colId xmlns:a16="http://schemas.microsoft.com/office/drawing/2014/main" val="808418786"/>
                    </a:ext>
                  </a:extLst>
                </a:gridCol>
              </a:tblGrid>
              <a:tr h="17553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2609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F20A191-26EA-464B-B178-3BD008C75396}"/>
                  </a:ext>
                </a:extLst>
              </p:cNvPr>
              <p:cNvSpPr txBox="1"/>
              <p:nvPr/>
            </p:nvSpPr>
            <p:spPr>
              <a:xfrm>
                <a:off x="8038177" y="2841212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F20A191-26EA-464B-B178-3BD008C75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177" y="2841212"/>
                <a:ext cx="235642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C8F9E28-D1BD-4636-8F0A-A1928E309895}"/>
                  </a:ext>
                </a:extLst>
              </p:cNvPr>
              <p:cNvSpPr txBox="1"/>
              <p:nvPr/>
            </p:nvSpPr>
            <p:spPr>
              <a:xfrm>
                <a:off x="7076152" y="2887476"/>
                <a:ext cx="2692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C8F9E28-D1BD-4636-8F0A-A1928E309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152" y="2887476"/>
                <a:ext cx="269241" cy="276999"/>
              </a:xfrm>
              <a:prstGeom prst="rect">
                <a:avLst/>
              </a:prstGeom>
              <a:blipFill>
                <a:blip r:embed="rId3"/>
                <a:stretch>
                  <a:fillRect l="-18182" t="-4444" r="-4545"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316A533-EE48-4C6E-991C-0FB6E045775D}"/>
                  </a:ext>
                </a:extLst>
              </p:cNvPr>
              <p:cNvSpPr txBox="1"/>
              <p:nvPr/>
            </p:nvSpPr>
            <p:spPr>
              <a:xfrm>
                <a:off x="7345393" y="2887475"/>
                <a:ext cx="274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316A533-EE48-4C6E-991C-0FB6E0457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393" y="2887475"/>
                <a:ext cx="274178" cy="276999"/>
              </a:xfrm>
              <a:prstGeom prst="rect">
                <a:avLst/>
              </a:prstGeom>
              <a:blipFill>
                <a:blip r:embed="rId4"/>
                <a:stretch>
                  <a:fillRect l="-17778" t="-4444" r="-4444"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0B4B31F-272A-456D-B4D9-F1B384437210}"/>
                  </a:ext>
                </a:extLst>
              </p:cNvPr>
              <p:cNvSpPr txBox="1"/>
              <p:nvPr/>
            </p:nvSpPr>
            <p:spPr>
              <a:xfrm>
                <a:off x="7635927" y="2887474"/>
                <a:ext cx="274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0B4B31F-272A-456D-B4D9-F1B384437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927" y="2887474"/>
                <a:ext cx="274178" cy="276999"/>
              </a:xfrm>
              <a:prstGeom prst="rect">
                <a:avLst/>
              </a:prstGeom>
              <a:blipFill>
                <a:blip r:embed="rId5"/>
                <a:stretch>
                  <a:fillRect l="-17778" t="-4444" r="-4444"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39DF1FE-C8D9-48D2-B616-5BA117D825F7}"/>
                  </a:ext>
                </a:extLst>
              </p:cNvPr>
              <p:cNvSpPr txBox="1"/>
              <p:nvPr/>
            </p:nvSpPr>
            <p:spPr>
              <a:xfrm>
                <a:off x="8471935" y="2882536"/>
                <a:ext cx="283924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39DF1FE-C8D9-48D2-B616-5BA117D82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935" y="2882536"/>
                <a:ext cx="283924" cy="281937"/>
              </a:xfrm>
              <a:prstGeom prst="rect">
                <a:avLst/>
              </a:prstGeom>
              <a:blipFill>
                <a:blip r:embed="rId6"/>
                <a:stretch>
                  <a:fillRect l="-17391" t="-4348" r="-6522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D4698117-E7F1-469C-8AB0-D81ABB149973}"/>
              </a:ext>
            </a:extLst>
          </p:cNvPr>
          <p:cNvSpPr txBox="1"/>
          <p:nvPr/>
        </p:nvSpPr>
        <p:spPr>
          <a:xfrm>
            <a:off x="900794" y="1553937"/>
            <a:ext cx="1098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Input : </a:t>
            </a:r>
            <a:endParaRPr lang="zh-CN" altLang="en-US" sz="2400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C563EFD-F942-4A02-B07F-29E73854208D}"/>
                  </a:ext>
                </a:extLst>
              </p:cNvPr>
              <p:cNvSpPr txBox="1"/>
              <p:nvPr/>
            </p:nvSpPr>
            <p:spPr>
              <a:xfrm>
                <a:off x="2027175" y="1626437"/>
                <a:ext cx="298915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i="1" kern="10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{0,1</m:t>
                      </m:r>
                      <m:sSup>
                        <m:sSupPr>
                          <m:ctrlPr>
                            <a:rPr lang="zh-CN" altLang="zh-CN" sz="1800" i="1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zh-CN" sz="1800" kern="100" dirty="0">
                  <a:solidFill>
                    <a:schemeClr val="accent1"/>
                  </a:solidFill>
                  <a:effectLst/>
                  <a:latin typeface="Bahnschrift Light" panose="020B0502040204020203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C563EFD-F942-4A02-B07F-29E738542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175" y="1626437"/>
                <a:ext cx="2989152" cy="312650"/>
              </a:xfrm>
              <a:prstGeom prst="rect">
                <a:avLst/>
              </a:prstGeom>
              <a:blipFill>
                <a:blip r:embed="rId7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CD6E3A90-EE48-4DBF-8793-60FF3B13D507}"/>
              </a:ext>
            </a:extLst>
          </p:cNvPr>
          <p:cNvSpPr txBox="1"/>
          <p:nvPr/>
        </p:nvSpPr>
        <p:spPr>
          <a:xfrm>
            <a:off x="6452471" y="1553937"/>
            <a:ext cx="1098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Input : </a:t>
            </a:r>
            <a:endParaRPr lang="zh-CN" altLang="en-US" sz="2400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6857CA8-847A-48A0-88E6-F1CB58BED17B}"/>
                  </a:ext>
                </a:extLst>
              </p:cNvPr>
              <p:cNvSpPr txBox="1"/>
              <p:nvPr/>
            </p:nvSpPr>
            <p:spPr>
              <a:xfrm>
                <a:off x="7566403" y="1626437"/>
                <a:ext cx="3346044" cy="2862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kern="100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∈{0,1</m:t>
                    </m:r>
                    <m:sSup>
                      <m:sSupPr>
                        <m:ctrlPr>
                          <a:rPr lang="zh-CN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800" kern="100" dirty="0">
                    <a:solidFill>
                      <a:srgbClr val="7030A0"/>
                    </a:solidFill>
                    <a:effectLst/>
                    <a:latin typeface="Bahnschrift Light" panose="020B0502040204020203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zh-CN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{0,1</m:t>
                    </m:r>
                    <m:sSup>
                      <m:sSupPr>
                        <m:ctrlPr>
                          <a:rPr lang="zh-CN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800" kern="100" dirty="0">
                    <a:solidFill>
                      <a:srgbClr val="7030A0"/>
                    </a:solidFill>
                    <a:effectLst/>
                    <a:latin typeface="Bahnschrift Light" panose="020B0502040204020203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sz="1800" kern="100" dirty="0">
                    <a:solidFill>
                      <a:srgbClr val="7030A0"/>
                    </a:solidFill>
                    <a:effectLst/>
                    <a:latin typeface="Bahnschrift Light" panose="020B0502040204020203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 dirty="0">
                  <a:solidFill>
                    <a:srgbClr val="7030A0"/>
                  </a:solidFill>
                  <a:effectLst/>
                  <a:latin typeface="Bahnschrift Light" panose="020B0502040204020203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6857CA8-847A-48A0-88E6-F1CB58BED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403" y="1626437"/>
                <a:ext cx="3346044" cy="286232"/>
              </a:xfrm>
              <a:prstGeom prst="rect">
                <a:avLst/>
              </a:prstGeom>
              <a:blipFill>
                <a:blip r:embed="rId8"/>
                <a:stretch>
                  <a:fillRect l="-1821" t="-25532" b="-46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0E10FA27-100A-4DE9-A857-AD9F6B0AC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555177"/>
              </p:ext>
            </p:extLst>
          </p:nvPr>
        </p:nvGraphicFramePr>
        <p:xfrm>
          <a:off x="9426355" y="2175825"/>
          <a:ext cx="1710420" cy="1755320"/>
        </p:xfrm>
        <a:graphic>
          <a:graphicData uri="http://schemas.openxmlformats.org/drawingml/2006/table">
            <a:tbl>
              <a:tblPr/>
              <a:tblGrid>
                <a:gridCol w="285070">
                  <a:extLst>
                    <a:ext uri="{9D8B030D-6E8A-4147-A177-3AD203B41FA5}">
                      <a16:colId xmlns:a16="http://schemas.microsoft.com/office/drawing/2014/main" val="3454742495"/>
                    </a:ext>
                  </a:extLst>
                </a:gridCol>
                <a:gridCol w="285070">
                  <a:extLst>
                    <a:ext uri="{9D8B030D-6E8A-4147-A177-3AD203B41FA5}">
                      <a16:colId xmlns:a16="http://schemas.microsoft.com/office/drawing/2014/main" val="1713611765"/>
                    </a:ext>
                  </a:extLst>
                </a:gridCol>
                <a:gridCol w="285070">
                  <a:extLst>
                    <a:ext uri="{9D8B030D-6E8A-4147-A177-3AD203B41FA5}">
                      <a16:colId xmlns:a16="http://schemas.microsoft.com/office/drawing/2014/main" val="2893211455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3020401514"/>
                    </a:ext>
                  </a:extLst>
                </a:gridCol>
                <a:gridCol w="285070">
                  <a:extLst>
                    <a:ext uri="{9D8B030D-6E8A-4147-A177-3AD203B41FA5}">
                      <a16:colId xmlns:a16="http://schemas.microsoft.com/office/drawing/2014/main" val="808418786"/>
                    </a:ext>
                  </a:extLst>
                </a:gridCol>
              </a:tblGrid>
              <a:tr h="17553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2609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353A895-A14F-4F51-8EBB-57AB6B3AB728}"/>
                  </a:ext>
                </a:extLst>
              </p:cNvPr>
              <p:cNvSpPr txBox="1"/>
              <p:nvPr/>
            </p:nvSpPr>
            <p:spPr>
              <a:xfrm>
                <a:off x="10424439" y="2841212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353A895-A14F-4F51-8EBB-57AB6B3AB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4439" y="2841212"/>
                <a:ext cx="23564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EE839D3-A2A3-410D-9BD9-FB3A86AAACB9}"/>
                  </a:ext>
                </a:extLst>
              </p:cNvPr>
              <p:cNvSpPr txBox="1"/>
              <p:nvPr/>
            </p:nvSpPr>
            <p:spPr>
              <a:xfrm>
                <a:off x="9448626" y="2596378"/>
                <a:ext cx="235642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EE839D3-A2A3-410D-9BD9-FB3A86AAA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626" y="2596378"/>
                <a:ext cx="235642" cy="1107996"/>
              </a:xfrm>
              <a:prstGeom prst="rect">
                <a:avLst/>
              </a:prstGeom>
              <a:blipFill>
                <a:blip r:embed="rId10"/>
                <a:stretch>
                  <a:fillRect l="-41026" t="-549" r="-41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9F62FB3E-0406-483B-8B8A-7608DFB4D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194355"/>
              </p:ext>
            </p:extLst>
          </p:nvPr>
        </p:nvGraphicFramePr>
        <p:xfrm>
          <a:off x="6321083" y="2175825"/>
          <a:ext cx="273503" cy="1755320"/>
        </p:xfrm>
        <a:graphic>
          <a:graphicData uri="http://schemas.openxmlformats.org/drawingml/2006/table">
            <a:tbl>
              <a:tblPr/>
              <a:tblGrid>
                <a:gridCol w="273503">
                  <a:extLst>
                    <a:ext uri="{9D8B030D-6E8A-4147-A177-3AD203B41FA5}">
                      <a16:colId xmlns:a16="http://schemas.microsoft.com/office/drawing/2014/main" val="1189122593"/>
                    </a:ext>
                  </a:extLst>
                </a:gridCol>
              </a:tblGrid>
              <a:tr h="17553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6797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A543864-3074-475A-9E94-86D4F3CAFBD7}"/>
                  </a:ext>
                </a:extLst>
              </p:cNvPr>
              <p:cNvSpPr txBox="1"/>
              <p:nvPr/>
            </p:nvSpPr>
            <p:spPr>
              <a:xfrm>
                <a:off x="6303733" y="2795141"/>
                <a:ext cx="290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A543864-3074-475A-9E94-86D4F3CAF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733" y="2795141"/>
                <a:ext cx="29085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2528F4A-1357-4119-BB60-6F6326F91F9A}"/>
                  </a:ext>
                </a:extLst>
              </p:cNvPr>
              <p:cNvSpPr txBox="1"/>
              <p:nvPr/>
            </p:nvSpPr>
            <p:spPr>
              <a:xfrm>
                <a:off x="6606962" y="2814287"/>
                <a:ext cx="3532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2528F4A-1357-4119-BB60-6F6326F91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962" y="2814287"/>
                <a:ext cx="353202" cy="369332"/>
              </a:xfrm>
              <a:prstGeom prst="rect">
                <a:avLst/>
              </a:prstGeom>
              <a:blipFill>
                <a:blip r:embed="rId12"/>
                <a:stretch>
                  <a:fillRect l="-3448" r="-1896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BB610E8-ADE2-4E53-966E-E64E627668E8}"/>
              </a:ext>
            </a:extLst>
          </p:cNvPr>
          <p:cNvCxnSpPr/>
          <p:nvPr/>
        </p:nvCxnSpPr>
        <p:spPr>
          <a:xfrm>
            <a:off x="8891603" y="2596284"/>
            <a:ext cx="4012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DB20C35-2D97-42AE-905E-3D6E78F2390E}"/>
              </a:ext>
            </a:extLst>
          </p:cNvPr>
          <p:cNvCxnSpPr/>
          <p:nvPr/>
        </p:nvCxnSpPr>
        <p:spPr>
          <a:xfrm>
            <a:off x="8891602" y="3598754"/>
            <a:ext cx="4012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558D6A8-C31D-4023-B179-AEEDC9116E50}"/>
                  </a:ext>
                </a:extLst>
              </p:cNvPr>
              <p:cNvSpPr txBox="1"/>
              <p:nvPr/>
            </p:nvSpPr>
            <p:spPr>
              <a:xfrm>
                <a:off x="9748597" y="2596284"/>
                <a:ext cx="235642" cy="1131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558D6A8-C31D-4023-B179-AEEDC9116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8597" y="2596284"/>
                <a:ext cx="235642" cy="1131656"/>
              </a:xfrm>
              <a:prstGeom prst="rect">
                <a:avLst/>
              </a:prstGeom>
              <a:blipFill>
                <a:blip r:embed="rId13"/>
                <a:stretch>
                  <a:fillRect l="-38462" t="-538" r="-43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0D82FDC-DF71-45DA-8413-3245C16D255F}"/>
                  </a:ext>
                </a:extLst>
              </p:cNvPr>
              <p:cNvSpPr txBox="1"/>
              <p:nvPr/>
            </p:nvSpPr>
            <p:spPr>
              <a:xfrm>
                <a:off x="10024894" y="2596284"/>
                <a:ext cx="235642" cy="1131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0D82FDC-DF71-45DA-8413-3245C16D2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4894" y="2596284"/>
                <a:ext cx="235642" cy="1131656"/>
              </a:xfrm>
              <a:prstGeom prst="rect">
                <a:avLst/>
              </a:prstGeom>
              <a:blipFill>
                <a:blip r:embed="rId14"/>
                <a:stretch>
                  <a:fillRect l="-42105" t="-538" r="-4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5A63954-D9B4-420A-AF22-458D34D1BC75}"/>
                  </a:ext>
                </a:extLst>
              </p:cNvPr>
              <p:cNvSpPr txBox="1"/>
              <p:nvPr/>
            </p:nvSpPr>
            <p:spPr>
              <a:xfrm>
                <a:off x="10865264" y="2596284"/>
                <a:ext cx="235642" cy="1131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5A63954-D9B4-420A-AF22-458D34D1B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5264" y="2596284"/>
                <a:ext cx="235642" cy="1131656"/>
              </a:xfrm>
              <a:prstGeom prst="rect">
                <a:avLst/>
              </a:prstGeom>
              <a:blipFill>
                <a:blip r:embed="rId15"/>
                <a:stretch>
                  <a:fillRect l="-38462" t="-538" r="-43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图形 37">
            <a:extLst>
              <a:ext uri="{FF2B5EF4-FFF2-40B4-BE49-F238E27FC236}">
                <a16:creationId xmlns:a16="http://schemas.microsoft.com/office/drawing/2014/main" id="{12C753BF-F44E-4C19-BC42-6713EBFBFD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93201" y="2740991"/>
            <a:ext cx="565025" cy="565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FC6C284-7389-4E96-B7C5-F9A06018662D}"/>
                  </a:ext>
                </a:extLst>
              </p:cNvPr>
              <p:cNvSpPr txBox="1"/>
              <p:nvPr/>
            </p:nvSpPr>
            <p:spPr>
              <a:xfrm>
                <a:off x="5606272" y="2457784"/>
                <a:ext cx="256480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FC6C284-7389-4E96-B7C5-F9A060186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272" y="2457784"/>
                <a:ext cx="256480" cy="285912"/>
              </a:xfrm>
              <a:prstGeom prst="rect">
                <a:avLst/>
              </a:prstGeom>
              <a:blipFill>
                <a:blip r:embed="rId18"/>
                <a:stretch>
                  <a:fillRect l="-19048" t="-8511" r="-14286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FBBF839-666C-42A1-A5ED-512378D855A0}"/>
                  </a:ext>
                </a:extLst>
              </p:cNvPr>
              <p:cNvSpPr txBox="1"/>
              <p:nvPr/>
            </p:nvSpPr>
            <p:spPr>
              <a:xfrm>
                <a:off x="5129622" y="3300393"/>
                <a:ext cx="1139713" cy="577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FBBF839-666C-42A1-A5ED-512378D85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622" y="3300393"/>
                <a:ext cx="1139713" cy="577659"/>
              </a:xfrm>
              <a:prstGeom prst="rect">
                <a:avLst/>
              </a:prstGeom>
              <a:blipFill>
                <a:blip r:embed="rId19"/>
                <a:stretch>
                  <a:fillRect t="-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CDA1893C-2F44-4AA5-8D92-7C7A4A1F7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90392"/>
              </p:ext>
            </p:extLst>
          </p:nvPr>
        </p:nvGraphicFramePr>
        <p:xfrm>
          <a:off x="1998890" y="2175825"/>
          <a:ext cx="1710420" cy="1755320"/>
        </p:xfrm>
        <a:graphic>
          <a:graphicData uri="http://schemas.openxmlformats.org/drawingml/2006/table">
            <a:tbl>
              <a:tblPr/>
              <a:tblGrid>
                <a:gridCol w="285070">
                  <a:extLst>
                    <a:ext uri="{9D8B030D-6E8A-4147-A177-3AD203B41FA5}">
                      <a16:colId xmlns:a16="http://schemas.microsoft.com/office/drawing/2014/main" val="3454742495"/>
                    </a:ext>
                  </a:extLst>
                </a:gridCol>
                <a:gridCol w="285070">
                  <a:extLst>
                    <a:ext uri="{9D8B030D-6E8A-4147-A177-3AD203B41FA5}">
                      <a16:colId xmlns:a16="http://schemas.microsoft.com/office/drawing/2014/main" val="1713611765"/>
                    </a:ext>
                  </a:extLst>
                </a:gridCol>
                <a:gridCol w="285070">
                  <a:extLst>
                    <a:ext uri="{9D8B030D-6E8A-4147-A177-3AD203B41FA5}">
                      <a16:colId xmlns:a16="http://schemas.microsoft.com/office/drawing/2014/main" val="2893211455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3020401514"/>
                    </a:ext>
                  </a:extLst>
                </a:gridCol>
                <a:gridCol w="285070">
                  <a:extLst>
                    <a:ext uri="{9D8B030D-6E8A-4147-A177-3AD203B41FA5}">
                      <a16:colId xmlns:a16="http://schemas.microsoft.com/office/drawing/2014/main" val="808418786"/>
                    </a:ext>
                  </a:extLst>
                </a:gridCol>
              </a:tblGrid>
              <a:tr h="17553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2609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7E005B3-0836-43F4-82B1-D9E2539DFDDE}"/>
                  </a:ext>
                </a:extLst>
              </p:cNvPr>
              <p:cNvSpPr txBox="1"/>
              <p:nvPr/>
            </p:nvSpPr>
            <p:spPr>
              <a:xfrm>
                <a:off x="2996974" y="2841212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7E005B3-0836-43F4-82B1-D9E2539DF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974" y="2841212"/>
                <a:ext cx="235642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5AE9982-95F0-4A7F-81E1-D525C32A1EEB}"/>
              </a:ext>
            </a:extLst>
          </p:cNvPr>
          <p:cNvCxnSpPr>
            <a:cxnSpLocks/>
          </p:cNvCxnSpPr>
          <p:nvPr/>
        </p:nvCxnSpPr>
        <p:spPr>
          <a:xfrm flipH="1">
            <a:off x="4279681" y="2638528"/>
            <a:ext cx="4792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9ED918C-CD5C-4B82-BBD7-E145F97BC241}"/>
              </a:ext>
            </a:extLst>
          </p:cNvPr>
          <p:cNvCxnSpPr>
            <a:cxnSpLocks/>
          </p:cNvCxnSpPr>
          <p:nvPr/>
        </p:nvCxnSpPr>
        <p:spPr>
          <a:xfrm flipH="1">
            <a:off x="4279681" y="3601680"/>
            <a:ext cx="4792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2A46429-B785-42E5-98F4-7BA013D1CC04}"/>
              </a:ext>
            </a:extLst>
          </p:cNvPr>
          <p:cNvGrpSpPr/>
          <p:nvPr/>
        </p:nvGrpSpPr>
        <p:grpSpPr>
          <a:xfrm>
            <a:off x="1972887" y="2297490"/>
            <a:ext cx="371790" cy="2005806"/>
            <a:chOff x="1972887" y="2223970"/>
            <a:chExt cx="371790" cy="20058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8053239E-8CC6-4232-A3ED-892C7AA2702C}"/>
                    </a:ext>
                  </a:extLst>
                </p:cNvPr>
                <p:cNvSpPr txBox="1"/>
                <p:nvPr/>
              </p:nvSpPr>
              <p:spPr>
                <a:xfrm>
                  <a:off x="2035599" y="2223970"/>
                  <a:ext cx="235642" cy="20058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altLang="zh-CN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altLang="zh-CN" b="0" dirty="0">
                    <a:ea typeface="Cambria Math" panose="02040503050406030204" pitchFamily="18" charset="0"/>
                  </a:endParaRPr>
                </a:p>
                <a:p>
                  <a:endParaRPr lang="zh-CN" altLang="en-US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8053239E-8CC6-4232-A3ED-892C7AA270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599" y="2223970"/>
                  <a:ext cx="235642" cy="2005806"/>
                </a:xfrm>
                <a:prstGeom prst="rect">
                  <a:avLst/>
                </a:prstGeom>
                <a:blipFill>
                  <a:blip r:embed="rId20"/>
                  <a:stretch>
                    <a:fillRect l="-41026" t="-304" r="-410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2ADF302D-B092-420C-9C8D-201880A49D4B}"/>
                    </a:ext>
                  </a:extLst>
                </p:cNvPr>
                <p:cNvSpPr txBox="1"/>
                <p:nvPr/>
              </p:nvSpPr>
              <p:spPr>
                <a:xfrm rot="5400000">
                  <a:off x="2014584" y="2646201"/>
                  <a:ext cx="2908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2ADF302D-B092-420C-9C8D-201880A49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014584" y="2646201"/>
                  <a:ext cx="290853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13115" t="-4255" b="-63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785B32CB-91BF-4DD5-84FD-DCEABEF88C91}"/>
                    </a:ext>
                  </a:extLst>
                </p:cNvPr>
                <p:cNvSpPr txBox="1"/>
                <p:nvPr/>
              </p:nvSpPr>
              <p:spPr>
                <a:xfrm rot="5400000">
                  <a:off x="2012126" y="3444260"/>
                  <a:ext cx="2908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785B32CB-91BF-4DD5-84FD-DCEABEF88C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012126" y="3444260"/>
                  <a:ext cx="290853" cy="369332"/>
                </a:xfrm>
                <a:prstGeom prst="rect">
                  <a:avLst/>
                </a:prstGeom>
                <a:blipFill>
                  <a:blip r:embed="rId22"/>
                  <a:stretch>
                    <a:fillRect l="-13333" t="-4255" b="-4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A19A5F4-C7E6-45CC-9ECF-B4FC12C4C3BE}"/>
              </a:ext>
            </a:extLst>
          </p:cNvPr>
          <p:cNvGrpSpPr/>
          <p:nvPr/>
        </p:nvGrpSpPr>
        <p:grpSpPr>
          <a:xfrm>
            <a:off x="2267778" y="2298133"/>
            <a:ext cx="371790" cy="2005806"/>
            <a:chOff x="1972887" y="2223970"/>
            <a:chExt cx="371790" cy="20058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70BA3093-695A-47ED-B757-E992A5E10255}"/>
                    </a:ext>
                  </a:extLst>
                </p:cNvPr>
                <p:cNvSpPr txBox="1"/>
                <p:nvPr/>
              </p:nvSpPr>
              <p:spPr>
                <a:xfrm>
                  <a:off x="2035599" y="2223970"/>
                  <a:ext cx="235642" cy="20058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altLang="zh-CN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altLang="zh-CN" b="0" dirty="0">
                    <a:ea typeface="Cambria Math" panose="02040503050406030204" pitchFamily="18" charset="0"/>
                  </a:endParaRPr>
                </a:p>
                <a:p>
                  <a:endParaRPr lang="zh-CN" altLang="en-US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70BA3093-695A-47ED-B757-E992A5E102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599" y="2223970"/>
                  <a:ext cx="235642" cy="2005806"/>
                </a:xfrm>
                <a:prstGeom prst="rect">
                  <a:avLst/>
                </a:prstGeom>
                <a:blipFill>
                  <a:blip r:embed="rId23"/>
                  <a:stretch>
                    <a:fillRect l="-38462" t="-304" r="-43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E94FE7E0-7CA2-49F8-85F7-28223804B67C}"/>
                    </a:ext>
                  </a:extLst>
                </p:cNvPr>
                <p:cNvSpPr txBox="1"/>
                <p:nvPr/>
              </p:nvSpPr>
              <p:spPr>
                <a:xfrm rot="5400000">
                  <a:off x="2014584" y="2646201"/>
                  <a:ext cx="2908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E94FE7E0-7CA2-49F8-85F7-28223804B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014584" y="2646201"/>
                  <a:ext cx="290853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11475" t="-4255" b="-63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CD5020A1-02F6-4504-B609-402EEBA8E362}"/>
                    </a:ext>
                  </a:extLst>
                </p:cNvPr>
                <p:cNvSpPr txBox="1"/>
                <p:nvPr/>
              </p:nvSpPr>
              <p:spPr>
                <a:xfrm rot="5400000">
                  <a:off x="2012126" y="3444260"/>
                  <a:ext cx="2908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CD5020A1-02F6-4504-B609-402EEBA8E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012126" y="3444260"/>
                  <a:ext cx="290853" cy="369332"/>
                </a:xfrm>
                <a:prstGeom prst="rect">
                  <a:avLst/>
                </a:prstGeom>
                <a:blipFill>
                  <a:blip r:embed="rId25"/>
                  <a:stretch>
                    <a:fillRect l="-13115" t="-4255" b="-63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F6F65E6-431E-4C2A-BC12-15652B458B0E}"/>
              </a:ext>
            </a:extLst>
          </p:cNvPr>
          <p:cNvGrpSpPr/>
          <p:nvPr/>
        </p:nvGrpSpPr>
        <p:grpSpPr>
          <a:xfrm>
            <a:off x="2543258" y="2297490"/>
            <a:ext cx="371790" cy="2005806"/>
            <a:chOff x="1972887" y="2223970"/>
            <a:chExt cx="371790" cy="20058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D2C9F44F-8EF8-4315-8DF9-CF520ECAFA1A}"/>
                    </a:ext>
                  </a:extLst>
                </p:cNvPr>
                <p:cNvSpPr txBox="1"/>
                <p:nvPr/>
              </p:nvSpPr>
              <p:spPr>
                <a:xfrm>
                  <a:off x="2035599" y="2223970"/>
                  <a:ext cx="235642" cy="20058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altLang="zh-CN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altLang="zh-CN" b="0" dirty="0">
                    <a:ea typeface="Cambria Math" panose="02040503050406030204" pitchFamily="18" charset="0"/>
                  </a:endParaRPr>
                </a:p>
                <a:p>
                  <a:endParaRPr lang="zh-CN" altLang="en-US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D2C9F44F-8EF8-4315-8DF9-CF520ECAFA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599" y="2223970"/>
                  <a:ext cx="235642" cy="2005806"/>
                </a:xfrm>
                <a:prstGeom prst="rect">
                  <a:avLst/>
                </a:prstGeom>
                <a:blipFill>
                  <a:blip r:embed="rId26"/>
                  <a:stretch>
                    <a:fillRect l="-38462" t="-304" r="-43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FAE01AF6-A1DB-435E-9002-C2F7308829D3}"/>
                    </a:ext>
                  </a:extLst>
                </p:cNvPr>
                <p:cNvSpPr txBox="1"/>
                <p:nvPr/>
              </p:nvSpPr>
              <p:spPr>
                <a:xfrm rot="5400000">
                  <a:off x="2014584" y="2646201"/>
                  <a:ext cx="2908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FAE01AF6-A1DB-435E-9002-C2F7308829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014584" y="2646201"/>
                  <a:ext cx="290853" cy="369332"/>
                </a:xfrm>
                <a:prstGeom prst="rect">
                  <a:avLst/>
                </a:prstGeom>
                <a:blipFill>
                  <a:blip r:embed="rId27"/>
                  <a:stretch>
                    <a:fillRect l="-13333" t="-4255" b="-63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857DD9C2-2D2E-4425-A630-51FA43CFDE7F}"/>
                    </a:ext>
                  </a:extLst>
                </p:cNvPr>
                <p:cNvSpPr txBox="1"/>
                <p:nvPr/>
              </p:nvSpPr>
              <p:spPr>
                <a:xfrm rot="5400000">
                  <a:off x="2012126" y="3444260"/>
                  <a:ext cx="2908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857DD9C2-2D2E-4425-A630-51FA43CFDE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012126" y="3444260"/>
                  <a:ext cx="290853" cy="369332"/>
                </a:xfrm>
                <a:prstGeom prst="rect">
                  <a:avLst/>
                </a:prstGeom>
                <a:blipFill>
                  <a:blip r:embed="rId28"/>
                  <a:stretch>
                    <a:fillRect l="-13115" t="-4255" b="-4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FF44B94-F546-4F80-88A9-5DC5D498CF2C}"/>
              </a:ext>
            </a:extLst>
          </p:cNvPr>
          <p:cNvGrpSpPr/>
          <p:nvPr/>
        </p:nvGrpSpPr>
        <p:grpSpPr>
          <a:xfrm>
            <a:off x="3408981" y="2297490"/>
            <a:ext cx="371790" cy="2005806"/>
            <a:chOff x="1972887" y="2223970"/>
            <a:chExt cx="371790" cy="20058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AEB44100-4A87-4B73-958D-D1AB9561EB46}"/>
                    </a:ext>
                  </a:extLst>
                </p:cNvPr>
                <p:cNvSpPr txBox="1"/>
                <p:nvPr/>
              </p:nvSpPr>
              <p:spPr>
                <a:xfrm>
                  <a:off x="2035599" y="2223970"/>
                  <a:ext cx="235642" cy="20058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US" altLang="zh-CN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US" altLang="zh-CN" b="0" dirty="0">
                    <a:ea typeface="Cambria Math" panose="02040503050406030204" pitchFamily="18" charset="0"/>
                  </a:endParaRPr>
                </a:p>
                <a:p>
                  <a:endParaRPr lang="zh-CN" altLang="en-US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AEB44100-4A87-4B73-958D-D1AB9561E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599" y="2223970"/>
                  <a:ext cx="235642" cy="2005806"/>
                </a:xfrm>
                <a:prstGeom prst="rect">
                  <a:avLst/>
                </a:prstGeom>
                <a:blipFill>
                  <a:blip r:embed="rId29"/>
                  <a:stretch>
                    <a:fillRect l="-42105" t="-304" r="-44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D2E7BAD6-A7ED-4EA0-A1CB-AC2FC5F30A6E}"/>
                    </a:ext>
                  </a:extLst>
                </p:cNvPr>
                <p:cNvSpPr txBox="1"/>
                <p:nvPr/>
              </p:nvSpPr>
              <p:spPr>
                <a:xfrm rot="5400000">
                  <a:off x="2014584" y="2646201"/>
                  <a:ext cx="2908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D2E7BAD6-A7ED-4EA0-A1CB-AC2FC5F30A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014584" y="2646201"/>
                  <a:ext cx="290853" cy="369332"/>
                </a:xfrm>
                <a:prstGeom prst="rect">
                  <a:avLst/>
                </a:prstGeom>
                <a:blipFill>
                  <a:blip r:embed="rId30"/>
                  <a:stretch>
                    <a:fillRect l="-13333" t="-4255" b="-63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2B0307FD-3455-4F76-87B8-D7928048F4D6}"/>
                    </a:ext>
                  </a:extLst>
                </p:cNvPr>
                <p:cNvSpPr txBox="1"/>
                <p:nvPr/>
              </p:nvSpPr>
              <p:spPr>
                <a:xfrm rot="5400000">
                  <a:off x="2012126" y="3444260"/>
                  <a:ext cx="2908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2B0307FD-3455-4F76-87B8-D7928048F4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012126" y="3444260"/>
                  <a:ext cx="290853" cy="369332"/>
                </a:xfrm>
                <a:prstGeom prst="rect">
                  <a:avLst/>
                </a:prstGeom>
                <a:blipFill>
                  <a:blip r:embed="rId31"/>
                  <a:stretch>
                    <a:fillRect l="-13115" t="-4255" b="-4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1ABE73D6-8CBB-4C78-9249-DA4074476EC0}"/>
              </a:ext>
            </a:extLst>
          </p:cNvPr>
          <p:cNvSpPr txBox="1"/>
          <p:nvPr/>
        </p:nvSpPr>
        <p:spPr>
          <a:xfrm>
            <a:off x="7265082" y="3930307"/>
            <a:ext cx="146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Matrix T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7D231C4-5ECC-4B65-B720-5F6B7B14F79E}"/>
              </a:ext>
            </a:extLst>
          </p:cNvPr>
          <p:cNvSpPr txBox="1"/>
          <p:nvPr/>
        </p:nvSpPr>
        <p:spPr>
          <a:xfrm>
            <a:off x="2192556" y="3930307"/>
            <a:ext cx="146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Matrix Q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5D77E37-8FD8-4DD8-965A-6A1353810229}"/>
                  </a:ext>
                </a:extLst>
              </p:cNvPr>
              <p:cNvSpPr txBox="1"/>
              <p:nvPr/>
            </p:nvSpPr>
            <p:spPr>
              <a:xfrm>
                <a:off x="1852282" y="4448566"/>
                <a:ext cx="2387125" cy="68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zh-CN" alt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zh-CN" alt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altLang="zh-CN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zh-CN" alt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5D77E37-8FD8-4DD8-965A-6A1353810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282" y="4448566"/>
                <a:ext cx="2387125" cy="681982"/>
              </a:xfrm>
              <a:prstGeom prst="rect">
                <a:avLst/>
              </a:prstGeom>
              <a:blipFill>
                <a:blip r:embed="rId32"/>
                <a:stretch>
                  <a:fillRect b="-2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本框 71">
            <a:extLst>
              <a:ext uri="{FF2B5EF4-FFF2-40B4-BE49-F238E27FC236}">
                <a16:creationId xmlns:a16="http://schemas.microsoft.com/office/drawing/2014/main" id="{8D5AFCFD-1750-49CA-88F7-1D7588C1A293}"/>
              </a:ext>
            </a:extLst>
          </p:cNvPr>
          <p:cNvSpPr txBox="1"/>
          <p:nvPr/>
        </p:nvSpPr>
        <p:spPr>
          <a:xfrm>
            <a:off x="971855" y="4474631"/>
            <a:ext cx="1594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Baskerville Old Face" panose="02020602080505020303" pitchFamily="18" charset="0"/>
              </a:rPr>
              <a:t>Columns: </a:t>
            </a:r>
          </a:p>
          <a:p>
            <a:r>
              <a:rPr lang="en-US" altLang="zh-CN" dirty="0">
                <a:solidFill>
                  <a:srgbClr val="0070C0"/>
                </a:solidFill>
                <a:latin typeface="Baskerville Old Face" panose="02020602080505020303" pitchFamily="18" charset="0"/>
              </a:rPr>
              <a:t>Rows:</a:t>
            </a:r>
            <a:endParaRPr lang="zh-CN" altLang="en-US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1B49E138-C6D8-4886-A204-0BF2A45D89AD}"/>
                  </a:ext>
                </a:extLst>
              </p:cNvPr>
              <p:cNvSpPr txBox="1"/>
              <p:nvPr/>
            </p:nvSpPr>
            <p:spPr>
              <a:xfrm>
                <a:off x="841468" y="5163308"/>
                <a:ext cx="3777826" cy="627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lang="zh-CN" altLang="zh-CN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1B49E138-C6D8-4886-A204-0BF2A45D8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68" y="5163308"/>
                <a:ext cx="3777826" cy="62741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A0F1086-F4D9-4415-8DBC-69ECCCA72860}"/>
              </a:ext>
            </a:extLst>
          </p:cNvPr>
          <p:cNvCxnSpPr/>
          <p:nvPr/>
        </p:nvCxnSpPr>
        <p:spPr>
          <a:xfrm>
            <a:off x="4619294" y="5486206"/>
            <a:ext cx="2398577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AFEE9D9-2A0B-47A9-A60A-71940736B4BE}"/>
                  </a:ext>
                </a:extLst>
              </p:cNvPr>
              <p:cNvSpPr txBox="1"/>
              <p:nvPr/>
            </p:nvSpPr>
            <p:spPr>
              <a:xfrm>
                <a:off x="4722770" y="5110516"/>
                <a:ext cx="2023484" cy="387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)⊕</m:t>
                      </m:r>
                      <m:sSubSup>
                        <m:sSubSupPr>
                          <m:ctrlPr>
                            <a:rPr lang="zh-CN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zh-CN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AFEE9D9-2A0B-47A9-A60A-71940736B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770" y="5110516"/>
                <a:ext cx="2023484" cy="387094"/>
              </a:xfrm>
              <a:prstGeom prst="rect">
                <a:avLst/>
              </a:prstGeom>
              <a:blipFill>
                <a:blip r:embed="rId3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B7644C47-7F8D-4C35-A490-BE291489F4C4}"/>
                  </a:ext>
                </a:extLst>
              </p:cNvPr>
              <p:cNvSpPr txBox="1"/>
              <p:nvPr/>
            </p:nvSpPr>
            <p:spPr>
              <a:xfrm>
                <a:off x="4621463" y="5454019"/>
                <a:ext cx="2398576" cy="3837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Sup>
                      <m:sSubSupPr>
                        <m:ctrlPr>
                          <a:rPr lang="zh-CN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B7644C47-7F8D-4C35-A490-BE291489F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463" y="5454019"/>
                <a:ext cx="2398576" cy="383759"/>
              </a:xfrm>
              <a:prstGeom prst="rect">
                <a:avLst/>
              </a:prstGeom>
              <a:blipFill>
                <a:blip r:embed="rId3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AA95145-C011-484D-B463-73D8CA3E37C4}"/>
                  </a:ext>
                </a:extLst>
              </p:cNvPr>
              <p:cNvSpPr txBox="1"/>
              <p:nvPr/>
            </p:nvSpPr>
            <p:spPr>
              <a:xfrm>
                <a:off x="7466467" y="5288161"/>
                <a:ext cx="3545915" cy="4188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zh-CN" altLang="en-US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zh-CN" alt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AA95145-C011-484D-B463-73D8CA3E3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467" y="5288161"/>
                <a:ext cx="3545915" cy="418897"/>
              </a:xfrm>
              <a:prstGeom prst="rect">
                <a:avLst/>
              </a:prstGeom>
              <a:blipFill>
                <a:blip r:embed="rId36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本框 81">
            <a:extLst>
              <a:ext uri="{FF2B5EF4-FFF2-40B4-BE49-F238E27FC236}">
                <a16:creationId xmlns:a16="http://schemas.microsoft.com/office/drawing/2014/main" id="{A6D12C3C-5091-4C26-8C5A-D8353E98BC84}"/>
              </a:ext>
            </a:extLst>
          </p:cNvPr>
          <p:cNvSpPr txBox="1"/>
          <p:nvPr/>
        </p:nvSpPr>
        <p:spPr>
          <a:xfrm>
            <a:off x="6594586" y="5856349"/>
            <a:ext cx="1198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Output : </a:t>
            </a:r>
            <a:endParaRPr lang="zh-CN" altLang="en-US" sz="2400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B006CE5-66A3-4FBE-BBC0-737D4B7EEFAB}"/>
                  </a:ext>
                </a:extLst>
              </p:cNvPr>
              <p:cNvSpPr txBox="1"/>
              <p:nvPr/>
            </p:nvSpPr>
            <p:spPr>
              <a:xfrm>
                <a:off x="7829364" y="5881772"/>
                <a:ext cx="714390" cy="4108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B006CE5-66A3-4FBE-BBC0-737D4B7EE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364" y="5881772"/>
                <a:ext cx="714390" cy="410818"/>
              </a:xfrm>
              <a:prstGeom prst="rect">
                <a:avLst/>
              </a:prstGeom>
              <a:blipFill>
                <a:blip r:embed="rId37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3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186BA2-560A-4137-A2E4-57A26EEC70E5}"/>
              </a:ext>
            </a:extLst>
          </p:cNvPr>
          <p:cNvSpPr txBox="1"/>
          <p:nvPr/>
        </p:nvSpPr>
        <p:spPr>
          <a:xfrm>
            <a:off x="620486" y="526598"/>
            <a:ext cx="597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  <a:latin typeface="Baskerville Old Face" panose="02020602080505020303" pitchFamily="18" charset="0"/>
              </a:rPr>
              <a:t>1-out-of-2 OTE Protocol [IKNP03]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FEC252-C28D-44A1-A767-503FF92D84E5}"/>
              </a:ext>
            </a:extLst>
          </p:cNvPr>
          <p:cNvSpPr txBox="1"/>
          <p:nvPr/>
        </p:nvSpPr>
        <p:spPr>
          <a:xfrm>
            <a:off x="2804433" y="1205594"/>
            <a:ext cx="1098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Sender</a:t>
            </a:r>
            <a:endParaRPr lang="zh-CN" altLang="en-US" sz="2400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B30609-59DA-4DB2-B97F-BA29534E53B7}"/>
              </a:ext>
            </a:extLst>
          </p:cNvPr>
          <p:cNvSpPr txBox="1"/>
          <p:nvPr/>
        </p:nvSpPr>
        <p:spPr>
          <a:xfrm>
            <a:off x="8187347" y="1203263"/>
            <a:ext cx="1362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Receiver</a:t>
            </a:r>
            <a:endParaRPr lang="zh-CN" altLang="en-US" sz="2400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74E7BB5-0447-4864-9C47-CAB337097661}"/>
              </a:ext>
            </a:extLst>
          </p:cNvPr>
          <p:cNvGraphicFramePr>
            <a:graphicFrameLocks noGrp="1"/>
          </p:cNvGraphicFramePr>
          <p:nvPr/>
        </p:nvGraphicFramePr>
        <p:xfrm>
          <a:off x="7040093" y="2175825"/>
          <a:ext cx="1710420" cy="1755320"/>
        </p:xfrm>
        <a:graphic>
          <a:graphicData uri="http://schemas.openxmlformats.org/drawingml/2006/table">
            <a:tbl>
              <a:tblPr/>
              <a:tblGrid>
                <a:gridCol w="285070">
                  <a:extLst>
                    <a:ext uri="{9D8B030D-6E8A-4147-A177-3AD203B41FA5}">
                      <a16:colId xmlns:a16="http://schemas.microsoft.com/office/drawing/2014/main" val="3454742495"/>
                    </a:ext>
                  </a:extLst>
                </a:gridCol>
                <a:gridCol w="285070">
                  <a:extLst>
                    <a:ext uri="{9D8B030D-6E8A-4147-A177-3AD203B41FA5}">
                      <a16:colId xmlns:a16="http://schemas.microsoft.com/office/drawing/2014/main" val="1713611765"/>
                    </a:ext>
                  </a:extLst>
                </a:gridCol>
                <a:gridCol w="285070">
                  <a:extLst>
                    <a:ext uri="{9D8B030D-6E8A-4147-A177-3AD203B41FA5}">
                      <a16:colId xmlns:a16="http://schemas.microsoft.com/office/drawing/2014/main" val="2893211455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3020401514"/>
                    </a:ext>
                  </a:extLst>
                </a:gridCol>
                <a:gridCol w="285070">
                  <a:extLst>
                    <a:ext uri="{9D8B030D-6E8A-4147-A177-3AD203B41FA5}">
                      <a16:colId xmlns:a16="http://schemas.microsoft.com/office/drawing/2014/main" val="808418786"/>
                    </a:ext>
                  </a:extLst>
                </a:gridCol>
              </a:tblGrid>
              <a:tr h="17553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2609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F20A191-26EA-464B-B178-3BD008C75396}"/>
                  </a:ext>
                </a:extLst>
              </p:cNvPr>
              <p:cNvSpPr txBox="1"/>
              <p:nvPr/>
            </p:nvSpPr>
            <p:spPr>
              <a:xfrm>
                <a:off x="8038177" y="2841212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F20A191-26EA-464B-B178-3BD008C75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177" y="2841212"/>
                <a:ext cx="235642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C8F9E28-D1BD-4636-8F0A-A1928E309895}"/>
                  </a:ext>
                </a:extLst>
              </p:cNvPr>
              <p:cNvSpPr txBox="1"/>
              <p:nvPr/>
            </p:nvSpPr>
            <p:spPr>
              <a:xfrm>
                <a:off x="7076152" y="2887476"/>
                <a:ext cx="2692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C8F9E28-D1BD-4636-8F0A-A1928E309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152" y="2887476"/>
                <a:ext cx="269241" cy="276999"/>
              </a:xfrm>
              <a:prstGeom prst="rect">
                <a:avLst/>
              </a:prstGeom>
              <a:blipFill>
                <a:blip r:embed="rId3"/>
                <a:stretch>
                  <a:fillRect l="-18182" t="-4444" r="-4545"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316A533-EE48-4C6E-991C-0FB6E045775D}"/>
                  </a:ext>
                </a:extLst>
              </p:cNvPr>
              <p:cNvSpPr txBox="1"/>
              <p:nvPr/>
            </p:nvSpPr>
            <p:spPr>
              <a:xfrm>
                <a:off x="7345393" y="2887475"/>
                <a:ext cx="274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316A533-EE48-4C6E-991C-0FB6E0457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393" y="2887475"/>
                <a:ext cx="274178" cy="276999"/>
              </a:xfrm>
              <a:prstGeom prst="rect">
                <a:avLst/>
              </a:prstGeom>
              <a:blipFill>
                <a:blip r:embed="rId4"/>
                <a:stretch>
                  <a:fillRect l="-17778" t="-4444" r="-4444"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0B4B31F-272A-456D-B4D9-F1B384437210}"/>
                  </a:ext>
                </a:extLst>
              </p:cNvPr>
              <p:cNvSpPr txBox="1"/>
              <p:nvPr/>
            </p:nvSpPr>
            <p:spPr>
              <a:xfrm>
                <a:off x="7635927" y="2887474"/>
                <a:ext cx="274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0B4B31F-272A-456D-B4D9-F1B384437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927" y="2887474"/>
                <a:ext cx="274178" cy="276999"/>
              </a:xfrm>
              <a:prstGeom prst="rect">
                <a:avLst/>
              </a:prstGeom>
              <a:blipFill>
                <a:blip r:embed="rId5"/>
                <a:stretch>
                  <a:fillRect l="-17778" t="-4444" r="-4444"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39DF1FE-C8D9-48D2-B616-5BA117D825F7}"/>
                  </a:ext>
                </a:extLst>
              </p:cNvPr>
              <p:cNvSpPr txBox="1"/>
              <p:nvPr/>
            </p:nvSpPr>
            <p:spPr>
              <a:xfrm>
                <a:off x="8471935" y="2882536"/>
                <a:ext cx="283924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39DF1FE-C8D9-48D2-B616-5BA117D82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935" y="2882536"/>
                <a:ext cx="283924" cy="281937"/>
              </a:xfrm>
              <a:prstGeom prst="rect">
                <a:avLst/>
              </a:prstGeom>
              <a:blipFill>
                <a:blip r:embed="rId6"/>
                <a:stretch>
                  <a:fillRect l="-17391" t="-4348" r="-6522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D4698117-E7F1-469C-8AB0-D81ABB149973}"/>
              </a:ext>
            </a:extLst>
          </p:cNvPr>
          <p:cNvSpPr txBox="1"/>
          <p:nvPr/>
        </p:nvSpPr>
        <p:spPr>
          <a:xfrm>
            <a:off x="900794" y="1553937"/>
            <a:ext cx="1098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Input : </a:t>
            </a:r>
            <a:endParaRPr lang="zh-CN" altLang="en-US" sz="2400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C563EFD-F942-4A02-B07F-29E73854208D}"/>
                  </a:ext>
                </a:extLst>
              </p:cNvPr>
              <p:cNvSpPr txBox="1"/>
              <p:nvPr/>
            </p:nvSpPr>
            <p:spPr>
              <a:xfrm>
                <a:off x="2027175" y="1626437"/>
                <a:ext cx="3037434" cy="3229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i="1" kern="10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{0,1</m:t>
                      </m:r>
                      <m:sSup>
                        <m:sSupPr>
                          <m:ctrlPr>
                            <a:rPr lang="zh-CN" altLang="zh-CN" sz="1800" i="1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altLang="zh-CN" sz="1800" b="0" i="1" kern="100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zh-CN" sz="1800" kern="100" dirty="0">
                  <a:solidFill>
                    <a:schemeClr val="accent1"/>
                  </a:solidFill>
                  <a:effectLst/>
                  <a:latin typeface="Bahnschrift Light" panose="020B0502040204020203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C563EFD-F942-4A02-B07F-29E738542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175" y="1626437"/>
                <a:ext cx="3037434" cy="322909"/>
              </a:xfrm>
              <a:prstGeom prst="rect">
                <a:avLst/>
              </a:prstGeom>
              <a:blipFill>
                <a:blip r:embed="rId7"/>
                <a:stretch>
                  <a:fillRect b="-24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CD6E3A90-EE48-4DBF-8793-60FF3B13D507}"/>
              </a:ext>
            </a:extLst>
          </p:cNvPr>
          <p:cNvSpPr txBox="1"/>
          <p:nvPr/>
        </p:nvSpPr>
        <p:spPr>
          <a:xfrm>
            <a:off x="6452471" y="1553937"/>
            <a:ext cx="1098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Input : </a:t>
            </a:r>
            <a:endParaRPr lang="zh-CN" altLang="en-US" sz="2400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6857CA8-847A-48A0-88E6-F1CB58BED17B}"/>
                  </a:ext>
                </a:extLst>
              </p:cNvPr>
              <p:cNvSpPr txBox="1"/>
              <p:nvPr/>
            </p:nvSpPr>
            <p:spPr>
              <a:xfrm>
                <a:off x="7566403" y="1626437"/>
                <a:ext cx="3346044" cy="2862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kern="100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∈{0,1</m:t>
                    </m:r>
                    <m:sSup>
                      <m:sSupPr>
                        <m:ctrlPr>
                          <a:rPr lang="zh-CN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800" kern="100" dirty="0">
                    <a:solidFill>
                      <a:srgbClr val="7030A0"/>
                    </a:solidFill>
                    <a:effectLst/>
                    <a:latin typeface="Bahnschrift Light" panose="020B0502040204020203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zh-CN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{0,1</m:t>
                    </m:r>
                    <m:sSup>
                      <m:sSupPr>
                        <m:ctrlPr>
                          <a:rPr lang="zh-CN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800" kern="100" dirty="0">
                    <a:solidFill>
                      <a:srgbClr val="7030A0"/>
                    </a:solidFill>
                    <a:effectLst/>
                    <a:latin typeface="Bahnschrift Light" panose="020B0502040204020203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sz="1800" kern="100" dirty="0">
                    <a:solidFill>
                      <a:srgbClr val="7030A0"/>
                    </a:solidFill>
                    <a:effectLst/>
                    <a:latin typeface="Bahnschrift Light" panose="020B0502040204020203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 dirty="0">
                  <a:solidFill>
                    <a:srgbClr val="7030A0"/>
                  </a:solidFill>
                  <a:effectLst/>
                  <a:latin typeface="Bahnschrift Light" panose="020B0502040204020203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6857CA8-847A-48A0-88E6-F1CB58BED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403" y="1626437"/>
                <a:ext cx="3346044" cy="286232"/>
              </a:xfrm>
              <a:prstGeom prst="rect">
                <a:avLst/>
              </a:prstGeom>
              <a:blipFill>
                <a:blip r:embed="rId8"/>
                <a:stretch>
                  <a:fillRect l="-1821" t="-25532" b="-46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0E10FA27-100A-4DE9-A857-AD9F6B0ACC09}"/>
              </a:ext>
            </a:extLst>
          </p:cNvPr>
          <p:cNvGraphicFramePr>
            <a:graphicFrameLocks noGrp="1"/>
          </p:cNvGraphicFramePr>
          <p:nvPr/>
        </p:nvGraphicFramePr>
        <p:xfrm>
          <a:off x="9426355" y="2175825"/>
          <a:ext cx="1710420" cy="1755320"/>
        </p:xfrm>
        <a:graphic>
          <a:graphicData uri="http://schemas.openxmlformats.org/drawingml/2006/table">
            <a:tbl>
              <a:tblPr/>
              <a:tblGrid>
                <a:gridCol w="285070">
                  <a:extLst>
                    <a:ext uri="{9D8B030D-6E8A-4147-A177-3AD203B41FA5}">
                      <a16:colId xmlns:a16="http://schemas.microsoft.com/office/drawing/2014/main" val="3454742495"/>
                    </a:ext>
                  </a:extLst>
                </a:gridCol>
                <a:gridCol w="285070">
                  <a:extLst>
                    <a:ext uri="{9D8B030D-6E8A-4147-A177-3AD203B41FA5}">
                      <a16:colId xmlns:a16="http://schemas.microsoft.com/office/drawing/2014/main" val="1713611765"/>
                    </a:ext>
                  </a:extLst>
                </a:gridCol>
                <a:gridCol w="285070">
                  <a:extLst>
                    <a:ext uri="{9D8B030D-6E8A-4147-A177-3AD203B41FA5}">
                      <a16:colId xmlns:a16="http://schemas.microsoft.com/office/drawing/2014/main" val="2893211455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3020401514"/>
                    </a:ext>
                  </a:extLst>
                </a:gridCol>
                <a:gridCol w="285070">
                  <a:extLst>
                    <a:ext uri="{9D8B030D-6E8A-4147-A177-3AD203B41FA5}">
                      <a16:colId xmlns:a16="http://schemas.microsoft.com/office/drawing/2014/main" val="808418786"/>
                    </a:ext>
                  </a:extLst>
                </a:gridCol>
              </a:tblGrid>
              <a:tr h="17553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2609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353A895-A14F-4F51-8EBB-57AB6B3AB728}"/>
                  </a:ext>
                </a:extLst>
              </p:cNvPr>
              <p:cNvSpPr txBox="1"/>
              <p:nvPr/>
            </p:nvSpPr>
            <p:spPr>
              <a:xfrm>
                <a:off x="10424439" y="2841212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353A895-A14F-4F51-8EBB-57AB6B3AB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4439" y="2841212"/>
                <a:ext cx="23564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EE839D3-A2A3-410D-9BD9-FB3A86AAACB9}"/>
                  </a:ext>
                </a:extLst>
              </p:cNvPr>
              <p:cNvSpPr txBox="1"/>
              <p:nvPr/>
            </p:nvSpPr>
            <p:spPr>
              <a:xfrm>
                <a:off x="9448626" y="2596378"/>
                <a:ext cx="235642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EE839D3-A2A3-410D-9BD9-FB3A86AAA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626" y="2596378"/>
                <a:ext cx="235642" cy="1107996"/>
              </a:xfrm>
              <a:prstGeom prst="rect">
                <a:avLst/>
              </a:prstGeom>
              <a:blipFill>
                <a:blip r:embed="rId10"/>
                <a:stretch>
                  <a:fillRect l="-41026" t="-549" r="-41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9F62FB3E-0406-483B-8B8A-7608DFB4DEDE}"/>
              </a:ext>
            </a:extLst>
          </p:cNvPr>
          <p:cNvGraphicFramePr>
            <a:graphicFrameLocks noGrp="1"/>
          </p:cNvGraphicFramePr>
          <p:nvPr/>
        </p:nvGraphicFramePr>
        <p:xfrm>
          <a:off x="6321083" y="2175825"/>
          <a:ext cx="273503" cy="1755320"/>
        </p:xfrm>
        <a:graphic>
          <a:graphicData uri="http://schemas.openxmlformats.org/drawingml/2006/table">
            <a:tbl>
              <a:tblPr/>
              <a:tblGrid>
                <a:gridCol w="273503">
                  <a:extLst>
                    <a:ext uri="{9D8B030D-6E8A-4147-A177-3AD203B41FA5}">
                      <a16:colId xmlns:a16="http://schemas.microsoft.com/office/drawing/2014/main" val="1189122593"/>
                    </a:ext>
                  </a:extLst>
                </a:gridCol>
              </a:tblGrid>
              <a:tr h="17553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6797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A543864-3074-475A-9E94-86D4F3CAFBD7}"/>
                  </a:ext>
                </a:extLst>
              </p:cNvPr>
              <p:cNvSpPr txBox="1"/>
              <p:nvPr/>
            </p:nvSpPr>
            <p:spPr>
              <a:xfrm>
                <a:off x="6303733" y="2795141"/>
                <a:ext cx="290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A543864-3074-475A-9E94-86D4F3CAF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733" y="2795141"/>
                <a:ext cx="29085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2528F4A-1357-4119-BB60-6F6326F91F9A}"/>
                  </a:ext>
                </a:extLst>
              </p:cNvPr>
              <p:cNvSpPr txBox="1"/>
              <p:nvPr/>
            </p:nvSpPr>
            <p:spPr>
              <a:xfrm>
                <a:off x="6606962" y="2814287"/>
                <a:ext cx="3532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2528F4A-1357-4119-BB60-6F6326F91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962" y="2814287"/>
                <a:ext cx="353202" cy="369332"/>
              </a:xfrm>
              <a:prstGeom prst="rect">
                <a:avLst/>
              </a:prstGeom>
              <a:blipFill>
                <a:blip r:embed="rId12"/>
                <a:stretch>
                  <a:fillRect l="-3448" r="-1896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BB610E8-ADE2-4E53-966E-E64E627668E8}"/>
              </a:ext>
            </a:extLst>
          </p:cNvPr>
          <p:cNvCxnSpPr/>
          <p:nvPr/>
        </p:nvCxnSpPr>
        <p:spPr>
          <a:xfrm>
            <a:off x="8891603" y="2596284"/>
            <a:ext cx="4012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DB20C35-2D97-42AE-905E-3D6E78F2390E}"/>
              </a:ext>
            </a:extLst>
          </p:cNvPr>
          <p:cNvCxnSpPr/>
          <p:nvPr/>
        </p:nvCxnSpPr>
        <p:spPr>
          <a:xfrm>
            <a:off x="8891602" y="3598754"/>
            <a:ext cx="4012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558D6A8-C31D-4023-B179-AEEDC9116E50}"/>
                  </a:ext>
                </a:extLst>
              </p:cNvPr>
              <p:cNvSpPr txBox="1"/>
              <p:nvPr/>
            </p:nvSpPr>
            <p:spPr>
              <a:xfrm>
                <a:off x="9748597" y="2596284"/>
                <a:ext cx="235642" cy="1131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558D6A8-C31D-4023-B179-AEEDC9116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8597" y="2596284"/>
                <a:ext cx="235642" cy="1131656"/>
              </a:xfrm>
              <a:prstGeom prst="rect">
                <a:avLst/>
              </a:prstGeom>
              <a:blipFill>
                <a:blip r:embed="rId13"/>
                <a:stretch>
                  <a:fillRect l="-38462" t="-538" r="-43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0D82FDC-DF71-45DA-8413-3245C16D255F}"/>
                  </a:ext>
                </a:extLst>
              </p:cNvPr>
              <p:cNvSpPr txBox="1"/>
              <p:nvPr/>
            </p:nvSpPr>
            <p:spPr>
              <a:xfrm>
                <a:off x="10024894" y="2596284"/>
                <a:ext cx="235642" cy="1131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0D82FDC-DF71-45DA-8413-3245C16D2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4894" y="2596284"/>
                <a:ext cx="235642" cy="1131656"/>
              </a:xfrm>
              <a:prstGeom prst="rect">
                <a:avLst/>
              </a:prstGeom>
              <a:blipFill>
                <a:blip r:embed="rId14"/>
                <a:stretch>
                  <a:fillRect l="-42105" t="-538" r="-4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5A63954-D9B4-420A-AF22-458D34D1BC75}"/>
                  </a:ext>
                </a:extLst>
              </p:cNvPr>
              <p:cNvSpPr txBox="1"/>
              <p:nvPr/>
            </p:nvSpPr>
            <p:spPr>
              <a:xfrm>
                <a:off x="10865264" y="2596284"/>
                <a:ext cx="235642" cy="1131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5A63954-D9B4-420A-AF22-458D34D1B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5264" y="2596284"/>
                <a:ext cx="235642" cy="1131656"/>
              </a:xfrm>
              <a:prstGeom prst="rect">
                <a:avLst/>
              </a:prstGeom>
              <a:blipFill>
                <a:blip r:embed="rId15"/>
                <a:stretch>
                  <a:fillRect l="-38462" t="-538" r="-43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图形 37">
            <a:extLst>
              <a:ext uri="{FF2B5EF4-FFF2-40B4-BE49-F238E27FC236}">
                <a16:creationId xmlns:a16="http://schemas.microsoft.com/office/drawing/2014/main" id="{12C753BF-F44E-4C19-BC42-6713EBFBFD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93201" y="2740991"/>
            <a:ext cx="565025" cy="565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FC6C284-7389-4E96-B7C5-F9A06018662D}"/>
                  </a:ext>
                </a:extLst>
              </p:cNvPr>
              <p:cNvSpPr txBox="1"/>
              <p:nvPr/>
            </p:nvSpPr>
            <p:spPr>
              <a:xfrm>
                <a:off x="5606272" y="2457784"/>
                <a:ext cx="256480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FC6C284-7389-4E96-B7C5-F9A060186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272" y="2457784"/>
                <a:ext cx="256480" cy="285912"/>
              </a:xfrm>
              <a:prstGeom prst="rect">
                <a:avLst/>
              </a:prstGeom>
              <a:blipFill>
                <a:blip r:embed="rId18"/>
                <a:stretch>
                  <a:fillRect l="-19048" t="-8511" r="-14286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FBBF839-666C-42A1-A5ED-512378D855A0}"/>
                  </a:ext>
                </a:extLst>
              </p:cNvPr>
              <p:cNvSpPr txBox="1"/>
              <p:nvPr/>
            </p:nvSpPr>
            <p:spPr>
              <a:xfrm>
                <a:off x="5129622" y="3300393"/>
                <a:ext cx="1139713" cy="577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FBBF839-666C-42A1-A5ED-512378D85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622" y="3300393"/>
                <a:ext cx="1139713" cy="577659"/>
              </a:xfrm>
              <a:prstGeom prst="rect">
                <a:avLst/>
              </a:prstGeom>
              <a:blipFill>
                <a:blip r:embed="rId19"/>
                <a:stretch>
                  <a:fillRect t="-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CDA1893C-2F44-4AA5-8D92-7C7A4A1F7C29}"/>
              </a:ext>
            </a:extLst>
          </p:cNvPr>
          <p:cNvGraphicFramePr>
            <a:graphicFrameLocks noGrp="1"/>
          </p:cNvGraphicFramePr>
          <p:nvPr/>
        </p:nvGraphicFramePr>
        <p:xfrm>
          <a:off x="1998890" y="2175825"/>
          <a:ext cx="1710420" cy="1755320"/>
        </p:xfrm>
        <a:graphic>
          <a:graphicData uri="http://schemas.openxmlformats.org/drawingml/2006/table">
            <a:tbl>
              <a:tblPr/>
              <a:tblGrid>
                <a:gridCol w="285070">
                  <a:extLst>
                    <a:ext uri="{9D8B030D-6E8A-4147-A177-3AD203B41FA5}">
                      <a16:colId xmlns:a16="http://schemas.microsoft.com/office/drawing/2014/main" val="3454742495"/>
                    </a:ext>
                  </a:extLst>
                </a:gridCol>
                <a:gridCol w="285070">
                  <a:extLst>
                    <a:ext uri="{9D8B030D-6E8A-4147-A177-3AD203B41FA5}">
                      <a16:colId xmlns:a16="http://schemas.microsoft.com/office/drawing/2014/main" val="1713611765"/>
                    </a:ext>
                  </a:extLst>
                </a:gridCol>
                <a:gridCol w="285070">
                  <a:extLst>
                    <a:ext uri="{9D8B030D-6E8A-4147-A177-3AD203B41FA5}">
                      <a16:colId xmlns:a16="http://schemas.microsoft.com/office/drawing/2014/main" val="2893211455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3020401514"/>
                    </a:ext>
                  </a:extLst>
                </a:gridCol>
                <a:gridCol w="285070">
                  <a:extLst>
                    <a:ext uri="{9D8B030D-6E8A-4147-A177-3AD203B41FA5}">
                      <a16:colId xmlns:a16="http://schemas.microsoft.com/office/drawing/2014/main" val="808418786"/>
                    </a:ext>
                  </a:extLst>
                </a:gridCol>
              </a:tblGrid>
              <a:tr h="17553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2609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7E005B3-0836-43F4-82B1-D9E2539DFDDE}"/>
                  </a:ext>
                </a:extLst>
              </p:cNvPr>
              <p:cNvSpPr txBox="1"/>
              <p:nvPr/>
            </p:nvSpPr>
            <p:spPr>
              <a:xfrm>
                <a:off x="2996974" y="2841212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7E005B3-0836-43F4-82B1-D9E2539DF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974" y="2841212"/>
                <a:ext cx="235642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5AE9982-95F0-4A7F-81E1-D525C32A1EEB}"/>
              </a:ext>
            </a:extLst>
          </p:cNvPr>
          <p:cNvCxnSpPr>
            <a:cxnSpLocks/>
          </p:cNvCxnSpPr>
          <p:nvPr/>
        </p:nvCxnSpPr>
        <p:spPr>
          <a:xfrm flipH="1">
            <a:off x="4279681" y="2638528"/>
            <a:ext cx="4792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9ED918C-CD5C-4B82-BBD7-E145F97BC241}"/>
              </a:ext>
            </a:extLst>
          </p:cNvPr>
          <p:cNvCxnSpPr>
            <a:cxnSpLocks/>
          </p:cNvCxnSpPr>
          <p:nvPr/>
        </p:nvCxnSpPr>
        <p:spPr>
          <a:xfrm flipH="1">
            <a:off x="4279681" y="3601680"/>
            <a:ext cx="4792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2A46429-B785-42E5-98F4-7BA013D1CC04}"/>
              </a:ext>
            </a:extLst>
          </p:cNvPr>
          <p:cNvGrpSpPr/>
          <p:nvPr/>
        </p:nvGrpSpPr>
        <p:grpSpPr>
          <a:xfrm>
            <a:off x="1972887" y="2297490"/>
            <a:ext cx="371790" cy="2005806"/>
            <a:chOff x="1972887" y="2223970"/>
            <a:chExt cx="371790" cy="20058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8053239E-8CC6-4232-A3ED-892C7AA2702C}"/>
                    </a:ext>
                  </a:extLst>
                </p:cNvPr>
                <p:cNvSpPr txBox="1"/>
                <p:nvPr/>
              </p:nvSpPr>
              <p:spPr>
                <a:xfrm>
                  <a:off x="2035599" y="2223970"/>
                  <a:ext cx="235642" cy="20058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altLang="zh-CN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altLang="zh-CN" b="0" dirty="0">
                    <a:ea typeface="Cambria Math" panose="02040503050406030204" pitchFamily="18" charset="0"/>
                  </a:endParaRPr>
                </a:p>
                <a:p>
                  <a:endParaRPr lang="zh-CN" altLang="en-US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8053239E-8CC6-4232-A3ED-892C7AA270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599" y="2223970"/>
                  <a:ext cx="235642" cy="2005806"/>
                </a:xfrm>
                <a:prstGeom prst="rect">
                  <a:avLst/>
                </a:prstGeom>
                <a:blipFill>
                  <a:blip r:embed="rId20"/>
                  <a:stretch>
                    <a:fillRect l="-41026" t="-304" r="-410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2ADF302D-B092-420C-9C8D-201880A49D4B}"/>
                    </a:ext>
                  </a:extLst>
                </p:cNvPr>
                <p:cNvSpPr txBox="1"/>
                <p:nvPr/>
              </p:nvSpPr>
              <p:spPr>
                <a:xfrm rot="5400000">
                  <a:off x="2014584" y="2646201"/>
                  <a:ext cx="2908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2ADF302D-B092-420C-9C8D-201880A49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014584" y="2646201"/>
                  <a:ext cx="290853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13115" t="-4255" b="-63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785B32CB-91BF-4DD5-84FD-DCEABEF88C91}"/>
                    </a:ext>
                  </a:extLst>
                </p:cNvPr>
                <p:cNvSpPr txBox="1"/>
                <p:nvPr/>
              </p:nvSpPr>
              <p:spPr>
                <a:xfrm rot="5400000">
                  <a:off x="2012126" y="3444260"/>
                  <a:ext cx="2908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785B32CB-91BF-4DD5-84FD-DCEABEF88C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012126" y="3444260"/>
                  <a:ext cx="290853" cy="369332"/>
                </a:xfrm>
                <a:prstGeom prst="rect">
                  <a:avLst/>
                </a:prstGeom>
                <a:blipFill>
                  <a:blip r:embed="rId22"/>
                  <a:stretch>
                    <a:fillRect l="-13333" t="-4255" b="-4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A19A5F4-C7E6-45CC-9ECF-B4FC12C4C3BE}"/>
              </a:ext>
            </a:extLst>
          </p:cNvPr>
          <p:cNvGrpSpPr/>
          <p:nvPr/>
        </p:nvGrpSpPr>
        <p:grpSpPr>
          <a:xfrm>
            <a:off x="2267778" y="2298133"/>
            <a:ext cx="371790" cy="2005806"/>
            <a:chOff x="1972887" y="2223970"/>
            <a:chExt cx="371790" cy="20058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70BA3093-695A-47ED-B757-E992A5E10255}"/>
                    </a:ext>
                  </a:extLst>
                </p:cNvPr>
                <p:cNvSpPr txBox="1"/>
                <p:nvPr/>
              </p:nvSpPr>
              <p:spPr>
                <a:xfrm>
                  <a:off x="2035599" y="2223970"/>
                  <a:ext cx="235642" cy="20058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altLang="zh-CN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altLang="zh-CN" b="0" dirty="0">
                    <a:ea typeface="Cambria Math" panose="02040503050406030204" pitchFamily="18" charset="0"/>
                  </a:endParaRPr>
                </a:p>
                <a:p>
                  <a:endParaRPr lang="zh-CN" altLang="en-US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70BA3093-695A-47ED-B757-E992A5E102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599" y="2223970"/>
                  <a:ext cx="235642" cy="2005806"/>
                </a:xfrm>
                <a:prstGeom prst="rect">
                  <a:avLst/>
                </a:prstGeom>
                <a:blipFill>
                  <a:blip r:embed="rId23"/>
                  <a:stretch>
                    <a:fillRect l="-38462" t="-304" r="-43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E94FE7E0-7CA2-49F8-85F7-28223804B67C}"/>
                    </a:ext>
                  </a:extLst>
                </p:cNvPr>
                <p:cNvSpPr txBox="1"/>
                <p:nvPr/>
              </p:nvSpPr>
              <p:spPr>
                <a:xfrm rot="5400000">
                  <a:off x="2014584" y="2646201"/>
                  <a:ext cx="2908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E94FE7E0-7CA2-49F8-85F7-28223804B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014584" y="2646201"/>
                  <a:ext cx="290853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11475" t="-4255" b="-63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CD5020A1-02F6-4504-B609-402EEBA8E362}"/>
                    </a:ext>
                  </a:extLst>
                </p:cNvPr>
                <p:cNvSpPr txBox="1"/>
                <p:nvPr/>
              </p:nvSpPr>
              <p:spPr>
                <a:xfrm rot="5400000">
                  <a:off x="2012126" y="3444260"/>
                  <a:ext cx="2908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CD5020A1-02F6-4504-B609-402EEBA8E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012126" y="3444260"/>
                  <a:ext cx="290853" cy="369332"/>
                </a:xfrm>
                <a:prstGeom prst="rect">
                  <a:avLst/>
                </a:prstGeom>
                <a:blipFill>
                  <a:blip r:embed="rId25"/>
                  <a:stretch>
                    <a:fillRect l="-13115" t="-4255" b="-63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F6F65E6-431E-4C2A-BC12-15652B458B0E}"/>
              </a:ext>
            </a:extLst>
          </p:cNvPr>
          <p:cNvGrpSpPr/>
          <p:nvPr/>
        </p:nvGrpSpPr>
        <p:grpSpPr>
          <a:xfrm>
            <a:off x="2543258" y="2297490"/>
            <a:ext cx="371790" cy="2005806"/>
            <a:chOff x="1972887" y="2223970"/>
            <a:chExt cx="371790" cy="20058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D2C9F44F-8EF8-4315-8DF9-CF520ECAFA1A}"/>
                    </a:ext>
                  </a:extLst>
                </p:cNvPr>
                <p:cNvSpPr txBox="1"/>
                <p:nvPr/>
              </p:nvSpPr>
              <p:spPr>
                <a:xfrm>
                  <a:off x="2035599" y="2223970"/>
                  <a:ext cx="235642" cy="20058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altLang="zh-CN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altLang="zh-CN" b="0" dirty="0">
                    <a:ea typeface="Cambria Math" panose="02040503050406030204" pitchFamily="18" charset="0"/>
                  </a:endParaRPr>
                </a:p>
                <a:p>
                  <a:endParaRPr lang="zh-CN" altLang="en-US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D2C9F44F-8EF8-4315-8DF9-CF520ECAFA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599" y="2223970"/>
                  <a:ext cx="235642" cy="2005806"/>
                </a:xfrm>
                <a:prstGeom prst="rect">
                  <a:avLst/>
                </a:prstGeom>
                <a:blipFill>
                  <a:blip r:embed="rId26"/>
                  <a:stretch>
                    <a:fillRect l="-38462" t="-304" r="-43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FAE01AF6-A1DB-435E-9002-C2F7308829D3}"/>
                    </a:ext>
                  </a:extLst>
                </p:cNvPr>
                <p:cNvSpPr txBox="1"/>
                <p:nvPr/>
              </p:nvSpPr>
              <p:spPr>
                <a:xfrm rot="5400000">
                  <a:off x="2014584" y="2646201"/>
                  <a:ext cx="2908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FAE01AF6-A1DB-435E-9002-C2F7308829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014584" y="2646201"/>
                  <a:ext cx="290853" cy="369332"/>
                </a:xfrm>
                <a:prstGeom prst="rect">
                  <a:avLst/>
                </a:prstGeom>
                <a:blipFill>
                  <a:blip r:embed="rId27"/>
                  <a:stretch>
                    <a:fillRect l="-13333" t="-4255" b="-63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857DD9C2-2D2E-4425-A630-51FA43CFDE7F}"/>
                    </a:ext>
                  </a:extLst>
                </p:cNvPr>
                <p:cNvSpPr txBox="1"/>
                <p:nvPr/>
              </p:nvSpPr>
              <p:spPr>
                <a:xfrm rot="5400000">
                  <a:off x="2012126" y="3444260"/>
                  <a:ext cx="2908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857DD9C2-2D2E-4425-A630-51FA43CFDE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012126" y="3444260"/>
                  <a:ext cx="290853" cy="369332"/>
                </a:xfrm>
                <a:prstGeom prst="rect">
                  <a:avLst/>
                </a:prstGeom>
                <a:blipFill>
                  <a:blip r:embed="rId28"/>
                  <a:stretch>
                    <a:fillRect l="-13115" t="-4255" b="-4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FF44B94-F546-4F80-88A9-5DC5D498CF2C}"/>
              </a:ext>
            </a:extLst>
          </p:cNvPr>
          <p:cNvGrpSpPr/>
          <p:nvPr/>
        </p:nvGrpSpPr>
        <p:grpSpPr>
          <a:xfrm>
            <a:off x="3408981" y="2297490"/>
            <a:ext cx="371790" cy="2005806"/>
            <a:chOff x="1972887" y="2223970"/>
            <a:chExt cx="371790" cy="20058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AEB44100-4A87-4B73-958D-D1AB9561EB46}"/>
                    </a:ext>
                  </a:extLst>
                </p:cNvPr>
                <p:cNvSpPr txBox="1"/>
                <p:nvPr/>
              </p:nvSpPr>
              <p:spPr>
                <a:xfrm>
                  <a:off x="2035599" y="2223970"/>
                  <a:ext cx="235642" cy="20058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US" altLang="zh-CN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US" altLang="zh-CN" b="0" dirty="0">
                    <a:ea typeface="Cambria Math" panose="02040503050406030204" pitchFamily="18" charset="0"/>
                  </a:endParaRPr>
                </a:p>
                <a:p>
                  <a:endParaRPr lang="zh-CN" altLang="en-US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AEB44100-4A87-4B73-958D-D1AB9561E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599" y="2223970"/>
                  <a:ext cx="235642" cy="2005806"/>
                </a:xfrm>
                <a:prstGeom prst="rect">
                  <a:avLst/>
                </a:prstGeom>
                <a:blipFill>
                  <a:blip r:embed="rId29"/>
                  <a:stretch>
                    <a:fillRect l="-42105" t="-304" r="-44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D2E7BAD6-A7ED-4EA0-A1CB-AC2FC5F30A6E}"/>
                    </a:ext>
                  </a:extLst>
                </p:cNvPr>
                <p:cNvSpPr txBox="1"/>
                <p:nvPr/>
              </p:nvSpPr>
              <p:spPr>
                <a:xfrm rot="5400000">
                  <a:off x="2014584" y="2646201"/>
                  <a:ext cx="2908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D2E7BAD6-A7ED-4EA0-A1CB-AC2FC5F30A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014584" y="2646201"/>
                  <a:ext cx="290853" cy="369332"/>
                </a:xfrm>
                <a:prstGeom prst="rect">
                  <a:avLst/>
                </a:prstGeom>
                <a:blipFill>
                  <a:blip r:embed="rId30"/>
                  <a:stretch>
                    <a:fillRect l="-13333" t="-4255" b="-63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2B0307FD-3455-4F76-87B8-D7928048F4D6}"/>
                    </a:ext>
                  </a:extLst>
                </p:cNvPr>
                <p:cNvSpPr txBox="1"/>
                <p:nvPr/>
              </p:nvSpPr>
              <p:spPr>
                <a:xfrm rot="5400000">
                  <a:off x="2012126" y="3444260"/>
                  <a:ext cx="2908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2B0307FD-3455-4F76-87B8-D7928048F4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012126" y="3444260"/>
                  <a:ext cx="290853" cy="369332"/>
                </a:xfrm>
                <a:prstGeom prst="rect">
                  <a:avLst/>
                </a:prstGeom>
                <a:blipFill>
                  <a:blip r:embed="rId31"/>
                  <a:stretch>
                    <a:fillRect l="-13115" t="-4255" b="-4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1ABE73D6-8CBB-4C78-9249-DA4074476EC0}"/>
              </a:ext>
            </a:extLst>
          </p:cNvPr>
          <p:cNvSpPr txBox="1"/>
          <p:nvPr/>
        </p:nvSpPr>
        <p:spPr>
          <a:xfrm>
            <a:off x="7265082" y="3930307"/>
            <a:ext cx="146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Matrix T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7D231C4-5ECC-4B65-B720-5F6B7B14F79E}"/>
              </a:ext>
            </a:extLst>
          </p:cNvPr>
          <p:cNvSpPr txBox="1"/>
          <p:nvPr/>
        </p:nvSpPr>
        <p:spPr>
          <a:xfrm>
            <a:off x="2192556" y="3930307"/>
            <a:ext cx="146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Matrix Q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5D77E37-8FD8-4DD8-965A-6A1353810229}"/>
                  </a:ext>
                </a:extLst>
              </p:cNvPr>
              <p:cNvSpPr txBox="1"/>
              <p:nvPr/>
            </p:nvSpPr>
            <p:spPr>
              <a:xfrm>
                <a:off x="1852282" y="4448566"/>
                <a:ext cx="2387125" cy="68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zh-CN" alt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zh-CN" alt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altLang="zh-CN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zh-CN" alt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5D77E37-8FD8-4DD8-965A-6A1353810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282" y="4448566"/>
                <a:ext cx="2387125" cy="681982"/>
              </a:xfrm>
              <a:prstGeom prst="rect">
                <a:avLst/>
              </a:prstGeom>
              <a:blipFill>
                <a:blip r:embed="rId32"/>
                <a:stretch>
                  <a:fillRect b="-2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本框 71">
            <a:extLst>
              <a:ext uri="{FF2B5EF4-FFF2-40B4-BE49-F238E27FC236}">
                <a16:creationId xmlns:a16="http://schemas.microsoft.com/office/drawing/2014/main" id="{8D5AFCFD-1750-49CA-88F7-1D7588C1A293}"/>
              </a:ext>
            </a:extLst>
          </p:cNvPr>
          <p:cNvSpPr txBox="1"/>
          <p:nvPr/>
        </p:nvSpPr>
        <p:spPr>
          <a:xfrm>
            <a:off x="971855" y="4474631"/>
            <a:ext cx="1594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Baskerville Old Face" panose="02020602080505020303" pitchFamily="18" charset="0"/>
              </a:rPr>
              <a:t>Columns: </a:t>
            </a:r>
          </a:p>
          <a:p>
            <a:r>
              <a:rPr lang="en-US" altLang="zh-CN" dirty="0">
                <a:solidFill>
                  <a:srgbClr val="0070C0"/>
                </a:solidFill>
                <a:latin typeface="Baskerville Old Face" panose="02020602080505020303" pitchFamily="18" charset="0"/>
              </a:rPr>
              <a:t>Rows:</a:t>
            </a:r>
            <a:endParaRPr lang="zh-CN" altLang="en-US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1B49E138-C6D8-4886-A204-0BF2A45D89AD}"/>
                  </a:ext>
                </a:extLst>
              </p:cNvPr>
              <p:cNvSpPr txBox="1"/>
              <p:nvPr/>
            </p:nvSpPr>
            <p:spPr>
              <a:xfrm>
                <a:off x="841468" y="5163308"/>
                <a:ext cx="3777826" cy="627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lang="zh-CN" altLang="zh-CN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1B49E138-C6D8-4886-A204-0BF2A45D8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68" y="5163308"/>
                <a:ext cx="3777826" cy="62741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A0F1086-F4D9-4415-8DBC-69ECCCA72860}"/>
              </a:ext>
            </a:extLst>
          </p:cNvPr>
          <p:cNvCxnSpPr/>
          <p:nvPr/>
        </p:nvCxnSpPr>
        <p:spPr>
          <a:xfrm>
            <a:off x="4619294" y="5486206"/>
            <a:ext cx="2398577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AFEE9D9-2A0B-47A9-A60A-71940736B4BE}"/>
                  </a:ext>
                </a:extLst>
              </p:cNvPr>
              <p:cNvSpPr txBox="1"/>
              <p:nvPr/>
            </p:nvSpPr>
            <p:spPr>
              <a:xfrm>
                <a:off x="4722770" y="5110516"/>
                <a:ext cx="2023484" cy="387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)⊕</m:t>
                      </m:r>
                      <m:sSubSup>
                        <m:sSubSupPr>
                          <m:ctrlPr>
                            <a:rPr lang="zh-CN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zh-CN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AFEE9D9-2A0B-47A9-A60A-71940736B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770" y="5110516"/>
                <a:ext cx="2023484" cy="387094"/>
              </a:xfrm>
              <a:prstGeom prst="rect">
                <a:avLst/>
              </a:prstGeom>
              <a:blipFill>
                <a:blip r:embed="rId3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B7644C47-7F8D-4C35-A490-BE291489F4C4}"/>
                  </a:ext>
                </a:extLst>
              </p:cNvPr>
              <p:cNvSpPr txBox="1"/>
              <p:nvPr/>
            </p:nvSpPr>
            <p:spPr>
              <a:xfrm>
                <a:off x="4621463" y="5454019"/>
                <a:ext cx="2398576" cy="3837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Sup>
                      <m:sSubSupPr>
                        <m:ctrlPr>
                          <a:rPr lang="zh-CN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B7644C47-7F8D-4C35-A490-BE291489F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463" y="5454019"/>
                <a:ext cx="2398576" cy="383759"/>
              </a:xfrm>
              <a:prstGeom prst="rect">
                <a:avLst/>
              </a:prstGeom>
              <a:blipFill>
                <a:blip r:embed="rId3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AA95145-C011-484D-B463-73D8CA3E37C4}"/>
                  </a:ext>
                </a:extLst>
              </p:cNvPr>
              <p:cNvSpPr txBox="1"/>
              <p:nvPr/>
            </p:nvSpPr>
            <p:spPr>
              <a:xfrm>
                <a:off x="7466467" y="5288161"/>
                <a:ext cx="3545915" cy="4188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zh-CN" altLang="en-US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zh-CN" alt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AA95145-C011-484D-B463-73D8CA3E3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467" y="5288161"/>
                <a:ext cx="3545915" cy="418897"/>
              </a:xfrm>
              <a:prstGeom prst="rect">
                <a:avLst/>
              </a:prstGeom>
              <a:blipFill>
                <a:blip r:embed="rId36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本框 81">
            <a:extLst>
              <a:ext uri="{FF2B5EF4-FFF2-40B4-BE49-F238E27FC236}">
                <a16:creationId xmlns:a16="http://schemas.microsoft.com/office/drawing/2014/main" id="{A6D12C3C-5091-4C26-8C5A-D8353E98BC84}"/>
              </a:ext>
            </a:extLst>
          </p:cNvPr>
          <p:cNvSpPr txBox="1"/>
          <p:nvPr/>
        </p:nvSpPr>
        <p:spPr>
          <a:xfrm>
            <a:off x="6594586" y="5856349"/>
            <a:ext cx="1198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Output : </a:t>
            </a:r>
            <a:endParaRPr lang="zh-CN" altLang="en-US" sz="2400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B006CE5-66A3-4FBE-BBC0-737D4B7EEFAB}"/>
                  </a:ext>
                </a:extLst>
              </p:cNvPr>
              <p:cNvSpPr txBox="1"/>
              <p:nvPr/>
            </p:nvSpPr>
            <p:spPr>
              <a:xfrm>
                <a:off x="7829364" y="5881772"/>
                <a:ext cx="714390" cy="4108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B006CE5-66A3-4FBE-BBC0-737D4B7EE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364" y="5881772"/>
                <a:ext cx="714390" cy="410818"/>
              </a:xfrm>
              <a:prstGeom prst="rect">
                <a:avLst/>
              </a:prstGeom>
              <a:blipFill>
                <a:blip r:embed="rId37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06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186BA2-560A-4137-A2E4-57A26EEC70E5}"/>
              </a:ext>
            </a:extLst>
          </p:cNvPr>
          <p:cNvSpPr txBox="1"/>
          <p:nvPr/>
        </p:nvSpPr>
        <p:spPr>
          <a:xfrm>
            <a:off x="620486" y="526598"/>
            <a:ext cx="597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  <a:latin typeface="Baskerville Old Face" panose="02020602080505020303" pitchFamily="18" charset="0"/>
              </a:rPr>
              <a:t>1-out-of-L OTE Protocol [KK13]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FEC252-C28D-44A1-A767-503FF92D84E5}"/>
              </a:ext>
            </a:extLst>
          </p:cNvPr>
          <p:cNvSpPr txBox="1"/>
          <p:nvPr/>
        </p:nvSpPr>
        <p:spPr>
          <a:xfrm>
            <a:off x="2804433" y="1205594"/>
            <a:ext cx="1098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Sender</a:t>
            </a:r>
            <a:endParaRPr lang="zh-CN" altLang="en-US" sz="2400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B30609-59DA-4DB2-B97F-BA29534E53B7}"/>
              </a:ext>
            </a:extLst>
          </p:cNvPr>
          <p:cNvSpPr txBox="1"/>
          <p:nvPr/>
        </p:nvSpPr>
        <p:spPr>
          <a:xfrm>
            <a:off x="8187347" y="1203263"/>
            <a:ext cx="1362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Receiver</a:t>
            </a:r>
            <a:endParaRPr lang="zh-CN" altLang="en-US" sz="2400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4698117-E7F1-469C-8AB0-D81ABB149973}"/>
              </a:ext>
            </a:extLst>
          </p:cNvPr>
          <p:cNvSpPr txBox="1"/>
          <p:nvPr/>
        </p:nvSpPr>
        <p:spPr>
          <a:xfrm>
            <a:off x="900794" y="1553937"/>
            <a:ext cx="1098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Input : </a:t>
            </a:r>
            <a:endParaRPr lang="zh-CN" altLang="en-US" sz="2400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C563EFD-F942-4A02-B07F-29E73854208D}"/>
                  </a:ext>
                </a:extLst>
              </p:cNvPr>
              <p:cNvSpPr txBox="1"/>
              <p:nvPr/>
            </p:nvSpPr>
            <p:spPr>
              <a:xfrm>
                <a:off x="1897320" y="1610819"/>
                <a:ext cx="3663631" cy="3229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zh-CN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i="1" kern="10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{0,1</m:t>
                      </m:r>
                      <m:sSup>
                        <m:sSupPr>
                          <m:ctrlPr>
                            <a:rPr lang="zh-CN" altLang="zh-CN" sz="1800" i="1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altLang="zh-CN" sz="1800" b="0" i="1" kern="100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zh-CN" sz="1800" kern="100" dirty="0">
                  <a:solidFill>
                    <a:schemeClr val="accent1"/>
                  </a:solidFill>
                  <a:effectLst/>
                  <a:latin typeface="Bahnschrift Light" panose="020B0502040204020203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C563EFD-F942-4A02-B07F-29E738542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320" y="1610819"/>
                <a:ext cx="3663631" cy="322909"/>
              </a:xfrm>
              <a:prstGeom prst="rect">
                <a:avLst/>
              </a:prstGeom>
              <a:blipFill>
                <a:blip r:embed="rId2"/>
                <a:stretch>
                  <a:fillRect b="-26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CD6E3A90-EE48-4DBF-8793-60FF3B13D507}"/>
              </a:ext>
            </a:extLst>
          </p:cNvPr>
          <p:cNvSpPr txBox="1"/>
          <p:nvPr/>
        </p:nvSpPr>
        <p:spPr>
          <a:xfrm>
            <a:off x="6452471" y="1553937"/>
            <a:ext cx="1098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Input : </a:t>
            </a:r>
            <a:endParaRPr lang="zh-CN" altLang="en-US" sz="2400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6857CA8-847A-48A0-88E6-F1CB58BED17B}"/>
                  </a:ext>
                </a:extLst>
              </p:cNvPr>
              <p:cNvSpPr txBox="1"/>
              <p:nvPr/>
            </p:nvSpPr>
            <p:spPr>
              <a:xfrm>
                <a:off x="7566403" y="1626437"/>
                <a:ext cx="3865225" cy="2862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kern="100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∈{1</m:t>
                    </m:r>
                    <m:r>
                      <a:rPr lang="en-US" altLang="zh-CN" b="0" i="1" kern="1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,2,…,</m:t>
                    </m:r>
                    <m:r>
                      <a:rPr lang="en-US" altLang="zh-CN" b="0" i="1" kern="1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sSup>
                      <m:sSupPr>
                        <m:ctrlPr>
                          <a:rPr lang="zh-CN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800" kern="100" dirty="0">
                    <a:solidFill>
                      <a:srgbClr val="7030A0"/>
                    </a:solidFill>
                    <a:effectLst/>
                    <a:latin typeface="Bahnschrift Light" panose="020B0502040204020203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zh-CN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{0,1</m:t>
                    </m:r>
                    <m:sSup>
                      <m:sSupPr>
                        <m:ctrlPr>
                          <a:rPr lang="zh-CN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800" kern="100" dirty="0">
                    <a:solidFill>
                      <a:srgbClr val="7030A0"/>
                    </a:solidFill>
                    <a:effectLst/>
                    <a:latin typeface="Bahnschrift Light" panose="020B0502040204020203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sz="1800" kern="100" dirty="0">
                    <a:solidFill>
                      <a:srgbClr val="7030A0"/>
                    </a:solidFill>
                    <a:effectLst/>
                    <a:latin typeface="Bahnschrift Light" panose="020B0502040204020203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 dirty="0">
                  <a:solidFill>
                    <a:srgbClr val="7030A0"/>
                  </a:solidFill>
                  <a:effectLst/>
                  <a:latin typeface="Bahnschrift Light" panose="020B0502040204020203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6857CA8-847A-48A0-88E6-F1CB58BED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403" y="1626437"/>
                <a:ext cx="3865225" cy="286232"/>
              </a:xfrm>
              <a:prstGeom prst="rect">
                <a:avLst/>
              </a:prstGeom>
              <a:blipFill>
                <a:blip r:embed="rId3"/>
                <a:stretch>
                  <a:fillRect l="-1577" t="-25532" b="-46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BB610E8-ADE2-4E53-966E-E64E627668E8}"/>
              </a:ext>
            </a:extLst>
          </p:cNvPr>
          <p:cNvCxnSpPr/>
          <p:nvPr/>
        </p:nvCxnSpPr>
        <p:spPr>
          <a:xfrm>
            <a:off x="8940049" y="2836830"/>
            <a:ext cx="4012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DB20C35-2D97-42AE-905E-3D6E78F2390E}"/>
              </a:ext>
            </a:extLst>
          </p:cNvPr>
          <p:cNvCxnSpPr/>
          <p:nvPr/>
        </p:nvCxnSpPr>
        <p:spPr>
          <a:xfrm>
            <a:off x="8940048" y="3839300"/>
            <a:ext cx="4012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图形 37">
            <a:extLst>
              <a:ext uri="{FF2B5EF4-FFF2-40B4-BE49-F238E27FC236}">
                <a16:creationId xmlns:a16="http://schemas.microsoft.com/office/drawing/2014/main" id="{12C753BF-F44E-4C19-BC42-6713EBFBFD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7788" y="2950276"/>
            <a:ext cx="565025" cy="565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FC6C284-7389-4E96-B7C5-F9A06018662D}"/>
                  </a:ext>
                </a:extLst>
              </p:cNvPr>
              <p:cNvSpPr txBox="1"/>
              <p:nvPr/>
            </p:nvSpPr>
            <p:spPr>
              <a:xfrm>
                <a:off x="6160859" y="2667069"/>
                <a:ext cx="256480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FC6C284-7389-4E96-B7C5-F9A060186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859" y="2667069"/>
                <a:ext cx="256480" cy="285912"/>
              </a:xfrm>
              <a:prstGeom prst="rect">
                <a:avLst/>
              </a:prstGeom>
              <a:blipFill>
                <a:blip r:embed="rId6"/>
                <a:stretch>
                  <a:fillRect l="-19048" t="-8696" r="-1428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FBBF839-666C-42A1-A5ED-512378D855A0}"/>
                  </a:ext>
                </a:extLst>
              </p:cNvPr>
              <p:cNvSpPr txBox="1"/>
              <p:nvPr/>
            </p:nvSpPr>
            <p:spPr>
              <a:xfrm>
                <a:off x="5719242" y="3509678"/>
                <a:ext cx="1139713" cy="5629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FBBF839-666C-42A1-A5ED-512378D85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242" y="3509678"/>
                <a:ext cx="1139713" cy="562911"/>
              </a:xfrm>
              <a:prstGeom prst="rect">
                <a:avLst/>
              </a:prstGeom>
              <a:blipFill>
                <a:blip r:embed="rId7"/>
                <a:stretch>
                  <a:fillRect t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CDA1893C-2F44-4AA5-8D92-7C7A4A1F7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211426"/>
              </p:ext>
            </p:extLst>
          </p:nvPr>
        </p:nvGraphicFramePr>
        <p:xfrm>
          <a:off x="7121473" y="2414230"/>
          <a:ext cx="1710420" cy="1750982"/>
        </p:xfrm>
        <a:graphic>
          <a:graphicData uri="http://schemas.openxmlformats.org/drawingml/2006/table">
            <a:tbl>
              <a:tblPr/>
              <a:tblGrid>
                <a:gridCol w="1710420">
                  <a:extLst>
                    <a:ext uri="{9D8B030D-6E8A-4147-A177-3AD203B41FA5}">
                      <a16:colId xmlns:a16="http://schemas.microsoft.com/office/drawing/2014/main" val="3454742495"/>
                    </a:ext>
                  </a:extLst>
                </a:gridCol>
              </a:tblGrid>
              <a:tr h="327935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260940"/>
                  </a:ext>
                </a:extLst>
              </a:tr>
              <a:tr h="327935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44792"/>
                  </a:ext>
                </a:extLst>
              </a:tr>
              <a:tr h="327935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843530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878449"/>
                  </a:ext>
                </a:extLst>
              </a:tr>
              <a:tr h="327935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55902"/>
                  </a:ext>
                </a:extLst>
              </a:tr>
            </a:tbl>
          </a:graphicData>
        </a:graphic>
      </p:graphicFrame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5AE9982-95F0-4A7F-81E1-D525C32A1EEB}"/>
              </a:ext>
            </a:extLst>
          </p:cNvPr>
          <p:cNvCxnSpPr>
            <a:cxnSpLocks/>
          </p:cNvCxnSpPr>
          <p:nvPr/>
        </p:nvCxnSpPr>
        <p:spPr>
          <a:xfrm flipH="1">
            <a:off x="5284575" y="2817379"/>
            <a:ext cx="4792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9ED918C-CD5C-4B82-BBD7-E145F97BC241}"/>
              </a:ext>
            </a:extLst>
          </p:cNvPr>
          <p:cNvCxnSpPr>
            <a:cxnSpLocks/>
          </p:cNvCxnSpPr>
          <p:nvPr/>
        </p:nvCxnSpPr>
        <p:spPr>
          <a:xfrm flipH="1">
            <a:off x="5284575" y="3780531"/>
            <a:ext cx="4792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1ABE73D6-8CBB-4C78-9249-DA4074476EC0}"/>
              </a:ext>
            </a:extLst>
          </p:cNvPr>
          <p:cNvSpPr txBox="1"/>
          <p:nvPr/>
        </p:nvSpPr>
        <p:spPr>
          <a:xfrm>
            <a:off x="7313528" y="4170853"/>
            <a:ext cx="146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Baskerville Old Face" panose="02020602080505020303" pitchFamily="18" charset="0"/>
              </a:rPr>
              <a:t>Matrix T</a:t>
            </a:r>
            <a:endParaRPr lang="zh-CN" altLang="en-US" sz="2400" dirty="0"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5D77E37-8FD8-4DD8-965A-6A1353810229}"/>
                  </a:ext>
                </a:extLst>
              </p:cNvPr>
              <p:cNvSpPr txBox="1"/>
              <p:nvPr/>
            </p:nvSpPr>
            <p:spPr>
              <a:xfrm>
                <a:off x="978649" y="4675026"/>
                <a:ext cx="4911876" cy="728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zh-CN" alt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zh-CN" altLang="en-US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zh-CN" alt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zh-CN" altLang="en-US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zh-CN" altLang="en-US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zh-CN" alt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5D77E37-8FD8-4DD8-965A-6A1353810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49" y="4675026"/>
                <a:ext cx="4911876" cy="728917"/>
              </a:xfrm>
              <a:prstGeom prst="rect">
                <a:avLst/>
              </a:prstGeom>
              <a:blipFill>
                <a:blip r:embed="rId8"/>
                <a:stretch>
                  <a:fillRect b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本框 71">
            <a:extLst>
              <a:ext uri="{FF2B5EF4-FFF2-40B4-BE49-F238E27FC236}">
                <a16:creationId xmlns:a16="http://schemas.microsoft.com/office/drawing/2014/main" id="{8D5AFCFD-1750-49CA-88F7-1D7588C1A293}"/>
              </a:ext>
            </a:extLst>
          </p:cNvPr>
          <p:cNvSpPr txBox="1"/>
          <p:nvPr/>
        </p:nvSpPr>
        <p:spPr>
          <a:xfrm>
            <a:off x="978649" y="4708868"/>
            <a:ext cx="1594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Baskerville Old Face" panose="02020602080505020303" pitchFamily="18" charset="0"/>
              </a:rPr>
              <a:t>Columns: </a:t>
            </a:r>
          </a:p>
          <a:p>
            <a:r>
              <a:rPr lang="en-US" altLang="zh-CN" dirty="0">
                <a:solidFill>
                  <a:srgbClr val="0070C0"/>
                </a:solidFill>
                <a:latin typeface="Baskerville Old Face" panose="02020602080505020303" pitchFamily="18" charset="0"/>
              </a:rPr>
              <a:t>Rows:</a:t>
            </a:r>
            <a:endParaRPr lang="zh-CN" altLang="en-US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A0F1086-F4D9-4415-8DBC-69ECCCA72860}"/>
              </a:ext>
            </a:extLst>
          </p:cNvPr>
          <p:cNvCxnSpPr>
            <a:cxnSpLocks/>
          </p:cNvCxnSpPr>
          <p:nvPr/>
        </p:nvCxnSpPr>
        <p:spPr>
          <a:xfrm flipV="1">
            <a:off x="5797105" y="6159695"/>
            <a:ext cx="3034788" cy="1118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AFEE9D9-2A0B-47A9-A60A-71940736B4BE}"/>
                  </a:ext>
                </a:extLst>
              </p:cNvPr>
              <p:cNvSpPr txBox="1"/>
              <p:nvPr/>
            </p:nvSpPr>
            <p:spPr>
              <a:xfrm>
                <a:off x="5429474" y="5744798"/>
                <a:ext cx="3622273" cy="4064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⊕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zh-CN" altLang="en-US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Sup>
                        <m:sSubSupPr>
                          <m:ctrlPr>
                            <a:rPr lang="zh-CN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zh-CN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AFEE9D9-2A0B-47A9-A60A-71940736B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474" y="5744798"/>
                <a:ext cx="3622273" cy="406458"/>
              </a:xfrm>
              <a:prstGeom prst="rect">
                <a:avLst/>
              </a:prstGeom>
              <a:blipFill>
                <a:blip r:embed="rId9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AA95145-C011-484D-B463-73D8CA3E37C4}"/>
                  </a:ext>
                </a:extLst>
              </p:cNvPr>
              <p:cNvSpPr txBox="1"/>
              <p:nvPr/>
            </p:nvSpPr>
            <p:spPr>
              <a:xfrm>
                <a:off x="8084720" y="5685327"/>
                <a:ext cx="3545915" cy="426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zh-CN" altLang="en-US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zh-CN" alt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AA95145-C011-484D-B463-73D8CA3E3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720" y="5685327"/>
                <a:ext cx="3545915" cy="4265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本框 81">
            <a:extLst>
              <a:ext uri="{FF2B5EF4-FFF2-40B4-BE49-F238E27FC236}">
                <a16:creationId xmlns:a16="http://schemas.microsoft.com/office/drawing/2014/main" id="{A6D12C3C-5091-4C26-8C5A-D8353E98BC84}"/>
              </a:ext>
            </a:extLst>
          </p:cNvPr>
          <p:cNvSpPr txBox="1"/>
          <p:nvPr/>
        </p:nvSpPr>
        <p:spPr>
          <a:xfrm>
            <a:off x="8925682" y="6159695"/>
            <a:ext cx="1198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Output : </a:t>
            </a:r>
            <a:endParaRPr lang="zh-CN" altLang="en-US" sz="2400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B006CE5-66A3-4FBE-BBC0-737D4B7EEFAB}"/>
                  </a:ext>
                </a:extLst>
              </p:cNvPr>
              <p:cNvSpPr txBox="1"/>
              <p:nvPr/>
            </p:nvSpPr>
            <p:spPr>
              <a:xfrm>
                <a:off x="10160460" y="6185118"/>
                <a:ext cx="714390" cy="4108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B006CE5-66A3-4FBE-BBC0-737D4B7EE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460" y="6185118"/>
                <a:ext cx="714390" cy="410818"/>
              </a:xfrm>
              <a:prstGeom prst="rect">
                <a:avLst/>
              </a:prstGeom>
              <a:blipFill>
                <a:blip r:embed="rId11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44BB57AA-6CDB-48F2-A189-192A9136CA8C}"/>
                  </a:ext>
                </a:extLst>
              </p:cNvPr>
              <p:cNvSpPr txBox="1"/>
              <p:nvPr/>
            </p:nvSpPr>
            <p:spPr>
              <a:xfrm>
                <a:off x="1893914" y="1942649"/>
                <a:ext cx="1340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kern="10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kern="10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kern="10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 kern="1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kern="10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kern="10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zh-CN" i="1" kern="1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kern="10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sz="1800" kern="100" dirty="0">
                  <a:solidFill>
                    <a:schemeClr val="accent1"/>
                  </a:solidFill>
                  <a:effectLst/>
                  <a:latin typeface="Bahnschrift Light" panose="020B0502040204020203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44BB57AA-6CDB-48F2-A189-192A9136C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914" y="1942649"/>
                <a:ext cx="1340623" cy="276999"/>
              </a:xfrm>
              <a:prstGeom prst="rect">
                <a:avLst/>
              </a:prstGeom>
              <a:blipFill>
                <a:blip r:embed="rId1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2C2091F5-D03D-441C-8B1E-19D0D5981CD7}"/>
                  </a:ext>
                </a:extLst>
              </p:cNvPr>
              <p:cNvSpPr txBox="1"/>
              <p:nvPr/>
            </p:nvSpPr>
            <p:spPr>
              <a:xfrm>
                <a:off x="7566403" y="1931415"/>
                <a:ext cx="1340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zh-CN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sz="1800" kern="100" dirty="0">
                  <a:solidFill>
                    <a:srgbClr val="7030A0"/>
                  </a:solidFill>
                  <a:effectLst/>
                  <a:latin typeface="Bahnschrift Light" panose="020B0502040204020203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2C2091F5-D03D-441C-8B1E-19D0D5981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403" y="1931415"/>
                <a:ext cx="1340623" cy="276999"/>
              </a:xfrm>
              <a:prstGeom prst="rect">
                <a:avLst/>
              </a:prstGeom>
              <a:blipFill>
                <a:blip r:embed="rId1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B2E360B9-AE64-4E74-92B7-C31866931CD6}"/>
                  </a:ext>
                </a:extLst>
              </p:cNvPr>
              <p:cNvSpPr txBox="1"/>
              <p:nvPr/>
            </p:nvSpPr>
            <p:spPr>
              <a:xfrm>
                <a:off x="7723225" y="2383128"/>
                <a:ext cx="513489" cy="369332"/>
              </a:xfrm>
              <a:prstGeom prst="rect">
                <a:avLst/>
              </a:prstGeom>
              <a:noFill/>
            </p:spPr>
            <p:txBody>
              <a:bodyPr wrap="square" lIns="144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B2E360B9-AE64-4E74-92B7-C31866931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225" y="2383128"/>
                <a:ext cx="51348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D1215A2B-163C-4810-B89C-2109C1B2DE5F}"/>
                  </a:ext>
                </a:extLst>
              </p:cNvPr>
              <p:cNvSpPr txBox="1"/>
              <p:nvPr/>
            </p:nvSpPr>
            <p:spPr>
              <a:xfrm>
                <a:off x="7723225" y="2694408"/>
                <a:ext cx="513489" cy="369332"/>
              </a:xfrm>
              <a:prstGeom prst="rect">
                <a:avLst/>
              </a:prstGeom>
              <a:noFill/>
            </p:spPr>
            <p:txBody>
              <a:bodyPr wrap="square" lIns="144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D1215A2B-163C-4810-B89C-2109C1B2D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225" y="2694408"/>
                <a:ext cx="51348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07CCEAB0-2490-4A5B-8376-D807F96DF7F0}"/>
                  </a:ext>
                </a:extLst>
              </p:cNvPr>
              <p:cNvSpPr txBox="1"/>
              <p:nvPr/>
            </p:nvSpPr>
            <p:spPr>
              <a:xfrm>
                <a:off x="7723225" y="3052314"/>
                <a:ext cx="513489" cy="369332"/>
              </a:xfrm>
              <a:prstGeom prst="rect">
                <a:avLst/>
              </a:prstGeom>
              <a:noFill/>
            </p:spPr>
            <p:txBody>
              <a:bodyPr wrap="square" lIns="144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07CCEAB0-2490-4A5B-8376-D807F96DF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225" y="3052314"/>
                <a:ext cx="51348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C6A82D83-A85A-4B07-99A5-6EF84E8E441D}"/>
                  </a:ext>
                </a:extLst>
              </p:cNvPr>
              <p:cNvSpPr txBox="1"/>
              <p:nvPr/>
            </p:nvSpPr>
            <p:spPr>
              <a:xfrm>
                <a:off x="7723225" y="3779553"/>
                <a:ext cx="513489" cy="369332"/>
              </a:xfrm>
              <a:prstGeom prst="rect">
                <a:avLst/>
              </a:prstGeom>
              <a:noFill/>
            </p:spPr>
            <p:txBody>
              <a:bodyPr wrap="square" lIns="144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C6A82D83-A85A-4B07-99A5-6EF84E8E4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225" y="3779553"/>
                <a:ext cx="51348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2F05154A-C46A-4EBC-9EFF-7471ACE416C4}"/>
                  </a:ext>
                </a:extLst>
              </p:cNvPr>
              <p:cNvSpPr txBox="1"/>
              <p:nvPr/>
            </p:nvSpPr>
            <p:spPr>
              <a:xfrm>
                <a:off x="7715575" y="3386965"/>
                <a:ext cx="466207" cy="369332"/>
              </a:xfrm>
              <a:prstGeom prst="rect">
                <a:avLst/>
              </a:prstGeom>
              <a:noFill/>
            </p:spPr>
            <p:txBody>
              <a:bodyPr wrap="square" lIns="144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2F05154A-C46A-4EBC-9EFF-7471ACE41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575" y="3386965"/>
                <a:ext cx="46620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7" name="表格 86">
            <a:extLst>
              <a:ext uri="{FF2B5EF4-FFF2-40B4-BE49-F238E27FC236}">
                <a16:creationId xmlns:a16="http://schemas.microsoft.com/office/drawing/2014/main" id="{2B6D0E34-7E22-4947-8EC1-70891C1AE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199369"/>
              </p:ext>
            </p:extLst>
          </p:nvPr>
        </p:nvGraphicFramePr>
        <p:xfrm>
          <a:off x="9502436" y="2414230"/>
          <a:ext cx="1710420" cy="1750982"/>
        </p:xfrm>
        <a:graphic>
          <a:graphicData uri="http://schemas.openxmlformats.org/drawingml/2006/table">
            <a:tbl>
              <a:tblPr/>
              <a:tblGrid>
                <a:gridCol w="1710420">
                  <a:extLst>
                    <a:ext uri="{9D8B030D-6E8A-4147-A177-3AD203B41FA5}">
                      <a16:colId xmlns:a16="http://schemas.microsoft.com/office/drawing/2014/main" val="3454742495"/>
                    </a:ext>
                  </a:extLst>
                </a:gridCol>
              </a:tblGrid>
              <a:tr h="327935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260940"/>
                  </a:ext>
                </a:extLst>
              </a:tr>
              <a:tr h="327935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44792"/>
                  </a:ext>
                </a:extLst>
              </a:tr>
              <a:tr h="327935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843530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878449"/>
                  </a:ext>
                </a:extLst>
              </a:tr>
              <a:tr h="327935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559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8114FB15-E428-41FB-BA55-67AAFA9E94F6}"/>
                  </a:ext>
                </a:extLst>
              </p:cNvPr>
              <p:cNvSpPr txBox="1"/>
              <p:nvPr/>
            </p:nvSpPr>
            <p:spPr>
              <a:xfrm>
                <a:off x="9857678" y="2382345"/>
                <a:ext cx="1397034" cy="404213"/>
              </a:xfrm>
              <a:prstGeom prst="rect">
                <a:avLst/>
              </a:prstGeom>
              <a:noFill/>
            </p:spPr>
            <p:txBody>
              <a:bodyPr wrap="square" lIns="14400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8114FB15-E428-41FB-BA55-67AAFA9E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678" y="2382345"/>
                <a:ext cx="1397034" cy="40421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F7D024CB-38A8-4A5C-BC1B-4DBB1A3BE347}"/>
                  </a:ext>
                </a:extLst>
              </p:cNvPr>
              <p:cNvSpPr txBox="1"/>
              <p:nvPr/>
            </p:nvSpPr>
            <p:spPr>
              <a:xfrm>
                <a:off x="10124542" y="3386965"/>
                <a:ext cx="466207" cy="369332"/>
              </a:xfrm>
              <a:prstGeom prst="rect">
                <a:avLst/>
              </a:prstGeom>
              <a:noFill/>
            </p:spPr>
            <p:txBody>
              <a:bodyPr wrap="square" lIns="144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F7D024CB-38A8-4A5C-BC1B-4DBB1A3BE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542" y="3386965"/>
                <a:ext cx="46620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08E1E587-C14B-4F4E-B709-9B61ED3CC147}"/>
                  </a:ext>
                </a:extLst>
              </p:cNvPr>
              <p:cNvSpPr txBox="1"/>
              <p:nvPr/>
            </p:nvSpPr>
            <p:spPr>
              <a:xfrm>
                <a:off x="9857678" y="2694408"/>
                <a:ext cx="1397034" cy="404213"/>
              </a:xfrm>
              <a:prstGeom prst="rect">
                <a:avLst/>
              </a:prstGeom>
              <a:noFill/>
            </p:spPr>
            <p:txBody>
              <a:bodyPr wrap="square" lIns="14400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08E1E587-C14B-4F4E-B709-9B61ED3CC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678" y="2694408"/>
                <a:ext cx="1397034" cy="40421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E9F3D690-F4CC-45C0-B91C-2F641F1670E2}"/>
                  </a:ext>
                </a:extLst>
              </p:cNvPr>
              <p:cNvSpPr txBox="1"/>
              <p:nvPr/>
            </p:nvSpPr>
            <p:spPr>
              <a:xfrm>
                <a:off x="9857678" y="3040188"/>
                <a:ext cx="1397034" cy="404213"/>
              </a:xfrm>
              <a:prstGeom prst="rect">
                <a:avLst/>
              </a:prstGeom>
              <a:noFill/>
            </p:spPr>
            <p:txBody>
              <a:bodyPr wrap="square" lIns="14400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E9F3D690-F4CC-45C0-B91C-2F641F167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678" y="3040188"/>
                <a:ext cx="1397034" cy="40421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C240D2EA-5542-43E9-9CB6-8CB42DCDB9DF}"/>
                  </a:ext>
                </a:extLst>
              </p:cNvPr>
              <p:cNvSpPr txBox="1"/>
              <p:nvPr/>
            </p:nvSpPr>
            <p:spPr>
              <a:xfrm>
                <a:off x="9857678" y="3806734"/>
                <a:ext cx="1397034" cy="404213"/>
              </a:xfrm>
              <a:prstGeom prst="rect">
                <a:avLst/>
              </a:prstGeom>
              <a:noFill/>
            </p:spPr>
            <p:txBody>
              <a:bodyPr wrap="square" lIns="14400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C240D2EA-5542-43E9-9CB6-8CB42DCDB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678" y="3806734"/>
                <a:ext cx="1397034" cy="40421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文本框 95">
            <a:extLst>
              <a:ext uri="{FF2B5EF4-FFF2-40B4-BE49-F238E27FC236}">
                <a16:creationId xmlns:a16="http://schemas.microsoft.com/office/drawing/2014/main" id="{34389808-50B5-4E4C-8B58-B28EA0DB07D2}"/>
              </a:ext>
            </a:extLst>
          </p:cNvPr>
          <p:cNvSpPr txBox="1"/>
          <p:nvPr/>
        </p:nvSpPr>
        <p:spPr>
          <a:xfrm>
            <a:off x="9666980" y="4148774"/>
            <a:ext cx="146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Baskerville Old Face" panose="02020602080505020303" pitchFamily="18" charset="0"/>
              </a:rPr>
              <a:t>Matrix Tc</a:t>
            </a:r>
            <a:endParaRPr lang="zh-CN" altLang="en-US" sz="2400" dirty="0">
              <a:latin typeface="Baskerville Old Face" panose="02020602080505020303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EC5C24B-9208-418F-AEBA-D739BAFDA729}"/>
              </a:ext>
            </a:extLst>
          </p:cNvPr>
          <p:cNvSpPr txBox="1"/>
          <p:nvPr/>
        </p:nvSpPr>
        <p:spPr>
          <a:xfrm>
            <a:off x="6164628" y="3034756"/>
            <a:ext cx="891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Baskerville Old Face" panose="02020602080505020303" pitchFamily="18" charset="0"/>
              </a:rPr>
              <a:t>columns</a:t>
            </a:r>
            <a:endParaRPr lang="zh-CN" altLang="en-US" sz="1600" dirty="0">
              <a:latin typeface="Baskerville Old Face" panose="02020602080505020303" pitchFamily="18" charset="0"/>
            </a:endParaRPr>
          </a:p>
        </p:txBody>
      </p:sp>
      <p:graphicFrame>
        <p:nvGraphicFramePr>
          <p:cNvPr id="98" name="表格 97">
            <a:extLst>
              <a:ext uri="{FF2B5EF4-FFF2-40B4-BE49-F238E27FC236}">
                <a16:creationId xmlns:a16="http://schemas.microsoft.com/office/drawing/2014/main" id="{B53733F5-41FE-4030-88E5-BC5D97FDE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896978"/>
              </p:ext>
            </p:extLst>
          </p:nvPr>
        </p:nvGraphicFramePr>
        <p:xfrm>
          <a:off x="3184717" y="2416069"/>
          <a:ext cx="1710420" cy="1750982"/>
        </p:xfrm>
        <a:graphic>
          <a:graphicData uri="http://schemas.openxmlformats.org/drawingml/2006/table">
            <a:tbl>
              <a:tblPr/>
              <a:tblGrid>
                <a:gridCol w="1710420">
                  <a:extLst>
                    <a:ext uri="{9D8B030D-6E8A-4147-A177-3AD203B41FA5}">
                      <a16:colId xmlns:a16="http://schemas.microsoft.com/office/drawing/2014/main" val="3454742495"/>
                    </a:ext>
                  </a:extLst>
                </a:gridCol>
              </a:tblGrid>
              <a:tr h="327935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260940"/>
                  </a:ext>
                </a:extLst>
              </a:tr>
              <a:tr h="327935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44792"/>
                  </a:ext>
                </a:extLst>
              </a:tr>
              <a:tr h="327935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843530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878449"/>
                  </a:ext>
                </a:extLst>
              </a:tr>
              <a:tr h="327935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559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B3AAC94-C47F-4F16-B2CC-5382BA4E7976}"/>
                  </a:ext>
                </a:extLst>
              </p:cNvPr>
              <p:cNvSpPr txBox="1"/>
              <p:nvPr/>
            </p:nvSpPr>
            <p:spPr>
              <a:xfrm>
                <a:off x="3125904" y="2370775"/>
                <a:ext cx="1847606" cy="393121"/>
              </a:xfrm>
              <a:prstGeom prst="rect">
                <a:avLst/>
              </a:prstGeom>
              <a:noFill/>
            </p:spPr>
            <p:txBody>
              <a:bodyPr wrap="square" lIns="144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B3AAC94-C47F-4F16-B2CC-5382BA4E7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904" y="2370775"/>
                <a:ext cx="1847606" cy="393121"/>
              </a:xfrm>
              <a:prstGeom prst="rect">
                <a:avLst/>
              </a:prstGeom>
              <a:blipFill>
                <a:blip r:embed="rId2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C6B6CEAB-16E5-4379-8B2D-A89A0688AED4}"/>
                  </a:ext>
                </a:extLst>
              </p:cNvPr>
              <p:cNvSpPr txBox="1"/>
              <p:nvPr/>
            </p:nvSpPr>
            <p:spPr>
              <a:xfrm>
                <a:off x="3778819" y="3374552"/>
                <a:ext cx="466207" cy="369332"/>
              </a:xfrm>
              <a:prstGeom prst="rect">
                <a:avLst/>
              </a:prstGeom>
              <a:noFill/>
            </p:spPr>
            <p:txBody>
              <a:bodyPr wrap="square" lIns="144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C6B6CEAB-16E5-4379-8B2D-A89A0688A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819" y="3374552"/>
                <a:ext cx="46620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4" name="表格 103">
            <a:extLst>
              <a:ext uri="{FF2B5EF4-FFF2-40B4-BE49-F238E27FC236}">
                <a16:creationId xmlns:a16="http://schemas.microsoft.com/office/drawing/2014/main" id="{2B7761C9-B890-4DA8-A2F6-B972EBA4B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81852"/>
              </p:ext>
            </p:extLst>
          </p:nvPr>
        </p:nvGraphicFramePr>
        <p:xfrm>
          <a:off x="1204013" y="2416069"/>
          <a:ext cx="1710420" cy="1755320"/>
        </p:xfrm>
        <a:graphic>
          <a:graphicData uri="http://schemas.openxmlformats.org/drawingml/2006/table">
            <a:tbl>
              <a:tblPr/>
              <a:tblGrid>
                <a:gridCol w="285070">
                  <a:extLst>
                    <a:ext uri="{9D8B030D-6E8A-4147-A177-3AD203B41FA5}">
                      <a16:colId xmlns:a16="http://schemas.microsoft.com/office/drawing/2014/main" val="3454742495"/>
                    </a:ext>
                  </a:extLst>
                </a:gridCol>
                <a:gridCol w="285070">
                  <a:extLst>
                    <a:ext uri="{9D8B030D-6E8A-4147-A177-3AD203B41FA5}">
                      <a16:colId xmlns:a16="http://schemas.microsoft.com/office/drawing/2014/main" val="1713611765"/>
                    </a:ext>
                  </a:extLst>
                </a:gridCol>
                <a:gridCol w="285070">
                  <a:extLst>
                    <a:ext uri="{9D8B030D-6E8A-4147-A177-3AD203B41FA5}">
                      <a16:colId xmlns:a16="http://schemas.microsoft.com/office/drawing/2014/main" val="2893211455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3020401514"/>
                    </a:ext>
                  </a:extLst>
                </a:gridCol>
                <a:gridCol w="285070">
                  <a:extLst>
                    <a:ext uri="{9D8B030D-6E8A-4147-A177-3AD203B41FA5}">
                      <a16:colId xmlns:a16="http://schemas.microsoft.com/office/drawing/2014/main" val="808418786"/>
                    </a:ext>
                  </a:extLst>
                </a:gridCol>
              </a:tblGrid>
              <a:tr h="17553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2609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08AE4D88-B01D-40C4-9083-2F27B73D6A8D}"/>
                  </a:ext>
                </a:extLst>
              </p:cNvPr>
              <p:cNvSpPr txBox="1"/>
              <p:nvPr/>
            </p:nvSpPr>
            <p:spPr>
              <a:xfrm>
                <a:off x="1199328" y="2488646"/>
                <a:ext cx="313399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08AE4D88-B01D-40C4-9083-2F27B73D6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28" y="2488646"/>
                <a:ext cx="313399" cy="1107996"/>
              </a:xfrm>
              <a:prstGeom prst="rect">
                <a:avLst/>
              </a:prstGeom>
              <a:blipFill>
                <a:blip r:embed="rId26"/>
                <a:stretch>
                  <a:fillRect l="-27451" t="-1099" r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F7D7A12-CC93-4DBA-97C9-0A6EAFD829B8}"/>
                  </a:ext>
                </a:extLst>
              </p:cNvPr>
              <p:cNvSpPr txBox="1"/>
              <p:nvPr/>
            </p:nvSpPr>
            <p:spPr>
              <a:xfrm rot="5400000">
                <a:off x="1232565" y="2300986"/>
                <a:ext cx="290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F7D7A12-CC93-4DBA-97C9-0A6EAFD82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232565" y="2300986"/>
                <a:ext cx="290853" cy="369332"/>
              </a:xfrm>
              <a:prstGeom prst="rect">
                <a:avLst/>
              </a:prstGeom>
              <a:blipFill>
                <a:blip r:embed="rId27"/>
                <a:stretch>
                  <a:fillRect l="-13333" t="-4167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B9022F52-B30A-4954-AA21-FEDA53BBE796}"/>
                  </a:ext>
                </a:extLst>
              </p:cNvPr>
              <p:cNvSpPr txBox="1"/>
              <p:nvPr/>
            </p:nvSpPr>
            <p:spPr>
              <a:xfrm rot="5400000">
                <a:off x="1220303" y="2929462"/>
                <a:ext cx="290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B9022F52-B30A-4954-AA21-FEDA53BBE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220303" y="2929462"/>
                <a:ext cx="290853" cy="369332"/>
              </a:xfrm>
              <a:prstGeom prst="rect">
                <a:avLst/>
              </a:prstGeom>
              <a:blipFill>
                <a:blip r:embed="rId28"/>
                <a:stretch>
                  <a:fillRect l="-13333" t="-4167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文本框 121">
            <a:extLst>
              <a:ext uri="{FF2B5EF4-FFF2-40B4-BE49-F238E27FC236}">
                <a16:creationId xmlns:a16="http://schemas.microsoft.com/office/drawing/2014/main" id="{D9930547-9716-4199-980C-0F1FE866477E}"/>
              </a:ext>
            </a:extLst>
          </p:cNvPr>
          <p:cNvSpPr txBox="1"/>
          <p:nvPr/>
        </p:nvSpPr>
        <p:spPr>
          <a:xfrm>
            <a:off x="2395573" y="4147231"/>
            <a:ext cx="146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Matrix Q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014D7E48-48AE-4894-8BE1-D88A789B19F7}"/>
                  </a:ext>
                </a:extLst>
              </p:cNvPr>
              <p:cNvSpPr txBox="1"/>
              <p:nvPr/>
            </p:nvSpPr>
            <p:spPr>
              <a:xfrm>
                <a:off x="1108027" y="3097503"/>
                <a:ext cx="4866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014D7E48-48AE-4894-8BE1-D88A789B1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027" y="3097503"/>
                <a:ext cx="486670" cy="369332"/>
              </a:xfrm>
              <a:prstGeom prst="rect">
                <a:avLst/>
              </a:prstGeom>
              <a:blipFill>
                <a:blip r:embed="rId2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DCBE519-2899-4072-A4B7-39FD09E0CB11}"/>
                  </a:ext>
                </a:extLst>
              </p:cNvPr>
              <p:cNvSpPr txBox="1"/>
              <p:nvPr/>
            </p:nvSpPr>
            <p:spPr>
              <a:xfrm>
                <a:off x="1199970" y="3490637"/>
                <a:ext cx="313399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DCBE519-2899-4072-A4B7-39FD09E0C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970" y="3490637"/>
                <a:ext cx="313399" cy="1107996"/>
              </a:xfrm>
              <a:prstGeom prst="rect">
                <a:avLst/>
              </a:prstGeom>
              <a:blipFill>
                <a:blip r:embed="rId30"/>
                <a:stretch>
                  <a:fillRect l="-25490" t="-1105" r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90992462-7DAB-462B-B3D2-C3F14094E8CA}"/>
                  </a:ext>
                </a:extLst>
              </p:cNvPr>
              <p:cNvSpPr txBox="1"/>
              <p:nvPr/>
            </p:nvSpPr>
            <p:spPr>
              <a:xfrm rot="5400000">
                <a:off x="1233207" y="3302977"/>
                <a:ext cx="290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90992462-7DAB-462B-B3D2-C3F14094E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233207" y="3302977"/>
                <a:ext cx="290853" cy="369332"/>
              </a:xfrm>
              <a:prstGeom prst="rect">
                <a:avLst/>
              </a:prstGeom>
              <a:blipFill>
                <a:blip r:embed="rId31"/>
                <a:stretch>
                  <a:fillRect l="-13333" t="-4167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55C2ECC4-38B7-4FB1-9C2F-75B6C37D5328}"/>
                  </a:ext>
                </a:extLst>
              </p:cNvPr>
              <p:cNvSpPr txBox="1"/>
              <p:nvPr/>
            </p:nvSpPr>
            <p:spPr>
              <a:xfrm rot="5400000">
                <a:off x="1220945" y="3931453"/>
                <a:ext cx="290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55C2ECC4-38B7-4FB1-9C2F-75B6C37D5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220945" y="3931453"/>
                <a:ext cx="290853" cy="369332"/>
              </a:xfrm>
              <a:prstGeom prst="rect">
                <a:avLst/>
              </a:prstGeom>
              <a:blipFill>
                <a:blip r:embed="rId32"/>
                <a:stretch>
                  <a:fillRect l="-13333" t="-4167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AEAAD5E1-341A-4E3F-B227-67F67D5802A7}"/>
                  </a:ext>
                </a:extLst>
              </p:cNvPr>
              <p:cNvSpPr txBox="1"/>
              <p:nvPr/>
            </p:nvSpPr>
            <p:spPr>
              <a:xfrm>
                <a:off x="1476403" y="2498327"/>
                <a:ext cx="313399" cy="1131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AEAAD5E1-341A-4E3F-B227-67F67D580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403" y="2498327"/>
                <a:ext cx="313399" cy="1131656"/>
              </a:xfrm>
              <a:prstGeom prst="rect">
                <a:avLst/>
              </a:prstGeom>
              <a:blipFill>
                <a:blip r:embed="rId33"/>
                <a:stretch>
                  <a:fillRect l="-25000" t="-1081" r="-21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7B4F6AC4-0819-459C-A00D-627235A9B5FD}"/>
                  </a:ext>
                </a:extLst>
              </p:cNvPr>
              <p:cNvSpPr txBox="1"/>
              <p:nvPr/>
            </p:nvSpPr>
            <p:spPr>
              <a:xfrm rot="5400000">
                <a:off x="1509640" y="2310667"/>
                <a:ext cx="290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7B4F6AC4-0819-459C-A00D-627235A9B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509640" y="2310667"/>
                <a:ext cx="290853" cy="369332"/>
              </a:xfrm>
              <a:prstGeom prst="rect">
                <a:avLst/>
              </a:prstGeom>
              <a:blipFill>
                <a:blip r:embed="rId34"/>
                <a:stretch>
                  <a:fillRect l="-13115" t="-4167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CBF3776C-B12F-416F-86B7-74D5B73460D4}"/>
                  </a:ext>
                </a:extLst>
              </p:cNvPr>
              <p:cNvSpPr txBox="1"/>
              <p:nvPr/>
            </p:nvSpPr>
            <p:spPr>
              <a:xfrm rot="5400000">
                <a:off x="1497378" y="2939143"/>
                <a:ext cx="290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CBF3776C-B12F-416F-86B7-74D5B7346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497378" y="2939143"/>
                <a:ext cx="290853" cy="369332"/>
              </a:xfrm>
              <a:prstGeom prst="rect">
                <a:avLst/>
              </a:prstGeom>
              <a:blipFill>
                <a:blip r:embed="rId35"/>
                <a:stretch>
                  <a:fillRect l="-13115" t="-4255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9B9A6F1E-06C7-4CF6-B940-C75BE06A5E62}"/>
                  </a:ext>
                </a:extLst>
              </p:cNvPr>
              <p:cNvSpPr txBox="1"/>
              <p:nvPr/>
            </p:nvSpPr>
            <p:spPr>
              <a:xfrm>
                <a:off x="1385102" y="3107184"/>
                <a:ext cx="4866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9B9A6F1E-06C7-4CF6-B940-C75BE06A5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102" y="3107184"/>
                <a:ext cx="486670" cy="369332"/>
              </a:xfrm>
              <a:prstGeom prst="rect">
                <a:avLst/>
              </a:prstGeom>
              <a:blipFill>
                <a:blip r:embed="rId3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6E2ED128-6E25-49DE-87A5-44B7E128CC21}"/>
                  </a:ext>
                </a:extLst>
              </p:cNvPr>
              <p:cNvSpPr txBox="1"/>
              <p:nvPr/>
            </p:nvSpPr>
            <p:spPr>
              <a:xfrm>
                <a:off x="1477045" y="3500318"/>
                <a:ext cx="313399" cy="1131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6E2ED128-6E25-49DE-87A5-44B7E128C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045" y="3500318"/>
                <a:ext cx="313399" cy="1131656"/>
              </a:xfrm>
              <a:prstGeom prst="rect">
                <a:avLst/>
              </a:prstGeom>
              <a:blipFill>
                <a:blip r:embed="rId37"/>
                <a:stretch>
                  <a:fillRect l="-23077" t="-1075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B577116F-EE03-424F-86E4-9B540789AC58}"/>
                  </a:ext>
                </a:extLst>
              </p:cNvPr>
              <p:cNvSpPr txBox="1"/>
              <p:nvPr/>
            </p:nvSpPr>
            <p:spPr>
              <a:xfrm rot="5400000">
                <a:off x="1510282" y="3312658"/>
                <a:ext cx="290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B577116F-EE03-424F-86E4-9B540789A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510282" y="3312658"/>
                <a:ext cx="290853" cy="369332"/>
              </a:xfrm>
              <a:prstGeom prst="rect">
                <a:avLst/>
              </a:prstGeom>
              <a:blipFill>
                <a:blip r:embed="rId38"/>
                <a:stretch>
                  <a:fillRect l="-13115" t="-4167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CA1D5089-95AB-4274-B4EE-6822B26F555B}"/>
                  </a:ext>
                </a:extLst>
              </p:cNvPr>
              <p:cNvSpPr txBox="1"/>
              <p:nvPr/>
            </p:nvSpPr>
            <p:spPr>
              <a:xfrm rot="5400000">
                <a:off x="1498020" y="3941134"/>
                <a:ext cx="290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CA1D5089-95AB-4274-B4EE-6822B26F5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498020" y="3941134"/>
                <a:ext cx="290853" cy="369332"/>
              </a:xfrm>
              <a:prstGeom prst="rect">
                <a:avLst/>
              </a:prstGeom>
              <a:blipFill>
                <a:blip r:embed="rId39"/>
                <a:stretch>
                  <a:fillRect l="-13115" t="-4167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AD0EF6C5-F037-451D-B616-442E4B7505C5}"/>
                  </a:ext>
                </a:extLst>
              </p:cNvPr>
              <p:cNvSpPr txBox="1"/>
              <p:nvPr/>
            </p:nvSpPr>
            <p:spPr>
              <a:xfrm>
                <a:off x="1761867" y="2495805"/>
                <a:ext cx="313399" cy="1131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AD0EF6C5-F037-451D-B616-442E4B750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867" y="2495805"/>
                <a:ext cx="313399" cy="1131656"/>
              </a:xfrm>
              <a:prstGeom prst="rect">
                <a:avLst/>
              </a:prstGeom>
              <a:blipFill>
                <a:blip r:embed="rId40"/>
                <a:stretch>
                  <a:fillRect l="-25490" t="-1075" r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D37AD139-EF15-4C3F-8CBB-ADA324E8C498}"/>
                  </a:ext>
                </a:extLst>
              </p:cNvPr>
              <p:cNvSpPr txBox="1"/>
              <p:nvPr/>
            </p:nvSpPr>
            <p:spPr>
              <a:xfrm rot="5400000">
                <a:off x="1795104" y="2308145"/>
                <a:ext cx="290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D37AD139-EF15-4C3F-8CBB-ADA324E8C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795104" y="2308145"/>
                <a:ext cx="290853" cy="369332"/>
              </a:xfrm>
              <a:prstGeom prst="rect">
                <a:avLst/>
              </a:prstGeom>
              <a:blipFill>
                <a:blip r:embed="rId41"/>
                <a:stretch>
                  <a:fillRect l="-13115" t="-4167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2866127D-539C-47C9-998F-E1EB0EB2ACB1}"/>
                  </a:ext>
                </a:extLst>
              </p:cNvPr>
              <p:cNvSpPr txBox="1"/>
              <p:nvPr/>
            </p:nvSpPr>
            <p:spPr>
              <a:xfrm rot="5400000">
                <a:off x="1782842" y="2936621"/>
                <a:ext cx="290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2866127D-539C-47C9-998F-E1EB0EB2A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782842" y="2936621"/>
                <a:ext cx="290853" cy="369332"/>
              </a:xfrm>
              <a:prstGeom prst="rect">
                <a:avLst/>
              </a:prstGeom>
              <a:blipFill>
                <a:blip r:embed="rId42"/>
                <a:stretch>
                  <a:fillRect l="-13115" t="-4167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24D23F2F-61CA-4274-97C9-9CEAC808A0DC}"/>
                  </a:ext>
                </a:extLst>
              </p:cNvPr>
              <p:cNvSpPr txBox="1"/>
              <p:nvPr/>
            </p:nvSpPr>
            <p:spPr>
              <a:xfrm>
                <a:off x="1670566" y="3104662"/>
                <a:ext cx="4866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24D23F2F-61CA-4274-97C9-9CEAC808A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566" y="3104662"/>
                <a:ext cx="486670" cy="369332"/>
              </a:xfrm>
              <a:prstGeom prst="rect">
                <a:avLst/>
              </a:prstGeom>
              <a:blipFill>
                <a:blip r:embed="rId4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6BF8FF1E-0F82-452E-8C92-8FE7BA9327B0}"/>
                  </a:ext>
                </a:extLst>
              </p:cNvPr>
              <p:cNvSpPr txBox="1"/>
              <p:nvPr/>
            </p:nvSpPr>
            <p:spPr>
              <a:xfrm>
                <a:off x="1762509" y="3497796"/>
                <a:ext cx="313399" cy="1131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6BF8FF1E-0F82-452E-8C92-8FE7BA932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509" y="3497796"/>
                <a:ext cx="313399" cy="1131656"/>
              </a:xfrm>
              <a:prstGeom prst="rect">
                <a:avLst/>
              </a:prstGeom>
              <a:blipFill>
                <a:blip r:embed="rId44"/>
                <a:stretch>
                  <a:fillRect l="-23077" t="-1081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D460770A-79F0-466F-AF77-B2137E13A049}"/>
                  </a:ext>
                </a:extLst>
              </p:cNvPr>
              <p:cNvSpPr txBox="1"/>
              <p:nvPr/>
            </p:nvSpPr>
            <p:spPr>
              <a:xfrm rot="5400000">
                <a:off x="1795746" y="3310136"/>
                <a:ext cx="290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D460770A-79F0-466F-AF77-B2137E13A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795746" y="3310136"/>
                <a:ext cx="290853" cy="369332"/>
              </a:xfrm>
              <a:prstGeom prst="rect">
                <a:avLst/>
              </a:prstGeom>
              <a:blipFill>
                <a:blip r:embed="rId45"/>
                <a:stretch>
                  <a:fillRect l="-13115" t="-4167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64C123A2-5850-4F57-907F-99314522B56E}"/>
                  </a:ext>
                </a:extLst>
              </p:cNvPr>
              <p:cNvSpPr txBox="1"/>
              <p:nvPr/>
            </p:nvSpPr>
            <p:spPr>
              <a:xfrm rot="5400000">
                <a:off x="1783484" y="3938612"/>
                <a:ext cx="290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64C123A2-5850-4F57-907F-99314522B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783484" y="3938612"/>
                <a:ext cx="290853" cy="369332"/>
              </a:xfrm>
              <a:prstGeom prst="rect">
                <a:avLst/>
              </a:prstGeom>
              <a:blipFill>
                <a:blip r:embed="rId46"/>
                <a:stretch>
                  <a:fillRect l="-13115" t="-4255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E8820CA1-1DF7-4CF5-8B88-DB49FB1C56B0}"/>
                  </a:ext>
                </a:extLst>
              </p:cNvPr>
              <p:cNvSpPr txBox="1"/>
              <p:nvPr/>
            </p:nvSpPr>
            <p:spPr>
              <a:xfrm>
                <a:off x="2626063" y="2495805"/>
                <a:ext cx="313399" cy="1131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E8820CA1-1DF7-4CF5-8B88-DB49FB1C5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063" y="2495805"/>
                <a:ext cx="313399" cy="1131656"/>
              </a:xfrm>
              <a:prstGeom prst="rect">
                <a:avLst/>
              </a:prstGeom>
              <a:blipFill>
                <a:blip r:embed="rId47"/>
                <a:stretch>
                  <a:fillRect l="-27451" t="-1075" r="-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11CA80FC-E399-4FD1-BFB5-6204BE7822AE}"/>
                  </a:ext>
                </a:extLst>
              </p:cNvPr>
              <p:cNvSpPr txBox="1"/>
              <p:nvPr/>
            </p:nvSpPr>
            <p:spPr>
              <a:xfrm rot="5400000">
                <a:off x="2659300" y="2308145"/>
                <a:ext cx="290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11CA80FC-E399-4FD1-BFB5-6204BE782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659300" y="2308145"/>
                <a:ext cx="290853" cy="369332"/>
              </a:xfrm>
              <a:prstGeom prst="rect">
                <a:avLst/>
              </a:prstGeom>
              <a:blipFill>
                <a:blip r:embed="rId48"/>
                <a:stretch>
                  <a:fillRect l="-13333" t="-4167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CD67A0EB-7447-4DFC-A681-97C13997C60C}"/>
                  </a:ext>
                </a:extLst>
              </p:cNvPr>
              <p:cNvSpPr txBox="1"/>
              <p:nvPr/>
            </p:nvSpPr>
            <p:spPr>
              <a:xfrm rot="5400000">
                <a:off x="2647038" y="2936621"/>
                <a:ext cx="290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CD67A0EB-7447-4DFC-A681-97C13997C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647038" y="2936621"/>
                <a:ext cx="290853" cy="369332"/>
              </a:xfrm>
              <a:prstGeom prst="rect">
                <a:avLst/>
              </a:prstGeom>
              <a:blipFill>
                <a:blip r:embed="rId49"/>
                <a:stretch>
                  <a:fillRect l="-13333" t="-4167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A7C19757-21AD-497E-8F3F-B3DDA6100EEE}"/>
                  </a:ext>
                </a:extLst>
              </p:cNvPr>
              <p:cNvSpPr txBox="1"/>
              <p:nvPr/>
            </p:nvSpPr>
            <p:spPr>
              <a:xfrm>
                <a:off x="2534762" y="3104662"/>
                <a:ext cx="4866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A7C19757-21AD-497E-8F3F-B3DDA6100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762" y="3104662"/>
                <a:ext cx="486670" cy="369332"/>
              </a:xfrm>
              <a:prstGeom prst="rect">
                <a:avLst/>
              </a:prstGeom>
              <a:blipFill>
                <a:blip r:embed="rId5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2825A6E0-2DBE-452C-904E-ABCCF7878EC4}"/>
                  </a:ext>
                </a:extLst>
              </p:cNvPr>
              <p:cNvSpPr txBox="1"/>
              <p:nvPr/>
            </p:nvSpPr>
            <p:spPr>
              <a:xfrm>
                <a:off x="2626705" y="3497796"/>
                <a:ext cx="313399" cy="1131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2825A6E0-2DBE-452C-904E-ABCCF7878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705" y="3497796"/>
                <a:ext cx="313399" cy="1131656"/>
              </a:xfrm>
              <a:prstGeom prst="rect">
                <a:avLst/>
              </a:prstGeom>
              <a:blipFill>
                <a:blip r:embed="rId51"/>
                <a:stretch>
                  <a:fillRect l="-25490" t="-1081" r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E99FB7CD-8019-4147-9E67-14824F97B4F7}"/>
                  </a:ext>
                </a:extLst>
              </p:cNvPr>
              <p:cNvSpPr txBox="1"/>
              <p:nvPr/>
            </p:nvSpPr>
            <p:spPr>
              <a:xfrm rot="5400000">
                <a:off x="2659942" y="3310136"/>
                <a:ext cx="290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E99FB7CD-8019-4147-9E67-14824F97B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659942" y="3310136"/>
                <a:ext cx="290853" cy="369332"/>
              </a:xfrm>
              <a:prstGeom prst="rect">
                <a:avLst/>
              </a:prstGeom>
              <a:blipFill>
                <a:blip r:embed="rId52"/>
                <a:stretch>
                  <a:fillRect l="-13333" t="-4167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6173031C-BD0E-4C31-8F43-63F5C1A185B8}"/>
                  </a:ext>
                </a:extLst>
              </p:cNvPr>
              <p:cNvSpPr txBox="1"/>
              <p:nvPr/>
            </p:nvSpPr>
            <p:spPr>
              <a:xfrm rot="5400000">
                <a:off x="2647680" y="3938612"/>
                <a:ext cx="290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6173031C-BD0E-4C31-8F43-63F5C1A18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647680" y="3938612"/>
                <a:ext cx="290853" cy="369332"/>
              </a:xfrm>
              <a:prstGeom prst="rect">
                <a:avLst/>
              </a:prstGeom>
              <a:blipFill>
                <a:blip r:embed="rId53"/>
                <a:stretch>
                  <a:fillRect l="-13333" t="-4255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7CEB8983-5626-441E-8B1E-9A647917639B}"/>
                  </a:ext>
                </a:extLst>
              </p:cNvPr>
              <p:cNvSpPr txBox="1"/>
              <p:nvPr/>
            </p:nvSpPr>
            <p:spPr>
              <a:xfrm>
                <a:off x="2057154" y="3061633"/>
                <a:ext cx="466207" cy="369332"/>
              </a:xfrm>
              <a:prstGeom prst="rect">
                <a:avLst/>
              </a:prstGeom>
              <a:noFill/>
            </p:spPr>
            <p:txBody>
              <a:bodyPr wrap="square" lIns="144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7CEB8983-5626-441E-8B1E-9A6479176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154" y="3061633"/>
                <a:ext cx="466207" cy="369332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34F517E7-D83D-4A1B-9F83-ACE7AE437C25}"/>
                  </a:ext>
                </a:extLst>
              </p:cNvPr>
              <p:cNvSpPr txBox="1"/>
              <p:nvPr/>
            </p:nvSpPr>
            <p:spPr>
              <a:xfrm>
                <a:off x="3125904" y="2708025"/>
                <a:ext cx="1847606" cy="404213"/>
              </a:xfrm>
              <a:prstGeom prst="rect">
                <a:avLst/>
              </a:prstGeom>
              <a:noFill/>
            </p:spPr>
            <p:txBody>
              <a:bodyPr wrap="square" lIns="144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34F517E7-D83D-4A1B-9F83-ACE7AE437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904" y="2708025"/>
                <a:ext cx="1847606" cy="404213"/>
              </a:xfrm>
              <a:prstGeom prst="rect">
                <a:avLst/>
              </a:prstGeom>
              <a:blipFill>
                <a:blip r:embed="rId55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DBF330BF-E85F-48FE-A976-23F6854596E6}"/>
                  </a:ext>
                </a:extLst>
              </p:cNvPr>
              <p:cNvSpPr txBox="1"/>
              <p:nvPr/>
            </p:nvSpPr>
            <p:spPr>
              <a:xfrm>
                <a:off x="3125904" y="3034756"/>
                <a:ext cx="1847606" cy="404213"/>
              </a:xfrm>
              <a:prstGeom prst="rect">
                <a:avLst/>
              </a:prstGeom>
              <a:noFill/>
            </p:spPr>
            <p:txBody>
              <a:bodyPr wrap="square" lIns="144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DBF330BF-E85F-48FE-A976-23F685459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904" y="3034756"/>
                <a:ext cx="1847606" cy="404213"/>
              </a:xfrm>
              <a:prstGeom prst="rect">
                <a:avLst/>
              </a:prstGeom>
              <a:blipFill>
                <a:blip r:embed="rId5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92756517-93CD-4F5A-A43C-F52C5DCE5B7B}"/>
                  </a:ext>
                </a:extLst>
              </p:cNvPr>
              <p:cNvSpPr txBox="1"/>
              <p:nvPr/>
            </p:nvSpPr>
            <p:spPr>
              <a:xfrm>
                <a:off x="3125904" y="3806447"/>
                <a:ext cx="1847606" cy="404213"/>
              </a:xfrm>
              <a:prstGeom prst="rect">
                <a:avLst/>
              </a:prstGeom>
              <a:noFill/>
            </p:spPr>
            <p:txBody>
              <a:bodyPr wrap="square" lIns="144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92756517-93CD-4F5A-A43C-F52C5DCE5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904" y="3806447"/>
                <a:ext cx="1847606" cy="404213"/>
              </a:xfrm>
              <a:prstGeom prst="rect">
                <a:avLst/>
              </a:prstGeom>
              <a:blipFill>
                <a:blip r:embed="rId57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F223BB4-1475-49A4-AB08-80FB47F3C9C6}"/>
              </a:ext>
            </a:extLst>
          </p:cNvPr>
          <p:cNvCxnSpPr>
            <a:cxnSpLocks/>
          </p:cNvCxnSpPr>
          <p:nvPr/>
        </p:nvCxnSpPr>
        <p:spPr>
          <a:xfrm flipH="1">
            <a:off x="2939462" y="5389976"/>
            <a:ext cx="2" cy="37313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2BB81B25-5950-4857-A106-3D6E7F4675DD}"/>
                  </a:ext>
                </a:extLst>
              </p:cNvPr>
              <p:cNvSpPr txBox="1"/>
              <p:nvPr/>
            </p:nvSpPr>
            <p:spPr>
              <a:xfrm>
                <a:off x="1108027" y="5685751"/>
                <a:ext cx="6094789" cy="9702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accent1"/>
                  </a:solidFill>
                </a:endParaRPr>
              </a:p>
              <a:p>
                <a:r>
                  <a:rPr lang="en-US" altLang="zh-CN" dirty="0">
                    <a:solidFill>
                      <a:schemeClr val="accent1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zh-CN" altLang="en-US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i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zh-CN" altLang="en-US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i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zh-CN" altLang="en-US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CN" alt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sepChr m:val=","/>
                          <m:ctrlP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zh-CN" altLang="zh-CN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2BB81B25-5950-4857-A106-3D6E7F467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027" y="5685751"/>
                <a:ext cx="6094789" cy="970266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03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186BA2-560A-4137-A2E4-57A26EEC70E5}"/>
              </a:ext>
            </a:extLst>
          </p:cNvPr>
          <p:cNvSpPr txBox="1"/>
          <p:nvPr/>
        </p:nvSpPr>
        <p:spPr>
          <a:xfrm>
            <a:off x="620486" y="526598"/>
            <a:ext cx="597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  <a:latin typeface="Baskerville Old Face" panose="02020602080505020303" pitchFamily="18" charset="0"/>
              </a:rPr>
              <a:t>1-out-of-2 Random OTE Protocol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FEC252-C28D-44A1-A767-503FF92D84E5}"/>
              </a:ext>
            </a:extLst>
          </p:cNvPr>
          <p:cNvSpPr txBox="1"/>
          <p:nvPr/>
        </p:nvSpPr>
        <p:spPr>
          <a:xfrm>
            <a:off x="2804433" y="1205594"/>
            <a:ext cx="1098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Sender</a:t>
            </a:r>
            <a:endParaRPr lang="zh-CN" altLang="en-US" sz="2400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B30609-59DA-4DB2-B97F-BA29534E53B7}"/>
              </a:ext>
            </a:extLst>
          </p:cNvPr>
          <p:cNvSpPr txBox="1"/>
          <p:nvPr/>
        </p:nvSpPr>
        <p:spPr>
          <a:xfrm>
            <a:off x="8187347" y="1203263"/>
            <a:ext cx="1362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Receiver</a:t>
            </a:r>
            <a:endParaRPr lang="zh-CN" altLang="en-US" sz="2400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74E7BB5-0447-4864-9C47-CAB337097661}"/>
              </a:ext>
            </a:extLst>
          </p:cNvPr>
          <p:cNvGraphicFramePr>
            <a:graphicFrameLocks noGrp="1"/>
          </p:cNvGraphicFramePr>
          <p:nvPr/>
        </p:nvGraphicFramePr>
        <p:xfrm>
          <a:off x="7040093" y="2175825"/>
          <a:ext cx="1710420" cy="1755320"/>
        </p:xfrm>
        <a:graphic>
          <a:graphicData uri="http://schemas.openxmlformats.org/drawingml/2006/table">
            <a:tbl>
              <a:tblPr/>
              <a:tblGrid>
                <a:gridCol w="285070">
                  <a:extLst>
                    <a:ext uri="{9D8B030D-6E8A-4147-A177-3AD203B41FA5}">
                      <a16:colId xmlns:a16="http://schemas.microsoft.com/office/drawing/2014/main" val="3454742495"/>
                    </a:ext>
                  </a:extLst>
                </a:gridCol>
                <a:gridCol w="285070">
                  <a:extLst>
                    <a:ext uri="{9D8B030D-6E8A-4147-A177-3AD203B41FA5}">
                      <a16:colId xmlns:a16="http://schemas.microsoft.com/office/drawing/2014/main" val="1713611765"/>
                    </a:ext>
                  </a:extLst>
                </a:gridCol>
                <a:gridCol w="285070">
                  <a:extLst>
                    <a:ext uri="{9D8B030D-6E8A-4147-A177-3AD203B41FA5}">
                      <a16:colId xmlns:a16="http://schemas.microsoft.com/office/drawing/2014/main" val="2893211455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3020401514"/>
                    </a:ext>
                  </a:extLst>
                </a:gridCol>
                <a:gridCol w="285070">
                  <a:extLst>
                    <a:ext uri="{9D8B030D-6E8A-4147-A177-3AD203B41FA5}">
                      <a16:colId xmlns:a16="http://schemas.microsoft.com/office/drawing/2014/main" val="808418786"/>
                    </a:ext>
                  </a:extLst>
                </a:gridCol>
              </a:tblGrid>
              <a:tr h="17553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2609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F20A191-26EA-464B-B178-3BD008C75396}"/>
                  </a:ext>
                </a:extLst>
              </p:cNvPr>
              <p:cNvSpPr txBox="1"/>
              <p:nvPr/>
            </p:nvSpPr>
            <p:spPr>
              <a:xfrm>
                <a:off x="8038177" y="2841212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F20A191-26EA-464B-B178-3BD008C75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177" y="2841212"/>
                <a:ext cx="235642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C8F9E28-D1BD-4636-8F0A-A1928E309895}"/>
                  </a:ext>
                </a:extLst>
              </p:cNvPr>
              <p:cNvSpPr txBox="1"/>
              <p:nvPr/>
            </p:nvSpPr>
            <p:spPr>
              <a:xfrm>
                <a:off x="7076152" y="2887476"/>
                <a:ext cx="2692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C8F9E28-D1BD-4636-8F0A-A1928E309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152" y="2887476"/>
                <a:ext cx="269241" cy="276999"/>
              </a:xfrm>
              <a:prstGeom prst="rect">
                <a:avLst/>
              </a:prstGeom>
              <a:blipFill>
                <a:blip r:embed="rId3"/>
                <a:stretch>
                  <a:fillRect l="-18182" t="-4444" r="-4545"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316A533-EE48-4C6E-991C-0FB6E045775D}"/>
                  </a:ext>
                </a:extLst>
              </p:cNvPr>
              <p:cNvSpPr txBox="1"/>
              <p:nvPr/>
            </p:nvSpPr>
            <p:spPr>
              <a:xfrm>
                <a:off x="7345393" y="2887475"/>
                <a:ext cx="274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316A533-EE48-4C6E-991C-0FB6E0457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393" y="2887475"/>
                <a:ext cx="274178" cy="276999"/>
              </a:xfrm>
              <a:prstGeom prst="rect">
                <a:avLst/>
              </a:prstGeom>
              <a:blipFill>
                <a:blip r:embed="rId4"/>
                <a:stretch>
                  <a:fillRect l="-17778" t="-4444" r="-4444"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0B4B31F-272A-456D-B4D9-F1B384437210}"/>
                  </a:ext>
                </a:extLst>
              </p:cNvPr>
              <p:cNvSpPr txBox="1"/>
              <p:nvPr/>
            </p:nvSpPr>
            <p:spPr>
              <a:xfrm>
                <a:off x="7635927" y="2887474"/>
                <a:ext cx="274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0B4B31F-272A-456D-B4D9-F1B384437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927" y="2887474"/>
                <a:ext cx="274178" cy="276999"/>
              </a:xfrm>
              <a:prstGeom prst="rect">
                <a:avLst/>
              </a:prstGeom>
              <a:blipFill>
                <a:blip r:embed="rId5"/>
                <a:stretch>
                  <a:fillRect l="-17778" t="-4444" r="-4444"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39DF1FE-C8D9-48D2-B616-5BA117D825F7}"/>
                  </a:ext>
                </a:extLst>
              </p:cNvPr>
              <p:cNvSpPr txBox="1"/>
              <p:nvPr/>
            </p:nvSpPr>
            <p:spPr>
              <a:xfrm>
                <a:off x="8471935" y="2882536"/>
                <a:ext cx="283924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39DF1FE-C8D9-48D2-B616-5BA117D82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935" y="2882536"/>
                <a:ext cx="283924" cy="281937"/>
              </a:xfrm>
              <a:prstGeom prst="rect">
                <a:avLst/>
              </a:prstGeom>
              <a:blipFill>
                <a:blip r:embed="rId6"/>
                <a:stretch>
                  <a:fillRect l="-17391" t="-4348" r="-6522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D4698117-E7F1-469C-8AB0-D81ABB149973}"/>
              </a:ext>
            </a:extLst>
          </p:cNvPr>
          <p:cNvSpPr txBox="1"/>
          <p:nvPr/>
        </p:nvSpPr>
        <p:spPr>
          <a:xfrm>
            <a:off x="900794" y="1553937"/>
            <a:ext cx="1098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Input : </a:t>
            </a:r>
            <a:endParaRPr lang="zh-CN" altLang="en-US" sz="2400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C563EFD-F942-4A02-B07F-29E73854208D}"/>
                  </a:ext>
                </a:extLst>
              </p:cNvPr>
              <p:cNvSpPr txBox="1"/>
              <p:nvPr/>
            </p:nvSpPr>
            <p:spPr>
              <a:xfrm>
                <a:off x="2027175" y="1626437"/>
                <a:ext cx="1173591" cy="282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{0,1</m:t>
                      </m:r>
                      <m:sSup>
                        <m:sSupPr>
                          <m:ctrlPr>
                            <a:rPr lang="zh-CN" altLang="zh-CN" sz="1800" i="1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altLang="zh-CN" sz="1800" b="0" i="1" kern="100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zh-CN" sz="1800" kern="100" dirty="0">
                  <a:solidFill>
                    <a:schemeClr val="accent1"/>
                  </a:solidFill>
                  <a:effectLst/>
                  <a:latin typeface="Bahnschrift Light" panose="020B0502040204020203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C563EFD-F942-4A02-B07F-29E738542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175" y="1626437"/>
                <a:ext cx="1173591" cy="282257"/>
              </a:xfrm>
              <a:prstGeom prst="rect">
                <a:avLst/>
              </a:prstGeom>
              <a:blipFill>
                <a:blip r:embed="rId7"/>
                <a:stretch>
                  <a:fillRect l="-2083" t="-2174" r="-1563" b="-39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CD6E3A90-EE48-4DBF-8793-60FF3B13D507}"/>
              </a:ext>
            </a:extLst>
          </p:cNvPr>
          <p:cNvSpPr txBox="1"/>
          <p:nvPr/>
        </p:nvSpPr>
        <p:spPr>
          <a:xfrm>
            <a:off x="6452471" y="1553937"/>
            <a:ext cx="1098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Input : </a:t>
            </a:r>
            <a:endParaRPr lang="zh-CN" altLang="en-US" sz="2400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6857CA8-847A-48A0-88E6-F1CB58BED17B}"/>
                  </a:ext>
                </a:extLst>
              </p:cNvPr>
              <p:cNvSpPr txBox="1"/>
              <p:nvPr/>
            </p:nvSpPr>
            <p:spPr>
              <a:xfrm>
                <a:off x="7566403" y="1626437"/>
                <a:ext cx="3346044" cy="2862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kern="100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∈{0,1</m:t>
                    </m:r>
                    <m:sSup>
                      <m:sSupPr>
                        <m:ctrlPr>
                          <a:rPr lang="zh-CN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800" kern="100" dirty="0">
                    <a:solidFill>
                      <a:srgbClr val="7030A0"/>
                    </a:solidFill>
                    <a:effectLst/>
                    <a:latin typeface="Bahnschrift Light" panose="020B0502040204020203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zh-CN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{0,1</m:t>
                    </m:r>
                    <m:sSup>
                      <m:sSupPr>
                        <m:ctrlPr>
                          <a:rPr lang="zh-CN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800" kern="100" dirty="0">
                    <a:solidFill>
                      <a:srgbClr val="7030A0"/>
                    </a:solidFill>
                    <a:effectLst/>
                    <a:latin typeface="Bahnschrift Light" panose="020B0502040204020203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sz="1800" kern="100" dirty="0">
                    <a:solidFill>
                      <a:srgbClr val="7030A0"/>
                    </a:solidFill>
                    <a:effectLst/>
                    <a:latin typeface="Bahnschrift Light" panose="020B0502040204020203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 dirty="0">
                  <a:solidFill>
                    <a:srgbClr val="7030A0"/>
                  </a:solidFill>
                  <a:effectLst/>
                  <a:latin typeface="Bahnschrift Light" panose="020B0502040204020203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6857CA8-847A-48A0-88E6-F1CB58BED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403" y="1626437"/>
                <a:ext cx="3346044" cy="286232"/>
              </a:xfrm>
              <a:prstGeom prst="rect">
                <a:avLst/>
              </a:prstGeom>
              <a:blipFill>
                <a:blip r:embed="rId8"/>
                <a:stretch>
                  <a:fillRect l="-1821" t="-25532" b="-46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0E10FA27-100A-4DE9-A857-AD9F6B0ACC09}"/>
              </a:ext>
            </a:extLst>
          </p:cNvPr>
          <p:cNvGraphicFramePr>
            <a:graphicFrameLocks noGrp="1"/>
          </p:cNvGraphicFramePr>
          <p:nvPr/>
        </p:nvGraphicFramePr>
        <p:xfrm>
          <a:off x="9426355" y="2175825"/>
          <a:ext cx="1710420" cy="1755320"/>
        </p:xfrm>
        <a:graphic>
          <a:graphicData uri="http://schemas.openxmlformats.org/drawingml/2006/table">
            <a:tbl>
              <a:tblPr/>
              <a:tblGrid>
                <a:gridCol w="285070">
                  <a:extLst>
                    <a:ext uri="{9D8B030D-6E8A-4147-A177-3AD203B41FA5}">
                      <a16:colId xmlns:a16="http://schemas.microsoft.com/office/drawing/2014/main" val="3454742495"/>
                    </a:ext>
                  </a:extLst>
                </a:gridCol>
                <a:gridCol w="285070">
                  <a:extLst>
                    <a:ext uri="{9D8B030D-6E8A-4147-A177-3AD203B41FA5}">
                      <a16:colId xmlns:a16="http://schemas.microsoft.com/office/drawing/2014/main" val="1713611765"/>
                    </a:ext>
                  </a:extLst>
                </a:gridCol>
                <a:gridCol w="285070">
                  <a:extLst>
                    <a:ext uri="{9D8B030D-6E8A-4147-A177-3AD203B41FA5}">
                      <a16:colId xmlns:a16="http://schemas.microsoft.com/office/drawing/2014/main" val="2893211455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3020401514"/>
                    </a:ext>
                  </a:extLst>
                </a:gridCol>
                <a:gridCol w="285070">
                  <a:extLst>
                    <a:ext uri="{9D8B030D-6E8A-4147-A177-3AD203B41FA5}">
                      <a16:colId xmlns:a16="http://schemas.microsoft.com/office/drawing/2014/main" val="808418786"/>
                    </a:ext>
                  </a:extLst>
                </a:gridCol>
              </a:tblGrid>
              <a:tr h="17553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2609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353A895-A14F-4F51-8EBB-57AB6B3AB728}"/>
                  </a:ext>
                </a:extLst>
              </p:cNvPr>
              <p:cNvSpPr txBox="1"/>
              <p:nvPr/>
            </p:nvSpPr>
            <p:spPr>
              <a:xfrm>
                <a:off x="10424439" y="2841212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353A895-A14F-4F51-8EBB-57AB6B3AB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4439" y="2841212"/>
                <a:ext cx="23564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EE839D3-A2A3-410D-9BD9-FB3A86AAACB9}"/>
                  </a:ext>
                </a:extLst>
              </p:cNvPr>
              <p:cNvSpPr txBox="1"/>
              <p:nvPr/>
            </p:nvSpPr>
            <p:spPr>
              <a:xfrm>
                <a:off x="9448626" y="2596378"/>
                <a:ext cx="235642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EE839D3-A2A3-410D-9BD9-FB3A86AAA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626" y="2596378"/>
                <a:ext cx="235642" cy="1107996"/>
              </a:xfrm>
              <a:prstGeom prst="rect">
                <a:avLst/>
              </a:prstGeom>
              <a:blipFill>
                <a:blip r:embed="rId10"/>
                <a:stretch>
                  <a:fillRect l="-41026" t="-549" r="-41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9F62FB3E-0406-483B-8B8A-7608DFB4DEDE}"/>
              </a:ext>
            </a:extLst>
          </p:cNvPr>
          <p:cNvGraphicFramePr>
            <a:graphicFrameLocks noGrp="1"/>
          </p:cNvGraphicFramePr>
          <p:nvPr/>
        </p:nvGraphicFramePr>
        <p:xfrm>
          <a:off x="6321083" y="2175825"/>
          <a:ext cx="273503" cy="1755320"/>
        </p:xfrm>
        <a:graphic>
          <a:graphicData uri="http://schemas.openxmlformats.org/drawingml/2006/table">
            <a:tbl>
              <a:tblPr/>
              <a:tblGrid>
                <a:gridCol w="273503">
                  <a:extLst>
                    <a:ext uri="{9D8B030D-6E8A-4147-A177-3AD203B41FA5}">
                      <a16:colId xmlns:a16="http://schemas.microsoft.com/office/drawing/2014/main" val="1189122593"/>
                    </a:ext>
                  </a:extLst>
                </a:gridCol>
              </a:tblGrid>
              <a:tr h="17553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6797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A543864-3074-475A-9E94-86D4F3CAFBD7}"/>
                  </a:ext>
                </a:extLst>
              </p:cNvPr>
              <p:cNvSpPr txBox="1"/>
              <p:nvPr/>
            </p:nvSpPr>
            <p:spPr>
              <a:xfrm>
                <a:off x="6303733" y="2795141"/>
                <a:ext cx="290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A543864-3074-475A-9E94-86D4F3CAF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733" y="2795141"/>
                <a:ext cx="29085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2528F4A-1357-4119-BB60-6F6326F91F9A}"/>
                  </a:ext>
                </a:extLst>
              </p:cNvPr>
              <p:cNvSpPr txBox="1"/>
              <p:nvPr/>
            </p:nvSpPr>
            <p:spPr>
              <a:xfrm>
                <a:off x="6606962" y="2814287"/>
                <a:ext cx="3532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2528F4A-1357-4119-BB60-6F6326F91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962" y="2814287"/>
                <a:ext cx="353202" cy="369332"/>
              </a:xfrm>
              <a:prstGeom prst="rect">
                <a:avLst/>
              </a:prstGeom>
              <a:blipFill>
                <a:blip r:embed="rId12"/>
                <a:stretch>
                  <a:fillRect l="-3448" r="-1896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BB610E8-ADE2-4E53-966E-E64E627668E8}"/>
              </a:ext>
            </a:extLst>
          </p:cNvPr>
          <p:cNvCxnSpPr/>
          <p:nvPr/>
        </p:nvCxnSpPr>
        <p:spPr>
          <a:xfrm>
            <a:off x="8891603" y="2596284"/>
            <a:ext cx="4012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DB20C35-2D97-42AE-905E-3D6E78F2390E}"/>
              </a:ext>
            </a:extLst>
          </p:cNvPr>
          <p:cNvCxnSpPr/>
          <p:nvPr/>
        </p:nvCxnSpPr>
        <p:spPr>
          <a:xfrm>
            <a:off x="8891602" y="3598754"/>
            <a:ext cx="4012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558D6A8-C31D-4023-B179-AEEDC9116E50}"/>
                  </a:ext>
                </a:extLst>
              </p:cNvPr>
              <p:cNvSpPr txBox="1"/>
              <p:nvPr/>
            </p:nvSpPr>
            <p:spPr>
              <a:xfrm>
                <a:off x="9748597" y="2596284"/>
                <a:ext cx="235642" cy="1131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558D6A8-C31D-4023-B179-AEEDC9116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8597" y="2596284"/>
                <a:ext cx="235642" cy="1131656"/>
              </a:xfrm>
              <a:prstGeom prst="rect">
                <a:avLst/>
              </a:prstGeom>
              <a:blipFill>
                <a:blip r:embed="rId13"/>
                <a:stretch>
                  <a:fillRect l="-38462" t="-538" r="-43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0D82FDC-DF71-45DA-8413-3245C16D255F}"/>
                  </a:ext>
                </a:extLst>
              </p:cNvPr>
              <p:cNvSpPr txBox="1"/>
              <p:nvPr/>
            </p:nvSpPr>
            <p:spPr>
              <a:xfrm>
                <a:off x="10024894" y="2596284"/>
                <a:ext cx="235642" cy="1131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0D82FDC-DF71-45DA-8413-3245C16D2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4894" y="2596284"/>
                <a:ext cx="235642" cy="1131656"/>
              </a:xfrm>
              <a:prstGeom prst="rect">
                <a:avLst/>
              </a:prstGeom>
              <a:blipFill>
                <a:blip r:embed="rId14"/>
                <a:stretch>
                  <a:fillRect l="-42105" t="-538" r="-4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5A63954-D9B4-420A-AF22-458D34D1BC75}"/>
                  </a:ext>
                </a:extLst>
              </p:cNvPr>
              <p:cNvSpPr txBox="1"/>
              <p:nvPr/>
            </p:nvSpPr>
            <p:spPr>
              <a:xfrm>
                <a:off x="10865264" y="2596284"/>
                <a:ext cx="235642" cy="1131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5A63954-D9B4-420A-AF22-458D34D1B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5264" y="2596284"/>
                <a:ext cx="235642" cy="1131656"/>
              </a:xfrm>
              <a:prstGeom prst="rect">
                <a:avLst/>
              </a:prstGeom>
              <a:blipFill>
                <a:blip r:embed="rId15"/>
                <a:stretch>
                  <a:fillRect l="-38462" t="-538" r="-43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图形 37">
            <a:extLst>
              <a:ext uri="{FF2B5EF4-FFF2-40B4-BE49-F238E27FC236}">
                <a16:creationId xmlns:a16="http://schemas.microsoft.com/office/drawing/2014/main" id="{12C753BF-F44E-4C19-BC42-6713EBFBFD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93201" y="2740991"/>
            <a:ext cx="565025" cy="565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FC6C284-7389-4E96-B7C5-F9A06018662D}"/>
                  </a:ext>
                </a:extLst>
              </p:cNvPr>
              <p:cNvSpPr txBox="1"/>
              <p:nvPr/>
            </p:nvSpPr>
            <p:spPr>
              <a:xfrm>
                <a:off x="5606272" y="2457784"/>
                <a:ext cx="256480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FC6C284-7389-4E96-B7C5-F9A060186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272" y="2457784"/>
                <a:ext cx="256480" cy="285912"/>
              </a:xfrm>
              <a:prstGeom prst="rect">
                <a:avLst/>
              </a:prstGeom>
              <a:blipFill>
                <a:blip r:embed="rId18"/>
                <a:stretch>
                  <a:fillRect l="-19048" t="-8511" r="-14286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FBBF839-666C-42A1-A5ED-512378D855A0}"/>
                  </a:ext>
                </a:extLst>
              </p:cNvPr>
              <p:cNvSpPr txBox="1"/>
              <p:nvPr/>
            </p:nvSpPr>
            <p:spPr>
              <a:xfrm>
                <a:off x="5129622" y="3300393"/>
                <a:ext cx="1139713" cy="577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FBBF839-666C-42A1-A5ED-512378D85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622" y="3300393"/>
                <a:ext cx="1139713" cy="577659"/>
              </a:xfrm>
              <a:prstGeom prst="rect">
                <a:avLst/>
              </a:prstGeom>
              <a:blipFill>
                <a:blip r:embed="rId19"/>
                <a:stretch>
                  <a:fillRect t="-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CDA1893C-2F44-4AA5-8D92-7C7A4A1F7C29}"/>
              </a:ext>
            </a:extLst>
          </p:cNvPr>
          <p:cNvGraphicFramePr>
            <a:graphicFrameLocks noGrp="1"/>
          </p:cNvGraphicFramePr>
          <p:nvPr/>
        </p:nvGraphicFramePr>
        <p:xfrm>
          <a:off x="1998890" y="2175825"/>
          <a:ext cx="1710420" cy="1755320"/>
        </p:xfrm>
        <a:graphic>
          <a:graphicData uri="http://schemas.openxmlformats.org/drawingml/2006/table">
            <a:tbl>
              <a:tblPr/>
              <a:tblGrid>
                <a:gridCol w="285070">
                  <a:extLst>
                    <a:ext uri="{9D8B030D-6E8A-4147-A177-3AD203B41FA5}">
                      <a16:colId xmlns:a16="http://schemas.microsoft.com/office/drawing/2014/main" val="3454742495"/>
                    </a:ext>
                  </a:extLst>
                </a:gridCol>
                <a:gridCol w="285070">
                  <a:extLst>
                    <a:ext uri="{9D8B030D-6E8A-4147-A177-3AD203B41FA5}">
                      <a16:colId xmlns:a16="http://schemas.microsoft.com/office/drawing/2014/main" val="1713611765"/>
                    </a:ext>
                  </a:extLst>
                </a:gridCol>
                <a:gridCol w="285070">
                  <a:extLst>
                    <a:ext uri="{9D8B030D-6E8A-4147-A177-3AD203B41FA5}">
                      <a16:colId xmlns:a16="http://schemas.microsoft.com/office/drawing/2014/main" val="2893211455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3020401514"/>
                    </a:ext>
                  </a:extLst>
                </a:gridCol>
                <a:gridCol w="285070">
                  <a:extLst>
                    <a:ext uri="{9D8B030D-6E8A-4147-A177-3AD203B41FA5}">
                      <a16:colId xmlns:a16="http://schemas.microsoft.com/office/drawing/2014/main" val="808418786"/>
                    </a:ext>
                  </a:extLst>
                </a:gridCol>
              </a:tblGrid>
              <a:tr h="17553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2609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7E005B3-0836-43F4-82B1-D9E2539DFDDE}"/>
                  </a:ext>
                </a:extLst>
              </p:cNvPr>
              <p:cNvSpPr txBox="1"/>
              <p:nvPr/>
            </p:nvSpPr>
            <p:spPr>
              <a:xfrm>
                <a:off x="2996974" y="2841212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7E005B3-0836-43F4-82B1-D9E2539DF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974" y="2841212"/>
                <a:ext cx="235642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5AE9982-95F0-4A7F-81E1-D525C32A1EEB}"/>
              </a:ext>
            </a:extLst>
          </p:cNvPr>
          <p:cNvCxnSpPr>
            <a:cxnSpLocks/>
          </p:cNvCxnSpPr>
          <p:nvPr/>
        </p:nvCxnSpPr>
        <p:spPr>
          <a:xfrm flipH="1">
            <a:off x="4279681" y="2638528"/>
            <a:ext cx="4792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9ED918C-CD5C-4B82-BBD7-E145F97BC241}"/>
              </a:ext>
            </a:extLst>
          </p:cNvPr>
          <p:cNvCxnSpPr>
            <a:cxnSpLocks/>
          </p:cNvCxnSpPr>
          <p:nvPr/>
        </p:nvCxnSpPr>
        <p:spPr>
          <a:xfrm flipH="1">
            <a:off x="4279681" y="3601680"/>
            <a:ext cx="4792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2A46429-B785-42E5-98F4-7BA013D1CC04}"/>
              </a:ext>
            </a:extLst>
          </p:cNvPr>
          <p:cNvGrpSpPr/>
          <p:nvPr/>
        </p:nvGrpSpPr>
        <p:grpSpPr>
          <a:xfrm>
            <a:off x="1972887" y="2297490"/>
            <a:ext cx="371790" cy="2005806"/>
            <a:chOff x="1972887" y="2223970"/>
            <a:chExt cx="371790" cy="20058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8053239E-8CC6-4232-A3ED-892C7AA2702C}"/>
                    </a:ext>
                  </a:extLst>
                </p:cNvPr>
                <p:cNvSpPr txBox="1"/>
                <p:nvPr/>
              </p:nvSpPr>
              <p:spPr>
                <a:xfrm>
                  <a:off x="2035599" y="2223970"/>
                  <a:ext cx="235642" cy="20058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altLang="zh-CN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altLang="zh-CN" b="0" dirty="0">
                    <a:ea typeface="Cambria Math" panose="02040503050406030204" pitchFamily="18" charset="0"/>
                  </a:endParaRPr>
                </a:p>
                <a:p>
                  <a:endParaRPr lang="zh-CN" altLang="en-US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8053239E-8CC6-4232-A3ED-892C7AA270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599" y="2223970"/>
                  <a:ext cx="235642" cy="2005806"/>
                </a:xfrm>
                <a:prstGeom prst="rect">
                  <a:avLst/>
                </a:prstGeom>
                <a:blipFill>
                  <a:blip r:embed="rId20"/>
                  <a:stretch>
                    <a:fillRect l="-41026" t="-304" r="-410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2ADF302D-B092-420C-9C8D-201880A49D4B}"/>
                    </a:ext>
                  </a:extLst>
                </p:cNvPr>
                <p:cNvSpPr txBox="1"/>
                <p:nvPr/>
              </p:nvSpPr>
              <p:spPr>
                <a:xfrm rot="5400000">
                  <a:off x="2014584" y="2646201"/>
                  <a:ext cx="2908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2ADF302D-B092-420C-9C8D-201880A49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014584" y="2646201"/>
                  <a:ext cx="290853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13115" t="-4255" b="-63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785B32CB-91BF-4DD5-84FD-DCEABEF88C91}"/>
                    </a:ext>
                  </a:extLst>
                </p:cNvPr>
                <p:cNvSpPr txBox="1"/>
                <p:nvPr/>
              </p:nvSpPr>
              <p:spPr>
                <a:xfrm rot="5400000">
                  <a:off x="2012126" y="3444260"/>
                  <a:ext cx="2908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785B32CB-91BF-4DD5-84FD-DCEABEF88C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012126" y="3444260"/>
                  <a:ext cx="290853" cy="369332"/>
                </a:xfrm>
                <a:prstGeom prst="rect">
                  <a:avLst/>
                </a:prstGeom>
                <a:blipFill>
                  <a:blip r:embed="rId22"/>
                  <a:stretch>
                    <a:fillRect l="-13333" t="-4255" b="-4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A19A5F4-C7E6-45CC-9ECF-B4FC12C4C3BE}"/>
              </a:ext>
            </a:extLst>
          </p:cNvPr>
          <p:cNvGrpSpPr/>
          <p:nvPr/>
        </p:nvGrpSpPr>
        <p:grpSpPr>
          <a:xfrm>
            <a:off x="2267778" y="2298133"/>
            <a:ext cx="371790" cy="2005806"/>
            <a:chOff x="1972887" y="2223970"/>
            <a:chExt cx="371790" cy="20058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70BA3093-695A-47ED-B757-E992A5E10255}"/>
                    </a:ext>
                  </a:extLst>
                </p:cNvPr>
                <p:cNvSpPr txBox="1"/>
                <p:nvPr/>
              </p:nvSpPr>
              <p:spPr>
                <a:xfrm>
                  <a:off x="2035599" y="2223970"/>
                  <a:ext cx="235642" cy="20058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altLang="zh-CN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altLang="zh-CN" b="0" dirty="0">
                    <a:ea typeface="Cambria Math" panose="02040503050406030204" pitchFamily="18" charset="0"/>
                  </a:endParaRPr>
                </a:p>
                <a:p>
                  <a:endParaRPr lang="zh-CN" altLang="en-US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70BA3093-695A-47ED-B757-E992A5E102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599" y="2223970"/>
                  <a:ext cx="235642" cy="2005806"/>
                </a:xfrm>
                <a:prstGeom prst="rect">
                  <a:avLst/>
                </a:prstGeom>
                <a:blipFill>
                  <a:blip r:embed="rId23"/>
                  <a:stretch>
                    <a:fillRect l="-38462" t="-304" r="-43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E94FE7E0-7CA2-49F8-85F7-28223804B67C}"/>
                    </a:ext>
                  </a:extLst>
                </p:cNvPr>
                <p:cNvSpPr txBox="1"/>
                <p:nvPr/>
              </p:nvSpPr>
              <p:spPr>
                <a:xfrm rot="5400000">
                  <a:off x="2014584" y="2646201"/>
                  <a:ext cx="2908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E94FE7E0-7CA2-49F8-85F7-28223804B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014584" y="2646201"/>
                  <a:ext cx="290853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11475" t="-4255" b="-63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CD5020A1-02F6-4504-B609-402EEBA8E362}"/>
                    </a:ext>
                  </a:extLst>
                </p:cNvPr>
                <p:cNvSpPr txBox="1"/>
                <p:nvPr/>
              </p:nvSpPr>
              <p:spPr>
                <a:xfrm rot="5400000">
                  <a:off x="2012126" y="3444260"/>
                  <a:ext cx="2908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CD5020A1-02F6-4504-B609-402EEBA8E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012126" y="3444260"/>
                  <a:ext cx="290853" cy="369332"/>
                </a:xfrm>
                <a:prstGeom prst="rect">
                  <a:avLst/>
                </a:prstGeom>
                <a:blipFill>
                  <a:blip r:embed="rId25"/>
                  <a:stretch>
                    <a:fillRect l="-13115" t="-4255" b="-63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F6F65E6-431E-4C2A-BC12-15652B458B0E}"/>
              </a:ext>
            </a:extLst>
          </p:cNvPr>
          <p:cNvGrpSpPr/>
          <p:nvPr/>
        </p:nvGrpSpPr>
        <p:grpSpPr>
          <a:xfrm>
            <a:off x="2543258" y="2297490"/>
            <a:ext cx="371790" cy="2005806"/>
            <a:chOff x="1972887" y="2223970"/>
            <a:chExt cx="371790" cy="20058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D2C9F44F-8EF8-4315-8DF9-CF520ECAFA1A}"/>
                    </a:ext>
                  </a:extLst>
                </p:cNvPr>
                <p:cNvSpPr txBox="1"/>
                <p:nvPr/>
              </p:nvSpPr>
              <p:spPr>
                <a:xfrm>
                  <a:off x="2035599" y="2223970"/>
                  <a:ext cx="235642" cy="20058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altLang="zh-CN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altLang="zh-CN" b="0" dirty="0">
                    <a:ea typeface="Cambria Math" panose="02040503050406030204" pitchFamily="18" charset="0"/>
                  </a:endParaRPr>
                </a:p>
                <a:p>
                  <a:endParaRPr lang="zh-CN" altLang="en-US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D2C9F44F-8EF8-4315-8DF9-CF520ECAFA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599" y="2223970"/>
                  <a:ext cx="235642" cy="2005806"/>
                </a:xfrm>
                <a:prstGeom prst="rect">
                  <a:avLst/>
                </a:prstGeom>
                <a:blipFill>
                  <a:blip r:embed="rId26"/>
                  <a:stretch>
                    <a:fillRect l="-38462" t="-304" r="-43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FAE01AF6-A1DB-435E-9002-C2F7308829D3}"/>
                    </a:ext>
                  </a:extLst>
                </p:cNvPr>
                <p:cNvSpPr txBox="1"/>
                <p:nvPr/>
              </p:nvSpPr>
              <p:spPr>
                <a:xfrm rot="5400000">
                  <a:off x="2014584" y="2646201"/>
                  <a:ext cx="2908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FAE01AF6-A1DB-435E-9002-C2F7308829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014584" y="2646201"/>
                  <a:ext cx="290853" cy="369332"/>
                </a:xfrm>
                <a:prstGeom prst="rect">
                  <a:avLst/>
                </a:prstGeom>
                <a:blipFill>
                  <a:blip r:embed="rId27"/>
                  <a:stretch>
                    <a:fillRect l="-13333" t="-4255" b="-63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857DD9C2-2D2E-4425-A630-51FA43CFDE7F}"/>
                    </a:ext>
                  </a:extLst>
                </p:cNvPr>
                <p:cNvSpPr txBox="1"/>
                <p:nvPr/>
              </p:nvSpPr>
              <p:spPr>
                <a:xfrm rot="5400000">
                  <a:off x="2012126" y="3444260"/>
                  <a:ext cx="2908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857DD9C2-2D2E-4425-A630-51FA43CFDE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012126" y="3444260"/>
                  <a:ext cx="290853" cy="369332"/>
                </a:xfrm>
                <a:prstGeom prst="rect">
                  <a:avLst/>
                </a:prstGeom>
                <a:blipFill>
                  <a:blip r:embed="rId28"/>
                  <a:stretch>
                    <a:fillRect l="-13115" t="-4255" b="-4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FF44B94-F546-4F80-88A9-5DC5D498CF2C}"/>
              </a:ext>
            </a:extLst>
          </p:cNvPr>
          <p:cNvGrpSpPr/>
          <p:nvPr/>
        </p:nvGrpSpPr>
        <p:grpSpPr>
          <a:xfrm>
            <a:off x="3408981" y="2297490"/>
            <a:ext cx="371790" cy="2005806"/>
            <a:chOff x="1972887" y="2223970"/>
            <a:chExt cx="371790" cy="20058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AEB44100-4A87-4B73-958D-D1AB9561EB46}"/>
                    </a:ext>
                  </a:extLst>
                </p:cNvPr>
                <p:cNvSpPr txBox="1"/>
                <p:nvPr/>
              </p:nvSpPr>
              <p:spPr>
                <a:xfrm>
                  <a:off x="2035599" y="2223970"/>
                  <a:ext cx="235642" cy="20058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US" altLang="zh-CN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US" altLang="zh-CN" b="0" dirty="0">
                    <a:ea typeface="Cambria Math" panose="02040503050406030204" pitchFamily="18" charset="0"/>
                  </a:endParaRPr>
                </a:p>
                <a:p>
                  <a:endParaRPr lang="zh-CN" altLang="en-US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AEB44100-4A87-4B73-958D-D1AB9561E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599" y="2223970"/>
                  <a:ext cx="235642" cy="2005806"/>
                </a:xfrm>
                <a:prstGeom prst="rect">
                  <a:avLst/>
                </a:prstGeom>
                <a:blipFill>
                  <a:blip r:embed="rId29"/>
                  <a:stretch>
                    <a:fillRect l="-42105" t="-304" r="-44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D2E7BAD6-A7ED-4EA0-A1CB-AC2FC5F30A6E}"/>
                    </a:ext>
                  </a:extLst>
                </p:cNvPr>
                <p:cNvSpPr txBox="1"/>
                <p:nvPr/>
              </p:nvSpPr>
              <p:spPr>
                <a:xfrm rot="5400000">
                  <a:off x="2014584" y="2646201"/>
                  <a:ext cx="2908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D2E7BAD6-A7ED-4EA0-A1CB-AC2FC5F30A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014584" y="2646201"/>
                  <a:ext cx="290853" cy="369332"/>
                </a:xfrm>
                <a:prstGeom prst="rect">
                  <a:avLst/>
                </a:prstGeom>
                <a:blipFill>
                  <a:blip r:embed="rId30"/>
                  <a:stretch>
                    <a:fillRect l="-13333" t="-4255" b="-63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2B0307FD-3455-4F76-87B8-D7928048F4D6}"/>
                    </a:ext>
                  </a:extLst>
                </p:cNvPr>
                <p:cNvSpPr txBox="1"/>
                <p:nvPr/>
              </p:nvSpPr>
              <p:spPr>
                <a:xfrm rot="5400000">
                  <a:off x="2012126" y="3444260"/>
                  <a:ext cx="2908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2B0307FD-3455-4F76-87B8-D7928048F4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012126" y="3444260"/>
                  <a:ext cx="290853" cy="369332"/>
                </a:xfrm>
                <a:prstGeom prst="rect">
                  <a:avLst/>
                </a:prstGeom>
                <a:blipFill>
                  <a:blip r:embed="rId31"/>
                  <a:stretch>
                    <a:fillRect l="-13115" t="-4255" b="-4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1ABE73D6-8CBB-4C78-9249-DA4074476EC0}"/>
              </a:ext>
            </a:extLst>
          </p:cNvPr>
          <p:cNvSpPr txBox="1"/>
          <p:nvPr/>
        </p:nvSpPr>
        <p:spPr>
          <a:xfrm>
            <a:off x="7265082" y="3930307"/>
            <a:ext cx="146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Matrix T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7D231C4-5ECC-4B65-B720-5F6B7B14F79E}"/>
              </a:ext>
            </a:extLst>
          </p:cNvPr>
          <p:cNvSpPr txBox="1"/>
          <p:nvPr/>
        </p:nvSpPr>
        <p:spPr>
          <a:xfrm>
            <a:off x="2192556" y="3930307"/>
            <a:ext cx="146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Matrix Q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5D77E37-8FD8-4DD8-965A-6A1353810229}"/>
                  </a:ext>
                </a:extLst>
              </p:cNvPr>
              <p:cNvSpPr txBox="1"/>
              <p:nvPr/>
            </p:nvSpPr>
            <p:spPr>
              <a:xfrm>
                <a:off x="2027175" y="4393711"/>
                <a:ext cx="2387125" cy="68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zh-CN" alt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zh-CN" alt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altLang="zh-CN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zh-CN" alt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5D77E37-8FD8-4DD8-965A-6A1353810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175" y="4393711"/>
                <a:ext cx="2387125" cy="681982"/>
              </a:xfrm>
              <a:prstGeom prst="rect">
                <a:avLst/>
              </a:prstGeom>
              <a:blipFill>
                <a:blip r:embed="rId32"/>
                <a:stretch>
                  <a:fillRect b="-2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本框 71">
            <a:extLst>
              <a:ext uri="{FF2B5EF4-FFF2-40B4-BE49-F238E27FC236}">
                <a16:creationId xmlns:a16="http://schemas.microsoft.com/office/drawing/2014/main" id="{8D5AFCFD-1750-49CA-88F7-1D7588C1A293}"/>
              </a:ext>
            </a:extLst>
          </p:cNvPr>
          <p:cNvSpPr txBox="1"/>
          <p:nvPr/>
        </p:nvSpPr>
        <p:spPr>
          <a:xfrm>
            <a:off x="1146748" y="4419776"/>
            <a:ext cx="1594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Baskerville Old Face" panose="02020602080505020303" pitchFamily="18" charset="0"/>
              </a:rPr>
              <a:t>Columns: </a:t>
            </a:r>
          </a:p>
          <a:p>
            <a:r>
              <a:rPr lang="en-US" altLang="zh-CN" dirty="0">
                <a:solidFill>
                  <a:srgbClr val="0070C0"/>
                </a:solidFill>
                <a:latin typeface="Baskerville Old Face" panose="02020602080505020303" pitchFamily="18" charset="0"/>
              </a:rPr>
              <a:t>Rows:</a:t>
            </a:r>
            <a:endParaRPr lang="zh-CN" altLang="en-US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1B49E138-C6D8-4886-A204-0BF2A45D89AD}"/>
                  </a:ext>
                </a:extLst>
              </p:cNvPr>
              <p:cNvSpPr txBox="1"/>
              <p:nvPr/>
            </p:nvSpPr>
            <p:spPr>
              <a:xfrm>
                <a:off x="981091" y="5048914"/>
                <a:ext cx="3777826" cy="627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lang="zh-CN" altLang="zh-CN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1B49E138-C6D8-4886-A204-0BF2A45D8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91" y="5048914"/>
                <a:ext cx="3777826" cy="62741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AFEE9D9-2A0B-47A9-A60A-71940736B4BE}"/>
                  </a:ext>
                </a:extLst>
              </p:cNvPr>
              <p:cNvSpPr txBox="1"/>
              <p:nvPr/>
            </p:nvSpPr>
            <p:spPr>
              <a:xfrm>
                <a:off x="1829356" y="5981386"/>
                <a:ext cx="2023484" cy="386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AFEE9D9-2A0B-47A9-A60A-71940736B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356" y="5981386"/>
                <a:ext cx="2023484" cy="386068"/>
              </a:xfrm>
              <a:prstGeom prst="rect">
                <a:avLst/>
              </a:prstGeom>
              <a:blipFill>
                <a:blip r:embed="rId3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B7644C47-7F8D-4C35-A490-BE291489F4C4}"/>
                  </a:ext>
                </a:extLst>
              </p:cNvPr>
              <p:cNvSpPr txBox="1"/>
              <p:nvPr/>
            </p:nvSpPr>
            <p:spPr>
              <a:xfrm>
                <a:off x="3160418" y="5997327"/>
                <a:ext cx="2398576" cy="3837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B7644C47-7F8D-4C35-A490-BE291489F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418" y="5997327"/>
                <a:ext cx="2398576" cy="383759"/>
              </a:xfrm>
              <a:prstGeom prst="rect">
                <a:avLst/>
              </a:prstGeom>
              <a:blipFill>
                <a:blip r:embed="rId3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AA95145-C011-484D-B463-73D8CA3E37C4}"/>
                  </a:ext>
                </a:extLst>
              </p:cNvPr>
              <p:cNvSpPr txBox="1"/>
              <p:nvPr/>
            </p:nvSpPr>
            <p:spPr>
              <a:xfrm>
                <a:off x="7366532" y="5082826"/>
                <a:ext cx="3545915" cy="396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AA95145-C011-484D-B463-73D8CA3E3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532" y="5082826"/>
                <a:ext cx="3545915" cy="396519"/>
              </a:xfrm>
              <a:prstGeom prst="rect">
                <a:avLst/>
              </a:prstGeom>
              <a:blipFill>
                <a:blip r:embed="rId3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本框 81">
            <a:extLst>
              <a:ext uri="{FF2B5EF4-FFF2-40B4-BE49-F238E27FC236}">
                <a16:creationId xmlns:a16="http://schemas.microsoft.com/office/drawing/2014/main" id="{A6D12C3C-5091-4C26-8C5A-D8353E98BC84}"/>
              </a:ext>
            </a:extLst>
          </p:cNvPr>
          <p:cNvSpPr txBox="1"/>
          <p:nvPr/>
        </p:nvSpPr>
        <p:spPr>
          <a:xfrm>
            <a:off x="8350561" y="5934136"/>
            <a:ext cx="1198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Output : </a:t>
            </a:r>
            <a:endParaRPr lang="zh-CN" altLang="en-US" sz="2400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B006CE5-66A3-4FBE-BBC0-737D4B7EEFAB}"/>
                  </a:ext>
                </a:extLst>
              </p:cNvPr>
              <p:cNvSpPr txBox="1"/>
              <p:nvPr/>
            </p:nvSpPr>
            <p:spPr>
              <a:xfrm>
                <a:off x="9585339" y="5959559"/>
                <a:ext cx="714390" cy="4108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B006CE5-66A3-4FBE-BBC0-737D4B7EE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339" y="5959559"/>
                <a:ext cx="714390" cy="410818"/>
              </a:xfrm>
              <a:prstGeom prst="rect">
                <a:avLst/>
              </a:prstGeom>
              <a:blipFill>
                <a:blip r:embed="rId37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>
            <a:extLst>
              <a:ext uri="{FF2B5EF4-FFF2-40B4-BE49-F238E27FC236}">
                <a16:creationId xmlns:a16="http://schemas.microsoft.com/office/drawing/2014/main" id="{0B53EA6A-A313-4E41-BCD5-829BF40D7D2C}"/>
              </a:ext>
            </a:extLst>
          </p:cNvPr>
          <p:cNvSpPr txBox="1"/>
          <p:nvPr/>
        </p:nvSpPr>
        <p:spPr>
          <a:xfrm>
            <a:off x="900794" y="5934136"/>
            <a:ext cx="1198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Baskerville Old Face" panose="02020602080505020303" pitchFamily="18" charset="0"/>
              </a:rPr>
              <a:t>Output : </a:t>
            </a:r>
            <a:endParaRPr lang="zh-CN" altLang="en-US" sz="2400" dirty="0">
              <a:solidFill>
                <a:schemeClr val="accent1"/>
              </a:solidFill>
              <a:latin typeface="Baskerville Old Face" panose="02020602080505020303" pitchFamily="18" charset="0"/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A8DB85A-512C-45DB-9588-14624E82A337}"/>
              </a:ext>
            </a:extLst>
          </p:cNvPr>
          <p:cNvCxnSpPr>
            <a:cxnSpLocks/>
          </p:cNvCxnSpPr>
          <p:nvPr/>
        </p:nvCxnSpPr>
        <p:spPr>
          <a:xfrm>
            <a:off x="3096947" y="5685627"/>
            <a:ext cx="0" cy="295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7E74BB0-2976-43FC-B317-78B19BC00B09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9139490" y="5479345"/>
            <a:ext cx="0" cy="48021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3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186BA2-560A-4137-A2E4-57A26EEC70E5}"/>
              </a:ext>
            </a:extLst>
          </p:cNvPr>
          <p:cNvSpPr txBox="1"/>
          <p:nvPr/>
        </p:nvSpPr>
        <p:spPr>
          <a:xfrm>
            <a:off x="620486" y="526598"/>
            <a:ext cx="597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  <a:latin typeface="Baskerville Old Face" panose="02020602080505020303" pitchFamily="18" charset="0"/>
              </a:rPr>
              <a:t>1-out-of-L Random OTE Protocol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FEC252-C28D-44A1-A767-503FF92D84E5}"/>
              </a:ext>
            </a:extLst>
          </p:cNvPr>
          <p:cNvSpPr txBox="1"/>
          <p:nvPr/>
        </p:nvSpPr>
        <p:spPr>
          <a:xfrm>
            <a:off x="2804433" y="1205594"/>
            <a:ext cx="1098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Sender</a:t>
            </a:r>
            <a:endParaRPr lang="zh-CN" altLang="en-US" sz="2400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B30609-59DA-4DB2-B97F-BA29534E53B7}"/>
              </a:ext>
            </a:extLst>
          </p:cNvPr>
          <p:cNvSpPr txBox="1"/>
          <p:nvPr/>
        </p:nvSpPr>
        <p:spPr>
          <a:xfrm>
            <a:off x="8187347" y="1203263"/>
            <a:ext cx="1362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Receiver</a:t>
            </a:r>
            <a:endParaRPr lang="zh-CN" altLang="en-US" sz="2400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4698117-E7F1-469C-8AB0-D81ABB149973}"/>
              </a:ext>
            </a:extLst>
          </p:cNvPr>
          <p:cNvSpPr txBox="1"/>
          <p:nvPr/>
        </p:nvSpPr>
        <p:spPr>
          <a:xfrm>
            <a:off x="900794" y="1553937"/>
            <a:ext cx="1098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Input : </a:t>
            </a:r>
            <a:endParaRPr lang="zh-CN" altLang="en-US" sz="2400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C563EFD-F942-4A02-B07F-29E73854208D}"/>
                  </a:ext>
                </a:extLst>
              </p:cNvPr>
              <p:cNvSpPr txBox="1"/>
              <p:nvPr/>
            </p:nvSpPr>
            <p:spPr>
              <a:xfrm>
                <a:off x="1897320" y="1610819"/>
                <a:ext cx="2127121" cy="282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i="1" kern="10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{0,1</m:t>
                      </m:r>
                      <m:sSup>
                        <m:sSupPr>
                          <m:ctrlPr>
                            <a:rPr lang="zh-CN" altLang="zh-CN" sz="1800" i="1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altLang="zh-CN" sz="1800" b="0" i="1" kern="100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zh-CN" sz="1800" kern="100" dirty="0">
                  <a:solidFill>
                    <a:schemeClr val="accent1"/>
                  </a:solidFill>
                  <a:effectLst/>
                  <a:latin typeface="Bahnschrift Light" panose="020B0502040204020203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C563EFD-F942-4A02-B07F-29E738542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320" y="1610819"/>
                <a:ext cx="2127121" cy="282257"/>
              </a:xfrm>
              <a:prstGeom prst="rect">
                <a:avLst/>
              </a:prstGeom>
              <a:blipFill>
                <a:blip r:embed="rId2"/>
                <a:stretch>
                  <a:fillRect l="-2006" t="-2128" r="-573" b="-38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CD6E3A90-EE48-4DBF-8793-60FF3B13D507}"/>
              </a:ext>
            </a:extLst>
          </p:cNvPr>
          <p:cNvSpPr txBox="1"/>
          <p:nvPr/>
        </p:nvSpPr>
        <p:spPr>
          <a:xfrm>
            <a:off x="6452471" y="1553937"/>
            <a:ext cx="1098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Input : </a:t>
            </a:r>
            <a:endParaRPr lang="zh-CN" altLang="en-US" sz="2400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6857CA8-847A-48A0-88E6-F1CB58BED17B}"/>
                  </a:ext>
                </a:extLst>
              </p:cNvPr>
              <p:cNvSpPr txBox="1"/>
              <p:nvPr/>
            </p:nvSpPr>
            <p:spPr>
              <a:xfrm>
                <a:off x="7566403" y="1626437"/>
                <a:ext cx="3865225" cy="2862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kern="100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∈{1</m:t>
                    </m:r>
                    <m:r>
                      <a:rPr lang="en-US" altLang="zh-CN" b="0" i="1" kern="1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,2,…,</m:t>
                    </m:r>
                    <m:r>
                      <a:rPr lang="en-US" altLang="zh-CN" b="0" i="1" kern="1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sSup>
                      <m:sSupPr>
                        <m:ctrlPr>
                          <a:rPr lang="zh-CN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800" kern="100" dirty="0">
                    <a:solidFill>
                      <a:srgbClr val="7030A0"/>
                    </a:solidFill>
                    <a:effectLst/>
                    <a:latin typeface="Bahnschrift Light" panose="020B0502040204020203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zh-CN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{0,1</m:t>
                    </m:r>
                    <m:sSup>
                      <m:sSupPr>
                        <m:ctrlPr>
                          <a:rPr lang="zh-CN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800" kern="100" dirty="0">
                    <a:solidFill>
                      <a:srgbClr val="7030A0"/>
                    </a:solidFill>
                    <a:effectLst/>
                    <a:latin typeface="Bahnschrift Light" panose="020B0502040204020203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sz="1800" kern="100" dirty="0">
                    <a:solidFill>
                      <a:srgbClr val="7030A0"/>
                    </a:solidFill>
                    <a:effectLst/>
                    <a:latin typeface="Bahnschrift Light" panose="020B0502040204020203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 dirty="0">
                  <a:solidFill>
                    <a:srgbClr val="7030A0"/>
                  </a:solidFill>
                  <a:effectLst/>
                  <a:latin typeface="Bahnschrift Light" panose="020B0502040204020203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6857CA8-847A-48A0-88E6-F1CB58BED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403" y="1626437"/>
                <a:ext cx="3865225" cy="286232"/>
              </a:xfrm>
              <a:prstGeom prst="rect">
                <a:avLst/>
              </a:prstGeom>
              <a:blipFill>
                <a:blip r:embed="rId3"/>
                <a:stretch>
                  <a:fillRect l="-1577" t="-25532" b="-46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BB610E8-ADE2-4E53-966E-E64E627668E8}"/>
              </a:ext>
            </a:extLst>
          </p:cNvPr>
          <p:cNvCxnSpPr/>
          <p:nvPr/>
        </p:nvCxnSpPr>
        <p:spPr>
          <a:xfrm>
            <a:off x="8940049" y="2836830"/>
            <a:ext cx="4012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DB20C35-2D97-42AE-905E-3D6E78F2390E}"/>
              </a:ext>
            </a:extLst>
          </p:cNvPr>
          <p:cNvCxnSpPr/>
          <p:nvPr/>
        </p:nvCxnSpPr>
        <p:spPr>
          <a:xfrm>
            <a:off x="8940048" y="3839300"/>
            <a:ext cx="4012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图形 37">
            <a:extLst>
              <a:ext uri="{FF2B5EF4-FFF2-40B4-BE49-F238E27FC236}">
                <a16:creationId xmlns:a16="http://schemas.microsoft.com/office/drawing/2014/main" id="{12C753BF-F44E-4C19-BC42-6713EBFBFD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7788" y="2950276"/>
            <a:ext cx="565025" cy="565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FC6C284-7389-4E96-B7C5-F9A06018662D}"/>
                  </a:ext>
                </a:extLst>
              </p:cNvPr>
              <p:cNvSpPr txBox="1"/>
              <p:nvPr/>
            </p:nvSpPr>
            <p:spPr>
              <a:xfrm>
                <a:off x="6160859" y="2667069"/>
                <a:ext cx="256480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FC6C284-7389-4E96-B7C5-F9A060186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859" y="2667069"/>
                <a:ext cx="256480" cy="285912"/>
              </a:xfrm>
              <a:prstGeom prst="rect">
                <a:avLst/>
              </a:prstGeom>
              <a:blipFill>
                <a:blip r:embed="rId6"/>
                <a:stretch>
                  <a:fillRect l="-19048" t="-8696" r="-1428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FBBF839-666C-42A1-A5ED-512378D855A0}"/>
                  </a:ext>
                </a:extLst>
              </p:cNvPr>
              <p:cNvSpPr txBox="1"/>
              <p:nvPr/>
            </p:nvSpPr>
            <p:spPr>
              <a:xfrm>
                <a:off x="5719242" y="3509678"/>
                <a:ext cx="1139713" cy="5629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FBBF839-666C-42A1-A5ED-512378D85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242" y="3509678"/>
                <a:ext cx="1139713" cy="562911"/>
              </a:xfrm>
              <a:prstGeom prst="rect">
                <a:avLst/>
              </a:prstGeom>
              <a:blipFill>
                <a:blip r:embed="rId7"/>
                <a:stretch>
                  <a:fillRect t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CDA1893C-2F44-4AA5-8D92-7C7A4A1F7C29}"/>
              </a:ext>
            </a:extLst>
          </p:cNvPr>
          <p:cNvGraphicFramePr>
            <a:graphicFrameLocks noGrp="1"/>
          </p:cNvGraphicFramePr>
          <p:nvPr/>
        </p:nvGraphicFramePr>
        <p:xfrm>
          <a:off x="7121473" y="2414230"/>
          <a:ext cx="1710420" cy="1750982"/>
        </p:xfrm>
        <a:graphic>
          <a:graphicData uri="http://schemas.openxmlformats.org/drawingml/2006/table">
            <a:tbl>
              <a:tblPr/>
              <a:tblGrid>
                <a:gridCol w="1710420">
                  <a:extLst>
                    <a:ext uri="{9D8B030D-6E8A-4147-A177-3AD203B41FA5}">
                      <a16:colId xmlns:a16="http://schemas.microsoft.com/office/drawing/2014/main" val="3454742495"/>
                    </a:ext>
                  </a:extLst>
                </a:gridCol>
              </a:tblGrid>
              <a:tr h="327935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260940"/>
                  </a:ext>
                </a:extLst>
              </a:tr>
              <a:tr h="327935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44792"/>
                  </a:ext>
                </a:extLst>
              </a:tr>
              <a:tr h="327935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843530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878449"/>
                  </a:ext>
                </a:extLst>
              </a:tr>
              <a:tr h="327935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55902"/>
                  </a:ext>
                </a:extLst>
              </a:tr>
            </a:tbl>
          </a:graphicData>
        </a:graphic>
      </p:graphicFrame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5AE9982-95F0-4A7F-81E1-D525C32A1EEB}"/>
              </a:ext>
            </a:extLst>
          </p:cNvPr>
          <p:cNvCxnSpPr>
            <a:cxnSpLocks/>
          </p:cNvCxnSpPr>
          <p:nvPr/>
        </p:nvCxnSpPr>
        <p:spPr>
          <a:xfrm flipH="1">
            <a:off x="5284575" y="2817379"/>
            <a:ext cx="4792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9ED918C-CD5C-4B82-BBD7-E145F97BC241}"/>
              </a:ext>
            </a:extLst>
          </p:cNvPr>
          <p:cNvCxnSpPr>
            <a:cxnSpLocks/>
          </p:cNvCxnSpPr>
          <p:nvPr/>
        </p:nvCxnSpPr>
        <p:spPr>
          <a:xfrm flipH="1">
            <a:off x="5284575" y="3780531"/>
            <a:ext cx="4792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1ABE73D6-8CBB-4C78-9249-DA4074476EC0}"/>
              </a:ext>
            </a:extLst>
          </p:cNvPr>
          <p:cNvSpPr txBox="1"/>
          <p:nvPr/>
        </p:nvSpPr>
        <p:spPr>
          <a:xfrm>
            <a:off x="7313528" y="4170853"/>
            <a:ext cx="146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Baskerville Old Face" panose="02020602080505020303" pitchFamily="18" charset="0"/>
              </a:rPr>
              <a:t>Matrix T</a:t>
            </a:r>
            <a:endParaRPr lang="zh-CN" altLang="en-US" sz="2400" dirty="0"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5D77E37-8FD8-4DD8-965A-6A1353810229}"/>
                  </a:ext>
                </a:extLst>
              </p:cNvPr>
              <p:cNvSpPr txBox="1"/>
              <p:nvPr/>
            </p:nvSpPr>
            <p:spPr>
              <a:xfrm>
                <a:off x="978649" y="4675026"/>
                <a:ext cx="4911876" cy="728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zh-CN" alt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zh-CN" altLang="en-US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zh-CN" alt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zh-CN" altLang="en-US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zh-CN" altLang="en-US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zh-CN" alt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5D77E37-8FD8-4DD8-965A-6A1353810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49" y="4675026"/>
                <a:ext cx="4911876" cy="728917"/>
              </a:xfrm>
              <a:prstGeom prst="rect">
                <a:avLst/>
              </a:prstGeom>
              <a:blipFill>
                <a:blip r:embed="rId8"/>
                <a:stretch>
                  <a:fillRect b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本框 71">
            <a:extLst>
              <a:ext uri="{FF2B5EF4-FFF2-40B4-BE49-F238E27FC236}">
                <a16:creationId xmlns:a16="http://schemas.microsoft.com/office/drawing/2014/main" id="{8D5AFCFD-1750-49CA-88F7-1D7588C1A293}"/>
              </a:ext>
            </a:extLst>
          </p:cNvPr>
          <p:cNvSpPr txBox="1"/>
          <p:nvPr/>
        </p:nvSpPr>
        <p:spPr>
          <a:xfrm>
            <a:off x="978649" y="4708868"/>
            <a:ext cx="1594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Baskerville Old Face" panose="02020602080505020303" pitchFamily="18" charset="0"/>
              </a:rPr>
              <a:t>Columns: </a:t>
            </a:r>
          </a:p>
          <a:p>
            <a:r>
              <a:rPr lang="en-US" altLang="zh-CN" dirty="0">
                <a:solidFill>
                  <a:srgbClr val="0070C0"/>
                </a:solidFill>
                <a:latin typeface="Baskerville Old Face" panose="02020602080505020303" pitchFamily="18" charset="0"/>
              </a:rPr>
              <a:t>Rows:</a:t>
            </a:r>
            <a:endParaRPr lang="zh-CN" altLang="en-US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AFEE9D9-2A0B-47A9-A60A-71940736B4BE}"/>
                  </a:ext>
                </a:extLst>
              </p:cNvPr>
              <p:cNvSpPr txBox="1"/>
              <p:nvPr/>
            </p:nvSpPr>
            <p:spPr>
              <a:xfrm>
                <a:off x="1103296" y="6286790"/>
                <a:ext cx="3622273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⊕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zh-CN" altLang="en-US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zh-CN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AFEE9D9-2A0B-47A9-A60A-71940736B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296" y="6286790"/>
                <a:ext cx="3622273" cy="404983"/>
              </a:xfrm>
              <a:prstGeom prst="rect">
                <a:avLst/>
              </a:prstGeom>
              <a:blipFill>
                <a:blip r:embed="rId9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AA95145-C011-484D-B463-73D8CA3E37C4}"/>
                  </a:ext>
                </a:extLst>
              </p:cNvPr>
              <p:cNvSpPr txBox="1"/>
              <p:nvPr/>
            </p:nvSpPr>
            <p:spPr>
              <a:xfrm>
                <a:off x="8084720" y="5287876"/>
                <a:ext cx="3545915" cy="426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AA95145-C011-484D-B463-73D8CA3E3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720" y="5287876"/>
                <a:ext cx="3545915" cy="4265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本框 81">
            <a:extLst>
              <a:ext uri="{FF2B5EF4-FFF2-40B4-BE49-F238E27FC236}">
                <a16:creationId xmlns:a16="http://schemas.microsoft.com/office/drawing/2014/main" id="{A6D12C3C-5091-4C26-8C5A-D8353E98BC84}"/>
              </a:ext>
            </a:extLst>
          </p:cNvPr>
          <p:cNvSpPr txBox="1"/>
          <p:nvPr/>
        </p:nvSpPr>
        <p:spPr>
          <a:xfrm>
            <a:off x="8925682" y="6159695"/>
            <a:ext cx="1198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Output : </a:t>
            </a:r>
            <a:endParaRPr lang="zh-CN" altLang="en-US" sz="2400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B006CE5-66A3-4FBE-BBC0-737D4B7EEFAB}"/>
                  </a:ext>
                </a:extLst>
              </p:cNvPr>
              <p:cNvSpPr txBox="1"/>
              <p:nvPr/>
            </p:nvSpPr>
            <p:spPr>
              <a:xfrm>
                <a:off x="10160460" y="6185118"/>
                <a:ext cx="714390" cy="4108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B006CE5-66A3-4FBE-BBC0-737D4B7EE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460" y="6185118"/>
                <a:ext cx="714390" cy="410818"/>
              </a:xfrm>
              <a:prstGeom prst="rect">
                <a:avLst/>
              </a:prstGeom>
              <a:blipFill>
                <a:blip r:embed="rId11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44BB57AA-6CDB-48F2-A189-192A9136CA8C}"/>
                  </a:ext>
                </a:extLst>
              </p:cNvPr>
              <p:cNvSpPr txBox="1"/>
              <p:nvPr/>
            </p:nvSpPr>
            <p:spPr>
              <a:xfrm>
                <a:off x="1893914" y="1942649"/>
                <a:ext cx="1340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kern="10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kern="10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kern="10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 kern="1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kern="10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kern="10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zh-CN" i="1" kern="1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kern="10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sz="1800" kern="100" dirty="0">
                  <a:solidFill>
                    <a:schemeClr val="accent1"/>
                  </a:solidFill>
                  <a:effectLst/>
                  <a:latin typeface="Bahnschrift Light" panose="020B0502040204020203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44BB57AA-6CDB-48F2-A189-192A9136C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914" y="1942649"/>
                <a:ext cx="1340623" cy="276999"/>
              </a:xfrm>
              <a:prstGeom prst="rect">
                <a:avLst/>
              </a:prstGeom>
              <a:blipFill>
                <a:blip r:embed="rId1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2C2091F5-D03D-441C-8B1E-19D0D5981CD7}"/>
                  </a:ext>
                </a:extLst>
              </p:cNvPr>
              <p:cNvSpPr txBox="1"/>
              <p:nvPr/>
            </p:nvSpPr>
            <p:spPr>
              <a:xfrm>
                <a:off x="7566403" y="1931415"/>
                <a:ext cx="1340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zh-CN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sz="1800" kern="100" dirty="0">
                  <a:solidFill>
                    <a:srgbClr val="7030A0"/>
                  </a:solidFill>
                  <a:effectLst/>
                  <a:latin typeface="Bahnschrift Light" panose="020B0502040204020203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2C2091F5-D03D-441C-8B1E-19D0D5981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403" y="1931415"/>
                <a:ext cx="1340623" cy="276999"/>
              </a:xfrm>
              <a:prstGeom prst="rect">
                <a:avLst/>
              </a:prstGeom>
              <a:blipFill>
                <a:blip r:embed="rId1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B2E360B9-AE64-4E74-92B7-C31866931CD6}"/>
                  </a:ext>
                </a:extLst>
              </p:cNvPr>
              <p:cNvSpPr txBox="1"/>
              <p:nvPr/>
            </p:nvSpPr>
            <p:spPr>
              <a:xfrm>
                <a:off x="7723225" y="2383128"/>
                <a:ext cx="513489" cy="369332"/>
              </a:xfrm>
              <a:prstGeom prst="rect">
                <a:avLst/>
              </a:prstGeom>
              <a:noFill/>
            </p:spPr>
            <p:txBody>
              <a:bodyPr wrap="square" lIns="144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B2E360B9-AE64-4E74-92B7-C31866931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225" y="2383128"/>
                <a:ext cx="51348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D1215A2B-163C-4810-B89C-2109C1B2DE5F}"/>
                  </a:ext>
                </a:extLst>
              </p:cNvPr>
              <p:cNvSpPr txBox="1"/>
              <p:nvPr/>
            </p:nvSpPr>
            <p:spPr>
              <a:xfrm>
                <a:off x="7723225" y="2694408"/>
                <a:ext cx="513489" cy="369332"/>
              </a:xfrm>
              <a:prstGeom prst="rect">
                <a:avLst/>
              </a:prstGeom>
              <a:noFill/>
            </p:spPr>
            <p:txBody>
              <a:bodyPr wrap="square" lIns="144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D1215A2B-163C-4810-B89C-2109C1B2D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225" y="2694408"/>
                <a:ext cx="51348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07CCEAB0-2490-4A5B-8376-D807F96DF7F0}"/>
                  </a:ext>
                </a:extLst>
              </p:cNvPr>
              <p:cNvSpPr txBox="1"/>
              <p:nvPr/>
            </p:nvSpPr>
            <p:spPr>
              <a:xfrm>
                <a:off x="7723225" y="3052314"/>
                <a:ext cx="513489" cy="369332"/>
              </a:xfrm>
              <a:prstGeom prst="rect">
                <a:avLst/>
              </a:prstGeom>
              <a:noFill/>
            </p:spPr>
            <p:txBody>
              <a:bodyPr wrap="square" lIns="144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07CCEAB0-2490-4A5B-8376-D807F96DF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225" y="3052314"/>
                <a:ext cx="51348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C6A82D83-A85A-4B07-99A5-6EF84E8E441D}"/>
                  </a:ext>
                </a:extLst>
              </p:cNvPr>
              <p:cNvSpPr txBox="1"/>
              <p:nvPr/>
            </p:nvSpPr>
            <p:spPr>
              <a:xfrm>
                <a:off x="7723225" y="3779553"/>
                <a:ext cx="513489" cy="369332"/>
              </a:xfrm>
              <a:prstGeom prst="rect">
                <a:avLst/>
              </a:prstGeom>
              <a:noFill/>
            </p:spPr>
            <p:txBody>
              <a:bodyPr wrap="square" lIns="144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C6A82D83-A85A-4B07-99A5-6EF84E8E4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225" y="3779553"/>
                <a:ext cx="51348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2F05154A-C46A-4EBC-9EFF-7471ACE416C4}"/>
                  </a:ext>
                </a:extLst>
              </p:cNvPr>
              <p:cNvSpPr txBox="1"/>
              <p:nvPr/>
            </p:nvSpPr>
            <p:spPr>
              <a:xfrm>
                <a:off x="7715575" y="3386965"/>
                <a:ext cx="466207" cy="369332"/>
              </a:xfrm>
              <a:prstGeom prst="rect">
                <a:avLst/>
              </a:prstGeom>
              <a:noFill/>
            </p:spPr>
            <p:txBody>
              <a:bodyPr wrap="square" lIns="144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2F05154A-C46A-4EBC-9EFF-7471ACE41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575" y="3386965"/>
                <a:ext cx="46620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7" name="表格 86">
            <a:extLst>
              <a:ext uri="{FF2B5EF4-FFF2-40B4-BE49-F238E27FC236}">
                <a16:creationId xmlns:a16="http://schemas.microsoft.com/office/drawing/2014/main" id="{2B6D0E34-7E22-4947-8EC1-70891C1AE4CE}"/>
              </a:ext>
            </a:extLst>
          </p:cNvPr>
          <p:cNvGraphicFramePr>
            <a:graphicFrameLocks noGrp="1"/>
          </p:cNvGraphicFramePr>
          <p:nvPr/>
        </p:nvGraphicFramePr>
        <p:xfrm>
          <a:off x="9502436" y="2414230"/>
          <a:ext cx="1710420" cy="1750982"/>
        </p:xfrm>
        <a:graphic>
          <a:graphicData uri="http://schemas.openxmlformats.org/drawingml/2006/table">
            <a:tbl>
              <a:tblPr/>
              <a:tblGrid>
                <a:gridCol w="1710420">
                  <a:extLst>
                    <a:ext uri="{9D8B030D-6E8A-4147-A177-3AD203B41FA5}">
                      <a16:colId xmlns:a16="http://schemas.microsoft.com/office/drawing/2014/main" val="3454742495"/>
                    </a:ext>
                  </a:extLst>
                </a:gridCol>
              </a:tblGrid>
              <a:tr h="327935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260940"/>
                  </a:ext>
                </a:extLst>
              </a:tr>
              <a:tr h="327935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44792"/>
                  </a:ext>
                </a:extLst>
              </a:tr>
              <a:tr h="327935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843530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878449"/>
                  </a:ext>
                </a:extLst>
              </a:tr>
              <a:tr h="327935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559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8114FB15-E428-41FB-BA55-67AAFA9E94F6}"/>
                  </a:ext>
                </a:extLst>
              </p:cNvPr>
              <p:cNvSpPr txBox="1"/>
              <p:nvPr/>
            </p:nvSpPr>
            <p:spPr>
              <a:xfrm>
                <a:off x="9857678" y="2382345"/>
                <a:ext cx="1397034" cy="404213"/>
              </a:xfrm>
              <a:prstGeom prst="rect">
                <a:avLst/>
              </a:prstGeom>
              <a:noFill/>
            </p:spPr>
            <p:txBody>
              <a:bodyPr wrap="square" lIns="14400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8114FB15-E428-41FB-BA55-67AAFA9E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678" y="2382345"/>
                <a:ext cx="1397034" cy="40421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F7D024CB-38A8-4A5C-BC1B-4DBB1A3BE347}"/>
                  </a:ext>
                </a:extLst>
              </p:cNvPr>
              <p:cNvSpPr txBox="1"/>
              <p:nvPr/>
            </p:nvSpPr>
            <p:spPr>
              <a:xfrm>
                <a:off x="10124542" y="3386965"/>
                <a:ext cx="466207" cy="369332"/>
              </a:xfrm>
              <a:prstGeom prst="rect">
                <a:avLst/>
              </a:prstGeom>
              <a:noFill/>
            </p:spPr>
            <p:txBody>
              <a:bodyPr wrap="square" lIns="144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F7D024CB-38A8-4A5C-BC1B-4DBB1A3BE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542" y="3386965"/>
                <a:ext cx="46620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08E1E587-C14B-4F4E-B709-9B61ED3CC147}"/>
                  </a:ext>
                </a:extLst>
              </p:cNvPr>
              <p:cNvSpPr txBox="1"/>
              <p:nvPr/>
            </p:nvSpPr>
            <p:spPr>
              <a:xfrm>
                <a:off x="9857678" y="2694408"/>
                <a:ext cx="1397034" cy="404213"/>
              </a:xfrm>
              <a:prstGeom prst="rect">
                <a:avLst/>
              </a:prstGeom>
              <a:noFill/>
            </p:spPr>
            <p:txBody>
              <a:bodyPr wrap="square" lIns="14400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08E1E587-C14B-4F4E-B709-9B61ED3CC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678" y="2694408"/>
                <a:ext cx="1397034" cy="40421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E9F3D690-F4CC-45C0-B91C-2F641F1670E2}"/>
                  </a:ext>
                </a:extLst>
              </p:cNvPr>
              <p:cNvSpPr txBox="1"/>
              <p:nvPr/>
            </p:nvSpPr>
            <p:spPr>
              <a:xfrm>
                <a:off x="9857678" y="3040188"/>
                <a:ext cx="1397034" cy="404213"/>
              </a:xfrm>
              <a:prstGeom prst="rect">
                <a:avLst/>
              </a:prstGeom>
              <a:noFill/>
            </p:spPr>
            <p:txBody>
              <a:bodyPr wrap="square" lIns="14400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E9F3D690-F4CC-45C0-B91C-2F641F167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678" y="3040188"/>
                <a:ext cx="1397034" cy="40421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C240D2EA-5542-43E9-9CB6-8CB42DCDB9DF}"/>
                  </a:ext>
                </a:extLst>
              </p:cNvPr>
              <p:cNvSpPr txBox="1"/>
              <p:nvPr/>
            </p:nvSpPr>
            <p:spPr>
              <a:xfrm>
                <a:off x="9857678" y="3806734"/>
                <a:ext cx="1397034" cy="404213"/>
              </a:xfrm>
              <a:prstGeom prst="rect">
                <a:avLst/>
              </a:prstGeom>
              <a:noFill/>
            </p:spPr>
            <p:txBody>
              <a:bodyPr wrap="square" lIns="14400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C240D2EA-5542-43E9-9CB6-8CB42DCDB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678" y="3806734"/>
                <a:ext cx="1397034" cy="40421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文本框 95">
            <a:extLst>
              <a:ext uri="{FF2B5EF4-FFF2-40B4-BE49-F238E27FC236}">
                <a16:creationId xmlns:a16="http://schemas.microsoft.com/office/drawing/2014/main" id="{34389808-50B5-4E4C-8B58-B28EA0DB07D2}"/>
              </a:ext>
            </a:extLst>
          </p:cNvPr>
          <p:cNvSpPr txBox="1"/>
          <p:nvPr/>
        </p:nvSpPr>
        <p:spPr>
          <a:xfrm>
            <a:off x="9666980" y="4148774"/>
            <a:ext cx="146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Baskerville Old Face" panose="02020602080505020303" pitchFamily="18" charset="0"/>
              </a:rPr>
              <a:t>Matrix Tc</a:t>
            </a:r>
            <a:endParaRPr lang="zh-CN" altLang="en-US" sz="2400" dirty="0">
              <a:latin typeface="Baskerville Old Face" panose="02020602080505020303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EC5C24B-9208-418F-AEBA-D739BAFDA729}"/>
              </a:ext>
            </a:extLst>
          </p:cNvPr>
          <p:cNvSpPr txBox="1"/>
          <p:nvPr/>
        </p:nvSpPr>
        <p:spPr>
          <a:xfrm>
            <a:off x="6164628" y="3034756"/>
            <a:ext cx="891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Baskerville Old Face" panose="02020602080505020303" pitchFamily="18" charset="0"/>
              </a:rPr>
              <a:t>columns</a:t>
            </a:r>
            <a:endParaRPr lang="zh-CN" altLang="en-US" sz="1600" dirty="0">
              <a:latin typeface="Baskerville Old Face" panose="02020602080505020303" pitchFamily="18" charset="0"/>
            </a:endParaRPr>
          </a:p>
        </p:txBody>
      </p:sp>
      <p:graphicFrame>
        <p:nvGraphicFramePr>
          <p:cNvPr id="98" name="表格 97">
            <a:extLst>
              <a:ext uri="{FF2B5EF4-FFF2-40B4-BE49-F238E27FC236}">
                <a16:creationId xmlns:a16="http://schemas.microsoft.com/office/drawing/2014/main" id="{B53733F5-41FE-4030-88E5-BC5D97FDED19}"/>
              </a:ext>
            </a:extLst>
          </p:cNvPr>
          <p:cNvGraphicFramePr>
            <a:graphicFrameLocks noGrp="1"/>
          </p:cNvGraphicFramePr>
          <p:nvPr/>
        </p:nvGraphicFramePr>
        <p:xfrm>
          <a:off x="3184717" y="2416069"/>
          <a:ext cx="1710420" cy="1750982"/>
        </p:xfrm>
        <a:graphic>
          <a:graphicData uri="http://schemas.openxmlformats.org/drawingml/2006/table">
            <a:tbl>
              <a:tblPr/>
              <a:tblGrid>
                <a:gridCol w="1710420">
                  <a:extLst>
                    <a:ext uri="{9D8B030D-6E8A-4147-A177-3AD203B41FA5}">
                      <a16:colId xmlns:a16="http://schemas.microsoft.com/office/drawing/2014/main" val="3454742495"/>
                    </a:ext>
                  </a:extLst>
                </a:gridCol>
              </a:tblGrid>
              <a:tr h="327935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260940"/>
                  </a:ext>
                </a:extLst>
              </a:tr>
              <a:tr h="327935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44792"/>
                  </a:ext>
                </a:extLst>
              </a:tr>
              <a:tr h="327935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843530"/>
                  </a:ext>
                </a:extLst>
              </a:tr>
              <a:tr h="439242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878449"/>
                  </a:ext>
                </a:extLst>
              </a:tr>
              <a:tr h="327935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559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B3AAC94-C47F-4F16-B2CC-5382BA4E7976}"/>
                  </a:ext>
                </a:extLst>
              </p:cNvPr>
              <p:cNvSpPr txBox="1"/>
              <p:nvPr/>
            </p:nvSpPr>
            <p:spPr>
              <a:xfrm>
                <a:off x="3125904" y="2370775"/>
                <a:ext cx="1847606" cy="393121"/>
              </a:xfrm>
              <a:prstGeom prst="rect">
                <a:avLst/>
              </a:prstGeom>
              <a:noFill/>
            </p:spPr>
            <p:txBody>
              <a:bodyPr wrap="square" lIns="144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B3AAC94-C47F-4F16-B2CC-5382BA4E7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904" y="2370775"/>
                <a:ext cx="1847606" cy="393121"/>
              </a:xfrm>
              <a:prstGeom prst="rect">
                <a:avLst/>
              </a:prstGeom>
              <a:blipFill>
                <a:blip r:embed="rId2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C6B6CEAB-16E5-4379-8B2D-A89A0688AED4}"/>
                  </a:ext>
                </a:extLst>
              </p:cNvPr>
              <p:cNvSpPr txBox="1"/>
              <p:nvPr/>
            </p:nvSpPr>
            <p:spPr>
              <a:xfrm>
                <a:off x="3778819" y="3374552"/>
                <a:ext cx="466207" cy="369332"/>
              </a:xfrm>
              <a:prstGeom prst="rect">
                <a:avLst/>
              </a:prstGeom>
              <a:noFill/>
            </p:spPr>
            <p:txBody>
              <a:bodyPr wrap="square" lIns="144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C6B6CEAB-16E5-4379-8B2D-A89A0688A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819" y="3374552"/>
                <a:ext cx="46620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4" name="表格 103">
            <a:extLst>
              <a:ext uri="{FF2B5EF4-FFF2-40B4-BE49-F238E27FC236}">
                <a16:creationId xmlns:a16="http://schemas.microsoft.com/office/drawing/2014/main" id="{2B7761C9-B890-4DA8-A2F6-B972EBA4B1D4}"/>
              </a:ext>
            </a:extLst>
          </p:cNvPr>
          <p:cNvGraphicFramePr>
            <a:graphicFrameLocks noGrp="1"/>
          </p:cNvGraphicFramePr>
          <p:nvPr/>
        </p:nvGraphicFramePr>
        <p:xfrm>
          <a:off x="1204013" y="2416069"/>
          <a:ext cx="1710420" cy="1755320"/>
        </p:xfrm>
        <a:graphic>
          <a:graphicData uri="http://schemas.openxmlformats.org/drawingml/2006/table">
            <a:tbl>
              <a:tblPr/>
              <a:tblGrid>
                <a:gridCol w="285070">
                  <a:extLst>
                    <a:ext uri="{9D8B030D-6E8A-4147-A177-3AD203B41FA5}">
                      <a16:colId xmlns:a16="http://schemas.microsoft.com/office/drawing/2014/main" val="3454742495"/>
                    </a:ext>
                  </a:extLst>
                </a:gridCol>
                <a:gridCol w="285070">
                  <a:extLst>
                    <a:ext uri="{9D8B030D-6E8A-4147-A177-3AD203B41FA5}">
                      <a16:colId xmlns:a16="http://schemas.microsoft.com/office/drawing/2014/main" val="1713611765"/>
                    </a:ext>
                  </a:extLst>
                </a:gridCol>
                <a:gridCol w="285070">
                  <a:extLst>
                    <a:ext uri="{9D8B030D-6E8A-4147-A177-3AD203B41FA5}">
                      <a16:colId xmlns:a16="http://schemas.microsoft.com/office/drawing/2014/main" val="2893211455"/>
                    </a:ext>
                  </a:extLst>
                </a:gridCol>
                <a:gridCol w="570140">
                  <a:extLst>
                    <a:ext uri="{9D8B030D-6E8A-4147-A177-3AD203B41FA5}">
                      <a16:colId xmlns:a16="http://schemas.microsoft.com/office/drawing/2014/main" val="3020401514"/>
                    </a:ext>
                  </a:extLst>
                </a:gridCol>
                <a:gridCol w="285070">
                  <a:extLst>
                    <a:ext uri="{9D8B030D-6E8A-4147-A177-3AD203B41FA5}">
                      <a16:colId xmlns:a16="http://schemas.microsoft.com/office/drawing/2014/main" val="808418786"/>
                    </a:ext>
                  </a:extLst>
                </a:gridCol>
              </a:tblGrid>
              <a:tr h="17553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2609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08AE4D88-B01D-40C4-9083-2F27B73D6A8D}"/>
                  </a:ext>
                </a:extLst>
              </p:cNvPr>
              <p:cNvSpPr txBox="1"/>
              <p:nvPr/>
            </p:nvSpPr>
            <p:spPr>
              <a:xfrm>
                <a:off x="1199328" y="2488646"/>
                <a:ext cx="313399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08AE4D88-B01D-40C4-9083-2F27B73D6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28" y="2488646"/>
                <a:ext cx="313399" cy="1107996"/>
              </a:xfrm>
              <a:prstGeom prst="rect">
                <a:avLst/>
              </a:prstGeom>
              <a:blipFill>
                <a:blip r:embed="rId26"/>
                <a:stretch>
                  <a:fillRect l="-27451" t="-1099" r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F7D7A12-CC93-4DBA-97C9-0A6EAFD829B8}"/>
                  </a:ext>
                </a:extLst>
              </p:cNvPr>
              <p:cNvSpPr txBox="1"/>
              <p:nvPr/>
            </p:nvSpPr>
            <p:spPr>
              <a:xfrm rot="5400000">
                <a:off x="1232565" y="2300986"/>
                <a:ext cx="290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F7D7A12-CC93-4DBA-97C9-0A6EAFD82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232565" y="2300986"/>
                <a:ext cx="290853" cy="369332"/>
              </a:xfrm>
              <a:prstGeom prst="rect">
                <a:avLst/>
              </a:prstGeom>
              <a:blipFill>
                <a:blip r:embed="rId27"/>
                <a:stretch>
                  <a:fillRect l="-13333" t="-4167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B9022F52-B30A-4954-AA21-FEDA53BBE796}"/>
                  </a:ext>
                </a:extLst>
              </p:cNvPr>
              <p:cNvSpPr txBox="1"/>
              <p:nvPr/>
            </p:nvSpPr>
            <p:spPr>
              <a:xfrm rot="5400000">
                <a:off x="1220303" y="2929462"/>
                <a:ext cx="290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B9022F52-B30A-4954-AA21-FEDA53BBE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220303" y="2929462"/>
                <a:ext cx="290853" cy="369332"/>
              </a:xfrm>
              <a:prstGeom prst="rect">
                <a:avLst/>
              </a:prstGeom>
              <a:blipFill>
                <a:blip r:embed="rId28"/>
                <a:stretch>
                  <a:fillRect l="-13333" t="-4167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文本框 121">
            <a:extLst>
              <a:ext uri="{FF2B5EF4-FFF2-40B4-BE49-F238E27FC236}">
                <a16:creationId xmlns:a16="http://schemas.microsoft.com/office/drawing/2014/main" id="{D9930547-9716-4199-980C-0F1FE866477E}"/>
              </a:ext>
            </a:extLst>
          </p:cNvPr>
          <p:cNvSpPr txBox="1"/>
          <p:nvPr/>
        </p:nvSpPr>
        <p:spPr>
          <a:xfrm>
            <a:off x="2395573" y="4147231"/>
            <a:ext cx="146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Matrix Q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014D7E48-48AE-4894-8BE1-D88A789B19F7}"/>
                  </a:ext>
                </a:extLst>
              </p:cNvPr>
              <p:cNvSpPr txBox="1"/>
              <p:nvPr/>
            </p:nvSpPr>
            <p:spPr>
              <a:xfrm>
                <a:off x="1108027" y="3097503"/>
                <a:ext cx="4866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014D7E48-48AE-4894-8BE1-D88A789B1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027" y="3097503"/>
                <a:ext cx="486670" cy="369332"/>
              </a:xfrm>
              <a:prstGeom prst="rect">
                <a:avLst/>
              </a:prstGeom>
              <a:blipFill>
                <a:blip r:embed="rId2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DCBE519-2899-4072-A4B7-39FD09E0CB11}"/>
                  </a:ext>
                </a:extLst>
              </p:cNvPr>
              <p:cNvSpPr txBox="1"/>
              <p:nvPr/>
            </p:nvSpPr>
            <p:spPr>
              <a:xfrm>
                <a:off x="1199970" y="3490637"/>
                <a:ext cx="313399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DCBE519-2899-4072-A4B7-39FD09E0C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970" y="3490637"/>
                <a:ext cx="313399" cy="1107996"/>
              </a:xfrm>
              <a:prstGeom prst="rect">
                <a:avLst/>
              </a:prstGeom>
              <a:blipFill>
                <a:blip r:embed="rId30"/>
                <a:stretch>
                  <a:fillRect l="-25490" t="-1105" r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90992462-7DAB-462B-B3D2-C3F14094E8CA}"/>
                  </a:ext>
                </a:extLst>
              </p:cNvPr>
              <p:cNvSpPr txBox="1"/>
              <p:nvPr/>
            </p:nvSpPr>
            <p:spPr>
              <a:xfrm rot="5400000">
                <a:off x="1233207" y="3302977"/>
                <a:ext cx="290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90992462-7DAB-462B-B3D2-C3F14094E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233207" y="3302977"/>
                <a:ext cx="290853" cy="369332"/>
              </a:xfrm>
              <a:prstGeom prst="rect">
                <a:avLst/>
              </a:prstGeom>
              <a:blipFill>
                <a:blip r:embed="rId31"/>
                <a:stretch>
                  <a:fillRect l="-13333" t="-4167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55C2ECC4-38B7-4FB1-9C2F-75B6C37D5328}"/>
                  </a:ext>
                </a:extLst>
              </p:cNvPr>
              <p:cNvSpPr txBox="1"/>
              <p:nvPr/>
            </p:nvSpPr>
            <p:spPr>
              <a:xfrm rot="5400000">
                <a:off x="1220945" y="3931453"/>
                <a:ext cx="290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55C2ECC4-38B7-4FB1-9C2F-75B6C37D5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220945" y="3931453"/>
                <a:ext cx="290853" cy="369332"/>
              </a:xfrm>
              <a:prstGeom prst="rect">
                <a:avLst/>
              </a:prstGeom>
              <a:blipFill>
                <a:blip r:embed="rId32"/>
                <a:stretch>
                  <a:fillRect l="-13333" t="-4167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AEAAD5E1-341A-4E3F-B227-67F67D5802A7}"/>
                  </a:ext>
                </a:extLst>
              </p:cNvPr>
              <p:cNvSpPr txBox="1"/>
              <p:nvPr/>
            </p:nvSpPr>
            <p:spPr>
              <a:xfrm>
                <a:off x="1476403" y="2498327"/>
                <a:ext cx="313399" cy="1131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AEAAD5E1-341A-4E3F-B227-67F67D580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403" y="2498327"/>
                <a:ext cx="313399" cy="1131656"/>
              </a:xfrm>
              <a:prstGeom prst="rect">
                <a:avLst/>
              </a:prstGeom>
              <a:blipFill>
                <a:blip r:embed="rId33"/>
                <a:stretch>
                  <a:fillRect l="-25000" t="-1081" r="-21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7B4F6AC4-0819-459C-A00D-627235A9B5FD}"/>
                  </a:ext>
                </a:extLst>
              </p:cNvPr>
              <p:cNvSpPr txBox="1"/>
              <p:nvPr/>
            </p:nvSpPr>
            <p:spPr>
              <a:xfrm rot="5400000">
                <a:off x="1509640" y="2310667"/>
                <a:ext cx="290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7B4F6AC4-0819-459C-A00D-627235A9B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509640" y="2310667"/>
                <a:ext cx="290853" cy="369332"/>
              </a:xfrm>
              <a:prstGeom prst="rect">
                <a:avLst/>
              </a:prstGeom>
              <a:blipFill>
                <a:blip r:embed="rId34"/>
                <a:stretch>
                  <a:fillRect l="-13115" t="-4167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CBF3776C-B12F-416F-86B7-74D5B73460D4}"/>
                  </a:ext>
                </a:extLst>
              </p:cNvPr>
              <p:cNvSpPr txBox="1"/>
              <p:nvPr/>
            </p:nvSpPr>
            <p:spPr>
              <a:xfrm rot="5400000">
                <a:off x="1497378" y="2939143"/>
                <a:ext cx="290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CBF3776C-B12F-416F-86B7-74D5B7346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497378" y="2939143"/>
                <a:ext cx="290853" cy="369332"/>
              </a:xfrm>
              <a:prstGeom prst="rect">
                <a:avLst/>
              </a:prstGeom>
              <a:blipFill>
                <a:blip r:embed="rId35"/>
                <a:stretch>
                  <a:fillRect l="-13115" t="-4255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9B9A6F1E-06C7-4CF6-B940-C75BE06A5E62}"/>
                  </a:ext>
                </a:extLst>
              </p:cNvPr>
              <p:cNvSpPr txBox="1"/>
              <p:nvPr/>
            </p:nvSpPr>
            <p:spPr>
              <a:xfrm>
                <a:off x="1385102" y="3107184"/>
                <a:ext cx="4866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9B9A6F1E-06C7-4CF6-B940-C75BE06A5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102" y="3107184"/>
                <a:ext cx="486670" cy="369332"/>
              </a:xfrm>
              <a:prstGeom prst="rect">
                <a:avLst/>
              </a:prstGeom>
              <a:blipFill>
                <a:blip r:embed="rId3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6E2ED128-6E25-49DE-87A5-44B7E128CC21}"/>
                  </a:ext>
                </a:extLst>
              </p:cNvPr>
              <p:cNvSpPr txBox="1"/>
              <p:nvPr/>
            </p:nvSpPr>
            <p:spPr>
              <a:xfrm>
                <a:off x="1477045" y="3500318"/>
                <a:ext cx="313399" cy="1131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6E2ED128-6E25-49DE-87A5-44B7E128C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045" y="3500318"/>
                <a:ext cx="313399" cy="1131656"/>
              </a:xfrm>
              <a:prstGeom prst="rect">
                <a:avLst/>
              </a:prstGeom>
              <a:blipFill>
                <a:blip r:embed="rId37"/>
                <a:stretch>
                  <a:fillRect l="-23077" t="-1075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B577116F-EE03-424F-86E4-9B540789AC58}"/>
                  </a:ext>
                </a:extLst>
              </p:cNvPr>
              <p:cNvSpPr txBox="1"/>
              <p:nvPr/>
            </p:nvSpPr>
            <p:spPr>
              <a:xfrm rot="5400000">
                <a:off x="1510282" y="3312658"/>
                <a:ext cx="290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B577116F-EE03-424F-86E4-9B540789A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510282" y="3312658"/>
                <a:ext cx="290853" cy="369332"/>
              </a:xfrm>
              <a:prstGeom prst="rect">
                <a:avLst/>
              </a:prstGeom>
              <a:blipFill>
                <a:blip r:embed="rId38"/>
                <a:stretch>
                  <a:fillRect l="-13115" t="-4167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CA1D5089-95AB-4274-B4EE-6822B26F555B}"/>
                  </a:ext>
                </a:extLst>
              </p:cNvPr>
              <p:cNvSpPr txBox="1"/>
              <p:nvPr/>
            </p:nvSpPr>
            <p:spPr>
              <a:xfrm rot="5400000">
                <a:off x="1498020" y="3941134"/>
                <a:ext cx="290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CA1D5089-95AB-4274-B4EE-6822B26F5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498020" y="3941134"/>
                <a:ext cx="290853" cy="369332"/>
              </a:xfrm>
              <a:prstGeom prst="rect">
                <a:avLst/>
              </a:prstGeom>
              <a:blipFill>
                <a:blip r:embed="rId39"/>
                <a:stretch>
                  <a:fillRect l="-13115" t="-4167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AD0EF6C5-F037-451D-B616-442E4B7505C5}"/>
                  </a:ext>
                </a:extLst>
              </p:cNvPr>
              <p:cNvSpPr txBox="1"/>
              <p:nvPr/>
            </p:nvSpPr>
            <p:spPr>
              <a:xfrm>
                <a:off x="1761867" y="2495805"/>
                <a:ext cx="313399" cy="1131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AD0EF6C5-F037-451D-B616-442E4B750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867" y="2495805"/>
                <a:ext cx="313399" cy="1131656"/>
              </a:xfrm>
              <a:prstGeom prst="rect">
                <a:avLst/>
              </a:prstGeom>
              <a:blipFill>
                <a:blip r:embed="rId40"/>
                <a:stretch>
                  <a:fillRect l="-25490" t="-1075" r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D37AD139-EF15-4C3F-8CBB-ADA324E8C498}"/>
                  </a:ext>
                </a:extLst>
              </p:cNvPr>
              <p:cNvSpPr txBox="1"/>
              <p:nvPr/>
            </p:nvSpPr>
            <p:spPr>
              <a:xfrm rot="5400000">
                <a:off x="1795104" y="2308145"/>
                <a:ext cx="290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D37AD139-EF15-4C3F-8CBB-ADA324E8C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795104" y="2308145"/>
                <a:ext cx="290853" cy="369332"/>
              </a:xfrm>
              <a:prstGeom prst="rect">
                <a:avLst/>
              </a:prstGeom>
              <a:blipFill>
                <a:blip r:embed="rId41"/>
                <a:stretch>
                  <a:fillRect l="-13115" t="-4167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2866127D-539C-47C9-998F-E1EB0EB2ACB1}"/>
                  </a:ext>
                </a:extLst>
              </p:cNvPr>
              <p:cNvSpPr txBox="1"/>
              <p:nvPr/>
            </p:nvSpPr>
            <p:spPr>
              <a:xfrm rot="5400000">
                <a:off x="1782842" y="2936621"/>
                <a:ext cx="290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2866127D-539C-47C9-998F-E1EB0EB2A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782842" y="2936621"/>
                <a:ext cx="290853" cy="369332"/>
              </a:xfrm>
              <a:prstGeom prst="rect">
                <a:avLst/>
              </a:prstGeom>
              <a:blipFill>
                <a:blip r:embed="rId42"/>
                <a:stretch>
                  <a:fillRect l="-13115" t="-4167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24D23F2F-61CA-4274-97C9-9CEAC808A0DC}"/>
                  </a:ext>
                </a:extLst>
              </p:cNvPr>
              <p:cNvSpPr txBox="1"/>
              <p:nvPr/>
            </p:nvSpPr>
            <p:spPr>
              <a:xfrm>
                <a:off x="1670566" y="3104662"/>
                <a:ext cx="4866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24D23F2F-61CA-4274-97C9-9CEAC808A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566" y="3104662"/>
                <a:ext cx="486670" cy="369332"/>
              </a:xfrm>
              <a:prstGeom prst="rect">
                <a:avLst/>
              </a:prstGeom>
              <a:blipFill>
                <a:blip r:embed="rId4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6BF8FF1E-0F82-452E-8C92-8FE7BA9327B0}"/>
                  </a:ext>
                </a:extLst>
              </p:cNvPr>
              <p:cNvSpPr txBox="1"/>
              <p:nvPr/>
            </p:nvSpPr>
            <p:spPr>
              <a:xfrm>
                <a:off x="1762509" y="3497796"/>
                <a:ext cx="313399" cy="1131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6BF8FF1E-0F82-452E-8C92-8FE7BA932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509" y="3497796"/>
                <a:ext cx="313399" cy="1131656"/>
              </a:xfrm>
              <a:prstGeom prst="rect">
                <a:avLst/>
              </a:prstGeom>
              <a:blipFill>
                <a:blip r:embed="rId44"/>
                <a:stretch>
                  <a:fillRect l="-23077" t="-1081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D460770A-79F0-466F-AF77-B2137E13A049}"/>
                  </a:ext>
                </a:extLst>
              </p:cNvPr>
              <p:cNvSpPr txBox="1"/>
              <p:nvPr/>
            </p:nvSpPr>
            <p:spPr>
              <a:xfrm rot="5400000">
                <a:off x="1795746" y="3310136"/>
                <a:ext cx="290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D460770A-79F0-466F-AF77-B2137E13A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795746" y="3310136"/>
                <a:ext cx="290853" cy="369332"/>
              </a:xfrm>
              <a:prstGeom prst="rect">
                <a:avLst/>
              </a:prstGeom>
              <a:blipFill>
                <a:blip r:embed="rId45"/>
                <a:stretch>
                  <a:fillRect l="-13115" t="-4167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64C123A2-5850-4F57-907F-99314522B56E}"/>
                  </a:ext>
                </a:extLst>
              </p:cNvPr>
              <p:cNvSpPr txBox="1"/>
              <p:nvPr/>
            </p:nvSpPr>
            <p:spPr>
              <a:xfrm rot="5400000">
                <a:off x="1783484" y="3938612"/>
                <a:ext cx="290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64C123A2-5850-4F57-907F-99314522B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783484" y="3938612"/>
                <a:ext cx="290853" cy="369332"/>
              </a:xfrm>
              <a:prstGeom prst="rect">
                <a:avLst/>
              </a:prstGeom>
              <a:blipFill>
                <a:blip r:embed="rId46"/>
                <a:stretch>
                  <a:fillRect l="-13115" t="-4255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E8820CA1-1DF7-4CF5-8B88-DB49FB1C56B0}"/>
                  </a:ext>
                </a:extLst>
              </p:cNvPr>
              <p:cNvSpPr txBox="1"/>
              <p:nvPr/>
            </p:nvSpPr>
            <p:spPr>
              <a:xfrm>
                <a:off x="2626063" y="2495805"/>
                <a:ext cx="313399" cy="1131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E8820CA1-1DF7-4CF5-8B88-DB49FB1C5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063" y="2495805"/>
                <a:ext cx="313399" cy="1131656"/>
              </a:xfrm>
              <a:prstGeom prst="rect">
                <a:avLst/>
              </a:prstGeom>
              <a:blipFill>
                <a:blip r:embed="rId47"/>
                <a:stretch>
                  <a:fillRect l="-27451" t="-1075" r="-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11CA80FC-E399-4FD1-BFB5-6204BE7822AE}"/>
                  </a:ext>
                </a:extLst>
              </p:cNvPr>
              <p:cNvSpPr txBox="1"/>
              <p:nvPr/>
            </p:nvSpPr>
            <p:spPr>
              <a:xfrm rot="5400000">
                <a:off x="2659300" y="2308145"/>
                <a:ext cx="290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11CA80FC-E399-4FD1-BFB5-6204BE782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659300" y="2308145"/>
                <a:ext cx="290853" cy="369332"/>
              </a:xfrm>
              <a:prstGeom prst="rect">
                <a:avLst/>
              </a:prstGeom>
              <a:blipFill>
                <a:blip r:embed="rId48"/>
                <a:stretch>
                  <a:fillRect l="-13333" t="-4167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CD67A0EB-7447-4DFC-A681-97C13997C60C}"/>
                  </a:ext>
                </a:extLst>
              </p:cNvPr>
              <p:cNvSpPr txBox="1"/>
              <p:nvPr/>
            </p:nvSpPr>
            <p:spPr>
              <a:xfrm rot="5400000">
                <a:off x="2647038" y="2936621"/>
                <a:ext cx="290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CD67A0EB-7447-4DFC-A681-97C13997C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647038" y="2936621"/>
                <a:ext cx="290853" cy="369332"/>
              </a:xfrm>
              <a:prstGeom prst="rect">
                <a:avLst/>
              </a:prstGeom>
              <a:blipFill>
                <a:blip r:embed="rId49"/>
                <a:stretch>
                  <a:fillRect l="-13333" t="-4167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A7C19757-21AD-497E-8F3F-B3DDA6100EEE}"/>
                  </a:ext>
                </a:extLst>
              </p:cNvPr>
              <p:cNvSpPr txBox="1"/>
              <p:nvPr/>
            </p:nvSpPr>
            <p:spPr>
              <a:xfrm>
                <a:off x="2534762" y="3104662"/>
                <a:ext cx="4866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A7C19757-21AD-497E-8F3F-B3DDA6100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762" y="3104662"/>
                <a:ext cx="486670" cy="369332"/>
              </a:xfrm>
              <a:prstGeom prst="rect">
                <a:avLst/>
              </a:prstGeom>
              <a:blipFill>
                <a:blip r:embed="rId5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2825A6E0-2DBE-452C-904E-ABCCF7878EC4}"/>
                  </a:ext>
                </a:extLst>
              </p:cNvPr>
              <p:cNvSpPr txBox="1"/>
              <p:nvPr/>
            </p:nvSpPr>
            <p:spPr>
              <a:xfrm>
                <a:off x="2626705" y="3497796"/>
                <a:ext cx="313399" cy="1131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2825A6E0-2DBE-452C-904E-ABCCF7878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705" y="3497796"/>
                <a:ext cx="313399" cy="1131656"/>
              </a:xfrm>
              <a:prstGeom prst="rect">
                <a:avLst/>
              </a:prstGeom>
              <a:blipFill>
                <a:blip r:embed="rId51"/>
                <a:stretch>
                  <a:fillRect l="-25490" t="-1081" r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E99FB7CD-8019-4147-9E67-14824F97B4F7}"/>
                  </a:ext>
                </a:extLst>
              </p:cNvPr>
              <p:cNvSpPr txBox="1"/>
              <p:nvPr/>
            </p:nvSpPr>
            <p:spPr>
              <a:xfrm rot="5400000">
                <a:off x="2659942" y="3310136"/>
                <a:ext cx="290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E99FB7CD-8019-4147-9E67-14824F97B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659942" y="3310136"/>
                <a:ext cx="290853" cy="369332"/>
              </a:xfrm>
              <a:prstGeom prst="rect">
                <a:avLst/>
              </a:prstGeom>
              <a:blipFill>
                <a:blip r:embed="rId52"/>
                <a:stretch>
                  <a:fillRect l="-13333" t="-4167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6173031C-BD0E-4C31-8F43-63F5C1A185B8}"/>
                  </a:ext>
                </a:extLst>
              </p:cNvPr>
              <p:cNvSpPr txBox="1"/>
              <p:nvPr/>
            </p:nvSpPr>
            <p:spPr>
              <a:xfrm rot="5400000">
                <a:off x="2647680" y="3938612"/>
                <a:ext cx="290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6173031C-BD0E-4C31-8F43-63F5C1A18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647680" y="3938612"/>
                <a:ext cx="290853" cy="369332"/>
              </a:xfrm>
              <a:prstGeom prst="rect">
                <a:avLst/>
              </a:prstGeom>
              <a:blipFill>
                <a:blip r:embed="rId53"/>
                <a:stretch>
                  <a:fillRect l="-13333" t="-4255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7CEB8983-5626-441E-8B1E-9A647917639B}"/>
                  </a:ext>
                </a:extLst>
              </p:cNvPr>
              <p:cNvSpPr txBox="1"/>
              <p:nvPr/>
            </p:nvSpPr>
            <p:spPr>
              <a:xfrm>
                <a:off x="2057154" y="3061633"/>
                <a:ext cx="466207" cy="369332"/>
              </a:xfrm>
              <a:prstGeom prst="rect">
                <a:avLst/>
              </a:prstGeom>
              <a:noFill/>
            </p:spPr>
            <p:txBody>
              <a:bodyPr wrap="square" lIns="144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7CEB8983-5626-441E-8B1E-9A6479176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154" y="3061633"/>
                <a:ext cx="466207" cy="369332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34F517E7-D83D-4A1B-9F83-ACE7AE437C25}"/>
                  </a:ext>
                </a:extLst>
              </p:cNvPr>
              <p:cNvSpPr txBox="1"/>
              <p:nvPr/>
            </p:nvSpPr>
            <p:spPr>
              <a:xfrm>
                <a:off x="3125904" y="2708025"/>
                <a:ext cx="1847606" cy="404213"/>
              </a:xfrm>
              <a:prstGeom prst="rect">
                <a:avLst/>
              </a:prstGeom>
              <a:noFill/>
            </p:spPr>
            <p:txBody>
              <a:bodyPr wrap="square" lIns="144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34F517E7-D83D-4A1B-9F83-ACE7AE437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904" y="2708025"/>
                <a:ext cx="1847606" cy="404213"/>
              </a:xfrm>
              <a:prstGeom prst="rect">
                <a:avLst/>
              </a:prstGeom>
              <a:blipFill>
                <a:blip r:embed="rId55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DBF330BF-E85F-48FE-A976-23F6854596E6}"/>
                  </a:ext>
                </a:extLst>
              </p:cNvPr>
              <p:cNvSpPr txBox="1"/>
              <p:nvPr/>
            </p:nvSpPr>
            <p:spPr>
              <a:xfrm>
                <a:off x="3125904" y="3034756"/>
                <a:ext cx="1847606" cy="404213"/>
              </a:xfrm>
              <a:prstGeom prst="rect">
                <a:avLst/>
              </a:prstGeom>
              <a:noFill/>
            </p:spPr>
            <p:txBody>
              <a:bodyPr wrap="square" lIns="144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DBF330BF-E85F-48FE-A976-23F685459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904" y="3034756"/>
                <a:ext cx="1847606" cy="404213"/>
              </a:xfrm>
              <a:prstGeom prst="rect">
                <a:avLst/>
              </a:prstGeom>
              <a:blipFill>
                <a:blip r:embed="rId5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92756517-93CD-4F5A-A43C-F52C5DCE5B7B}"/>
                  </a:ext>
                </a:extLst>
              </p:cNvPr>
              <p:cNvSpPr txBox="1"/>
              <p:nvPr/>
            </p:nvSpPr>
            <p:spPr>
              <a:xfrm>
                <a:off x="3125904" y="3806447"/>
                <a:ext cx="1847606" cy="404213"/>
              </a:xfrm>
              <a:prstGeom prst="rect">
                <a:avLst/>
              </a:prstGeom>
              <a:noFill/>
            </p:spPr>
            <p:txBody>
              <a:bodyPr wrap="square" lIns="144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92756517-93CD-4F5A-A43C-F52C5DCE5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904" y="3806447"/>
                <a:ext cx="1847606" cy="404213"/>
              </a:xfrm>
              <a:prstGeom prst="rect">
                <a:avLst/>
              </a:prstGeom>
              <a:blipFill>
                <a:blip r:embed="rId57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F223BB4-1475-49A4-AB08-80FB47F3C9C6}"/>
              </a:ext>
            </a:extLst>
          </p:cNvPr>
          <p:cNvCxnSpPr>
            <a:cxnSpLocks/>
          </p:cNvCxnSpPr>
          <p:nvPr/>
        </p:nvCxnSpPr>
        <p:spPr>
          <a:xfrm>
            <a:off x="2914432" y="6021012"/>
            <a:ext cx="0" cy="32768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2BB81B25-5950-4857-A106-3D6E7F4675DD}"/>
                  </a:ext>
                </a:extLst>
              </p:cNvPr>
              <p:cNvSpPr txBox="1"/>
              <p:nvPr/>
            </p:nvSpPr>
            <p:spPr>
              <a:xfrm>
                <a:off x="1026684" y="5360419"/>
                <a:ext cx="6094789" cy="693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zh-CN" alt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accent1"/>
                  </a:solidFill>
                </a:endParaRPr>
              </a:p>
              <a:p>
                <a:r>
                  <a:rPr lang="en-US" altLang="zh-CN" dirty="0">
                    <a:solidFill>
                      <a:schemeClr val="accent1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zh-CN" altLang="en-US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i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zh-CN" altLang="en-US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i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zh-CN" altLang="en-US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2BB81B25-5950-4857-A106-3D6E7F467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84" y="5360419"/>
                <a:ext cx="6094789" cy="693267"/>
              </a:xfrm>
              <a:prstGeom prst="rect">
                <a:avLst/>
              </a:prstGeom>
              <a:blipFill>
                <a:blip r:embed="rId58"/>
                <a:stretch>
                  <a:fillRect b="-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307F1072-D345-4E32-A00D-D1756194BBAA}"/>
              </a:ext>
            </a:extLst>
          </p:cNvPr>
          <p:cNvCxnSpPr>
            <a:cxnSpLocks/>
          </p:cNvCxnSpPr>
          <p:nvPr/>
        </p:nvCxnSpPr>
        <p:spPr>
          <a:xfrm>
            <a:off x="9908504" y="5726004"/>
            <a:ext cx="0" cy="43369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43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FFEC252-C28D-44A1-A767-503FF92D84E5}"/>
              </a:ext>
            </a:extLst>
          </p:cNvPr>
          <p:cNvSpPr txBox="1"/>
          <p:nvPr/>
        </p:nvSpPr>
        <p:spPr>
          <a:xfrm>
            <a:off x="1124115" y="852434"/>
            <a:ext cx="442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Sender’s View: Normal Hash </a:t>
            </a:r>
            <a:endParaRPr lang="zh-CN" altLang="en-US" sz="2400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B30609-59DA-4DB2-B97F-BA29534E53B7}"/>
              </a:ext>
            </a:extLst>
          </p:cNvPr>
          <p:cNvSpPr txBox="1"/>
          <p:nvPr/>
        </p:nvSpPr>
        <p:spPr>
          <a:xfrm>
            <a:off x="7399851" y="852434"/>
            <a:ext cx="401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Baskerville Old Face" panose="02020602080505020303" pitchFamily="18" charset="0"/>
              </a:rPr>
              <a:t>Receiver’s View: Cuckoo Hash </a:t>
            </a:r>
            <a:endParaRPr lang="zh-CN" altLang="en-US" sz="2400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D517EB11-6C45-47CC-B756-F1E38AF180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9671912"/>
                  </p:ext>
                </p:extLst>
              </p:nvPr>
            </p:nvGraphicFramePr>
            <p:xfrm>
              <a:off x="7651440" y="1466579"/>
              <a:ext cx="3511838" cy="3030729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755919">
                      <a:extLst>
                        <a:ext uri="{9D8B030D-6E8A-4147-A177-3AD203B41FA5}">
                          <a16:colId xmlns:a16="http://schemas.microsoft.com/office/drawing/2014/main" val="564905569"/>
                        </a:ext>
                      </a:extLst>
                    </a:gridCol>
                    <a:gridCol w="1755919">
                      <a:extLst>
                        <a:ext uri="{9D8B030D-6E8A-4147-A177-3AD203B41FA5}">
                          <a16:colId xmlns:a16="http://schemas.microsoft.com/office/drawing/2014/main" val="36621089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Index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Elements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516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1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571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2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0713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…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…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73949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zh-CN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dirty="0"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1366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altLang="zh-CN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dirty="0"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118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…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…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1253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lang="en-US" altLang="zh-CN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dirty="0"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sup>
                                    </m:sSup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0453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D517EB11-6C45-47CC-B756-F1E38AF180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9671912"/>
                  </p:ext>
                </p:extLst>
              </p:nvPr>
            </p:nvGraphicFramePr>
            <p:xfrm>
              <a:off x="7651440" y="1466579"/>
              <a:ext cx="3511838" cy="3030729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755919">
                      <a:extLst>
                        <a:ext uri="{9D8B030D-6E8A-4147-A177-3AD203B41FA5}">
                          <a16:colId xmlns:a16="http://schemas.microsoft.com/office/drawing/2014/main" val="564905569"/>
                        </a:ext>
                      </a:extLst>
                    </a:gridCol>
                    <a:gridCol w="1755919">
                      <a:extLst>
                        <a:ext uri="{9D8B030D-6E8A-4147-A177-3AD203B41FA5}">
                          <a16:colId xmlns:a16="http://schemas.microsoft.com/office/drawing/2014/main" val="36621089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Index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Elements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516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1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694" t="-106557" r="-347" b="-629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571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2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694" t="-206557" r="-347" b="-529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0713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…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…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7394904"/>
                      </a:ext>
                    </a:extLst>
                  </a:tr>
                  <a:tr h="3877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46" t="-393651" r="-100000" b="-3158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694" t="-393651" r="-347" b="-3158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1366339"/>
                      </a:ext>
                    </a:extLst>
                  </a:tr>
                  <a:tr h="3877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46" t="-485938" r="-100000" b="-21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694" t="-485938" r="-347" b="-210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2118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…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…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1253430"/>
                      </a:ext>
                    </a:extLst>
                  </a:tr>
                  <a:tr h="40093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46" t="-660606" r="-100000" b="-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694" t="-660606" r="-347" b="-121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0453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8" name="表格 2">
                <a:extLst>
                  <a:ext uri="{FF2B5EF4-FFF2-40B4-BE49-F238E27FC236}">
                    <a16:creationId xmlns:a16="http://schemas.microsoft.com/office/drawing/2014/main" id="{12A53AE8-5836-4E90-BB7F-9FF869D99C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6176045"/>
                  </p:ext>
                </p:extLst>
              </p:nvPr>
            </p:nvGraphicFramePr>
            <p:xfrm>
              <a:off x="865415" y="1466579"/>
              <a:ext cx="5164914" cy="3118867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371599">
                      <a:extLst>
                        <a:ext uri="{9D8B030D-6E8A-4147-A177-3AD203B41FA5}">
                          <a16:colId xmlns:a16="http://schemas.microsoft.com/office/drawing/2014/main" val="971965465"/>
                        </a:ext>
                      </a:extLst>
                    </a:gridCol>
                    <a:gridCol w="679015">
                      <a:extLst>
                        <a:ext uri="{9D8B030D-6E8A-4147-A177-3AD203B41FA5}">
                          <a16:colId xmlns:a16="http://schemas.microsoft.com/office/drawing/2014/main" val="2760557315"/>
                        </a:ext>
                      </a:extLst>
                    </a:gridCol>
                    <a:gridCol w="1371156">
                      <a:extLst>
                        <a:ext uri="{9D8B030D-6E8A-4147-A177-3AD203B41FA5}">
                          <a16:colId xmlns:a16="http://schemas.microsoft.com/office/drawing/2014/main" val="3129660412"/>
                        </a:ext>
                      </a:extLst>
                    </a:gridCol>
                    <a:gridCol w="1743144">
                      <a:extLst>
                        <a:ext uri="{9D8B030D-6E8A-4147-A177-3AD203B41FA5}">
                          <a16:colId xmlns:a16="http://schemas.microsoft.com/office/drawing/2014/main" val="5649055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>
                              <a:latin typeface="Baskerville Old Face" panose="02020602080505020303" pitchFamily="18" charset="0"/>
                            </a:rPr>
                            <a:t>Elements_D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…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Elements_1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Index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516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…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1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571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…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2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0713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…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…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…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…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73949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…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zh-CN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dirty="0"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1366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…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altLang="zh-CN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dirty="0"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118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…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…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…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…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1253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sup>
                                    </m:sSup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…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 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sup>
                                    </m:sSup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lang="en-US" altLang="zh-CN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dirty="0"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0453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8" name="表格 2">
                <a:extLst>
                  <a:ext uri="{FF2B5EF4-FFF2-40B4-BE49-F238E27FC236}">
                    <a16:creationId xmlns:a16="http://schemas.microsoft.com/office/drawing/2014/main" id="{12A53AE8-5836-4E90-BB7F-9FF869D99C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6176045"/>
                  </p:ext>
                </p:extLst>
              </p:nvPr>
            </p:nvGraphicFramePr>
            <p:xfrm>
              <a:off x="865415" y="1466579"/>
              <a:ext cx="5164914" cy="3118867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371599">
                      <a:extLst>
                        <a:ext uri="{9D8B030D-6E8A-4147-A177-3AD203B41FA5}">
                          <a16:colId xmlns:a16="http://schemas.microsoft.com/office/drawing/2014/main" val="971965465"/>
                        </a:ext>
                      </a:extLst>
                    </a:gridCol>
                    <a:gridCol w="679015">
                      <a:extLst>
                        <a:ext uri="{9D8B030D-6E8A-4147-A177-3AD203B41FA5}">
                          <a16:colId xmlns:a16="http://schemas.microsoft.com/office/drawing/2014/main" val="2760557315"/>
                        </a:ext>
                      </a:extLst>
                    </a:gridCol>
                    <a:gridCol w="1371156">
                      <a:extLst>
                        <a:ext uri="{9D8B030D-6E8A-4147-A177-3AD203B41FA5}">
                          <a16:colId xmlns:a16="http://schemas.microsoft.com/office/drawing/2014/main" val="3129660412"/>
                        </a:ext>
                      </a:extLst>
                    </a:gridCol>
                    <a:gridCol w="1743144">
                      <a:extLst>
                        <a:ext uri="{9D8B030D-6E8A-4147-A177-3AD203B41FA5}">
                          <a16:colId xmlns:a16="http://schemas.microsoft.com/office/drawing/2014/main" val="5649055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>
                              <a:latin typeface="Baskerville Old Face" panose="02020602080505020303" pitchFamily="18" charset="0"/>
                            </a:rPr>
                            <a:t>Elements_D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…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Elements_1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Index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516617"/>
                      </a:ext>
                    </a:extLst>
                  </a:tr>
                  <a:tr h="3914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101563" r="-277778" b="-6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…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49778" t="-101563" r="-128000" b="-6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1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571580"/>
                      </a:ext>
                    </a:extLst>
                  </a:tr>
                  <a:tr h="3920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198462" r="-277778" b="-5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…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49778" t="-198462" r="-128000" b="-5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2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0713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…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…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…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…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7394904"/>
                      </a:ext>
                    </a:extLst>
                  </a:tr>
                  <a:tr h="4032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386364" r="-277778" b="-3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…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49778" t="-386364" r="-128000" b="-3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5819" t="-386364" r="-348" b="-3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1366339"/>
                      </a:ext>
                    </a:extLst>
                  </a:tr>
                  <a:tr h="4032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479104" r="-277778" b="-2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…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49778" t="-479104" r="-128000" b="-2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5819" t="-479104" r="-348" b="-204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2118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…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…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…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…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1253430"/>
                      </a:ext>
                    </a:extLst>
                  </a:tr>
                  <a:tr h="41637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t="-660294" r="-277778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Baskerville Old Face" panose="02020602080505020303" pitchFamily="18" charset="0"/>
                            </a:rPr>
                            <a:t>…</a:t>
                          </a:r>
                          <a:endParaRPr lang="zh-CN" alt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49778" t="-660294" r="-128000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5819" t="-660294" r="-348" b="-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0453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9588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186BA2-560A-4137-A2E4-57A26EEC70E5}"/>
              </a:ext>
            </a:extLst>
          </p:cNvPr>
          <p:cNvSpPr txBox="1"/>
          <p:nvPr/>
        </p:nvSpPr>
        <p:spPr>
          <a:xfrm>
            <a:off x="620486" y="526598"/>
            <a:ext cx="597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  <a:latin typeface="Baskerville Old Face" panose="02020602080505020303" pitchFamily="18" charset="0"/>
              </a:rPr>
              <a:t>Multi-Point OPRF Matrix(Receiver)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EB1A5888-FB4E-48E3-8D0C-22B93B95E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422092"/>
              </p:ext>
            </p:extLst>
          </p:nvPr>
        </p:nvGraphicFramePr>
        <p:xfrm>
          <a:off x="1176223" y="2326623"/>
          <a:ext cx="2371272" cy="2468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96409">
                  <a:extLst>
                    <a:ext uri="{9D8B030D-6E8A-4147-A177-3AD203B41FA5}">
                      <a16:colId xmlns:a16="http://schemas.microsoft.com/office/drawing/2014/main" val="1681175542"/>
                    </a:ext>
                  </a:extLst>
                </a:gridCol>
                <a:gridCol w="296409">
                  <a:extLst>
                    <a:ext uri="{9D8B030D-6E8A-4147-A177-3AD203B41FA5}">
                      <a16:colId xmlns:a16="http://schemas.microsoft.com/office/drawing/2014/main" val="1876862444"/>
                    </a:ext>
                  </a:extLst>
                </a:gridCol>
                <a:gridCol w="296409">
                  <a:extLst>
                    <a:ext uri="{9D8B030D-6E8A-4147-A177-3AD203B41FA5}">
                      <a16:colId xmlns:a16="http://schemas.microsoft.com/office/drawing/2014/main" val="3802941746"/>
                    </a:ext>
                  </a:extLst>
                </a:gridCol>
                <a:gridCol w="296409">
                  <a:extLst>
                    <a:ext uri="{9D8B030D-6E8A-4147-A177-3AD203B41FA5}">
                      <a16:colId xmlns:a16="http://schemas.microsoft.com/office/drawing/2014/main" val="732952243"/>
                    </a:ext>
                  </a:extLst>
                </a:gridCol>
                <a:gridCol w="296409">
                  <a:extLst>
                    <a:ext uri="{9D8B030D-6E8A-4147-A177-3AD203B41FA5}">
                      <a16:colId xmlns:a16="http://schemas.microsoft.com/office/drawing/2014/main" val="918295936"/>
                    </a:ext>
                  </a:extLst>
                </a:gridCol>
                <a:gridCol w="296409">
                  <a:extLst>
                    <a:ext uri="{9D8B030D-6E8A-4147-A177-3AD203B41FA5}">
                      <a16:colId xmlns:a16="http://schemas.microsoft.com/office/drawing/2014/main" val="99464264"/>
                    </a:ext>
                  </a:extLst>
                </a:gridCol>
                <a:gridCol w="296409">
                  <a:extLst>
                    <a:ext uri="{9D8B030D-6E8A-4147-A177-3AD203B41FA5}">
                      <a16:colId xmlns:a16="http://schemas.microsoft.com/office/drawing/2014/main" val="2066701991"/>
                    </a:ext>
                  </a:extLst>
                </a:gridCol>
                <a:gridCol w="296409">
                  <a:extLst>
                    <a:ext uri="{9D8B030D-6E8A-4147-A177-3AD203B41FA5}">
                      <a16:colId xmlns:a16="http://schemas.microsoft.com/office/drawing/2014/main" val="2063316436"/>
                    </a:ext>
                  </a:extLst>
                </a:gridCol>
              </a:tblGrid>
              <a:tr h="25250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378952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128971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472696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15316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283475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244912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19795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015499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720393"/>
                  </a:ext>
                </a:extLst>
              </a:tr>
            </a:tbl>
          </a:graphicData>
        </a:graphic>
      </p:graphicFrame>
      <p:graphicFrame>
        <p:nvGraphicFramePr>
          <p:cNvPr id="91" name="表格 2">
            <a:extLst>
              <a:ext uri="{FF2B5EF4-FFF2-40B4-BE49-F238E27FC236}">
                <a16:creationId xmlns:a16="http://schemas.microsoft.com/office/drawing/2014/main" id="{B4488829-2DF7-4FBE-AFBA-C2706BBCC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114712"/>
              </p:ext>
            </p:extLst>
          </p:nvPr>
        </p:nvGraphicFramePr>
        <p:xfrm>
          <a:off x="7404289" y="3834523"/>
          <a:ext cx="2371272" cy="2468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96409">
                  <a:extLst>
                    <a:ext uri="{9D8B030D-6E8A-4147-A177-3AD203B41FA5}">
                      <a16:colId xmlns:a16="http://schemas.microsoft.com/office/drawing/2014/main" val="1681175542"/>
                    </a:ext>
                  </a:extLst>
                </a:gridCol>
                <a:gridCol w="296409">
                  <a:extLst>
                    <a:ext uri="{9D8B030D-6E8A-4147-A177-3AD203B41FA5}">
                      <a16:colId xmlns:a16="http://schemas.microsoft.com/office/drawing/2014/main" val="1876862444"/>
                    </a:ext>
                  </a:extLst>
                </a:gridCol>
                <a:gridCol w="296409">
                  <a:extLst>
                    <a:ext uri="{9D8B030D-6E8A-4147-A177-3AD203B41FA5}">
                      <a16:colId xmlns:a16="http://schemas.microsoft.com/office/drawing/2014/main" val="3802941746"/>
                    </a:ext>
                  </a:extLst>
                </a:gridCol>
                <a:gridCol w="296409">
                  <a:extLst>
                    <a:ext uri="{9D8B030D-6E8A-4147-A177-3AD203B41FA5}">
                      <a16:colId xmlns:a16="http://schemas.microsoft.com/office/drawing/2014/main" val="732952243"/>
                    </a:ext>
                  </a:extLst>
                </a:gridCol>
                <a:gridCol w="296409">
                  <a:extLst>
                    <a:ext uri="{9D8B030D-6E8A-4147-A177-3AD203B41FA5}">
                      <a16:colId xmlns:a16="http://schemas.microsoft.com/office/drawing/2014/main" val="918295936"/>
                    </a:ext>
                  </a:extLst>
                </a:gridCol>
                <a:gridCol w="296409">
                  <a:extLst>
                    <a:ext uri="{9D8B030D-6E8A-4147-A177-3AD203B41FA5}">
                      <a16:colId xmlns:a16="http://schemas.microsoft.com/office/drawing/2014/main" val="99464264"/>
                    </a:ext>
                  </a:extLst>
                </a:gridCol>
                <a:gridCol w="296409">
                  <a:extLst>
                    <a:ext uri="{9D8B030D-6E8A-4147-A177-3AD203B41FA5}">
                      <a16:colId xmlns:a16="http://schemas.microsoft.com/office/drawing/2014/main" val="2066701991"/>
                    </a:ext>
                  </a:extLst>
                </a:gridCol>
                <a:gridCol w="296409">
                  <a:extLst>
                    <a:ext uri="{9D8B030D-6E8A-4147-A177-3AD203B41FA5}">
                      <a16:colId xmlns:a16="http://schemas.microsoft.com/office/drawing/2014/main" val="2063316436"/>
                    </a:ext>
                  </a:extLst>
                </a:gridCol>
              </a:tblGrid>
              <a:tr h="25250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0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0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378952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0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0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0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128971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0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0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0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472696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0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15316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0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283475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0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0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244912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19795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015499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0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0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0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720393"/>
                  </a:ext>
                </a:extLst>
              </a:tr>
            </a:tbl>
          </a:graphicData>
        </a:graphic>
      </p:graphicFrame>
      <p:sp>
        <p:nvSpPr>
          <p:cNvPr id="101" name="文本框 100">
            <a:extLst>
              <a:ext uri="{FF2B5EF4-FFF2-40B4-BE49-F238E27FC236}">
                <a16:creationId xmlns:a16="http://schemas.microsoft.com/office/drawing/2014/main" id="{558A6DE8-8B3D-454A-A8DF-C357D1246532}"/>
              </a:ext>
            </a:extLst>
          </p:cNvPr>
          <p:cNvSpPr txBox="1"/>
          <p:nvPr/>
        </p:nvSpPr>
        <p:spPr>
          <a:xfrm>
            <a:off x="3288052" y="5029496"/>
            <a:ext cx="1449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Matrix D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Baskerville Old Face" panose="02020602080505020303" pitchFamily="18" charset="0"/>
            </a:endParaRPr>
          </a:p>
        </p:txBody>
      </p:sp>
      <p:graphicFrame>
        <p:nvGraphicFramePr>
          <p:cNvPr id="102" name="表格 2">
            <a:extLst>
              <a:ext uri="{FF2B5EF4-FFF2-40B4-BE49-F238E27FC236}">
                <a16:creationId xmlns:a16="http://schemas.microsoft.com/office/drawing/2014/main" id="{5788CB5F-8149-4283-A62E-47CAE380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876964"/>
              </p:ext>
            </p:extLst>
          </p:nvPr>
        </p:nvGraphicFramePr>
        <p:xfrm>
          <a:off x="7404289" y="822896"/>
          <a:ext cx="2371272" cy="2468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96409">
                  <a:extLst>
                    <a:ext uri="{9D8B030D-6E8A-4147-A177-3AD203B41FA5}">
                      <a16:colId xmlns:a16="http://schemas.microsoft.com/office/drawing/2014/main" val="1681175542"/>
                    </a:ext>
                  </a:extLst>
                </a:gridCol>
                <a:gridCol w="296409">
                  <a:extLst>
                    <a:ext uri="{9D8B030D-6E8A-4147-A177-3AD203B41FA5}">
                      <a16:colId xmlns:a16="http://schemas.microsoft.com/office/drawing/2014/main" val="1876862444"/>
                    </a:ext>
                  </a:extLst>
                </a:gridCol>
                <a:gridCol w="296409">
                  <a:extLst>
                    <a:ext uri="{9D8B030D-6E8A-4147-A177-3AD203B41FA5}">
                      <a16:colId xmlns:a16="http://schemas.microsoft.com/office/drawing/2014/main" val="3802941746"/>
                    </a:ext>
                  </a:extLst>
                </a:gridCol>
                <a:gridCol w="296409">
                  <a:extLst>
                    <a:ext uri="{9D8B030D-6E8A-4147-A177-3AD203B41FA5}">
                      <a16:colId xmlns:a16="http://schemas.microsoft.com/office/drawing/2014/main" val="732952243"/>
                    </a:ext>
                  </a:extLst>
                </a:gridCol>
                <a:gridCol w="296409">
                  <a:extLst>
                    <a:ext uri="{9D8B030D-6E8A-4147-A177-3AD203B41FA5}">
                      <a16:colId xmlns:a16="http://schemas.microsoft.com/office/drawing/2014/main" val="918295936"/>
                    </a:ext>
                  </a:extLst>
                </a:gridCol>
                <a:gridCol w="296409">
                  <a:extLst>
                    <a:ext uri="{9D8B030D-6E8A-4147-A177-3AD203B41FA5}">
                      <a16:colId xmlns:a16="http://schemas.microsoft.com/office/drawing/2014/main" val="99464264"/>
                    </a:ext>
                  </a:extLst>
                </a:gridCol>
                <a:gridCol w="296409">
                  <a:extLst>
                    <a:ext uri="{9D8B030D-6E8A-4147-A177-3AD203B41FA5}">
                      <a16:colId xmlns:a16="http://schemas.microsoft.com/office/drawing/2014/main" val="2066701991"/>
                    </a:ext>
                  </a:extLst>
                </a:gridCol>
                <a:gridCol w="296409">
                  <a:extLst>
                    <a:ext uri="{9D8B030D-6E8A-4147-A177-3AD203B41FA5}">
                      <a16:colId xmlns:a16="http://schemas.microsoft.com/office/drawing/2014/main" val="2063316436"/>
                    </a:ext>
                  </a:extLst>
                </a:gridCol>
              </a:tblGrid>
              <a:tr h="25250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0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0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0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378952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0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0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128971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0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0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472696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0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0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0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0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15316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0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283475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0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0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0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244912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19795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015499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0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0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0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720393"/>
                  </a:ext>
                </a:extLst>
              </a:tr>
            </a:tbl>
          </a:graphicData>
        </a:graphic>
      </p:graphicFrame>
      <p:sp>
        <p:nvSpPr>
          <p:cNvPr id="105" name="文本框 104">
            <a:extLst>
              <a:ext uri="{FF2B5EF4-FFF2-40B4-BE49-F238E27FC236}">
                <a16:creationId xmlns:a16="http://schemas.microsoft.com/office/drawing/2014/main" id="{59765F8C-56CF-4CB9-AC88-7D52A415A194}"/>
              </a:ext>
            </a:extLst>
          </p:cNvPr>
          <p:cNvSpPr txBox="1"/>
          <p:nvPr/>
        </p:nvSpPr>
        <p:spPr>
          <a:xfrm>
            <a:off x="2007658" y="1833203"/>
            <a:ext cx="144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Init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F38E7FBF-702D-43F9-8D96-8D7D1AF90C97}"/>
              </a:ext>
            </a:extLst>
          </p:cNvPr>
          <p:cNvSpPr/>
          <p:nvPr/>
        </p:nvSpPr>
        <p:spPr>
          <a:xfrm>
            <a:off x="894556" y="2325414"/>
            <a:ext cx="240846" cy="24688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17088EC-6BC0-4677-B7D8-20128FA20E4B}"/>
              </a:ext>
            </a:extLst>
          </p:cNvPr>
          <p:cNvSpPr txBox="1"/>
          <p:nvPr/>
        </p:nvSpPr>
        <p:spPr>
          <a:xfrm>
            <a:off x="103440" y="3358105"/>
            <a:ext cx="1449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m rows </a:t>
            </a:r>
          </a:p>
          <a:p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FAA9FA3-4E37-4E52-96D6-ABB192066344}"/>
              </a:ext>
            </a:extLst>
          </p:cNvPr>
          <p:cNvSpPr txBox="1"/>
          <p:nvPr/>
        </p:nvSpPr>
        <p:spPr>
          <a:xfrm>
            <a:off x="1729446" y="4937164"/>
            <a:ext cx="115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w columns </a:t>
            </a:r>
          </a:p>
          <a:p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988E55C8-FAB1-4FA6-9196-0FABC337CF28}"/>
              </a:ext>
            </a:extLst>
          </p:cNvPr>
          <p:cNvSpPr/>
          <p:nvPr/>
        </p:nvSpPr>
        <p:spPr>
          <a:xfrm rot="16200000">
            <a:off x="2282001" y="3751528"/>
            <a:ext cx="159490" cy="2371272"/>
          </a:xfrm>
          <a:prstGeom prst="leftBrace">
            <a:avLst>
              <a:gd name="adj1" fmla="val 8333"/>
              <a:gd name="adj2" fmla="val 4948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AF6C52FC-8A85-449B-B880-CEC300685AE3}"/>
                  </a:ext>
                </a:extLst>
              </p:cNvPr>
              <p:cNvSpPr txBox="1"/>
              <p:nvPr/>
            </p:nvSpPr>
            <p:spPr>
              <a:xfrm>
                <a:off x="623386" y="1111373"/>
                <a:ext cx="3263104" cy="398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askerville Old Face" panose="02020602080505020303" pitchFamily="18" charset="0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zh-CN" altLang="en-US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sup>
                    </m:sSubSup>
                    <m:r>
                      <a:rPr lang="en-US" altLang="zh-CN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AF6C52FC-8A85-449B-B880-CEC300685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86" y="1111373"/>
                <a:ext cx="3263104" cy="398442"/>
              </a:xfrm>
              <a:prstGeom prst="rect">
                <a:avLst/>
              </a:prstGeom>
              <a:blipFill>
                <a:blip r:embed="rId2"/>
                <a:stretch>
                  <a:fillRect l="-1493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8A3E7AF-15A7-430C-BA2D-591E2CE1DF7F}"/>
              </a:ext>
            </a:extLst>
          </p:cNvPr>
          <p:cNvCxnSpPr>
            <a:cxnSpLocks/>
          </p:cNvCxnSpPr>
          <p:nvPr/>
        </p:nvCxnSpPr>
        <p:spPr>
          <a:xfrm>
            <a:off x="3492082" y="1347214"/>
            <a:ext cx="3762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0D031B03-14DE-4ABE-9485-642F366E0CD8}"/>
                  </a:ext>
                </a:extLst>
              </p:cNvPr>
              <p:cNvSpPr txBox="1"/>
              <p:nvPr/>
            </p:nvSpPr>
            <p:spPr>
              <a:xfrm>
                <a:off x="3680212" y="1158707"/>
                <a:ext cx="3620773" cy="683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askerville Old Face" panose="02020602080505020303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[1,2,…,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0D031B03-14DE-4ABE-9485-642F366E0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212" y="1158707"/>
                <a:ext cx="3620773" cy="683777"/>
              </a:xfrm>
              <a:prstGeom prst="rect">
                <a:avLst/>
              </a:prstGeom>
              <a:blipFill>
                <a:blip r:embed="rId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F4B3E95-88D8-4D7F-9111-E63532AC8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293474"/>
              </p:ext>
            </p:extLst>
          </p:nvPr>
        </p:nvGraphicFramePr>
        <p:xfrm>
          <a:off x="4215953" y="2325414"/>
          <a:ext cx="2371272" cy="2468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96409">
                  <a:extLst>
                    <a:ext uri="{9D8B030D-6E8A-4147-A177-3AD203B41FA5}">
                      <a16:colId xmlns:a16="http://schemas.microsoft.com/office/drawing/2014/main" val="465999832"/>
                    </a:ext>
                  </a:extLst>
                </a:gridCol>
                <a:gridCol w="296409">
                  <a:extLst>
                    <a:ext uri="{9D8B030D-6E8A-4147-A177-3AD203B41FA5}">
                      <a16:colId xmlns:a16="http://schemas.microsoft.com/office/drawing/2014/main" val="4252638468"/>
                    </a:ext>
                  </a:extLst>
                </a:gridCol>
                <a:gridCol w="296409">
                  <a:extLst>
                    <a:ext uri="{9D8B030D-6E8A-4147-A177-3AD203B41FA5}">
                      <a16:colId xmlns:a16="http://schemas.microsoft.com/office/drawing/2014/main" val="547372808"/>
                    </a:ext>
                  </a:extLst>
                </a:gridCol>
                <a:gridCol w="296409">
                  <a:extLst>
                    <a:ext uri="{9D8B030D-6E8A-4147-A177-3AD203B41FA5}">
                      <a16:colId xmlns:a16="http://schemas.microsoft.com/office/drawing/2014/main" val="1450557664"/>
                    </a:ext>
                  </a:extLst>
                </a:gridCol>
                <a:gridCol w="296409">
                  <a:extLst>
                    <a:ext uri="{9D8B030D-6E8A-4147-A177-3AD203B41FA5}">
                      <a16:colId xmlns:a16="http://schemas.microsoft.com/office/drawing/2014/main" val="1999141659"/>
                    </a:ext>
                  </a:extLst>
                </a:gridCol>
                <a:gridCol w="296409">
                  <a:extLst>
                    <a:ext uri="{9D8B030D-6E8A-4147-A177-3AD203B41FA5}">
                      <a16:colId xmlns:a16="http://schemas.microsoft.com/office/drawing/2014/main" val="3231298801"/>
                    </a:ext>
                  </a:extLst>
                </a:gridCol>
                <a:gridCol w="296409">
                  <a:extLst>
                    <a:ext uri="{9D8B030D-6E8A-4147-A177-3AD203B41FA5}">
                      <a16:colId xmlns:a16="http://schemas.microsoft.com/office/drawing/2014/main" val="3124715598"/>
                    </a:ext>
                  </a:extLst>
                </a:gridCol>
                <a:gridCol w="296409">
                  <a:extLst>
                    <a:ext uri="{9D8B030D-6E8A-4147-A177-3AD203B41FA5}">
                      <a16:colId xmlns:a16="http://schemas.microsoft.com/office/drawing/2014/main" val="5182583"/>
                    </a:ext>
                  </a:extLst>
                </a:gridCol>
              </a:tblGrid>
              <a:tr h="25250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60832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0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816958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10894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0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028109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0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0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777865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06841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399740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896730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1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…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Baskerville Old Face" panose="02020602080505020303" pitchFamily="18" charset="0"/>
                        </a:rPr>
                        <a:t>0</a:t>
                      </a:r>
                      <a:endParaRPr lang="zh-CN" altLang="en-US" sz="1200" dirty="0">
                        <a:latin typeface="Baskerville Old Face" panose="02020602080505020303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16366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CB54A1CE-7532-4704-A278-FCD3F6C386A5}"/>
                  </a:ext>
                </a:extLst>
              </p:cNvPr>
              <p:cNvSpPr txBox="1"/>
              <p:nvPr/>
            </p:nvSpPr>
            <p:spPr>
              <a:xfrm>
                <a:off x="3603022" y="3152001"/>
                <a:ext cx="5306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𝑅𝑜𝑤</m:t>
                          </m:r>
                          <m:r>
                            <a:rPr lang="en-US" altLang="zh-CN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CB54A1CE-7532-4704-A278-FCD3F6C38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022" y="3152001"/>
                <a:ext cx="530640" cy="276999"/>
              </a:xfrm>
              <a:prstGeom prst="rect">
                <a:avLst/>
              </a:prstGeom>
              <a:blipFill>
                <a:blip r:embed="rId4"/>
                <a:stretch>
                  <a:fillRect r="-20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7E46000D-EA1B-415B-A869-35C3631B2EBD}"/>
                  </a:ext>
                </a:extLst>
              </p:cNvPr>
              <p:cNvSpPr txBox="1"/>
              <p:nvPr/>
            </p:nvSpPr>
            <p:spPr>
              <a:xfrm>
                <a:off x="3588316" y="2615059"/>
                <a:ext cx="5306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𝑅𝑜𝑤</m:t>
                          </m:r>
                          <m:r>
                            <a:rPr lang="en-US" altLang="zh-CN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7E46000D-EA1B-415B-A869-35C3631B2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316" y="2615059"/>
                <a:ext cx="530640" cy="276999"/>
              </a:xfrm>
              <a:prstGeom prst="rect">
                <a:avLst/>
              </a:prstGeom>
              <a:blipFill>
                <a:blip r:embed="rId5"/>
                <a:stretch>
                  <a:fillRect r="-20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2FD6578A-08F7-4652-AF47-5A0CB4F9120A}"/>
                  </a:ext>
                </a:extLst>
              </p:cNvPr>
              <p:cNvSpPr txBox="1"/>
              <p:nvPr/>
            </p:nvSpPr>
            <p:spPr>
              <a:xfrm>
                <a:off x="3603022" y="3429000"/>
                <a:ext cx="530640" cy="285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𝑅𝑜𝑤</m:t>
                          </m:r>
                          <m:r>
                            <a:rPr lang="en-US" altLang="zh-CN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2FD6578A-08F7-4652-AF47-5A0CB4F91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022" y="3429000"/>
                <a:ext cx="530640" cy="285206"/>
              </a:xfrm>
              <a:prstGeom prst="rect">
                <a:avLst/>
              </a:prstGeom>
              <a:blipFill>
                <a:blip r:embed="rId6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28371568-D32A-489F-B082-D5E9AD3DE163}"/>
                  </a:ext>
                </a:extLst>
              </p:cNvPr>
              <p:cNvSpPr txBox="1"/>
              <p:nvPr/>
            </p:nvSpPr>
            <p:spPr>
              <a:xfrm>
                <a:off x="3603783" y="4542192"/>
                <a:ext cx="5306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𝑅𝑜𝑤</m:t>
                          </m:r>
                          <m:r>
                            <a:rPr lang="en-US" altLang="zh-CN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28371568-D32A-489F-B082-D5E9AD3DE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783" y="4542192"/>
                <a:ext cx="530640" cy="276999"/>
              </a:xfrm>
              <a:prstGeom prst="rect">
                <a:avLst/>
              </a:prstGeom>
              <a:blipFill>
                <a:blip r:embed="rId7"/>
                <a:stretch>
                  <a:fillRect r="-24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03E39AD-E71B-4DBE-9F78-8FACB64D1D85}"/>
              </a:ext>
            </a:extLst>
          </p:cNvPr>
          <p:cNvCxnSpPr>
            <a:cxnSpLocks/>
            <a:endCxn id="114" idx="0"/>
          </p:cNvCxnSpPr>
          <p:nvPr/>
        </p:nvCxnSpPr>
        <p:spPr>
          <a:xfrm flipH="1">
            <a:off x="3853636" y="1499614"/>
            <a:ext cx="394606" cy="1115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4A82967-27A5-4838-B52E-F8504D3C8454}"/>
              </a:ext>
            </a:extLst>
          </p:cNvPr>
          <p:cNvSpPr txBox="1"/>
          <p:nvPr/>
        </p:nvSpPr>
        <p:spPr>
          <a:xfrm>
            <a:off x="3492082" y="1862091"/>
            <a:ext cx="177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Every element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3B12C27-0877-411A-9ED8-4869C9C76709}"/>
              </a:ext>
            </a:extLst>
          </p:cNvPr>
          <p:cNvSpPr txBox="1"/>
          <p:nvPr/>
        </p:nvSpPr>
        <p:spPr>
          <a:xfrm>
            <a:off x="9822869" y="1826503"/>
            <a:ext cx="1449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Matrix A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B1490EC-7D55-4DD3-B324-B0FEEAB04DCC}"/>
              </a:ext>
            </a:extLst>
          </p:cNvPr>
          <p:cNvSpPr txBox="1"/>
          <p:nvPr/>
        </p:nvSpPr>
        <p:spPr>
          <a:xfrm>
            <a:off x="9857091" y="4838130"/>
            <a:ext cx="1449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Matrix B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F556787-59CA-4E67-9E38-A7C140B37A02}"/>
                  </a:ext>
                </a:extLst>
              </p:cNvPr>
              <p:cNvSpPr txBox="1"/>
              <p:nvPr/>
            </p:nvSpPr>
            <p:spPr>
              <a:xfrm>
                <a:off x="7735207" y="3327719"/>
                <a:ext cx="23712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askerville Old Face" panose="02020602080505020303" pitchFamily="18" charset="0"/>
                  </a:rPr>
                  <a:t>B = A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zh-CN" altLang="en-US" sz="2400" dirty="0">
                    <a:latin typeface="Baskerville Old Face" panose="02020602080505020303" pitchFamily="18" charset="0"/>
                  </a:rPr>
                  <a:t> </a:t>
                </a:r>
                <a:r>
                  <a:rPr lang="en-US" altLang="zh-CN" sz="2400" dirty="0">
                    <a:latin typeface="Baskerville Old Face" panose="02020602080505020303" pitchFamily="18" charset="0"/>
                  </a:rPr>
                  <a:t>D</a:t>
                </a:r>
                <a:endParaRPr lang="zh-CN" altLang="en-US" sz="2400" dirty="0">
                  <a:latin typeface="Baskerville Old Face" panose="02020602080505020303" pitchFamily="18" charset="0"/>
                </a:endParaRPr>
              </a:p>
            </p:txBody>
          </p:sp>
        </mc:Choice>
        <mc:Fallback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F556787-59CA-4E67-9E38-A7C140B37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207" y="3327719"/>
                <a:ext cx="2371271" cy="461665"/>
              </a:xfrm>
              <a:prstGeom prst="rect">
                <a:avLst/>
              </a:prstGeom>
              <a:blipFill>
                <a:blip r:embed="rId8"/>
                <a:stretch>
                  <a:fillRect l="-4113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4" name="图形 153">
            <a:extLst>
              <a:ext uri="{FF2B5EF4-FFF2-40B4-BE49-F238E27FC236}">
                <a16:creationId xmlns:a16="http://schemas.microsoft.com/office/drawing/2014/main" id="{66C20844-2B43-40F3-B012-7EEFEC5A71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10238389" y="3276038"/>
            <a:ext cx="560562" cy="565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5F11E645-1526-4058-8BD4-9F5979E5B3C6}"/>
                  </a:ext>
                </a:extLst>
              </p:cNvPr>
              <p:cNvSpPr txBox="1"/>
              <p:nvPr/>
            </p:nvSpPr>
            <p:spPr>
              <a:xfrm flipH="1">
                <a:off x="10404414" y="2971365"/>
                <a:ext cx="286298" cy="285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5F11E645-1526-4058-8BD4-9F5979E5B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404414" y="2971365"/>
                <a:ext cx="286298" cy="285912"/>
              </a:xfrm>
              <a:prstGeom prst="rect">
                <a:avLst/>
              </a:prstGeom>
              <a:blipFill>
                <a:blip r:embed="rId11"/>
                <a:stretch>
                  <a:fillRect l="-23404" t="-6383" r="-14894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2EB49EAF-2349-4DBA-8893-83FCEFF6C130}"/>
                  </a:ext>
                </a:extLst>
              </p:cNvPr>
              <p:cNvSpPr txBox="1"/>
              <p:nvPr/>
            </p:nvSpPr>
            <p:spPr>
              <a:xfrm flipH="1">
                <a:off x="9911455" y="3850782"/>
                <a:ext cx="1272216" cy="285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2EB49EAF-2349-4DBA-8893-83FCEFF6C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911455" y="3850782"/>
                <a:ext cx="1272216" cy="285912"/>
              </a:xfrm>
              <a:prstGeom prst="rect">
                <a:avLst/>
              </a:prstGeom>
              <a:blipFill>
                <a:blip r:embed="rId12"/>
                <a:stretch>
                  <a:fillRect t="-8511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9DA36ADD-1827-45C7-9A73-A317C5A95726}"/>
              </a:ext>
            </a:extLst>
          </p:cNvPr>
          <p:cNvCxnSpPr>
            <a:cxnSpLocks/>
          </p:cNvCxnSpPr>
          <p:nvPr/>
        </p:nvCxnSpPr>
        <p:spPr>
          <a:xfrm>
            <a:off x="9846693" y="3160881"/>
            <a:ext cx="4610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2A9EAB05-5D0D-4C4C-8617-7B55E02ECC7D}"/>
              </a:ext>
            </a:extLst>
          </p:cNvPr>
          <p:cNvCxnSpPr>
            <a:cxnSpLocks/>
          </p:cNvCxnSpPr>
          <p:nvPr/>
        </p:nvCxnSpPr>
        <p:spPr>
          <a:xfrm>
            <a:off x="9875952" y="3969548"/>
            <a:ext cx="4610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E0756B31-5E02-4BC4-BF22-54D3436F6BA2}"/>
              </a:ext>
            </a:extLst>
          </p:cNvPr>
          <p:cNvSpPr txBox="1"/>
          <p:nvPr/>
        </p:nvSpPr>
        <p:spPr>
          <a:xfrm>
            <a:off x="9627125" y="3353174"/>
            <a:ext cx="891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Baskerville Old Face" panose="02020602080505020303" pitchFamily="18" charset="0"/>
              </a:rPr>
              <a:t>columns</a:t>
            </a:r>
            <a:endParaRPr lang="zh-CN" altLang="en-US" sz="1600" dirty="0">
              <a:latin typeface="Baskerville Old Face" panose="02020602080505020303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E5085DF4-03C7-442A-9D84-FCDC7C7D01E1}"/>
              </a:ext>
            </a:extLst>
          </p:cNvPr>
          <p:cNvSpPr txBox="1"/>
          <p:nvPr/>
        </p:nvSpPr>
        <p:spPr>
          <a:xfrm>
            <a:off x="10742612" y="3290500"/>
            <a:ext cx="1449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Baskerville Old Face" panose="02020602080505020303" pitchFamily="18" charset="0"/>
              </a:rPr>
              <a:t>Sender</a:t>
            </a:r>
            <a:endParaRPr lang="zh-CN" altLang="en-US" sz="2400" dirty="0">
              <a:solidFill>
                <a:schemeClr val="accent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37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1171</TotalTime>
  <Words>1268</Words>
  <Application>Microsoft Office PowerPoint</Application>
  <PresentationFormat>宽屏</PresentationFormat>
  <Paragraphs>724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Bahnschrift Light</vt:lpstr>
      <vt:lpstr>Baskerville Old Face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Wjane Nan</dc:creator>
  <cp:lastModifiedBy>Wjane Nan</cp:lastModifiedBy>
  <cp:revision>14</cp:revision>
  <dcterms:created xsi:type="dcterms:W3CDTF">2021-12-09T10:52:03Z</dcterms:created>
  <dcterms:modified xsi:type="dcterms:W3CDTF">2021-12-16T04:29:20Z</dcterms:modified>
</cp:coreProperties>
</file>