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22"/>
  </p:notesMasterIdLst>
  <p:handoutMasterIdLst>
    <p:handoutMasterId r:id="rId23"/>
  </p:handoutMasterIdLst>
  <p:sldIdLst>
    <p:sldId id="361" r:id="rId2"/>
    <p:sldId id="362" r:id="rId3"/>
    <p:sldId id="598" r:id="rId4"/>
    <p:sldId id="600" r:id="rId5"/>
    <p:sldId id="355" r:id="rId6"/>
    <p:sldId id="326" r:id="rId7"/>
    <p:sldId id="372" r:id="rId8"/>
    <p:sldId id="363" r:id="rId9"/>
    <p:sldId id="373" r:id="rId10"/>
    <p:sldId id="374" r:id="rId11"/>
    <p:sldId id="375" r:id="rId12"/>
    <p:sldId id="376" r:id="rId13"/>
    <p:sldId id="601" r:id="rId14"/>
    <p:sldId id="377" r:id="rId15"/>
    <p:sldId id="378" r:id="rId16"/>
    <p:sldId id="379" r:id="rId17"/>
    <p:sldId id="381" r:id="rId18"/>
    <p:sldId id="382" r:id="rId19"/>
    <p:sldId id="383" r:id="rId20"/>
    <p:sldId id="353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 autoAdjust="0"/>
    <p:restoredTop sz="93162" autoAdjust="0"/>
  </p:normalViewPr>
  <p:slideViewPr>
    <p:cSldViewPr>
      <p:cViewPr varScale="1">
        <p:scale>
          <a:sx n="56" d="100"/>
          <a:sy n="56" d="100"/>
        </p:scale>
        <p:origin x="102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6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0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849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849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dirty="0"/>
              <a:t>© 2016 Pearson Education, Inc., Hoboken, NJ. All rights reserved.</a:t>
            </a:r>
          </a:p>
        </p:txBody>
      </p:sp>
      <p:sp>
        <p:nvSpPr>
          <p:cNvPr id="849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22DCDD-0C19-3441-B848-50C2235D827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0986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dirty="0"/>
              <a:t>© 2016 Pearson Education, Inc., Hoboken, NJ. All rights reserved.</a:t>
            </a:r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C40E98-D33D-704E-929D-27FB84CF563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885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Although seemingly simple in concept, computer memory exhibits perhaps the widest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range of type, technology, organization, performance, and cost of any feature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 computer system. No single technology is optimal in satisfying the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requirements for a computer system. As a consequence, the typical computer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 is equipped with a hierarchy of memory subsystems, some internal to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 (directly accessible by the processor) and some external (accessible by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via an I/O module).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chapter and the next focus on internal memory elements, while Chapter 6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devoted to external memory. To begin, the first section examines key characteristics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computer memories. The remainder of the chapter examines an essential element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all modern computer systems: cache memory.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6CCCE-7A62-71C7-2D36-ED0B197CC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81BE7B-4AA8-627E-9672-406D422144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DC5BE8-7616-C673-0898-6D9F26957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3C7DF-FFBC-2059-87A3-C0DED48B3A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B47C3-BC65-0513-0C0A-A4933DA3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94438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8FD89-38BC-E610-DC20-F4BCF52E9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40F53D-B159-0016-3DA7-C64543E1AA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3B82EC-D5F2-B77B-636D-05A9A2D36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design constraints on a computer’s memory can be summed up by three questions: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How much? How fast? How expensive?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question of how much is somewhat open ended. If the capacity is there,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applications will likely be developed to use it. The question of how fast is, in a sense,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easier to answer. To achieve greatest performance, the memory must be able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keep up with the processor. That is, as the processor is executing instructions, we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would not want it to have to pause waiting for instructions or operands. The final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question must also be considered. For a practical system, the cost of memory must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reasonable in relationship to other components.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might be expected, there is a trade-off among the three key characteristics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memory: capacity, access time, and cost. A variety of technologies are used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implement memory systems, and across this spectrum of technologies, the following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relationships hold: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Faster access time, greater cost per bit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Greater capacity, smaller cost per bit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Greater capacity, slower access time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dilemma facing the designer is clear. The designer would like to use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technologies that provide for large-capacity memory, both because the capacity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needed and because the cost per bit is low. However, to meet performance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requirements, the designer needs to use expensive, relatively lower-capacity memories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short access times.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way out of this dilemma is not to rely on a single memory component 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technology, but to employ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hierarchy.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769DA-5D35-983E-8AAF-3C8905FD4C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0A345-FBEC-BA6B-69DA-4E348742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795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design constraints on a computer’s memory can be summed up by three questions: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How much? How fast? How expensive?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question of how much is somewhat open ended. If the capacity is there,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applications will likely be developed to use it. The question of how fast is, in a sense,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easier to answer. To achieve greatest performance, the memory must be able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keep up with the processor. That is, as the processor is executing instructions, we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would not want it to have to pause waiting for instructions or operands. The final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question must also be considered. For a practical system, the cost of memory must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reasonable in relationship to other components.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might be expected, there is a trade-off among the three key characteristics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memory: capacity, access time, and cost. A variety of technologies are used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implement memory systems, and across this spectrum of technologies, the following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relationships hold: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Faster access time, greater cost per bit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Greater capacity, smaller cost per bit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Greater capacity, slower access time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dilemma facing the designer is clear. The designer would like to use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technologies that provide for large-capacity memory, both because the capacity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needed and because the cost per bit is low. However, to meet performance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requirements, the designer needs to use expensive, relatively lower-capacity memories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short access times.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way out of this dilemma is not to rely on a single memory component or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technology, but to employ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hierarchy.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typical hierarchy is illustrated 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4.1. As one goes down the hierarchy, the following occur: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a. Decreasing cost per bit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b. Increasing capacity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c. Increasing access time</a:t>
            </a:r>
          </a:p>
          <a:p>
            <a:endParaRPr kumimoji="1" lang="en-US" sz="1200" b="1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d. Decreasing frequency of access of the memory by the processor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Thus, smaller, more expensive, faster memories are supplemented by larger,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cheaper, slower memories. The key to the success of this organization is item (d)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:decreasing frequency of access. We examine this concept in greater detail when we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discuss the cache, later in this chapter, and virtual memory in Chapter 8. A brief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explanation is provided at this point.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use of two levels of memory to reduce average access time works in principle,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but only if conditions (a) through (d) apply. By employing a variety of technologies,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spectrum of memory systems exists that satisfies conditions (a) through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(c). Fortunately, condition (d) is also generally valid.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basis for the validity of condition (d) is a principle known as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locality of</a:t>
            </a: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reference [DENN68].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During the course of execution of a program, memory references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 the processor, for both instructions and data, tend to cluster. Programs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 contain a number of iterative loops and subroutines. Once a loop or subroutine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entered, there are repeated references to a small set of instructions.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Similarly, operations on tables and arrays involve access to a clustered set of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words. Over a long period of time, the clusters in use change, but over a short period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time, the processor is primarily working with fixed clusters of memory references.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three forms of memory just described are, typically, volatile and employ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semiconductor technology. The use of three levels exploits the fact that semiconductor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comes in a variety of types, which differ in speed and cost. Data are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stored more permanently on external mass storage devices, of which the most common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hard disk and removable media, such as removable magnetic disk, tape,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optical storage. External, nonvolatile memory is also referred to as secondary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 or auxiliary memory . These are used to store program and data files and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usually visible to the programmer only in terms of files and records, as opposed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individual bytes or words. Disk is also used to provide an extension to main memory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known as virtual memory, which is discussed in Chapter 8.</a:t>
            </a:r>
          </a:p>
          <a:p>
            <a:endParaRPr kumimoji="1" lang="en-US" sz="1200" b="0" i="0" u="none" strike="noStrike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Other forms of memory may be included in the hierarchy. For example, large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IBM mainframes include a form of internal memory known as expanded storage.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uses a semiconductor technology that is slower and less expensive than that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main memory. Strictly speaking, this memory does not fit into the hierarchy but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side branch: Data can be moved between main memory and expanded storage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but not between expanded storage and external memory. Other forms of secondary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include optical and magneto-optical disks. Finally, additional levels can be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effectively added to the hierarchy in software. A portion of main memory can be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used as a buffer to hold data temporarily that is to be read out to disk. Such a technique,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sometimes referred to as a disk cache, improves performance in two ways:</a:t>
            </a:r>
          </a:p>
          <a:p>
            <a:endParaRPr kumimoji="1" lang="en-US" sz="1200" b="1" i="0" u="none" strike="noStrike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■ </a:t>
            </a:r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Disk writes are clustered. Instead of many small transfers of data, we have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few large transfers of data. This improves disk performance and minimizes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involvement.</a:t>
            </a:r>
          </a:p>
          <a:p>
            <a:endParaRPr kumimoji="1" lang="en-US" sz="1200" b="1" i="0" u="none" strike="noStrike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■ </a:t>
            </a:r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Some data destined for write-out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be referenced by a program before the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next dump to disk. In that case, the data are retrieved rapidly from the software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 rather than slowly from the disk.</a:t>
            </a:r>
          </a:p>
          <a:p>
            <a:endParaRPr kumimoji="1" lang="en-US" sz="1200" b="0" i="0" u="none" strike="noStrike" kern="1200" baseline="0" dirty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Appendix 4A examines the performance implications of multilevel memory</a:t>
            </a:r>
          </a:p>
          <a:p>
            <a:r>
              <a:rPr kumimoji="1" lang="en-US" sz="1200" b="0" i="0" u="none" strike="noStrike" kern="1200" baseline="0" dirty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structures.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5453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A5AAF-8152-5F88-70D1-9C15BF077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2A0051-149D-4C45-E65A-5E2A2B7133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E80948-AC89-4ED9-2484-BF256EF0F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46BCF-66D5-8941-A960-C5F0F766A8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B9972-970A-1930-23E0-A65764BD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2571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4 summary.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GB" dirty="0"/>
              <a:t>© 2016 Pearson Education, Inc., Hoboken, NJ. All rights reserved.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© 2016 Pearson Education, Inc., Hoboken, NJ. All rights reserved.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William Stallings </a:t>
            </a:r>
            <a:br>
              <a:rPr lang="en-GB" dirty="0"/>
            </a:br>
            <a:r>
              <a:rPr lang="en-GB" dirty="0"/>
              <a:t>Computer Organization </a:t>
            </a:r>
            <a:br>
              <a:rPr lang="en-GB" dirty="0"/>
            </a:br>
            <a:r>
              <a:rPr lang="en-GB" dirty="0"/>
              <a:t>and Architecture</a:t>
            </a:r>
            <a:br>
              <a:rPr lang="en-GB" dirty="0"/>
            </a:br>
            <a:r>
              <a:rPr lang="en-GB" dirty="0"/>
              <a:t>11</a:t>
            </a:r>
            <a:r>
              <a:rPr lang="en-GB" baseline="30000" dirty="0"/>
              <a:t>th</a:t>
            </a:r>
            <a:r>
              <a:rPr lang="en-GB" dirty="0"/>
              <a:t> Edition</a:t>
            </a:r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Devices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91" y="2132856"/>
            <a:ext cx="9088809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D41849C-B913-7BB7-E4E8-350D71069C47}"/>
              </a:ext>
            </a:extLst>
          </p:cNvPr>
          <p:cNvSpPr/>
          <p:nvPr/>
        </p:nvSpPr>
        <p:spPr>
          <a:xfrm>
            <a:off x="6876256" y="3573016"/>
            <a:ext cx="1178531" cy="288032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9B38AE-ADD6-4A27-77A6-EB9AF3DA0BBD}"/>
              </a:ext>
            </a:extLst>
          </p:cNvPr>
          <p:cNvSpPr/>
          <p:nvPr/>
        </p:nvSpPr>
        <p:spPr>
          <a:xfrm>
            <a:off x="6876255" y="3971015"/>
            <a:ext cx="1728193" cy="288032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72F84-E84C-3920-B9B2-39B29028EE29}"/>
              </a:ext>
            </a:extLst>
          </p:cNvPr>
          <p:cNvSpPr/>
          <p:nvPr/>
        </p:nvSpPr>
        <p:spPr>
          <a:xfrm>
            <a:off x="6896784" y="4780127"/>
            <a:ext cx="1995696" cy="288032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BE9A0E-FB90-5732-3216-01170BF70050}"/>
              </a:ext>
            </a:extLst>
          </p:cNvPr>
          <p:cNvSpPr/>
          <p:nvPr/>
        </p:nvSpPr>
        <p:spPr>
          <a:xfrm>
            <a:off x="6931931" y="5301208"/>
            <a:ext cx="1178531" cy="288032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5FFAE5-2242-D5F3-CF62-DB77247D3FCF}"/>
              </a:ext>
            </a:extLst>
          </p:cNvPr>
          <p:cNvSpPr/>
          <p:nvPr/>
        </p:nvSpPr>
        <p:spPr>
          <a:xfrm>
            <a:off x="6931931" y="5662023"/>
            <a:ext cx="1178531" cy="288032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 for a 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8645526" cy="4144963"/>
          </a:xfrm>
        </p:spPr>
        <p:txBody>
          <a:bodyPr>
            <a:normAutofit/>
          </a:bodyPr>
          <a:lstStyle/>
          <a:p>
            <a:r>
              <a:rPr lang="en-US" b="1" dirty="0"/>
              <a:t>Locality: Locality is the principle that makes effective use of a memory hierarchy </a:t>
            </a:r>
            <a:r>
              <a:rPr lang="en-US" dirty="0"/>
              <a:t>possible.</a:t>
            </a:r>
          </a:p>
          <a:p>
            <a:r>
              <a:rPr lang="en-US" b="1" dirty="0"/>
              <a:t>Inclusion: This principle dictates that all information items are originally stored </a:t>
            </a:r>
            <a:r>
              <a:rPr lang="en-US" dirty="0"/>
              <a:t>in level </a:t>
            </a:r>
            <a:r>
              <a:rPr lang="en-US" i="1" dirty="0" err="1"/>
              <a:t>Mn</a:t>
            </a:r>
            <a:r>
              <a:rPr lang="en-US" i="1" dirty="0"/>
              <a:t>, where n is the level most remote from the processor. During the </a:t>
            </a:r>
            <a:r>
              <a:rPr lang="en-US" dirty="0"/>
              <a:t>processing, subsets of </a:t>
            </a:r>
            <a:r>
              <a:rPr lang="en-US" i="1" dirty="0" err="1"/>
              <a:t>Mn</a:t>
            </a:r>
            <a:r>
              <a:rPr lang="en-US" i="1" dirty="0"/>
              <a:t> are copied into Mn-1. similarity, subsets of </a:t>
            </a:r>
            <a:r>
              <a:rPr lang="en-US" i="1" dirty="0" err="1"/>
              <a:t>Mn</a:t>
            </a:r>
            <a:r>
              <a:rPr lang="en-US" i="1" dirty="0"/>
              <a:t> -1 are </a:t>
            </a:r>
            <a:r>
              <a:rPr lang="en-US" dirty="0"/>
              <a:t>copied into </a:t>
            </a:r>
            <a:r>
              <a:rPr lang="en-US" i="1" dirty="0"/>
              <a:t>Mn-2, and so on. This is expressed concisely as Mi ⊆ Mi+1. </a:t>
            </a:r>
          </a:p>
          <a:p>
            <a:r>
              <a:rPr lang="en-US" b="1" dirty="0"/>
              <a:t>Coherence: Copies of the same data unit in adjacent memory levels must be </a:t>
            </a:r>
            <a:r>
              <a:rPr lang="en-US" dirty="0"/>
              <a:t>consistent. If a word is modified in the cache, copies of that word must be updated immediately or eventually at all higher levels.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37" y="1356518"/>
            <a:ext cx="7995171" cy="4144963"/>
          </a:xfrm>
        </p:spPr>
        <p:txBody>
          <a:bodyPr/>
          <a:lstStyle/>
          <a:p>
            <a:r>
              <a:rPr lang="en-US" dirty="0"/>
              <a:t>Maintain the illusion that the memory is a single, unified entity, even though it may be distributed across multiple levels of caches and the main memory. </a:t>
            </a:r>
          </a:p>
          <a:p>
            <a:r>
              <a:rPr lang="en-US" dirty="0"/>
              <a:t>Coherence ensures that all processors in a multi-processor system observe a consistent view of memory, despite the presence of private caches that store copies of memory locations.</a:t>
            </a:r>
          </a:p>
          <a:p>
            <a:endParaRPr lang="en-US" dirty="0"/>
          </a:p>
          <a:p>
            <a:r>
              <a:rPr lang="en-US" dirty="0"/>
              <a:t>Vertical and Horizontal Coherence?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C358D9-4C59-98DC-F670-AD61C7FC5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177" y="5053056"/>
            <a:ext cx="4973527" cy="1116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9DAC0-8E39-748B-41F6-9D71A86FF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014A47-40BC-B082-C389-721AD806B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772816"/>
            <a:ext cx="5472608" cy="3528392"/>
          </a:xfrm>
        </p:spPr>
        <p:txBody>
          <a:bodyPr>
            <a:noAutofit/>
          </a:bodyPr>
          <a:lstStyle/>
          <a:p>
            <a:r>
              <a:rPr lang="en-US" sz="4400" dirty="0"/>
              <a:t>4.4 Performance Modeling of Multilevel Memory Hierarchy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DFAE0-00E5-1754-4C53-46566534CD32}"/>
              </a:ext>
            </a:extLst>
          </p:cNvPr>
          <p:cNvSpPr txBox="1"/>
          <p:nvPr/>
        </p:nvSpPr>
        <p:spPr>
          <a:xfrm>
            <a:off x="5486400" y="1371600"/>
            <a:ext cx="2286000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13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Modeling of a multilevel 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8645526" cy="4144963"/>
          </a:xfrm>
        </p:spPr>
        <p:txBody>
          <a:bodyPr>
            <a:normAutofit/>
          </a:bodyPr>
          <a:lstStyle/>
          <a:p>
            <a:r>
              <a:rPr lang="en-US" sz="2400" dirty="0"/>
              <a:t>2-Level Memory Access</a:t>
            </a:r>
          </a:p>
          <a:p>
            <a:r>
              <a:rPr lang="en-US" sz="2400" dirty="0"/>
              <a:t>Cache acts as a buffer between main memory and processor creating a 2-level internal memory</a:t>
            </a:r>
          </a:p>
          <a:p>
            <a:r>
              <a:rPr lang="en-US" sz="2400" dirty="0"/>
              <a:t>A single level of cache to interact with main memory is rarely implemented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of 2-Level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7556313" cy="4144963"/>
          </a:xfrm>
        </p:spPr>
        <p:txBody>
          <a:bodyPr/>
          <a:lstStyle/>
          <a:p>
            <a:r>
              <a:rPr lang="en-US" dirty="0"/>
              <a:t>Locality property can be exploited in the formation of a 2 level memory</a:t>
            </a:r>
          </a:p>
          <a:p>
            <a:r>
              <a:rPr lang="en-US" dirty="0"/>
              <a:t>Upper level memory M1 is smaller, faster and more expensive than lower level memory M2</a:t>
            </a:r>
          </a:p>
          <a:p>
            <a:r>
              <a:rPr lang="en-US" dirty="0"/>
              <a:t>M1 is used as a temporary store for part of the contents of the larger M2</a:t>
            </a:r>
          </a:p>
          <a:p>
            <a:r>
              <a:rPr lang="en-US" dirty="0"/>
              <a:t>When a reference is made, an attempt is made to access the item in M1, if this succeeds, quick access is made, if not, then a block of memory locations is copied from M2 to M1 and the access takes place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Access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8172400" cy="4536504"/>
          </a:xfrm>
        </p:spPr>
        <p:txBody>
          <a:bodyPr>
            <a:normAutofit/>
          </a:bodyPr>
          <a:lstStyle/>
          <a:p>
            <a:r>
              <a:rPr lang="en-US" dirty="0"/>
              <a:t>To express the average time to access an item, we must consider not only the speeds of the two levels of memory, but also the probability that a given reference can be found in M1. We have</a:t>
            </a:r>
          </a:p>
          <a:p>
            <a:pPr>
              <a:buNone/>
            </a:pPr>
            <a:r>
              <a:rPr lang="en-US" i="1" dirty="0"/>
              <a:t>		Ts = H * T1 + (1 - H) * (T1 + T2) </a:t>
            </a:r>
            <a:endParaRPr lang="en-US" b="1" i="1" dirty="0"/>
          </a:p>
          <a:p>
            <a:pPr>
              <a:buNone/>
            </a:pPr>
            <a:r>
              <a:rPr lang="en-US" dirty="0"/>
              <a:t>					</a:t>
            </a:r>
            <a:endParaRPr lang="en-US" i="1" dirty="0"/>
          </a:p>
          <a:p>
            <a:r>
              <a:rPr lang="en-US" i="1" dirty="0"/>
              <a:t>Ts = average (system) access time</a:t>
            </a:r>
          </a:p>
          <a:p>
            <a:r>
              <a:rPr lang="en-US" i="1" dirty="0"/>
              <a:t>T1 = access time of M1 (e.g., cache)</a:t>
            </a:r>
          </a:p>
          <a:p>
            <a:r>
              <a:rPr lang="en-US" i="1" dirty="0"/>
              <a:t>T2 = access time of M2 (e.g., main memory)</a:t>
            </a:r>
          </a:p>
          <a:p>
            <a:r>
              <a:rPr lang="en-US" i="1" dirty="0"/>
              <a:t>H = hit ratio (fraction of time reference is found in M1)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All rights reserved.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16832"/>
            <a:ext cx="8820472" cy="2159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04" y="4293096"/>
            <a:ext cx="8820472" cy="110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6712"/>
            <a:ext cx="7556313" cy="1116106"/>
          </a:xfrm>
        </p:spPr>
        <p:txBody>
          <a:bodyPr/>
          <a:lstStyle/>
          <a:p>
            <a:r>
              <a:rPr lang="en-US" dirty="0"/>
              <a:t>Performance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8553" y="0"/>
            <a:ext cx="588544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Time for Multi-level Memory Model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2132856"/>
            <a:ext cx="708828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9552" y="4149080"/>
            <a:ext cx="6191157" cy="833718"/>
          </a:xfrm>
        </p:spPr>
        <p:txBody>
          <a:bodyPr>
            <a:noAutofit/>
          </a:bodyPr>
          <a:lstStyle/>
          <a:p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4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533400" y="4941168"/>
            <a:ext cx="8610600" cy="838200"/>
          </a:xfrm>
        </p:spPr>
        <p:txBody>
          <a:bodyPr>
            <a:normAutofit/>
          </a:bodyPr>
          <a:lstStyle/>
          <a:p>
            <a:r>
              <a:rPr lang="en-US" sz="4400" dirty="0"/>
              <a:t>Memory Hierarchy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1371600"/>
            <a:ext cx="2286000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657600" cy="434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Locality</a:t>
            </a:r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Characteristics of Memory Systems</a:t>
            </a:r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Memory Hierarchy</a:t>
            </a:r>
            <a:endParaRPr lang="en-US" sz="2200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/>
          </a:p>
          <a:p>
            <a:endParaRPr lang="en-US" sz="800" dirty="0"/>
          </a:p>
          <a:p>
            <a:r>
              <a:rPr lang="en-US" sz="3200" dirty="0"/>
              <a:t>Chapter 4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Memory Hierarchy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Memory Access 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3AE9A-1920-81C3-65FC-CA32B3D65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FA63530-4024-C040-F4CA-F97B00F53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552" y="2852936"/>
            <a:ext cx="5472608" cy="3528392"/>
          </a:xfrm>
        </p:spPr>
        <p:txBody>
          <a:bodyPr>
            <a:noAutofit/>
          </a:bodyPr>
          <a:lstStyle/>
          <a:p>
            <a:r>
              <a:rPr lang="en-US" sz="4400" dirty="0"/>
              <a:t>4.3 Memory Hierarchy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E50DB-36A7-3088-2BB0-DD2447F89D68}"/>
              </a:ext>
            </a:extLst>
          </p:cNvPr>
          <p:cNvSpPr txBox="1"/>
          <p:nvPr/>
        </p:nvSpPr>
        <p:spPr>
          <a:xfrm>
            <a:off x="5486400" y="1371600"/>
            <a:ext cx="2286000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4F034-D238-18CA-2942-E934FF0B8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4E91-F7B6-4ECA-E008-B6DB105E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1E06C-7462-9D43-E050-03138368E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828800"/>
            <a:ext cx="8928992" cy="4724400"/>
          </a:xfrm>
        </p:spPr>
        <p:txBody>
          <a:bodyPr>
            <a:normAutofit/>
          </a:bodyPr>
          <a:lstStyle/>
          <a:p>
            <a:r>
              <a:rPr lang="en-US" dirty="0"/>
              <a:t>What are the different types of memories we have studied so far?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8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828800"/>
            <a:ext cx="8928992" cy="4724400"/>
          </a:xfrm>
        </p:spPr>
        <p:txBody>
          <a:bodyPr>
            <a:normAutofit/>
          </a:bodyPr>
          <a:lstStyle/>
          <a:p>
            <a:r>
              <a:rPr lang="en-US" dirty="0"/>
              <a:t>Design constraints on a computer’s memory can be summed up by three questions:</a:t>
            </a:r>
          </a:p>
          <a:p>
            <a:pPr lvl="1"/>
            <a:r>
              <a:rPr lang="en-US" sz="2000" dirty="0"/>
              <a:t>How much, how fast, how expensive</a:t>
            </a:r>
          </a:p>
          <a:p>
            <a:r>
              <a:rPr lang="en-US" dirty="0"/>
              <a:t>There is a trade-off among capacity, access time, and cost</a:t>
            </a:r>
          </a:p>
          <a:p>
            <a:pPr lvl="1"/>
            <a:r>
              <a:rPr lang="en-US" sz="2000" dirty="0"/>
              <a:t>Faster access time, greater cost per bit</a:t>
            </a:r>
          </a:p>
          <a:p>
            <a:pPr lvl="1"/>
            <a:r>
              <a:rPr lang="en-US" sz="2000" dirty="0"/>
              <a:t>Greater capacity, smaller cost per bit</a:t>
            </a:r>
          </a:p>
          <a:p>
            <a:pPr lvl="1"/>
            <a:r>
              <a:rPr lang="en-US" sz="2000" dirty="0"/>
              <a:t>Greater capacity, slower access time</a:t>
            </a:r>
          </a:p>
          <a:p>
            <a:r>
              <a:rPr lang="en-US" dirty="0"/>
              <a:t>The way out of the memory dilemma is not to rely on a single memory component or technology, but to employ a memory hierarchy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030" y="720080"/>
            <a:ext cx="2314722" cy="1988840"/>
          </a:xfrm>
        </p:spPr>
        <p:txBody>
          <a:bodyPr/>
          <a:lstStyle/>
          <a:p>
            <a:r>
              <a:rPr lang="en-US" dirty="0"/>
              <a:t>Memory Hierarchy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4722" y="171693"/>
            <a:ext cx="6804248" cy="65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9511" y="4313232"/>
            <a:ext cx="29878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As one goes down the hierarchy, the following occur: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a. Decreasing cost per bit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b. Increasing capacity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c. Increasing access time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d. Decreasing frequency of access of the memory by the processor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83E40A-FC37-9788-13AF-6DF7DF366A78}"/>
              </a:ext>
            </a:extLst>
          </p:cNvPr>
          <p:cNvSpPr txBox="1"/>
          <p:nvPr/>
        </p:nvSpPr>
        <p:spPr>
          <a:xfrm>
            <a:off x="179513" y="2086978"/>
            <a:ext cx="2314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Cost?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Capacity?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Access Time?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Frequency of Access by Processor?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4008" y="1076325"/>
            <a:ext cx="4499992" cy="494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4016" y="1382286"/>
            <a:ext cx="44999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Let us label the memory at level </a:t>
            </a:r>
            <a:r>
              <a:rPr lang="en-US" sz="1600" i="1" dirty="0" err="1"/>
              <a:t>i</a:t>
            </a:r>
            <a:r>
              <a:rPr lang="en-US" sz="1600" i="1" dirty="0"/>
              <a:t> of the memory hierarchy Mi, such that Mi </a:t>
            </a:r>
            <a:r>
              <a:rPr lang="en-US" sz="1600" dirty="0"/>
              <a:t>is closer to the processor than M</a:t>
            </a:r>
            <a:r>
              <a:rPr lang="en-US" sz="1600" i="1" dirty="0"/>
              <a:t>i+1.  </a:t>
            </a:r>
          </a:p>
          <a:p>
            <a:r>
              <a:rPr lang="en-US" sz="1600" b="1" i="1" dirty="0" err="1"/>
              <a:t>Ci</a:t>
            </a:r>
            <a:r>
              <a:rPr lang="en-US" sz="1600" b="1" i="1" dirty="0"/>
              <a:t> = cost </a:t>
            </a:r>
            <a:r>
              <a:rPr lang="en-US" sz="1600" b="1" dirty="0"/>
              <a:t>per byte, </a:t>
            </a:r>
          </a:p>
          <a:p>
            <a:r>
              <a:rPr lang="en-US" sz="1600" b="1" dirty="0"/>
              <a:t>Ti = average access time, </a:t>
            </a:r>
          </a:p>
          <a:p>
            <a:r>
              <a:rPr lang="en-US" sz="1600" b="1" dirty="0" err="1"/>
              <a:t>Ri</a:t>
            </a:r>
            <a:r>
              <a:rPr lang="en-US" sz="1600" b="1" dirty="0"/>
              <a:t> = average data transfer rate, and </a:t>
            </a:r>
          </a:p>
          <a:p>
            <a:r>
              <a:rPr lang="en-US" sz="1600" b="1" dirty="0"/>
              <a:t>Si = total memory size at level </a:t>
            </a:r>
            <a:r>
              <a:rPr lang="en-US" sz="1600" b="1" i="1" dirty="0" err="1"/>
              <a:t>i</a:t>
            </a:r>
            <a:r>
              <a:rPr lang="en-US" sz="1600" b="1" i="1" dirty="0"/>
              <a:t>, </a:t>
            </a:r>
          </a:p>
          <a:p>
            <a:endParaRPr lang="en-US" sz="1600" b="1" i="1" dirty="0"/>
          </a:p>
          <a:p>
            <a:r>
              <a:rPr lang="en-US" sz="1600" i="1" dirty="0"/>
              <a:t>then the following relationships typically hold between levels </a:t>
            </a:r>
            <a:r>
              <a:rPr lang="en-US" sz="1600" i="1" dirty="0" err="1"/>
              <a:t>i</a:t>
            </a:r>
            <a:r>
              <a:rPr lang="en-US" sz="1600" i="1" dirty="0"/>
              <a:t> and </a:t>
            </a:r>
            <a:r>
              <a:rPr lang="en-US" sz="1600" i="1" dirty="0" err="1"/>
              <a:t>i</a:t>
            </a:r>
            <a:r>
              <a:rPr lang="en-US" sz="1600" i="1" dirty="0"/>
              <a:t> + 1:</a:t>
            </a:r>
          </a:p>
          <a:p>
            <a:endParaRPr lang="en-US" sz="2000" i="1" dirty="0"/>
          </a:p>
          <a:p>
            <a:r>
              <a:rPr lang="en-US" sz="2000" i="1" dirty="0" err="1"/>
              <a:t>Ci</a:t>
            </a:r>
            <a:r>
              <a:rPr lang="en-US" sz="2000" i="1" dirty="0"/>
              <a:t> &gt; Ci+1</a:t>
            </a:r>
          </a:p>
          <a:p>
            <a:r>
              <a:rPr lang="en-US" sz="2000" i="1" dirty="0"/>
              <a:t>Ti &lt; Ti+1</a:t>
            </a:r>
          </a:p>
          <a:p>
            <a:r>
              <a:rPr lang="en-US" sz="2000" i="1" dirty="0" err="1"/>
              <a:t>Ri</a:t>
            </a:r>
            <a:r>
              <a:rPr lang="en-US" sz="2000" i="1" dirty="0"/>
              <a:t> &gt;  Ri+1</a:t>
            </a:r>
          </a:p>
          <a:p>
            <a:r>
              <a:rPr lang="en-US" sz="2000" i="1" dirty="0"/>
              <a:t>Si &lt; Si+1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5354"/>
            <a:ext cx="8208912" cy="4968552"/>
          </a:xfrm>
        </p:spPr>
        <p:txBody>
          <a:bodyPr>
            <a:normAutofit/>
          </a:bodyPr>
          <a:lstStyle/>
          <a:p>
            <a:r>
              <a:rPr lang="en-US" dirty="0"/>
              <a:t>The use of three levels exploits the fact that semiconductor memory comes in a variety of types which differ in speed and cost</a:t>
            </a:r>
          </a:p>
          <a:p>
            <a:r>
              <a:rPr lang="en-US" dirty="0"/>
              <a:t>Data are stored more permanently on external mass storage devices</a:t>
            </a:r>
          </a:p>
          <a:p>
            <a:r>
              <a:rPr lang="en-US" dirty="0"/>
              <a:t>External, nonvolatile memory is also referred to as </a:t>
            </a:r>
            <a:r>
              <a:rPr lang="en-US" b="1" dirty="0"/>
              <a:t>secondary </a:t>
            </a:r>
            <a:r>
              <a:rPr lang="en-US" dirty="0"/>
              <a:t>memory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/>
              <a:t>auxiliary </a:t>
            </a:r>
            <a:r>
              <a:rPr lang="en-US" dirty="0"/>
              <a:t>memory</a:t>
            </a:r>
          </a:p>
          <a:p>
            <a:r>
              <a:rPr lang="en-US" dirty="0"/>
              <a:t>Disk cache</a:t>
            </a:r>
          </a:p>
          <a:p>
            <a:pPr lvl="1"/>
            <a:r>
              <a:rPr lang="en-US" dirty="0"/>
              <a:t>A portion of main memory can be used as a buffer to hold data temporarily that is to be read out to disk</a:t>
            </a:r>
          </a:p>
          <a:p>
            <a:pPr lvl="1"/>
            <a:r>
              <a:rPr lang="en-US" dirty="0"/>
              <a:t>A few large transfers of data can be used instead of many small transfers of data</a:t>
            </a:r>
          </a:p>
          <a:p>
            <a:pPr lvl="1"/>
            <a:r>
              <a:rPr lang="en-US" dirty="0"/>
              <a:t>Data can be retrieved rapidly from the cache rather than slowly from the disk</a:t>
            </a:r>
          </a:p>
        </p:txBody>
      </p:sp>
    </p:spTree>
    <p:extLst>
      <p:ext uri="{BB962C8B-B14F-4D97-AF65-F5344CB8AC3E}">
        <p14:creationId xmlns:p14="http://schemas.microsoft.com/office/powerpoint/2010/main" val="341611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556313" cy="1116106"/>
          </a:xfrm>
        </p:spPr>
        <p:txBody>
          <a:bodyPr/>
          <a:lstStyle/>
          <a:p>
            <a:r>
              <a:rPr lang="en-US" dirty="0"/>
              <a:t>Memory Hierarchy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Data Exchange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1425" y="1047750"/>
            <a:ext cx="5362575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12660</TotalTime>
  <Words>2428</Words>
  <Application>Microsoft Office PowerPoint</Application>
  <PresentationFormat>On-screen Show (4:3)</PresentationFormat>
  <Paragraphs>254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Rockwell</vt:lpstr>
      <vt:lpstr>Times New Roman</vt:lpstr>
      <vt:lpstr>Wingdings</vt:lpstr>
      <vt:lpstr>Advantage</vt:lpstr>
      <vt:lpstr>William Stallings  Computer Organization  and Architecture 11th Edition</vt:lpstr>
      <vt:lpstr>Chapter 4</vt:lpstr>
      <vt:lpstr>PowerPoint Presentation</vt:lpstr>
      <vt:lpstr>Computer Memory</vt:lpstr>
      <vt:lpstr>Memory Hierarchy</vt:lpstr>
      <vt:lpstr>Memory Hierarchy</vt:lpstr>
      <vt:lpstr>Memory Access</vt:lpstr>
      <vt:lpstr>Memory </vt:lpstr>
      <vt:lpstr>Memory Hierarchy   Data Exchange</vt:lpstr>
      <vt:lpstr>Memory Devices</vt:lpstr>
      <vt:lpstr>Design Principles for a Memory Hierarchy</vt:lpstr>
      <vt:lpstr>Coherence</vt:lpstr>
      <vt:lpstr>PowerPoint Presentation</vt:lpstr>
      <vt:lpstr>Performance Modeling of a multilevel memory hierarchy</vt:lpstr>
      <vt:lpstr>Operation of 2-Level Memory</vt:lpstr>
      <vt:lpstr>Average Access Time</vt:lpstr>
      <vt:lpstr>Memory Access Time</vt:lpstr>
      <vt:lpstr>Performance Model</vt:lpstr>
      <vt:lpstr>Access Time for Multi-level Memory Model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 Cache Memory</dc:title>
  <dc:creator>Adrian J Pullin</dc:creator>
  <cp:lastModifiedBy>Haider Zaidi</cp:lastModifiedBy>
  <cp:revision>277</cp:revision>
  <dcterms:created xsi:type="dcterms:W3CDTF">2012-06-19T17:26:14Z</dcterms:created>
  <dcterms:modified xsi:type="dcterms:W3CDTF">2025-10-01T20:49:38Z</dcterms:modified>
</cp:coreProperties>
</file>