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1" r:id="rId1"/>
  </p:sldMasterIdLst>
  <p:notesMasterIdLst>
    <p:notesMasterId r:id="rId27"/>
  </p:notesMasterIdLst>
  <p:handoutMasterIdLst>
    <p:handoutMasterId r:id="rId28"/>
  </p:handoutMasterIdLst>
  <p:sldIdLst>
    <p:sldId id="361" r:id="rId2"/>
    <p:sldId id="362" r:id="rId3"/>
    <p:sldId id="599" r:id="rId4"/>
    <p:sldId id="587" r:id="rId5"/>
    <p:sldId id="365" r:id="rId6"/>
    <p:sldId id="366" r:id="rId7"/>
    <p:sldId id="367" r:id="rId8"/>
    <p:sldId id="368" r:id="rId9"/>
    <p:sldId id="588" r:id="rId10"/>
    <p:sldId id="369" r:id="rId11"/>
    <p:sldId id="370" r:id="rId12"/>
    <p:sldId id="371" r:id="rId13"/>
    <p:sldId id="597" r:id="rId14"/>
    <p:sldId id="259" r:id="rId15"/>
    <p:sldId id="260" r:id="rId16"/>
    <p:sldId id="589" r:id="rId17"/>
    <p:sldId id="590" r:id="rId18"/>
    <p:sldId id="591" r:id="rId19"/>
    <p:sldId id="592" r:id="rId20"/>
    <p:sldId id="262" r:id="rId21"/>
    <p:sldId id="594" r:id="rId22"/>
    <p:sldId id="595" r:id="rId23"/>
    <p:sldId id="596" r:id="rId24"/>
    <p:sldId id="354" r:id="rId25"/>
    <p:sldId id="598" r:id="rId2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33"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33"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33"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33"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33" charset="0"/>
        <a:ea typeface="+mn-ea"/>
        <a:cs typeface="+mn-cs"/>
      </a:defRPr>
    </a:lvl5pPr>
    <a:lvl6pPr marL="2286000" algn="l" defTabSz="457200" rtl="0" eaLnBrk="1" latinLnBrk="0" hangingPunct="1">
      <a:defRPr sz="2400" kern="1200">
        <a:solidFill>
          <a:schemeClr val="tx1"/>
        </a:solidFill>
        <a:latin typeface="Times New Roman" pitchFamily="33" charset="0"/>
        <a:ea typeface="+mn-ea"/>
        <a:cs typeface="+mn-cs"/>
      </a:defRPr>
    </a:lvl6pPr>
    <a:lvl7pPr marL="2743200" algn="l" defTabSz="457200" rtl="0" eaLnBrk="1" latinLnBrk="0" hangingPunct="1">
      <a:defRPr sz="2400" kern="1200">
        <a:solidFill>
          <a:schemeClr val="tx1"/>
        </a:solidFill>
        <a:latin typeface="Times New Roman" pitchFamily="33" charset="0"/>
        <a:ea typeface="+mn-ea"/>
        <a:cs typeface="+mn-cs"/>
      </a:defRPr>
    </a:lvl7pPr>
    <a:lvl8pPr marL="3200400" algn="l" defTabSz="457200" rtl="0" eaLnBrk="1" latinLnBrk="0" hangingPunct="1">
      <a:defRPr sz="2400" kern="1200">
        <a:solidFill>
          <a:schemeClr val="tx1"/>
        </a:solidFill>
        <a:latin typeface="Times New Roman" pitchFamily="33" charset="0"/>
        <a:ea typeface="+mn-ea"/>
        <a:cs typeface="+mn-cs"/>
      </a:defRPr>
    </a:lvl8pPr>
    <a:lvl9pPr marL="3657600" algn="l" defTabSz="457200" rtl="0" eaLnBrk="1" latinLnBrk="0" hangingPunct="1">
      <a:defRPr sz="2400" kern="1200">
        <a:solidFill>
          <a:schemeClr val="tx1"/>
        </a:solidFill>
        <a:latin typeface="Times New Roman" pitchFamily="33"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86" autoAdjust="0"/>
    <p:restoredTop sz="82764" autoAdjust="0"/>
  </p:normalViewPr>
  <p:slideViewPr>
    <p:cSldViewPr>
      <p:cViewPr varScale="1">
        <p:scale>
          <a:sx n="49" d="100"/>
          <a:sy n="49" d="100"/>
        </p:scale>
        <p:origin x="1796" y="44"/>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Lst>
  </p:outlineViewPr>
  <p:notesTextViewPr>
    <p:cViewPr>
      <p:scale>
        <a:sx n="100" d="100"/>
        <a:sy n="100" d="100"/>
      </p:scale>
      <p:origin x="0" y="0"/>
    </p:cViewPr>
  </p:notesTextViewPr>
  <p:sorterViewPr>
    <p:cViewPr>
      <p:scale>
        <a:sx n="50" d="100"/>
        <a:sy n="50" d="100"/>
      </p:scale>
      <p:origin x="0" y="168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20.xml"/><Relationship Id="rId3" Type="http://schemas.openxmlformats.org/officeDocument/2006/relationships/slide" Target="slides/slide15.xml"/><Relationship Id="rId7" Type="http://schemas.openxmlformats.org/officeDocument/2006/relationships/slide" Target="slides/slide19.xml"/><Relationship Id="rId2" Type="http://schemas.openxmlformats.org/officeDocument/2006/relationships/slide" Target="slides/slide14.xml"/><Relationship Id="rId1" Type="http://schemas.openxmlformats.org/officeDocument/2006/relationships/slide" Target="slides/slide1.xml"/><Relationship Id="rId6" Type="http://schemas.openxmlformats.org/officeDocument/2006/relationships/slide" Target="slides/slide18.xml"/><Relationship Id="rId11" Type="http://schemas.openxmlformats.org/officeDocument/2006/relationships/slide" Target="slides/slide23.xml"/><Relationship Id="rId5" Type="http://schemas.openxmlformats.org/officeDocument/2006/relationships/slide" Target="slides/slide17.xml"/><Relationship Id="rId10" Type="http://schemas.openxmlformats.org/officeDocument/2006/relationships/slide" Target="slides/slide22.xml"/><Relationship Id="rId4" Type="http://schemas.openxmlformats.org/officeDocument/2006/relationships/slide" Target="slides/slide16.xml"/><Relationship Id="rId9"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3345D47-8D5E-EF4F-9ED8-936890EC94B5}"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A41D35A3-B306-0247-9C90-FE2FD338F566}">
      <dgm:prSet/>
      <dgm:spPr>
        <a:solidFill>
          <a:schemeClr val="accent3"/>
        </a:solidFill>
        <a:ln>
          <a:solidFill>
            <a:schemeClr val="accent3"/>
          </a:solidFill>
        </a:ln>
      </dgm:spPr>
      <dgm:t>
        <a:bodyPr/>
        <a:lstStyle/>
        <a:p>
          <a:pPr rtl="0"/>
          <a:r>
            <a:rPr lang="en-US" dirty="0"/>
            <a:t>Performance and Capacity</a:t>
          </a:r>
        </a:p>
      </dgm:t>
    </dgm:pt>
    <dgm:pt modelId="{D1BE60B8-0963-4F46-B025-69563C2B04F0}" type="parTrans" cxnId="{67D9566B-B9BA-8649-AB7A-40E6060CBA2C}">
      <dgm:prSet/>
      <dgm:spPr/>
      <dgm:t>
        <a:bodyPr/>
        <a:lstStyle/>
        <a:p>
          <a:endParaRPr lang="en-US"/>
        </a:p>
      </dgm:t>
    </dgm:pt>
    <dgm:pt modelId="{4D21CA9D-B342-C145-9903-36C13BD31C9E}" type="sibTrans" cxnId="{67D9566B-B9BA-8649-AB7A-40E6060CBA2C}">
      <dgm:prSet/>
      <dgm:spPr/>
      <dgm:t>
        <a:bodyPr/>
        <a:lstStyle/>
        <a:p>
          <a:endParaRPr lang="en-US"/>
        </a:p>
      </dgm:t>
    </dgm:pt>
    <dgm:pt modelId="{86657987-5D7D-9145-9B7A-F752208AD897}">
      <dgm:prSet custT="1"/>
      <dgm:spPr/>
      <dgm:t>
        <a:bodyPr/>
        <a:lstStyle/>
        <a:p>
          <a:pPr rtl="0"/>
          <a:endParaRPr lang="en-US" sz="2000" dirty="0"/>
        </a:p>
        <a:p>
          <a:pPr rtl="0"/>
          <a:r>
            <a:rPr lang="en-US" sz="3000" dirty="0"/>
            <a:t>Three performance parameters are used:</a:t>
          </a:r>
        </a:p>
      </dgm:t>
    </dgm:pt>
    <dgm:pt modelId="{602B3695-5FF0-9C4A-B946-F15B2FB28D16}" type="parTrans" cxnId="{EFE69842-B030-B54C-A174-D400E1F6B7B1}">
      <dgm:prSet/>
      <dgm:spPr/>
      <dgm:t>
        <a:bodyPr/>
        <a:lstStyle/>
        <a:p>
          <a:endParaRPr lang="en-US"/>
        </a:p>
      </dgm:t>
    </dgm:pt>
    <dgm:pt modelId="{5ED105F6-1A94-EE4F-911E-E0F216E124A5}" type="sibTrans" cxnId="{EFE69842-B030-B54C-A174-D400E1F6B7B1}">
      <dgm:prSet/>
      <dgm:spPr/>
      <dgm:t>
        <a:bodyPr/>
        <a:lstStyle/>
        <a:p>
          <a:endParaRPr lang="en-US"/>
        </a:p>
      </dgm:t>
    </dgm:pt>
    <dgm:pt modelId="{CF384916-2EBE-C047-B176-DAD9E34690A4}">
      <dgm:prSet custT="1"/>
      <dgm:spPr/>
      <dgm:t>
        <a:bodyPr/>
        <a:lstStyle/>
        <a:p>
          <a:pPr rtl="0"/>
          <a:r>
            <a:rPr lang="en-GB" sz="3200" dirty="0"/>
            <a:t>Access time (latency)</a:t>
          </a:r>
        </a:p>
      </dgm:t>
    </dgm:pt>
    <dgm:pt modelId="{4691FD66-CC92-AF49-9FA8-89E7ADDE426E}" type="parTrans" cxnId="{1EFD4954-79F2-5A41-ABFB-49CAF963DDCF}">
      <dgm:prSet/>
      <dgm:spPr/>
      <dgm:t>
        <a:bodyPr/>
        <a:lstStyle/>
        <a:p>
          <a:endParaRPr lang="en-US"/>
        </a:p>
      </dgm:t>
    </dgm:pt>
    <dgm:pt modelId="{6C69B0F2-86D0-BE49-B377-295A6A39A971}" type="sibTrans" cxnId="{1EFD4954-79F2-5A41-ABFB-49CAF963DDCF}">
      <dgm:prSet/>
      <dgm:spPr/>
      <dgm:t>
        <a:bodyPr/>
        <a:lstStyle/>
        <a:p>
          <a:endParaRPr lang="en-US"/>
        </a:p>
      </dgm:t>
    </dgm:pt>
    <dgm:pt modelId="{4BB96DB0-F8CB-0D43-B5F2-EE804536328D}">
      <dgm:prSet custT="1"/>
      <dgm:spPr/>
      <dgm:t>
        <a:bodyPr/>
        <a:lstStyle/>
        <a:p>
          <a:pPr rtl="0"/>
          <a:endParaRPr lang="en-US" sz="3200" dirty="0"/>
        </a:p>
        <a:p>
          <a:pPr rtl="0"/>
          <a:r>
            <a:rPr lang="en-US" sz="3200" dirty="0"/>
            <a:t>Memory cycle time</a:t>
          </a:r>
        </a:p>
      </dgm:t>
    </dgm:pt>
    <dgm:pt modelId="{DA145010-1BC5-4A47-8C0F-5A2A26315F5D}" type="parTrans" cxnId="{F7FB9BBA-CCBB-DF45-9564-D777DFD59F03}">
      <dgm:prSet/>
      <dgm:spPr/>
      <dgm:t>
        <a:bodyPr/>
        <a:lstStyle/>
        <a:p>
          <a:endParaRPr lang="en-US"/>
        </a:p>
      </dgm:t>
    </dgm:pt>
    <dgm:pt modelId="{A6CFE9F4-7A7B-2C44-8271-BE68A2567E01}" type="sibTrans" cxnId="{F7FB9BBA-CCBB-DF45-9564-D777DFD59F03}">
      <dgm:prSet/>
      <dgm:spPr/>
      <dgm:t>
        <a:bodyPr/>
        <a:lstStyle/>
        <a:p>
          <a:endParaRPr lang="en-US"/>
        </a:p>
      </dgm:t>
    </dgm:pt>
    <dgm:pt modelId="{17DFE561-8622-9F49-AD32-92661BDD5157}">
      <dgm:prSet custT="1"/>
      <dgm:spPr/>
      <dgm:t>
        <a:bodyPr/>
        <a:lstStyle/>
        <a:p>
          <a:pPr rtl="0"/>
          <a:endParaRPr lang="en-US" sz="3200" dirty="0"/>
        </a:p>
      </dgm:t>
    </dgm:pt>
    <dgm:pt modelId="{2917BF63-F96B-4646-A238-694B5CE16ADB}" type="parTrans" cxnId="{19FBFDAF-CE6E-0E4D-A368-CE236325F355}">
      <dgm:prSet/>
      <dgm:spPr/>
      <dgm:t>
        <a:bodyPr/>
        <a:lstStyle/>
        <a:p>
          <a:endParaRPr lang="en-US"/>
        </a:p>
      </dgm:t>
    </dgm:pt>
    <dgm:pt modelId="{00068B92-6255-9847-84BD-929767462738}" type="sibTrans" cxnId="{19FBFDAF-CE6E-0E4D-A368-CE236325F355}">
      <dgm:prSet/>
      <dgm:spPr/>
      <dgm:t>
        <a:bodyPr/>
        <a:lstStyle/>
        <a:p>
          <a:endParaRPr lang="en-US"/>
        </a:p>
      </dgm:t>
    </dgm:pt>
    <dgm:pt modelId="{6F299D02-4724-A74A-AA67-D410C5ECB300}">
      <dgm:prSet custT="1"/>
      <dgm:spPr/>
      <dgm:t>
        <a:bodyPr/>
        <a:lstStyle/>
        <a:p>
          <a:pPr rtl="0"/>
          <a:r>
            <a:rPr lang="en-US" sz="3200" dirty="0"/>
            <a:t>Transfer rate</a:t>
          </a:r>
        </a:p>
      </dgm:t>
    </dgm:pt>
    <dgm:pt modelId="{126EB937-125C-3645-A822-00222F561300}" type="parTrans" cxnId="{0190996B-7D1A-0642-9595-9C104F6DAD68}">
      <dgm:prSet/>
      <dgm:spPr/>
      <dgm:t>
        <a:bodyPr/>
        <a:lstStyle/>
        <a:p>
          <a:endParaRPr lang="en-US"/>
        </a:p>
      </dgm:t>
    </dgm:pt>
    <dgm:pt modelId="{0CB6D00F-8917-7D41-93CF-8AB361ABE8CC}" type="sibTrans" cxnId="{0190996B-7D1A-0642-9595-9C104F6DAD68}">
      <dgm:prSet/>
      <dgm:spPr/>
      <dgm:t>
        <a:bodyPr/>
        <a:lstStyle/>
        <a:p>
          <a:endParaRPr lang="en-US"/>
        </a:p>
      </dgm:t>
    </dgm:pt>
    <dgm:pt modelId="{8DC7E3E3-3F49-9048-9468-3382299E881D}" type="pres">
      <dgm:prSet presAssocID="{63345D47-8D5E-EF4F-9ED8-936890EC94B5}" presName="Name0" presStyleCnt="0">
        <dgm:presLayoutVars>
          <dgm:chMax val="3"/>
          <dgm:chPref val="1"/>
          <dgm:dir/>
          <dgm:animLvl val="lvl"/>
          <dgm:resizeHandles/>
        </dgm:presLayoutVars>
      </dgm:prSet>
      <dgm:spPr/>
    </dgm:pt>
    <dgm:pt modelId="{C1C62E5A-EAEF-CE4A-8117-2DB3BEFFE3F4}" type="pres">
      <dgm:prSet presAssocID="{63345D47-8D5E-EF4F-9ED8-936890EC94B5}" presName="outerBox" presStyleCnt="0"/>
      <dgm:spPr/>
    </dgm:pt>
    <dgm:pt modelId="{13077C67-B24F-6A49-8EF8-E21AE295BA78}" type="pres">
      <dgm:prSet presAssocID="{63345D47-8D5E-EF4F-9ED8-936890EC94B5}" presName="outerBoxParent" presStyleLbl="node1" presStyleIdx="0" presStyleCnt="2" custLinFactNeighborX="-2123" custLinFactNeighborY="-8723"/>
      <dgm:spPr/>
    </dgm:pt>
    <dgm:pt modelId="{B733473D-D397-8C49-8CDA-15216272C145}" type="pres">
      <dgm:prSet presAssocID="{63345D47-8D5E-EF4F-9ED8-936890EC94B5}" presName="outerBoxChildren" presStyleCnt="0"/>
      <dgm:spPr/>
    </dgm:pt>
    <dgm:pt modelId="{D95F7024-0289-E042-84D4-642341566593}" type="pres">
      <dgm:prSet presAssocID="{63345D47-8D5E-EF4F-9ED8-936890EC94B5}" presName="middleBox" presStyleCnt="0"/>
      <dgm:spPr/>
    </dgm:pt>
    <dgm:pt modelId="{8A95A152-734B-A745-AAE7-3D32D8C60BCF}" type="pres">
      <dgm:prSet presAssocID="{63345D47-8D5E-EF4F-9ED8-936890EC94B5}" presName="middleBoxParent" presStyleLbl="node1" presStyleIdx="1" presStyleCnt="2"/>
      <dgm:spPr/>
    </dgm:pt>
    <dgm:pt modelId="{1F5364B3-A8EB-4B44-A950-38E11751855D}" type="pres">
      <dgm:prSet presAssocID="{63345D47-8D5E-EF4F-9ED8-936890EC94B5}" presName="middleBoxChildren" presStyleCnt="0"/>
      <dgm:spPr/>
    </dgm:pt>
    <dgm:pt modelId="{4DC5D986-59BC-1740-AC0E-735CF97CB45C}" type="pres">
      <dgm:prSet presAssocID="{CF384916-2EBE-C047-B176-DAD9E34690A4}" presName="mChild" presStyleLbl="fgAcc1" presStyleIdx="0" presStyleCnt="3" custScaleY="164120">
        <dgm:presLayoutVars>
          <dgm:bulletEnabled val="1"/>
        </dgm:presLayoutVars>
      </dgm:prSet>
      <dgm:spPr/>
    </dgm:pt>
    <dgm:pt modelId="{37B0377C-E376-2541-BAA2-7EE7D8DF01DB}" type="pres">
      <dgm:prSet presAssocID="{6C69B0F2-86D0-BE49-B377-295A6A39A971}" presName="middleSibTrans" presStyleCnt="0"/>
      <dgm:spPr/>
    </dgm:pt>
    <dgm:pt modelId="{DCA2CBFE-8F07-BB4E-8414-CF97B200D168}" type="pres">
      <dgm:prSet presAssocID="{4BB96DB0-F8CB-0D43-B5F2-EE804536328D}" presName="mChild" presStyleLbl="fgAcc1" presStyleIdx="1" presStyleCnt="3" custScaleY="164120">
        <dgm:presLayoutVars>
          <dgm:bulletEnabled val="1"/>
        </dgm:presLayoutVars>
      </dgm:prSet>
      <dgm:spPr/>
    </dgm:pt>
    <dgm:pt modelId="{C8A02842-43F0-EE40-BD4B-3A0DC53468D2}" type="pres">
      <dgm:prSet presAssocID="{A6CFE9F4-7A7B-2C44-8271-BE68A2567E01}" presName="middleSibTrans" presStyleCnt="0"/>
      <dgm:spPr/>
    </dgm:pt>
    <dgm:pt modelId="{8D7CAF80-BCAD-AF40-83EC-CA9E025213FC}" type="pres">
      <dgm:prSet presAssocID="{6F299D02-4724-A74A-AA67-D410C5ECB300}" presName="mChild" presStyleLbl="fgAcc1" presStyleIdx="2" presStyleCnt="3" custScaleY="164120">
        <dgm:presLayoutVars>
          <dgm:bulletEnabled val="1"/>
        </dgm:presLayoutVars>
      </dgm:prSet>
      <dgm:spPr/>
    </dgm:pt>
  </dgm:ptLst>
  <dgm:cxnLst>
    <dgm:cxn modelId="{FA106109-1866-874D-92B2-8C2DD984F321}" type="presOf" srcId="{6F299D02-4724-A74A-AA67-D410C5ECB300}" destId="{8D7CAF80-BCAD-AF40-83EC-CA9E025213FC}" srcOrd="0" destOrd="0" presId="urn:microsoft.com/office/officeart/2005/8/layout/target2"/>
    <dgm:cxn modelId="{DF701110-9429-9E48-9431-75C18C99FFCF}" type="presOf" srcId="{4BB96DB0-F8CB-0D43-B5F2-EE804536328D}" destId="{DCA2CBFE-8F07-BB4E-8414-CF97B200D168}" srcOrd="0" destOrd="0" presId="urn:microsoft.com/office/officeart/2005/8/layout/target2"/>
    <dgm:cxn modelId="{BFB0EA41-0C58-0343-BF85-B827F232F3DF}" type="presOf" srcId="{63345D47-8D5E-EF4F-9ED8-936890EC94B5}" destId="{8DC7E3E3-3F49-9048-9468-3382299E881D}" srcOrd="0" destOrd="0" presId="urn:microsoft.com/office/officeart/2005/8/layout/target2"/>
    <dgm:cxn modelId="{EFE69842-B030-B54C-A174-D400E1F6B7B1}" srcId="{63345D47-8D5E-EF4F-9ED8-936890EC94B5}" destId="{86657987-5D7D-9145-9B7A-F752208AD897}" srcOrd="1" destOrd="0" parTransId="{602B3695-5FF0-9C4A-B946-F15B2FB28D16}" sibTransId="{5ED105F6-1A94-EE4F-911E-E0F216E124A5}"/>
    <dgm:cxn modelId="{CD6B9E43-2142-4448-A638-A4EC90323A3B}" type="presOf" srcId="{86657987-5D7D-9145-9B7A-F752208AD897}" destId="{8A95A152-734B-A745-AAE7-3D32D8C60BCF}" srcOrd="0" destOrd="0" presId="urn:microsoft.com/office/officeart/2005/8/layout/target2"/>
    <dgm:cxn modelId="{67D9566B-B9BA-8649-AB7A-40E6060CBA2C}" srcId="{63345D47-8D5E-EF4F-9ED8-936890EC94B5}" destId="{A41D35A3-B306-0247-9C90-FE2FD338F566}" srcOrd="0" destOrd="0" parTransId="{D1BE60B8-0963-4F46-B025-69563C2B04F0}" sibTransId="{4D21CA9D-B342-C145-9903-36C13BD31C9E}"/>
    <dgm:cxn modelId="{0190996B-7D1A-0642-9595-9C104F6DAD68}" srcId="{86657987-5D7D-9145-9B7A-F752208AD897}" destId="{6F299D02-4724-A74A-AA67-D410C5ECB300}" srcOrd="2" destOrd="0" parTransId="{126EB937-125C-3645-A822-00222F561300}" sibTransId="{0CB6D00F-8917-7D41-93CF-8AB361ABE8CC}"/>
    <dgm:cxn modelId="{1EFD4954-79F2-5A41-ABFB-49CAF963DDCF}" srcId="{86657987-5D7D-9145-9B7A-F752208AD897}" destId="{CF384916-2EBE-C047-B176-DAD9E34690A4}" srcOrd="0" destOrd="0" parTransId="{4691FD66-CC92-AF49-9FA8-89E7ADDE426E}" sibTransId="{6C69B0F2-86D0-BE49-B377-295A6A39A971}"/>
    <dgm:cxn modelId="{DB86298D-11E2-CC4B-AA34-86BEC492E8CA}" type="presOf" srcId="{17DFE561-8622-9F49-AD32-92661BDD5157}" destId="{DCA2CBFE-8F07-BB4E-8414-CF97B200D168}" srcOrd="0" destOrd="1" presId="urn:microsoft.com/office/officeart/2005/8/layout/target2"/>
    <dgm:cxn modelId="{CB4EC598-FE95-CE49-A7B0-06DA26786786}" type="presOf" srcId="{CF384916-2EBE-C047-B176-DAD9E34690A4}" destId="{4DC5D986-59BC-1740-AC0E-735CF97CB45C}" srcOrd="0" destOrd="0" presId="urn:microsoft.com/office/officeart/2005/8/layout/target2"/>
    <dgm:cxn modelId="{19FBFDAF-CE6E-0E4D-A368-CE236325F355}" srcId="{4BB96DB0-F8CB-0D43-B5F2-EE804536328D}" destId="{17DFE561-8622-9F49-AD32-92661BDD5157}" srcOrd="0" destOrd="0" parTransId="{2917BF63-F96B-4646-A238-694B5CE16ADB}" sibTransId="{00068B92-6255-9847-84BD-929767462738}"/>
    <dgm:cxn modelId="{F7FB9BBA-CCBB-DF45-9564-D777DFD59F03}" srcId="{86657987-5D7D-9145-9B7A-F752208AD897}" destId="{4BB96DB0-F8CB-0D43-B5F2-EE804536328D}" srcOrd="1" destOrd="0" parTransId="{DA145010-1BC5-4A47-8C0F-5A2A26315F5D}" sibTransId="{A6CFE9F4-7A7B-2C44-8271-BE68A2567E01}"/>
    <dgm:cxn modelId="{005208CC-7AE0-FF40-8E69-0FF12B49EF88}" type="presOf" srcId="{A41D35A3-B306-0247-9C90-FE2FD338F566}" destId="{13077C67-B24F-6A49-8EF8-E21AE295BA78}" srcOrd="0" destOrd="0" presId="urn:microsoft.com/office/officeart/2005/8/layout/target2"/>
    <dgm:cxn modelId="{C1C33FF7-3E93-4546-A4CA-C6EC787BFBDF}" type="presParOf" srcId="{8DC7E3E3-3F49-9048-9468-3382299E881D}" destId="{C1C62E5A-EAEF-CE4A-8117-2DB3BEFFE3F4}" srcOrd="0" destOrd="0" presId="urn:microsoft.com/office/officeart/2005/8/layout/target2"/>
    <dgm:cxn modelId="{A9EBFF45-9345-274B-B696-0CBC9A105A36}" type="presParOf" srcId="{C1C62E5A-EAEF-CE4A-8117-2DB3BEFFE3F4}" destId="{13077C67-B24F-6A49-8EF8-E21AE295BA78}" srcOrd="0" destOrd="0" presId="urn:microsoft.com/office/officeart/2005/8/layout/target2"/>
    <dgm:cxn modelId="{499F04AF-6757-454D-B515-BB4E3A3B5AB4}" type="presParOf" srcId="{C1C62E5A-EAEF-CE4A-8117-2DB3BEFFE3F4}" destId="{B733473D-D397-8C49-8CDA-15216272C145}" srcOrd="1" destOrd="0" presId="urn:microsoft.com/office/officeart/2005/8/layout/target2"/>
    <dgm:cxn modelId="{FD00CA0C-1CAB-8840-9955-8AEB26A89454}" type="presParOf" srcId="{8DC7E3E3-3F49-9048-9468-3382299E881D}" destId="{D95F7024-0289-E042-84D4-642341566593}" srcOrd="1" destOrd="0" presId="urn:microsoft.com/office/officeart/2005/8/layout/target2"/>
    <dgm:cxn modelId="{4FA13E04-FC2D-AE4C-A648-B35F1031D82D}" type="presParOf" srcId="{D95F7024-0289-E042-84D4-642341566593}" destId="{8A95A152-734B-A745-AAE7-3D32D8C60BCF}" srcOrd="0" destOrd="0" presId="urn:microsoft.com/office/officeart/2005/8/layout/target2"/>
    <dgm:cxn modelId="{C01A4472-B456-AC49-868E-BAAC2971148F}" type="presParOf" srcId="{D95F7024-0289-E042-84D4-642341566593}" destId="{1F5364B3-A8EB-4B44-A950-38E11751855D}" srcOrd="1" destOrd="0" presId="urn:microsoft.com/office/officeart/2005/8/layout/target2"/>
    <dgm:cxn modelId="{DEEAC88A-0D3D-314D-BEC6-7F014CCC0252}" type="presParOf" srcId="{1F5364B3-A8EB-4B44-A950-38E11751855D}" destId="{4DC5D986-59BC-1740-AC0E-735CF97CB45C}" srcOrd="0" destOrd="0" presId="urn:microsoft.com/office/officeart/2005/8/layout/target2"/>
    <dgm:cxn modelId="{267017FA-7B20-3A49-A3F2-BC6A6B231443}" type="presParOf" srcId="{1F5364B3-A8EB-4B44-A950-38E11751855D}" destId="{37B0377C-E376-2541-BAA2-7EE7D8DF01DB}" srcOrd="1" destOrd="0" presId="urn:microsoft.com/office/officeart/2005/8/layout/target2"/>
    <dgm:cxn modelId="{A757FC87-DF2C-F24A-BC30-AED59BD631C3}" type="presParOf" srcId="{1F5364B3-A8EB-4B44-A950-38E11751855D}" destId="{DCA2CBFE-8F07-BB4E-8414-CF97B200D168}" srcOrd="2" destOrd="0" presId="urn:microsoft.com/office/officeart/2005/8/layout/target2"/>
    <dgm:cxn modelId="{6EDC7388-2DF5-2A42-8FED-E88B072A825B}" type="presParOf" srcId="{1F5364B3-A8EB-4B44-A950-38E11751855D}" destId="{C8A02842-43F0-EE40-BD4B-3A0DC53468D2}" srcOrd="3" destOrd="0" presId="urn:microsoft.com/office/officeart/2005/8/layout/target2"/>
    <dgm:cxn modelId="{94CA9281-DC6D-4E40-98C0-CAFAD357664E}" type="presParOf" srcId="{1F5364B3-A8EB-4B44-A950-38E11751855D}" destId="{8D7CAF80-BCAD-AF40-83EC-CA9E025213FC}"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077C67-B24F-6A49-8EF8-E21AE295BA78}">
      <dsp:nvSpPr>
        <dsp:cNvPr id="0" name=""/>
        <dsp:cNvSpPr/>
      </dsp:nvSpPr>
      <dsp:spPr>
        <a:xfrm>
          <a:off x="0" y="0"/>
          <a:ext cx="8686800" cy="5486400"/>
        </a:xfrm>
        <a:prstGeom prst="roundRect">
          <a:avLst>
            <a:gd name="adj" fmla="val 8500"/>
          </a:avLst>
        </a:prstGeom>
        <a:solidFill>
          <a:schemeClr val="accent3"/>
        </a:solidFill>
        <a:ln>
          <a:solidFill>
            <a:schemeClr val="accent3"/>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4310" tIns="194310" rIns="194310" bIns="4258056" numCol="1" spcCol="1270" anchor="t" anchorCtr="0">
          <a:noAutofit/>
        </a:bodyPr>
        <a:lstStyle/>
        <a:p>
          <a:pPr marL="0" lvl="0" indent="0" algn="l" defTabSz="2266950" rtl="0">
            <a:lnSpc>
              <a:spcPct val="90000"/>
            </a:lnSpc>
            <a:spcBef>
              <a:spcPct val="0"/>
            </a:spcBef>
            <a:spcAft>
              <a:spcPct val="35000"/>
            </a:spcAft>
            <a:buNone/>
          </a:pPr>
          <a:r>
            <a:rPr lang="en-US" sz="5100" kern="1200" dirty="0"/>
            <a:t>Performance and Capacity</a:t>
          </a:r>
        </a:p>
      </dsp:txBody>
      <dsp:txXfrm>
        <a:off x="136587" y="136587"/>
        <a:ext cx="8413626" cy="5213226"/>
      </dsp:txXfrm>
    </dsp:sp>
    <dsp:sp modelId="{8A95A152-734B-A745-AAE7-3D32D8C60BCF}">
      <dsp:nvSpPr>
        <dsp:cNvPr id="0" name=""/>
        <dsp:cNvSpPr/>
      </dsp:nvSpPr>
      <dsp:spPr>
        <a:xfrm>
          <a:off x="217170" y="1371600"/>
          <a:ext cx="8252460" cy="3840480"/>
        </a:xfrm>
        <a:prstGeom prst="roundRect">
          <a:avLst>
            <a:gd name="adj" fmla="val 10500"/>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2438705" numCol="1" spcCol="1270" anchor="t" anchorCtr="0">
          <a:noAutofit/>
        </a:bodyPr>
        <a:lstStyle/>
        <a:p>
          <a:pPr marL="0" lvl="0" indent="0" algn="l" defTabSz="889000" rtl="0">
            <a:lnSpc>
              <a:spcPct val="90000"/>
            </a:lnSpc>
            <a:spcBef>
              <a:spcPct val="0"/>
            </a:spcBef>
            <a:spcAft>
              <a:spcPct val="35000"/>
            </a:spcAft>
            <a:buNone/>
          </a:pPr>
          <a:endParaRPr lang="en-US" sz="2000" kern="1200" dirty="0"/>
        </a:p>
        <a:p>
          <a:pPr marL="0" lvl="0" indent="0" algn="l" defTabSz="889000" rtl="0">
            <a:lnSpc>
              <a:spcPct val="90000"/>
            </a:lnSpc>
            <a:spcBef>
              <a:spcPct val="0"/>
            </a:spcBef>
            <a:spcAft>
              <a:spcPct val="35000"/>
            </a:spcAft>
            <a:buNone/>
          </a:pPr>
          <a:r>
            <a:rPr lang="en-US" sz="3000" kern="1200" dirty="0"/>
            <a:t>Three performance parameters are used:</a:t>
          </a:r>
        </a:p>
      </dsp:txBody>
      <dsp:txXfrm>
        <a:off x="335278" y="1489708"/>
        <a:ext cx="8016244" cy="3604264"/>
      </dsp:txXfrm>
    </dsp:sp>
    <dsp:sp modelId="{4DC5D986-59BC-1740-AC0E-735CF97CB45C}">
      <dsp:nvSpPr>
        <dsp:cNvPr id="0" name=""/>
        <dsp:cNvSpPr/>
      </dsp:nvSpPr>
      <dsp:spPr>
        <a:xfrm>
          <a:off x="423481" y="2545749"/>
          <a:ext cx="2583930" cy="283634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GB" sz="3200" kern="1200" dirty="0"/>
            <a:t>Access time (latency)</a:t>
          </a:r>
        </a:p>
      </dsp:txBody>
      <dsp:txXfrm>
        <a:off x="502946" y="2625214"/>
        <a:ext cx="2425000" cy="2677418"/>
      </dsp:txXfrm>
    </dsp:sp>
    <dsp:sp modelId="{DCA2CBFE-8F07-BB4E-8414-CF97B200D168}">
      <dsp:nvSpPr>
        <dsp:cNvPr id="0" name=""/>
        <dsp:cNvSpPr/>
      </dsp:nvSpPr>
      <dsp:spPr>
        <a:xfrm>
          <a:off x="3050358" y="2545749"/>
          <a:ext cx="2583930" cy="283634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rtl="0">
            <a:lnSpc>
              <a:spcPct val="90000"/>
            </a:lnSpc>
            <a:spcBef>
              <a:spcPct val="0"/>
            </a:spcBef>
            <a:spcAft>
              <a:spcPct val="35000"/>
            </a:spcAft>
            <a:buNone/>
          </a:pPr>
          <a:endParaRPr lang="en-US" sz="3200" kern="1200" dirty="0"/>
        </a:p>
        <a:p>
          <a:pPr marL="0" lvl="0" indent="0" algn="l" defTabSz="1422400" rtl="0">
            <a:lnSpc>
              <a:spcPct val="90000"/>
            </a:lnSpc>
            <a:spcBef>
              <a:spcPct val="0"/>
            </a:spcBef>
            <a:spcAft>
              <a:spcPct val="35000"/>
            </a:spcAft>
            <a:buNone/>
          </a:pPr>
          <a:r>
            <a:rPr lang="en-US" sz="3200" kern="1200" dirty="0"/>
            <a:t>Memory cycle time</a:t>
          </a:r>
        </a:p>
        <a:p>
          <a:pPr marL="285750" lvl="1" indent="-285750" algn="l" defTabSz="1422400" rtl="0">
            <a:lnSpc>
              <a:spcPct val="90000"/>
            </a:lnSpc>
            <a:spcBef>
              <a:spcPct val="0"/>
            </a:spcBef>
            <a:spcAft>
              <a:spcPct val="15000"/>
            </a:spcAft>
            <a:buChar char="•"/>
          </a:pPr>
          <a:endParaRPr lang="en-US" sz="3200" kern="1200" dirty="0"/>
        </a:p>
      </dsp:txBody>
      <dsp:txXfrm>
        <a:off x="3129823" y="2625214"/>
        <a:ext cx="2425000" cy="2677418"/>
      </dsp:txXfrm>
    </dsp:sp>
    <dsp:sp modelId="{8D7CAF80-BCAD-AF40-83EC-CA9E025213FC}">
      <dsp:nvSpPr>
        <dsp:cNvPr id="0" name=""/>
        <dsp:cNvSpPr/>
      </dsp:nvSpPr>
      <dsp:spPr>
        <a:xfrm>
          <a:off x="5677235" y="2545749"/>
          <a:ext cx="2583930" cy="283634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rtl="0">
            <a:lnSpc>
              <a:spcPct val="90000"/>
            </a:lnSpc>
            <a:spcBef>
              <a:spcPct val="0"/>
            </a:spcBef>
            <a:spcAft>
              <a:spcPct val="35000"/>
            </a:spcAft>
            <a:buNone/>
          </a:pPr>
          <a:r>
            <a:rPr lang="en-US" sz="3200" kern="1200" dirty="0"/>
            <a:t>Transfer rate</a:t>
          </a:r>
        </a:p>
      </dsp:txBody>
      <dsp:txXfrm>
        <a:off x="5756700" y="2625214"/>
        <a:ext cx="2425000" cy="2677418"/>
      </dsp:txXfrm>
    </dsp:sp>
  </dsp:spTree>
</dsp:drawing>
</file>

<file path=ppt/diagrams/layout1.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499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499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a:t>© 2016 Pearson Education, Inc., Hoboken, NJ. All rights reserved.</a:t>
            </a:r>
          </a:p>
        </p:txBody>
      </p:sp>
      <p:sp>
        <p:nvSpPr>
          <p:cNvPr id="8499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0322DCDD-0C19-3441-B848-50C2235D8273}" type="slidenum">
              <a:rPr lang="en-US"/>
              <a:pPr/>
              <a:t>‹#›</a:t>
            </a:fld>
            <a:endParaRPr lang="en-US" dirty="0"/>
          </a:p>
        </p:txBody>
      </p:sp>
    </p:spTree>
    <p:extLst>
      <p:ext uri="{BB962C8B-B14F-4D97-AF65-F5344CB8AC3E}">
        <p14:creationId xmlns:p14="http://schemas.microsoft.com/office/powerpoint/2010/main" val="255810986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39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defRPr sz="1200"/>
            </a:lvl1pPr>
          </a:lstStyle>
          <a:p>
            <a:endParaRPr lang="en-US" dirty="0"/>
          </a:p>
        </p:txBody>
      </p:sp>
      <p:sp>
        <p:nvSpPr>
          <p:cNvPr id="839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lvl1pPr algn="r">
              <a:defRPr sz="1200"/>
            </a:lvl1pPr>
          </a:lstStyle>
          <a:p>
            <a:endParaRPr lang="en-US" dirty="0"/>
          </a:p>
        </p:txBody>
      </p:sp>
      <p:sp>
        <p:nvSpPr>
          <p:cNvPr id="839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839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0000" tIns="46800" rIns="90000" bIns="4680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39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defRPr sz="1200"/>
            </a:lvl1pPr>
          </a:lstStyle>
          <a:p>
            <a:r>
              <a:rPr lang="en-US" dirty="0"/>
              <a:t>© 2016 Pearson Education, Inc., Hoboken, NJ. All rights reserved.</a:t>
            </a:r>
          </a:p>
        </p:txBody>
      </p:sp>
      <p:sp>
        <p:nvSpPr>
          <p:cNvPr id="839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0000" tIns="46800" rIns="90000" bIns="46800" numCol="1" anchor="b" anchorCtr="0" compatLnSpc="1">
            <a:prstTxWarp prst="textNoShape">
              <a:avLst/>
            </a:prstTxWarp>
          </a:bodyPr>
          <a:lstStyle>
            <a:lvl1pPr algn="r">
              <a:defRPr sz="1200"/>
            </a:lvl1pPr>
          </a:lstStyle>
          <a:p>
            <a:fld id="{56C40E98-D33D-704E-929D-27FB84CF5632}" type="slidenum">
              <a:rPr lang="en-US"/>
              <a:pPr/>
              <a:t>‹#›</a:t>
            </a:fld>
            <a:endParaRPr lang="en-US" dirty="0"/>
          </a:p>
        </p:txBody>
      </p:sp>
    </p:spTree>
    <p:extLst>
      <p:ext uri="{BB962C8B-B14F-4D97-AF65-F5344CB8AC3E}">
        <p14:creationId xmlns:p14="http://schemas.microsoft.com/office/powerpoint/2010/main" val="1823288552"/>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kumimoji="1" sz="1200" kern="1200">
        <a:solidFill>
          <a:schemeClr val="tx1"/>
        </a:solidFill>
        <a:latin typeface="Times New Roman" pitchFamily="33"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33" charset="0"/>
        <a:ea typeface="ＭＳ Ｐゴシック" pitchFamily="33"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54441-88C5-9222-A0DB-B4521107B765}"/>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FDD57C29-BE64-22DB-6084-1BA241F618B4}"/>
              </a:ext>
            </a:extLst>
          </p:cNvPr>
          <p:cNvSpPr>
            <a:spLocks noGrp="1" noChangeArrowheads="1"/>
          </p:cNvSpPr>
          <p:nvPr>
            <p:ph type="sldNum" sz="quarter" idx="5"/>
          </p:nvPr>
        </p:nvSpPr>
        <p:spPr>
          <a:ln/>
        </p:spPr>
        <p:txBody>
          <a:bodyPr/>
          <a:lstStyle/>
          <a:p>
            <a:fld id="{E51463F1-0708-834A-814B-7C2623CE7B46}" type="slidenum">
              <a:rPr lang="en-US"/>
              <a:pPr/>
              <a:t>19</a:t>
            </a:fld>
            <a:endParaRPr lang="en-US" dirty="0"/>
          </a:p>
        </p:txBody>
      </p:sp>
      <p:sp>
        <p:nvSpPr>
          <p:cNvPr id="88066" name="Rectangle 2">
            <a:extLst>
              <a:ext uri="{FF2B5EF4-FFF2-40B4-BE49-F238E27FC236}">
                <a16:creationId xmlns:a16="http://schemas.microsoft.com/office/drawing/2014/main" id="{CF5AFD56-2443-B5C3-23CA-928A37591771}"/>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086B6C1D-1D57-99A4-79FE-3583AEFAE5DD}"/>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55A8BEF1-7CEC-1D70-74A1-9950F41AB55C}"/>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7618772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0D2345-2FE8-BC48-BCBC-7B19F47E03F2}" type="slidenum">
              <a:rPr lang="en-US"/>
              <a:pPr/>
              <a:t>20</a:t>
            </a:fld>
            <a:endParaRPr lang="en-US" dirty="0"/>
          </a:p>
        </p:txBody>
      </p:sp>
      <p:sp>
        <p:nvSpPr>
          <p:cNvPr id="90114" name="Rectangle 2"/>
          <p:cNvSpPr>
            <a:spLocks noGrp="1" noRot="1" noChangeAspect="1" noChangeArrowheads="1" noTextEdit="1"/>
          </p:cNvSpPr>
          <p:nvPr>
            <p:ph type="sldImg"/>
          </p:nvPr>
        </p:nvSpPr>
        <p:spPr>
          <a:ln/>
        </p:spPr>
      </p:sp>
      <p:sp>
        <p:nvSpPr>
          <p:cNvPr id="90115"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From a user’s point of view, the two most important characteristics of memory</a:t>
            </a:r>
          </a:p>
          <a:p>
            <a:r>
              <a:rPr kumimoji="1" lang="en-US" sz="1200" kern="1200" baseline="0" dirty="0">
                <a:solidFill>
                  <a:schemeClr val="tx1"/>
                </a:solidFill>
                <a:latin typeface="Times New Roman" pitchFamily="33" charset="0"/>
                <a:ea typeface="+mn-ea"/>
                <a:cs typeface="+mn-cs"/>
              </a:rPr>
              <a:t>are capacity and </a:t>
            </a:r>
            <a:r>
              <a:rPr kumimoji="1" lang="en-US" sz="1200" b="1" kern="1200" baseline="0" dirty="0">
                <a:solidFill>
                  <a:schemeClr val="tx1"/>
                </a:solidFill>
                <a:latin typeface="Times New Roman" pitchFamily="33" charset="0"/>
                <a:ea typeface="+mn-ea"/>
                <a:cs typeface="+mn-cs"/>
              </a:rPr>
              <a:t>performance. </a:t>
            </a:r>
            <a:r>
              <a:rPr kumimoji="1" lang="en-US" sz="1200" b="0" kern="1200" baseline="0" dirty="0">
                <a:solidFill>
                  <a:schemeClr val="tx1"/>
                </a:solidFill>
                <a:latin typeface="Times New Roman" pitchFamily="33" charset="0"/>
                <a:ea typeface="+mn-ea"/>
                <a:cs typeface="+mn-cs"/>
              </a:rPr>
              <a:t>Three performance parameters are used:</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Access time (latency): </a:t>
            </a:r>
            <a:r>
              <a:rPr kumimoji="1" lang="en-US" sz="1200" b="0" kern="1200" baseline="0" dirty="0">
                <a:solidFill>
                  <a:schemeClr val="tx1"/>
                </a:solidFill>
                <a:latin typeface="Times New Roman" pitchFamily="33" charset="0"/>
                <a:ea typeface="+mn-ea"/>
                <a:cs typeface="+mn-cs"/>
              </a:rPr>
              <a:t>For random-access memory, this is the time it takes to</a:t>
            </a:r>
          </a:p>
          <a:p>
            <a:r>
              <a:rPr kumimoji="1" lang="en-US" sz="1200" kern="1200" baseline="0" dirty="0">
                <a:solidFill>
                  <a:schemeClr val="tx1"/>
                </a:solidFill>
                <a:latin typeface="Times New Roman" pitchFamily="33" charset="0"/>
                <a:ea typeface="+mn-ea"/>
                <a:cs typeface="+mn-cs"/>
              </a:rPr>
              <a:t>perform a read or write operation, that is, the time from the instant that an</a:t>
            </a:r>
          </a:p>
          <a:p>
            <a:r>
              <a:rPr kumimoji="1" lang="en-US" sz="1200" kern="1200" baseline="0" dirty="0">
                <a:solidFill>
                  <a:schemeClr val="tx1"/>
                </a:solidFill>
                <a:latin typeface="Times New Roman" pitchFamily="33" charset="0"/>
                <a:ea typeface="+mn-ea"/>
                <a:cs typeface="+mn-cs"/>
              </a:rPr>
              <a:t>address is presented to the memory to the instant that data have been stored</a:t>
            </a:r>
          </a:p>
          <a:p>
            <a:r>
              <a:rPr kumimoji="1" lang="en-US" sz="1200" kern="1200" baseline="0" dirty="0">
                <a:solidFill>
                  <a:schemeClr val="tx1"/>
                </a:solidFill>
                <a:latin typeface="Times New Roman" pitchFamily="33" charset="0"/>
                <a:ea typeface="+mn-ea"/>
                <a:cs typeface="+mn-cs"/>
              </a:rPr>
              <a:t>or made available for use. For non-random-access memory, access time is the</a:t>
            </a:r>
          </a:p>
          <a:p>
            <a:r>
              <a:rPr kumimoji="1" lang="en-US" sz="1200" kern="1200" baseline="0" dirty="0">
                <a:solidFill>
                  <a:schemeClr val="tx1"/>
                </a:solidFill>
                <a:latin typeface="Times New Roman" pitchFamily="33" charset="0"/>
                <a:ea typeface="+mn-ea"/>
                <a:cs typeface="+mn-cs"/>
              </a:rPr>
              <a:t>time it takes to position the read–write mechanism at the desired location.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Memory cycle time: </a:t>
            </a:r>
            <a:r>
              <a:rPr kumimoji="1" lang="en-US" sz="1200" b="0" kern="1200" baseline="0" dirty="0">
                <a:solidFill>
                  <a:schemeClr val="tx1"/>
                </a:solidFill>
                <a:latin typeface="Times New Roman" pitchFamily="33" charset="0"/>
                <a:ea typeface="+mn-ea"/>
                <a:cs typeface="+mn-cs"/>
              </a:rPr>
              <a:t>This concept is primarily applied to random-access memory</a:t>
            </a:r>
          </a:p>
          <a:p>
            <a:r>
              <a:rPr kumimoji="1" lang="en-US" sz="1200" kern="1200" baseline="0" dirty="0">
                <a:solidFill>
                  <a:schemeClr val="tx1"/>
                </a:solidFill>
                <a:latin typeface="Times New Roman" pitchFamily="33" charset="0"/>
                <a:ea typeface="+mn-ea"/>
                <a:cs typeface="+mn-cs"/>
              </a:rPr>
              <a:t>and consists of the access time plus any additional time required before a second</a:t>
            </a:r>
          </a:p>
          <a:p>
            <a:r>
              <a:rPr kumimoji="1" lang="en-US" sz="1200" kern="1200" baseline="0" dirty="0">
                <a:solidFill>
                  <a:schemeClr val="tx1"/>
                </a:solidFill>
                <a:latin typeface="Times New Roman" pitchFamily="33" charset="0"/>
                <a:ea typeface="+mn-ea"/>
                <a:cs typeface="+mn-cs"/>
              </a:rPr>
              <a:t>access can commence. This additional time may be required for transients to die</a:t>
            </a:r>
          </a:p>
          <a:p>
            <a:r>
              <a:rPr kumimoji="1" lang="en-US" sz="1200" kern="1200" baseline="0" dirty="0">
                <a:solidFill>
                  <a:schemeClr val="tx1"/>
                </a:solidFill>
                <a:latin typeface="Times New Roman" pitchFamily="33" charset="0"/>
                <a:ea typeface="+mn-ea"/>
                <a:cs typeface="+mn-cs"/>
              </a:rPr>
              <a:t>out on signal lines or to regenerate data if they are read destructively. Note that</a:t>
            </a:r>
          </a:p>
          <a:p>
            <a:r>
              <a:rPr kumimoji="1" lang="en-US" sz="1200" kern="1200" baseline="0" dirty="0">
                <a:solidFill>
                  <a:schemeClr val="tx1"/>
                </a:solidFill>
                <a:latin typeface="Times New Roman" pitchFamily="33" charset="0"/>
                <a:ea typeface="+mn-ea"/>
                <a:cs typeface="+mn-cs"/>
              </a:rPr>
              <a:t>memory cycle time is concerned with the system bus, not the processor.</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Transfer rate: </a:t>
            </a:r>
            <a:r>
              <a:rPr kumimoji="1" lang="en-US" sz="1200" b="0" kern="1200" baseline="0" dirty="0">
                <a:solidFill>
                  <a:schemeClr val="tx1"/>
                </a:solidFill>
                <a:latin typeface="Times New Roman" pitchFamily="33" charset="0"/>
                <a:ea typeface="+mn-ea"/>
                <a:cs typeface="+mn-cs"/>
              </a:rPr>
              <a:t>This is the rate at which data can be transferred into or out of a</a:t>
            </a:r>
          </a:p>
          <a:p>
            <a:r>
              <a:rPr kumimoji="1" lang="en-US" sz="1200" kern="1200" baseline="0" dirty="0">
                <a:solidFill>
                  <a:schemeClr val="tx1"/>
                </a:solidFill>
                <a:latin typeface="Times New Roman" pitchFamily="33" charset="0"/>
                <a:ea typeface="+mn-ea"/>
                <a:cs typeface="+mn-cs"/>
              </a:rPr>
              <a:t>memory unit. For random-access memory, it is equal to 1/(cycle time).</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02FE21-886E-132A-C212-1852473F9CB2}"/>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CC6FD0D7-B350-1FA8-8DF1-83387A35D28B}"/>
              </a:ext>
            </a:extLst>
          </p:cNvPr>
          <p:cNvSpPr>
            <a:spLocks noGrp="1" noChangeArrowheads="1"/>
          </p:cNvSpPr>
          <p:nvPr>
            <p:ph type="sldNum" sz="quarter" idx="5"/>
          </p:nvPr>
        </p:nvSpPr>
        <p:spPr>
          <a:ln/>
        </p:spPr>
        <p:txBody>
          <a:bodyPr/>
          <a:lstStyle/>
          <a:p>
            <a:fld id="{E51463F1-0708-834A-814B-7C2623CE7B46}" type="slidenum">
              <a:rPr lang="en-US"/>
              <a:pPr/>
              <a:t>21</a:t>
            </a:fld>
            <a:endParaRPr lang="en-US" dirty="0"/>
          </a:p>
        </p:txBody>
      </p:sp>
      <p:sp>
        <p:nvSpPr>
          <p:cNvPr id="88066" name="Rectangle 2">
            <a:extLst>
              <a:ext uri="{FF2B5EF4-FFF2-40B4-BE49-F238E27FC236}">
                <a16:creationId xmlns:a16="http://schemas.microsoft.com/office/drawing/2014/main" id="{06006D39-FA74-B5F5-8121-1884E6F660AB}"/>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75BD8058-6E16-3B30-048D-9FF5BCC3D2DD}"/>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C08E8F83-92CC-7A1C-EC67-241982994F2C}"/>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852259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7EECA0-2B96-222B-0980-B89A1A1AFC06}"/>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4B5CEB21-D0C5-6196-718D-8992ADE26CFD}"/>
              </a:ext>
            </a:extLst>
          </p:cNvPr>
          <p:cNvSpPr>
            <a:spLocks noGrp="1" noChangeArrowheads="1"/>
          </p:cNvSpPr>
          <p:nvPr>
            <p:ph type="sldNum" sz="quarter" idx="5"/>
          </p:nvPr>
        </p:nvSpPr>
        <p:spPr>
          <a:ln/>
        </p:spPr>
        <p:txBody>
          <a:bodyPr/>
          <a:lstStyle/>
          <a:p>
            <a:fld id="{E51463F1-0708-834A-814B-7C2623CE7B46}" type="slidenum">
              <a:rPr lang="en-US"/>
              <a:pPr/>
              <a:t>22</a:t>
            </a:fld>
            <a:endParaRPr lang="en-US" dirty="0"/>
          </a:p>
        </p:txBody>
      </p:sp>
      <p:sp>
        <p:nvSpPr>
          <p:cNvPr id="88066" name="Rectangle 2">
            <a:extLst>
              <a:ext uri="{FF2B5EF4-FFF2-40B4-BE49-F238E27FC236}">
                <a16:creationId xmlns:a16="http://schemas.microsoft.com/office/drawing/2014/main" id="{4A895BC4-E383-84D0-0BAC-1AFD66097158}"/>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D4D078B9-4050-F14D-2188-5F4854D96A28}"/>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9672447C-91C1-5CE9-F338-E222F5570805}"/>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26569036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53227-FF97-BA53-A0DD-E5E9095F16A8}"/>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6730F4D8-0E84-B4B9-EB55-93F8DB89C68F}"/>
              </a:ext>
            </a:extLst>
          </p:cNvPr>
          <p:cNvSpPr>
            <a:spLocks noGrp="1" noChangeArrowheads="1"/>
          </p:cNvSpPr>
          <p:nvPr>
            <p:ph type="sldNum" sz="quarter" idx="5"/>
          </p:nvPr>
        </p:nvSpPr>
        <p:spPr>
          <a:ln/>
        </p:spPr>
        <p:txBody>
          <a:bodyPr/>
          <a:lstStyle/>
          <a:p>
            <a:fld id="{E51463F1-0708-834A-814B-7C2623CE7B46}" type="slidenum">
              <a:rPr lang="en-US"/>
              <a:pPr/>
              <a:t>23</a:t>
            </a:fld>
            <a:endParaRPr lang="en-US" dirty="0"/>
          </a:p>
        </p:txBody>
      </p:sp>
      <p:sp>
        <p:nvSpPr>
          <p:cNvPr id="88066" name="Rectangle 2">
            <a:extLst>
              <a:ext uri="{FF2B5EF4-FFF2-40B4-BE49-F238E27FC236}">
                <a16:creationId xmlns:a16="http://schemas.microsoft.com/office/drawing/2014/main" id="{DDDB8814-8808-437B-ADD9-D90FBB1C9B38}"/>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351566AF-1F91-1CA1-6C7E-28B28C0D3C26}"/>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6CB7344C-2D96-A068-4105-A9F1E1E7C3CC}"/>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3058039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r>
              <a:rPr kumimoji="1" lang="en-US" sz="1200" kern="1200" baseline="0" dirty="0">
                <a:solidFill>
                  <a:schemeClr val="tx1"/>
                </a:solidFill>
                <a:latin typeface="Times New Roman" pitchFamily="33" charset="0"/>
                <a:ea typeface="+mn-ea"/>
                <a:cs typeface="+mn-cs"/>
              </a:rPr>
              <a:t>A variety of </a:t>
            </a:r>
            <a:r>
              <a:rPr kumimoji="1" lang="en-US" sz="1200" b="1" kern="1200" baseline="0" dirty="0">
                <a:solidFill>
                  <a:schemeClr val="tx1"/>
                </a:solidFill>
                <a:latin typeface="Times New Roman" pitchFamily="33" charset="0"/>
                <a:ea typeface="+mn-ea"/>
                <a:cs typeface="+mn-cs"/>
              </a:rPr>
              <a:t>physical types of memory have been employed. The most common</a:t>
            </a:r>
          </a:p>
          <a:p>
            <a:r>
              <a:rPr kumimoji="1" lang="en-US" sz="1200" kern="1200" baseline="0" dirty="0">
                <a:solidFill>
                  <a:schemeClr val="tx1"/>
                </a:solidFill>
                <a:latin typeface="Times New Roman" pitchFamily="33" charset="0"/>
                <a:ea typeface="+mn-ea"/>
                <a:cs typeface="+mn-cs"/>
              </a:rPr>
              <a:t>today are semiconductor memory, magnetic surface memory, used for disk and</a:t>
            </a:r>
          </a:p>
          <a:p>
            <a:r>
              <a:rPr kumimoji="1" lang="en-US" sz="1200" kern="1200" baseline="0" dirty="0">
                <a:solidFill>
                  <a:schemeClr val="tx1"/>
                </a:solidFill>
                <a:latin typeface="Times New Roman" pitchFamily="33" charset="0"/>
                <a:ea typeface="+mn-ea"/>
                <a:cs typeface="+mn-cs"/>
              </a:rPr>
              <a:t>tape, and optical and magneto-optical.</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Several </a:t>
            </a:r>
            <a:r>
              <a:rPr kumimoji="1" lang="en-US" sz="1200" b="1" kern="1200" baseline="0" dirty="0">
                <a:solidFill>
                  <a:schemeClr val="tx1"/>
                </a:solidFill>
                <a:latin typeface="Times New Roman" pitchFamily="33" charset="0"/>
                <a:ea typeface="+mn-ea"/>
                <a:cs typeface="+mn-cs"/>
              </a:rPr>
              <a:t>physical characteristics </a:t>
            </a:r>
            <a:r>
              <a:rPr kumimoji="1" lang="en-US" sz="1200" b="0" kern="1200" baseline="0" dirty="0">
                <a:solidFill>
                  <a:schemeClr val="tx1"/>
                </a:solidFill>
                <a:latin typeface="Times New Roman" pitchFamily="33" charset="0"/>
                <a:ea typeface="+mn-ea"/>
                <a:cs typeface="+mn-cs"/>
              </a:rPr>
              <a:t>of data storage are important. In a volatile</a:t>
            </a:r>
          </a:p>
          <a:p>
            <a:r>
              <a:rPr kumimoji="1" lang="en-US" sz="1200" kern="1200" baseline="0" dirty="0">
                <a:solidFill>
                  <a:schemeClr val="tx1"/>
                </a:solidFill>
                <a:latin typeface="Times New Roman" pitchFamily="33" charset="0"/>
                <a:ea typeface="+mn-ea"/>
                <a:cs typeface="+mn-cs"/>
              </a:rPr>
              <a:t>memory, information decays naturally or is lost when electrical power is switched</a:t>
            </a:r>
          </a:p>
          <a:p>
            <a:r>
              <a:rPr kumimoji="1" lang="en-US" sz="1200" kern="1200" baseline="0" dirty="0">
                <a:solidFill>
                  <a:schemeClr val="tx1"/>
                </a:solidFill>
                <a:latin typeface="Times New Roman" pitchFamily="33" charset="0"/>
                <a:ea typeface="+mn-ea"/>
                <a:cs typeface="+mn-cs"/>
              </a:rPr>
              <a:t>off. In a nonvolatile memory, information once recorded remains without deterioration</a:t>
            </a:r>
          </a:p>
          <a:p>
            <a:r>
              <a:rPr kumimoji="1" lang="en-US" sz="1200" kern="1200" baseline="0" dirty="0">
                <a:solidFill>
                  <a:schemeClr val="tx1"/>
                </a:solidFill>
                <a:latin typeface="Times New Roman" pitchFamily="33" charset="0"/>
                <a:ea typeface="+mn-ea"/>
                <a:cs typeface="+mn-cs"/>
              </a:rPr>
              <a:t>until deliberately changed; no electrical power is needed to retain information.</a:t>
            </a:r>
          </a:p>
          <a:p>
            <a:r>
              <a:rPr kumimoji="1" lang="en-US" sz="1200" kern="1200" baseline="0" dirty="0">
                <a:solidFill>
                  <a:schemeClr val="tx1"/>
                </a:solidFill>
                <a:latin typeface="Times New Roman" pitchFamily="33" charset="0"/>
                <a:ea typeface="+mn-ea"/>
                <a:cs typeface="+mn-cs"/>
              </a:rPr>
              <a:t>Magnetic-surface memories are nonvolatile. Semiconductor memory (memory</a:t>
            </a:r>
          </a:p>
          <a:p>
            <a:r>
              <a:rPr kumimoji="1" lang="en-US" sz="1200" kern="1200" baseline="0" dirty="0">
                <a:solidFill>
                  <a:schemeClr val="tx1"/>
                </a:solidFill>
                <a:latin typeface="Times New Roman" pitchFamily="33" charset="0"/>
                <a:ea typeface="+mn-ea"/>
                <a:cs typeface="+mn-cs"/>
              </a:rPr>
              <a:t>on integrated circuits) may be either volatile or nonvolatile. Nonerasable memory</a:t>
            </a:r>
          </a:p>
          <a:p>
            <a:r>
              <a:rPr kumimoji="1" lang="en-US" sz="1200" kern="1200" baseline="0" dirty="0">
                <a:solidFill>
                  <a:schemeClr val="tx1"/>
                </a:solidFill>
                <a:latin typeface="Times New Roman" pitchFamily="33" charset="0"/>
                <a:ea typeface="+mn-ea"/>
                <a:cs typeface="+mn-cs"/>
              </a:rPr>
              <a:t>cannot be altered, except by destroying the storage unit. Semiconductor memory of</a:t>
            </a:r>
          </a:p>
          <a:p>
            <a:r>
              <a:rPr kumimoji="1" lang="en-US" sz="1200" kern="1200" baseline="0" dirty="0">
                <a:solidFill>
                  <a:schemeClr val="tx1"/>
                </a:solidFill>
                <a:latin typeface="Times New Roman" pitchFamily="33" charset="0"/>
                <a:ea typeface="+mn-ea"/>
                <a:cs typeface="+mn-cs"/>
              </a:rPr>
              <a:t>this type is known as </a:t>
            </a:r>
            <a:r>
              <a:rPr kumimoji="1" lang="en-US" sz="1200" i="1" kern="1200" baseline="0" dirty="0">
                <a:solidFill>
                  <a:schemeClr val="tx1"/>
                </a:solidFill>
                <a:latin typeface="Times New Roman" pitchFamily="33" charset="0"/>
                <a:ea typeface="+mn-ea"/>
                <a:cs typeface="+mn-cs"/>
              </a:rPr>
              <a:t>read-only memory (ROM). </a:t>
            </a:r>
            <a:r>
              <a:rPr kumimoji="1" lang="en-US" sz="1200" i="0" kern="1200" baseline="0" dirty="0">
                <a:solidFill>
                  <a:schemeClr val="tx1"/>
                </a:solidFill>
                <a:latin typeface="Times New Roman" pitchFamily="33" charset="0"/>
                <a:ea typeface="+mn-ea"/>
                <a:cs typeface="+mn-cs"/>
              </a:rPr>
              <a:t>Of necessity, a practical nonerasable</a:t>
            </a:r>
          </a:p>
          <a:p>
            <a:r>
              <a:rPr kumimoji="1" lang="en-US" sz="1200" kern="1200" baseline="0" dirty="0">
                <a:solidFill>
                  <a:schemeClr val="tx1"/>
                </a:solidFill>
                <a:latin typeface="Times New Roman" pitchFamily="33" charset="0"/>
                <a:ea typeface="+mn-ea"/>
                <a:cs typeface="+mn-cs"/>
              </a:rPr>
              <a:t>memory must also be nonvolatile.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For random-access memory, the </a:t>
            </a:r>
            <a:r>
              <a:rPr kumimoji="1" lang="en-US" sz="1200" b="1" kern="1200" baseline="0" dirty="0">
                <a:solidFill>
                  <a:schemeClr val="tx1"/>
                </a:solidFill>
                <a:latin typeface="Times New Roman" pitchFamily="33" charset="0"/>
                <a:ea typeface="+mn-ea"/>
                <a:cs typeface="+mn-cs"/>
              </a:rPr>
              <a:t>organization </a:t>
            </a:r>
            <a:r>
              <a:rPr kumimoji="1" lang="en-US" sz="1200" b="0" kern="1200" baseline="0" dirty="0">
                <a:solidFill>
                  <a:schemeClr val="tx1"/>
                </a:solidFill>
                <a:latin typeface="Times New Roman" pitchFamily="33" charset="0"/>
                <a:ea typeface="+mn-ea"/>
                <a:cs typeface="+mn-cs"/>
              </a:rPr>
              <a:t>is a key design issue. In this context,</a:t>
            </a:r>
          </a:p>
          <a:p>
            <a:r>
              <a:rPr kumimoji="1" lang="en-US" sz="1200" b="0" i="1" kern="1200" baseline="0" dirty="0">
                <a:solidFill>
                  <a:schemeClr val="tx1"/>
                </a:solidFill>
                <a:latin typeface="Times New Roman" pitchFamily="33" charset="0"/>
                <a:ea typeface="+mn-ea"/>
                <a:cs typeface="+mn-cs"/>
              </a:rPr>
              <a:t>organization refers to the physical arrangement of bits to form words. The</a:t>
            </a:r>
          </a:p>
          <a:p>
            <a:r>
              <a:rPr kumimoji="1" lang="en-US" sz="1200" kern="1200" baseline="0" dirty="0">
                <a:solidFill>
                  <a:schemeClr val="tx1"/>
                </a:solidFill>
                <a:latin typeface="Times New Roman" pitchFamily="33" charset="0"/>
                <a:ea typeface="+mn-ea"/>
                <a:cs typeface="+mn-cs"/>
              </a:rPr>
              <a:t>obvious arrangement is not always used, as is explained in Chapter 5.</a:t>
            </a:r>
            <a:endParaRPr lang="en-US" dirty="0"/>
          </a:p>
        </p:txBody>
      </p:sp>
      <p:sp>
        <p:nvSpPr>
          <p:cNvPr id="4" name="Slide Number Placeholder 3"/>
          <p:cNvSpPr>
            <a:spLocks noGrp="1"/>
          </p:cNvSpPr>
          <p:nvPr>
            <p:ph type="sldNum" sz="quarter" idx="10"/>
          </p:nvPr>
        </p:nvSpPr>
        <p:spPr/>
        <p:txBody>
          <a:bodyPr/>
          <a:lstStyle/>
          <a:p>
            <a:fld id="{56C40E98-D33D-704E-929D-27FB84CF5632}" type="slidenum">
              <a:rPr lang="en-US" smtClean="0"/>
              <a:pPr/>
              <a:t>24</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B6CCCE-7A62-71C7-2D36-ED0B197CC6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81BE7B-4AA8-627E-9672-406D422144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DC5BE8-7616-C673-0898-6D9F26957643}"/>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C593C7DF-FFBC-2059-87A3-C0DED48B3A05}"/>
              </a:ext>
            </a:extLst>
          </p:cNvPr>
          <p:cNvSpPr>
            <a:spLocks noGrp="1"/>
          </p:cNvSpPr>
          <p:nvPr>
            <p:ph type="sldNum" sz="quarter" idx="10"/>
          </p:nvPr>
        </p:nvSpPr>
        <p:spPr/>
        <p:txBody>
          <a:bodyPr/>
          <a:lstStyle/>
          <a:p>
            <a:fld id="{426AC9EA-110C-D44B-81A3-E5165EEE361B}" type="slidenum">
              <a:rPr lang="en-US" smtClean="0"/>
              <a:pPr/>
              <a:t>25</a:t>
            </a:fld>
            <a:endParaRPr lang="en-US" dirty="0"/>
          </a:p>
        </p:txBody>
      </p:sp>
      <p:sp>
        <p:nvSpPr>
          <p:cNvPr id="5" name="Footer Placeholder 4">
            <a:extLst>
              <a:ext uri="{FF2B5EF4-FFF2-40B4-BE49-F238E27FC236}">
                <a16:creationId xmlns:a16="http://schemas.microsoft.com/office/drawing/2014/main" id="{66EB47C3-BC65-0513-0C0A-A4933DA364A6}"/>
              </a:ext>
            </a:extLst>
          </p:cNvPr>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6944382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a:solidFill>
                  <a:schemeClr val="tx1"/>
                </a:solidFill>
                <a:latin typeface="Times New Roman" pitchFamily="33" charset="0"/>
                <a:ea typeface="+mn-ea"/>
                <a:cs typeface="+mn-cs"/>
              </a:rPr>
              <a:t>Although seemingly simple in concept, computer memory exhibits perhaps the widest</a:t>
            </a:r>
          </a:p>
          <a:p>
            <a:r>
              <a:rPr kumimoji="1" lang="en-US" sz="1200" kern="1200" baseline="0" dirty="0">
                <a:solidFill>
                  <a:schemeClr val="tx1"/>
                </a:solidFill>
                <a:latin typeface="Times New Roman" pitchFamily="33" charset="0"/>
                <a:ea typeface="+mn-ea"/>
                <a:cs typeface="+mn-cs"/>
              </a:rPr>
              <a:t>range of type, technology, organization, performance, and cost of any feature</a:t>
            </a:r>
          </a:p>
          <a:p>
            <a:r>
              <a:rPr kumimoji="1" lang="en-US" sz="1200" kern="1200" baseline="0" dirty="0">
                <a:solidFill>
                  <a:schemeClr val="tx1"/>
                </a:solidFill>
                <a:latin typeface="Times New Roman" pitchFamily="33" charset="0"/>
                <a:ea typeface="+mn-ea"/>
                <a:cs typeface="+mn-cs"/>
              </a:rPr>
              <a:t>of a computer system. No single technology is optimal in satisfying the memory</a:t>
            </a:r>
          </a:p>
          <a:p>
            <a:r>
              <a:rPr kumimoji="1" lang="en-US" sz="1200" kern="1200" baseline="0" dirty="0">
                <a:solidFill>
                  <a:schemeClr val="tx1"/>
                </a:solidFill>
                <a:latin typeface="Times New Roman" pitchFamily="33" charset="0"/>
                <a:ea typeface="+mn-ea"/>
                <a:cs typeface="+mn-cs"/>
              </a:rPr>
              <a:t>requirements for a computer system. As a consequence, the typical computer</a:t>
            </a:r>
          </a:p>
          <a:p>
            <a:r>
              <a:rPr kumimoji="1" lang="en-US" sz="1200" kern="1200" baseline="0" dirty="0">
                <a:solidFill>
                  <a:schemeClr val="tx1"/>
                </a:solidFill>
                <a:latin typeface="Times New Roman" pitchFamily="33" charset="0"/>
                <a:ea typeface="+mn-ea"/>
                <a:cs typeface="+mn-cs"/>
              </a:rPr>
              <a:t>system is equipped with a hierarchy of memory subsystems, some internal to the</a:t>
            </a:r>
          </a:p>
          <a:p>
            <a:r>
              <a:rPr kumimoji="1" lang="en-US" sz="1200" kern="1200" baseline="0" dirty="0">
                <a:solidFill>
                  <a:schemeClr val="tx1"/>
                </a:solidFill>
                <a:latin typeface="Times New Roman" pitchFamily="33" charset="0"/>
                <a:ea typeface="+mn-ea"/>
                <a:cs typeface="+mn-cs"/>
              </a:rPr>
              <a:t>system (directly accessible by the processor) and some external (accessible by the</a:t>
            </a:r>
          </a:p>
          <a:p>
            <a:r>
              <a:rPr kumimoji="1" lang="en-US" sz="1200" kern="1200" baseline="0" dirty="0">
                <a:solidFill>
                  <a:schemeClr val="tx1"/>
                </a:solidFill>
                <a:latin typeface="Times New Roman" pitchFamily="33" charset="0"/>
                <a:ea typeface="+mn-ea"/>
                <a:cs typeface="+mn-cs"/>
              </a:rPr>
              <a:t>processor via an I/O module).</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This chapter and the next focus on internal memory elements, while Chapter 6</a:t>
            </a:r>
          </a:p>
          <a:p>
            <a:r>
              <a:rPr kumimoji="1" lang="en-US" sz="1200" kern="1200" baseline="0" dirty="0">
                <a:solidFill>
                  <a:schemeClr val="tx1"/>
                </a:solidFill>
                <a:latin typeface="Times New Roman" pitchFamily="33" charset="0"/>
                <a:ea typeface="+mn-ea"/>
                <a:cs typeface="+mn-cs"/>
              </a:rPr>
              <a:t>is devoted to external memory. To begin, the first section examines key characteristics</a:t>
            </a:r>
          </a:p>
          <a:p>
            <a:r>
              <a:rPr kumimoji="1" lang="en-US" sz="1200" kern="1200" baseline="0" dirty="0">
                <a:solidFill>
                  <a:schemeClr val="tx1"/>
                </a:solidFill>
                <a:latin typeface="Times New Roman" pitchFamily="33" charset="0"/>
                <a:ea typeface="+mn-ea"/>
                <a:cs typeface="+mn-cs"/>
              </a:rPr>
              <a:t>of computer memories. The remainder of the chapter examines an essential element</a:t>
            </a:r>
          </a:p>
          <a:p>
            <a:r>
              <a:rPr kumimoji="1" lang="en-US" sz="1200" kern="1200" baseline="0" dirty="0">
                <a:solidFill>
                  <a:schemeClr val="tx1"/>
                </a:solidFill>
                <a:latin typeface="Times New Roman" pitchFamily="33" charset="0"/>
                <a:ea typeface="+mn-ea"/>
                <a:cs typeface="+mn-cs"/>
              </a:rPr>
              <a:t>of all modern computer systems: cache memory.</a:t>
            </a:r>
            <a:endParaRPr lang="en-US" dirty="0"/>
          </a:p>
          <a:p>
            <a:endParaRPr lang="en-US" dirty="0"/>
          </a:p>
        </p:txBody>
      </p:sp>
      <p:sp>
        <p:nvSpPr>
          <p:cNvPr id="4" name="Slide Number Placeholder 3"/>
          <p:cNvSpPr>
            <a:spLocks noGrp="1"/>
          </p:cNvSpPr>
          <p:nvPr>
            <p:ph type="sldNum" sz="quarter" idx="10"/>
          </p:nvPr>
        </p:nvSpPr>
        <p:spPr/>
        <p:txBody>
          <a:bodyPr/>
          <a:lstStyle/>
          <a:p>
            <a:fld id="{426AC9EA-110C-D44B-81A3-E5165EEE361B}" type="slidenum">
              <a:rPr lang="en-US" smtClean="0"/>
              <a:pPr/>
              <a:t>2</a:t>
            </a:fld>
            <a:endParaRPr lang="en-US" dirty="0"/>
          </a:p>
        </p:txBody>
      </p:sp>
      <p:sp>
        <p:nvSpPr>
          <p:cNvPr id="5" name="Footer Placeholder 4"/>
          <p:cNvSpPr>
            <a:spLocks noGrp="1"/>
          </p:cNvSpPr>
          <p:nvPr>
            <p:ph type="ftr" sz="quarter" idx="11"/>
          </p:nvPr>
        </p:nvSpPr>
        <p:spPr/>
        <p:txBody>
          <a:bodyPr/>
          <a:lstStyle/>
          <a:p>
            <a:r>
              <a:rPr lang="en-US" dirty="0"/>
              <a:t>© 2016 Pearson Education, Inc., Hoboken, NJ. All rights reserved.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F6DDC0-AC0D-FF8A-9E66-D1D045102B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A1DCC1-E2F1-ABC8-55CA-F583FF6E24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CA029-9462-5CE3-2FAF-2B8ACA649488}"/>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167F8571-2776-F132-3C9F-D5A81DA3BE46}"/>
              </a:ext>
            </a:extLst>
          </p:cNvPr>
          <p:cNvSpPr>
            <a:spLocks noGrp="1"/>
          </p:cNvSpPr>
          <p:nvPr>
            <p:ph type="sldNum" sz="quarter" idx="10"/>
          </p:nvPr>
        </p:nvSpPr>
        <p:spPr/>
        <p:txBody>
          <a:bodyPr/>
          <a:lstStyle/>
          <a:p>
            <a:fld id="{426AC9EA-110C-D44B-81A3-E5165EEE361B}" type="slidenum">
              <a:rPr lang="en-US" smtClean="0"/>
              <a:pPr/>
              <a:t>4</a:t>
            </a:fld>
            <a:endParaRPr lang="en-US" dirty="0"/>
          </a:p>
        </p:txBody>
      </p:sp>
      <p:sp>
        <p:nvSpPr>
          <p:cNvPr id="5" name="Footer Placeholder 4">
            <a:extLst>
              <a:ext uri="{FF2B5EF4-FFF2-40B4-BE49-F238E27FC236}">
                <a16:creationId xmlns:a16="http://schemas.microsoft.com/office/drawing/2014/main" id="{A40720C8-86DC-F665-0C14-BBD9A48AC77C}"/>
              </a:ext>
            </a:extLst>
          </p:cNvPr>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177690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20FC9-854B-CDFE-2B51-8F1E1BF0B6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E9E5C-F7D0-FB09-CF2A-34FDD057A6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5A0245-777F-C980-3BD6-3555D76F8AD0}"/>
              </a:ext>
            </a:extLst>
          </p:cNvPr>
          <p:cNvSpPr>
            <a:spLocks noGrp="1"/>
          </p:cNvSpPr>
          <p:nvPr>
            <p:ph type="body" idx="1"/>
          </p:nvPr>
        </p:nvSpPr>
        <p:spPr/>
        <p:txBody>
          <a:bodyPr>
            <a:normAutofit/>
          </a:bodyPr>
          <a:lstStyle/>
          <a:p>
            <a:endParaRPr lang="en-US" dirty="0"/>
          </a:p>
        </p:txBody>
      </p:sp>
      <p:sp>
        <p:nvSpPr>
          <p:cNvPr id="4" name="Slide Number Placeholder 3">
            <a:extLst>
              <a:ext uri="{FF2B5EF4-FFF2-40B4-BE49-F238E27FC236}">
                <a16:creationId xmlns:a16="http://schemas.microsoft.com/office/drawing/2014/main" id="{588DE9DB-E446-B08C-28EE-E184434EC4E8}"/>
              </a:ext>
            </a:extLst>
          </p:cNvPr>
          <p:cNvSpPr>
            <a:spLocks noGrp="1"/>
          </p:cNvSpPr>
          <p:nvPr>
            <p:ph type="sldNum" sz="quarter" idx="10"/>
          </p:nvPr>
        </p:nvSpPr>
        <p:spPr/>
        <p:txBody>
          <a:bodyPr/>
          <a:lstStyle/>
          <a:p>
            <a:fld id="{426AC9EA-110C-D44B-81A3-E5165EEE361B}" type="slidenum">
              <a:rPr lang="en-US" smtClean="0"/>
              <a:pPr/>
              <a:t>13</a:t>
            </a:fld>
            <a:endParaRPr lang="en-US" dirty="0"/>
          </a:p>
        </p:txBody>
      </p:sp>
      <p:sp>
        <p:nvSpPr>
          <p:cNvPr id="5" name="Footer Placeholder 4">
            <a:extLst>
              <a:ext uri="{FF2B5EF4-FFF2-40B4-BE49-F238E27FC236}">
                <a16:creationId xmlns:a16="http://schemas.microsoft.com/office/drawing/2014/main" id="{360F78AD-7C84-4234-156F-AE240D86D817}"/>
              </a:ext>
            </a:extLst>
          </p:cNvPr>
          <p:cNvSpPr>
            <a:spLocks noGrp="1"/>
          </p:cNvSpPr>
          <p:nvPr>
            <p:ph type="ftr" sz="quarter" idx="11"/>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327634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B75EE1B-C934-B74D-A270-01132EE6DE65}" type="slidenum">
              <a:rPr lang="en-US"/>
              <a:pPr/>
              <a:t>14</a:t>
            </a:fld>
            <a:endParaRPr lang="en-US" dirty="0"/>
          </a:p>
        </p:txBody>
      </p:sp>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p:txBody>
          <a:bodyPr/>
          <a:lstStyle/>
          <a:p>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51463F1-0708-834A-814B-7C2623CE7B46}" type="slidenum">
              <a:rPr lang="en-US"/>
              <a:pPr/>
              <a:t>15</a:t>
            </a:fld>
            <a:endParaRPr lang="en-US" dirty="0"/>
          </a:p>
        </p:txBody>
      </p:sp>
      <p:sp>
        <p:nvSpPr>
          <p:cNvPr id="88066" name="Rectangle 2"/>
          <p:cNvSpPr>
            <a:spLocks noGrp="1" noRot="1" noChangeAspect="1" noChangeArrowheads="1" noTextEdit="1"/>
          </p:cNvSpPr>
          <p:nvPr>
            <p:ph type="sldImg"/>
          </p:nvPr>
        </p:nvSpPr>
        <p:spPr>
          <a:ln/>
        </p:spPr>
      </p:sp>
      <p:sp>
        <p:nvSpPr>
          <p:cNvPr id="88067" name="Rectangle 3"/>
          <p:cNvSpPr>
            <a:spLocks noGrp="1" noChangeArrowheads="1"/>
          </p:cNvSpPr>
          <p:nvPr>
            <p:ph type="body" idx="1"/>
          </p:nvPr>
        </p:nvSpPr>
        <p:spPr/>
        <p:txBody>
          <a:bodyPr/>
          <a:lstStyle/>
          <a:p>
            <a:r>
              <a:rPr kumimoji="1" lang="en-US" sz="1200" kern="1200" baseline="0" dirty="0">
                <a:solidFill>
                  <a:schemeClr val="tx1"/>
                </a:solidFill>
                <a:latin typeface="Times New Roman" pitchFamily="33" charset="0"/>
                <a:ea typeface="+mn-ea"/>
                <a:cs typeface="+mn-cs"/>
              </a:rPr>
              <a:t>The term </a:t>
            </a:r>
            <a:r>
              <a:rPr kumimoji="1" lang="en-US" sz="1200" b="1" kern="1200" baseline="0" dirty="0">
                <a:solidFill>
                  <a:schemeClr val="tx1"/>
                </a:solidFill>
                <a:latin typeface="Times New Roman" pitchFamily="33" charset="0"/>
                <a:ea typeface="+mn-ea"/>
                <a:cs typeface="+mn-cs"/>
              </a:rPr>
              <a:t>location </a:t>
            </a:r>
            <a:r>
              <a:rPr kumimoji="1" lang="en-US" sz="1200" b="0" kern="1200" baseline="0" dirty="0">
                <a:solidFill>
                  <a:schemeClr val="tx1"/>
                </a:solidFill>
                <a:latin typeface="Times New Roman" pitchFamily="33" charset="0"/>
                <a:ea typeface="+mn-ea"/>
                <a:cs typeface="+mn-cs"/>
              </a:rPr>
              <a:t>in Table 4.1 refers to whether memory is internal and external</a:t>
            </a:r>
          </a:p>
          <a:p>
            <a:r>
              <a:rPr kumimoji="1" lang="en-US" sz="1200" kern="1200" baseline="0" dirty="0">
                <a:solidFill>
                  <a:schemeClr val="tx1"/>
                </a:solidFill>
                <a:latin typeface="Times New Roman" pitchFamily="33" charset="0"/>
                <a:ea typeface="+mn-ea"/>
                <a:cs typeface="+mn-cs"/>
              </a:rPr>
              <a:t>to the computer. Internal memory is often equated with main memory. But there</a:t>
            </a:r>
          </a:p>
          <a:p>
            <a:r>
              <a:rPr kumimoji="1" lang="en-US" sz="1200" kern="1200" baseline="0" dirty="0">
                <a:solidFill>
                  <a:schemeClr val="tx1"/>
                </a:solidFill>
                <a:latin typeface="Times New Roman" pitchFamily="33" charset="0"/>
                <a:ea typeface="+mn-ea"/>
                <a:cs typeface="+mn-cs"/>
              </a:rPr>
              <a:t>are other forms of internal memory. The processor requires its own local memory, in</a:t>
            </a:r>
          </a:p>
          <a:p>
            <a:r>
              <a:rPr kumimoji="1" lang="en-US" sz="1200" kern="1200" baseline="0" dirty="0">
                <a:solidFill>
                  <a:schemeClr val="tx1"/>
                </a:solidFill>
                <a:latin typeface="Times New Roman" pitchFamily="33" charset="0"/>
                <a:ea typeface="+mn-ea"/>
                <a:cs typeface="+mn-cs"/>
              </a:rPr>
              <a:t>the form of registers (e.g., see Figure 2.3). Further, as we shall see, the control unit</a:t>
            </a:r>
          </a:p>
          <a:p>
            <a:r>
              <a:rPr kumimoji="1" lang="en-US" sz="1200" kern="1200" baseline="0" dirty="0">
                <a:solidFill>
                  <a:schemeClr val="tx1"/>
                </a:solidFill>
                <a:latin typeface="Times New Roman" pitchFamily="33" charset="0"/>
                <a:ea typeface="+mn-ea"/>
                <a:cs typeface="+mn-cs"/>
              </a:rPr>
              <a:t>portion of the processor may also require its own internal memory. We will defer</a:t>
            </a:r>
          </a:p>
          <a:p>
            <a:r>
              <a:rPr kumimoji="1" lang="en-US" sz="1200" kern="1200" baseline="0" dirty="0">
                <a:solidFill>
                  <a:schemeClr val="tx1"/>
                </a:solidFill>
                <a:latin typeface="Times New Roman" pitchFamily="33" charset="0"/>
                <a:ea typeface="+mn-ea"/>
                <a:cs typeface="+mn-cs"/>
              </a:rPr>
              <a:t>discussion of these latter two types of internal memory to later chapters. Cache is</a:t>
            </a:r>
          </a:p>
          <a:p>
            <a:r>
              <a:rPr kumimoji="1" lang="en-US" sz="1200" kern="1200" baseline="0" dirty="0">
                <a:solidFill>
                  <a:schemeClr val="tx1"/>
                </a:solidFill>
                <a:latin typeface="Times New Roman" pitchFamily="33" charset="0"/>
                <a:ea typeface="+mn-ea"/>
                <a:cs typeface="+mn-cs"/>
              </a:rPr>
              <a:t>another form of internal memory. External memory consists of peripheral storage</a:t>
            </a:r>
          </a:p>
          <a:p>
            <a:r>
              <a:rPr kumimoji="1" lang="en-US" sz="1200" kern="1200" baseline="0" dirty="0">
                <a:solidFill>
                  <a:schemeClr val="tx1"/>
                </a:solidFill>
                <a:latin typeface="Times New Roman" pitchFamily="33" charset="0"/>
                <a:ea typeface="+mn-ea"/>
                <a:cs typeface="+mn-cs"/>
              </a:rPr>
              <a:t>devices, such as disk and tape, that are accessible to the processor via I/O controllers.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An obvious characteristic of memory is its </a:t>
            </a:r>
            <a:r>
              <a:rPr kumimoji="1" lang="en-US" sz="1200" b="1" kern="1200" baseline="0" dirty="0">
                <a:solidFill>
                  <a:schemeClr val="tx1"/>
                </a:solidFill>
                <a:latin typeface="Times New Roman" pitchFamily="33" charset="0"/>
                <a:ea typeface="+mn-ea"/>
                <a:cs typeface="+mn-cs"/>
              </a:rPr>
              <a:t>capacity. </a:t>
            </a:r>
            <a:r>
              <a:rPr kumimoji="1" lang="en-US" sz="1200" b="0" kern="1200" baseline="0" dirty="0">
                <a:solidFill>
                  <a:schemeClr val="tx1"/>
                </a:solidFill>
                <a:latin typeface="Times New Roman" pitchFamily="33" charset="0"/>
                <a:ea typeface="+mn-ea"/>
                <a:cs typeface="+mn-cs"/>
              </a:rPr>
              <a:t>For internal memory, this is</a:t>
            </a:r>
          </a:p>
          <a:p>
            <a:r>
              <a:rPr kumimoji="1" lang="en-US" sz="1200" kern="1200" baseline="0" dirty="0">
                <a:solidFill>
                  <a:schemeClr val="tx1"/>
                </a:solidFill>
                <a:latin typeface="Times New Roman" pitchFamily="33" charset="0"/>
                <a:ea typeface="+mn-ea"/>
                <a:cs typeface="+mn-cs"/>
              </a:rPr>
              <a:t>typically expressed in terms of bytes (1 byte = 8 bits) or words. Common word lengths</a:t>
            </a:r>
          </a:p>
          <a:p>
            <a:r>
              <a:rPr kumimoji="1" lang="en-US" sz="1200" kern="1200" baseline="0" dirty="0">
                <a:solidFill>
                  <a:schemeClr val="tx1"/>
                </a:solidFill>
                <a:latin typeface="Times New Roman" pitchFamily="33" charset="0"/>
                <a:ea typeface="+mn-ea"/>
                <a:cs typeface="+mn-cs"/>
              </a:rPr>
              <a:t>are 8, 16, and 32 bits. External memory capacity is typically expressed in terms of bytes.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A related concept is the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internal memory, the unit</a:t>
            </a:r>
          </a:p>
          <a:p>
            <a:r>
              <a:rPr kumimoji="1" lang="en-US" sz="1200" kern="1200" baseline="0" dirty="0">
                <a:solidFill>
                  <a:schemeClr val="tx1"/>
                </a:solidFill>
                <a:latin typeface="Times New Roman" pitchFamily="33" charset="0"/>
                <a:ea typeface="+mn-ea"/>
                <a:cs typeface="+mn-cs"/>
              </a:rPr>
              <a:t>of transfer is equal to the number of electrical lines into and out of the memory</a:t>
            </a:r>
          </a:p>
          <a:p>
            <a:r>
              <a:rPr kumimoji="1" lang="en-US" sz="1200" kern="1200" baseline="0" dirty="0">
                <a:solidFill>
                  <a:schemeClr val="tx1"/>
                </a:solidFill>
                <a:latin typeface="Times New Roman" pitchFamily="33" charset="0"/>
                <a:ea typeface="+mn-ea"/>
                <a:cs typeface="+mn-cs"/>
              </a:rPr>
              <a:t>module. This may be equal to the word length, but is often larger, such as 64, 128, or</a:t>
            </a:r>
          </a:p>
          <a:p>
            <a:r>
              <a:rPr kumimoji="1" lang="en-US" sz="1200" kern="1200" baseline="0" dirty="0">
                <a:solidFill>
                  <a:schemeClr val="tx1"/>
                </a:solidFill>
                <a:latin typeface="Times New Roman" pitchFamily="33" charset="0"/>
                <a:ea typeface="+mn-ea"/>
                <a:cs typeface="+mn-cs"/>
              </a:rPr>
              <a:t>256 bits. To clarify this point, consider three related concepts for internal memory:</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Word: </a:t>
            </a:r>
            <a:r>
              <a:rPr kumimoji="1" lang="en-US" sz="1200" b="0" kern="1200" baseline="0" dirty="0">
                <a:solidFill>
                  <a:schemeClr val="tx1"/>
                </a:solidFill>
                <a:latin typeface="Times New Roman" pitchFamily="33" charset="0"/>
                <a:ea typeface="+mn-ea"/>
                <a:cs typeface="+mn-cs"/>
              </a:rPr>
              <a:t>The “natural” unit of organization of memory. The size of a word is typically</a:t>
            </a:r>
          </a:p>
          <a:p>
            <a:r>
              <a:rPr kumimoji="1" lang="en-US" sz="1200" kern="1200" baseline="0" dirty="0">
                <a:solidFill>
                  <a:schemeClr val="tx1"/>
                </a:solidFill>
                <a:latin typeface="Times New Roman" pitchFamily="33" charset="0"/>
                <a:ea typeface="+mn-ea"/>
                <a:cs typeface="+mn-cs"/>
              </a:rPr>
              <a:t>equal to the number of bits used to represent an integer and to the instruction</a:t>
            </a:r>
          </a:p>
          <a:p>
            <a:r>
              <a:rPr kumimoji="1" lang="en-US" sz="1200" kern="1200" baseline="0" dirty="0">
                <a:solidFill>
                  <a:schemeClr val="tx1"/>
                </a:solidFill>
                <a:latin typeface="Times New Roman" pitchFamily="33" charset="0"/>
                <a:ea typeface="+mn-ea"/>
                <a:cs typeface="+mn-cs"/>
              </a:rPr>
              <a:t>length. Unfortunately, there are many exceptions. For example, the CRAY</a:t>
            </a:r>
          </a:p>
          <a:p>
            <a:r>
              <a:rPr kumimoji="1" lang="en-US" sz="1200" kern="1200" baseline="0" dirty="0">
                <a:solidFill>
                  <a:schemeClr val="tx1"/>
                </a:solidFill>
                <a:latin typeface="Times New Roman" pitchFamily="33" charset="0"/>
                <a:ea typeface="+mn-ea"/>
                <a:cs typeface="+mn-cs"/>
              </a:rPr>
              <a:t>C90 (an older model CRAY supercomputer) has a 64-bit word length but uses</a:t>
            </a:r>
          </a:p>
          <a:p>
            <a:r>
              <a:rPr kumimoji="1" lang="en-US" sz="1200" kern="1200" baseline="0" dirty="0">
                <a:solidFill>
                  <a:schemeClr val="tx1"/>
                </a:solidFill>
                <a:latin typeface="Times New Roman" pitchFamily="33" charset="0"/>
                <a:ea typeface="+mn-ea"/>
                <a:cs typeface="+mn-cs"/>
              </a:rPr>
              <a:t>a 46-bit integer representation. The Intel x86 architecture has a wide variety of</a:t>
            </a:r>
          </a:p>
          <a:p>
            <a:r>
              <a:rPr kumimoji="1" lang="en-US" sz="1200" kern="1200" baseline="0" dirty="0">
                <a:solidFill>
                  <a:schemeClr val="tx1"/>
                </a:solidFill>
                <a:latin typeface="Times New Roman" pitchFamily="33" charset="0"/>
                <a:ea typeface="+mn-ea"/>
                <a:cs typeface="+mn-cs"/>
              </a:rPr>
              <a:t>instruction lengths, expressed as multiples of bytes, and a word size of 32 bits.</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Addressable units: </a:t>
            </a:r>
            <a:r>
              <a:rPr kumimoji="1" lang="en-US" sz="1200" b="0" kern="1200" baseline="0" dirty="0">
                <a:solidFill>
                  <a:schemeClr val="tx1"/>
                </a:solidFill>
                <a:latin typeface="Times New Roman" pitchFamily="33" charset="0"/>
                <a:ea typeface="+mn-ea"/>
                <a:cs typeface="+mn-cs"/>
              </a:rPr>
              <a:t>In some systems, the addressable unit is the word. However,</a:t>
            </a:r>
          </a:p>
          <a:p>
            <a:r>
              <a:rPr kumimoji="1" lang="en-US" sz="1200" kern="1200" baseline="0" dirty="0">
                <a:solidFill>
                  <a:schemeClr val="tx1"/>
                </a:solidFill>
                <a:latin typeface="Times New Roman" pitchFamily="33" charset="0"/>
                <a:ea typeface="+mn-ea"/>
                <a:cs typeface="+mn-cs"/>
              </a:rPr>
              <a:t>many systems allow addressing at the byte level. In any case, the relationship</a:t>
            </a:r>
          </a:p>
          <a:p>
            <a:r>
              <a:rPr kumimoji="1" lang="en-US" sz="1200" kern="1200" baseline="0" dirty="0">
                <a:solidFill>
                  <a:schemeClr val="tx1"/>
                </a:solidFill>
                <a:latin typeface="Times New Roman" pitchFamily="33" charset="0"/>
                <a:ea typeface="+mn-ea"/>
                <a:cs typeface="+mn-cs"/>
              </a:rPr>
              <a:t>between the length in bits </a:t>
            </a:r>
            <a:r>
              <a:rPr kumimoji="1" lang="en-US" sz="1200" i="1" kern="1200" baseline="0" dirty="0">
                <a:solidFill>
                  <a:schemeClr val="tx1"/>
                </a:solidFill>
                <a:latin typeface="Times New Roman" pitchFamily="33" charset="0"/>
                <a:ea typeface="+mn-ea"/>
                <a:cs typeface="+mn-cs"/>
              </a:rPr>
              <a:t>A of an address and the number N of addressable</a:t>
            </a:r>
          </a:p>
          <a:p>
            <a:r>
              <a:rPr kumimoji="1" lang="en-US" sz="1200" kern="1200" baseline="0" dirty="0">
                <a:solidFill>
                  <a:schemeClr val="tx1"/>
                </a:solidFill>
                <a:latin typeface="Times New Roman" pitchFamily="33" charset="0"/>
                <a:ea typeface="+mn-ea"/>
                <a:cs typeface="+mn-cs"/>
              </a:rPr>
              <a:t>units is 2</a:t>
            </a:r>
            <a:r>
              <a:rPr kumimoji="1" lang="en-US" sz="1200" i="1" kern="1200" baseline="30000" dirty="0">
                <a:solidFill>
                  <a:schemeClr val="tx1"/>
                </a:solidFill>
                <a:latin typeface="Times New Roman" pitchFamily="33" charset="0"/>
                <a:ea typeface="+mn-ea"/>
                <a:cs typeface="+mn-cs"/>
              </a:rPr>
              <a:t>A</a:t>
            </a:r>
            <a:r>
              <a:rPr kumimoji="1" lang="en-US" sz="1200" i="1" kern="1200" baseline="0" dirty="0">
                <a:solidFill>
                  <a:schemeClr val="tx1"/>
                </a:solidFill>
                <a:latin typeface="Times New Roman" pitchFamily="33" charset="0"/>
                <a:ea typeface="+mn-ea"/>
                <a:cs typeface="+mn-cs"/>
              </a:rPr>
              <a:t> = N.</a:t>
            </a:r>
          </a:p>
          <a:p>
            <a:endParaRPr kumimoji="1" lang="en-US" sz="1200" kern="1200" baseline="0" dirty="0">
              <a:solidFill>
                <a:schemeClr val="tx1"/>
              </a:solidFill>
              <a:latin typeface="Times New Roman" pitchFamily="33" charset="0"/>
              <a:ea typeface="+mn-ea"/>
              <a:cs typeface="+mn-cs"/>
            </a:endParaRPr>
          </a:p>
          <a:p>
            <a:r>
              <a:rPr kumimoji="1" lang="en-US" sz="1200" kern="1200" baseline="0" dirty="0">
                <a:solidFill>
                  <a:schemeClr val="tx1"/>
                </a:solidFill>
                <a:latin typeface="Times New Roman" pitchFamily="33" charset="0"/>
                <a:ea typeface="+mn-ea"/>
                <a:cs typeface="+mn-cs"/>
              </a:rPr>
              <a:t>• </a:t>
            </a:r>
            <a:r>
              <a:rPr kumimoji="1" lang="en-US" sz="1200" b="1" kern="1200" baseline="0" dirty="0">
                <a:solidFill>
                  <a:schemeClr val="tx1"/>
                </a:solidFill>
                <a:latin typeface="Times New Roman" pitchFamily="33" charset="0"/>
                <a:ea typeface="+mn-ea"/>
                <a:cs typeface="+mn-cs"/>
              </a:rPr>
              <a:t>Unit of transfer: </a:t>
            </a:r>
            <a:r>
              <a:rPr kumimoji="1" lang="en-US" sz="1200" b="0" kern="1200" baseline="0" dirty="0">
                <a:solidFill>
                  <a:schemeClr val="tx1"/>
                </a:solidFill>
                <a:latin typeface="Times New Roman" pitchFamily="33" charset="0"/>
                <a:ea typeface="+mn-ea"/>
                <a:cs typeface="+mn-cs"/>
              </a:rPr>
              <a:t>For main memory, this is the number of bits read out of or</a:t>
            </a:r>
          </a:p>
          <a:p>
            <a:r>
              <a:rPr kumimoji="1" lang="en-US" sz="1200" kern="1200" baseline="0" dirty="0">
                <a:solidFill>
                  <a:schemeClr val="tx1"/>
                </a:solidFill>
                <a:latin typeface="Times New Roman" pitchFamily="33" charset="0"/>
                <a:ea typeface="+mn-ea"/>
                <a:cs typeface="+mn-cs"/>
              </a:rPr>
              <a:t>written into memory at a time. The unit of transfer need not equal a word or</a:t>
            </a:r>
          </a:p>
          <a:p>
            <a:r>
              <a:rPr kumimoji="1" lang="en-US" sz="1200" kern="1200" baseline="0" dirty="0">
                <a:solidFill>
                  <a:schemeClr val="tx1"/>
                </a:solidFill>
                <a:latin typeface="Times New Roman" pitchFamily="33" charset="0"/>
                <a:ea typeface="+mn-ea"/>
                <a:cs typeface="+mn-cs"/>
              </a:rPr>
              <a:t>an addressable unit. For external memory, data are often transferred in much</a:t>
            </a:r>
          </a:p>
          <a:p>
            <a:r>
              <a:rPr kumimoji="1" lang="en-US" sz="1200" kern="1200" baseline="0" dirty="0">
                <a:solidFill>
                  <a:schemeClr val="tx1"/>
                </a:solidFill>
                <a:latin typeface="Times New Roman" pitchFamily="33" charset="0"/>
                <a:ea typeface="+mn-ea"/>
                <a:cs typeface="+mn-cs"/>
              </a:rPr>
              <a:t>larger units than a word, and these are referred to as blocks</a:t>
            </a:r>
            <a:endParaRPr lang="en-GB" dirty="0"/>
          </a:p>
        </p:txBody>
      </p:sp>
      <p:sp>
        <p:nvSpPr>
          <p:cNvPr id="2" name="Footer Placeholder 1"/>
          <p:cNvSpPr>
            <a:spLocks noGrp="1"/>
          </p:cNvSpPr>
          <p:nvPr>
            <p:ph type="ftr" sz="quarter" idx="10"/>
          </p:nvPr>
        </p:nvSpPr>
        <p:spPr/>
        <p:txBody>
          <a:bodyPr/>
          <a:lstStyle/>
          <a:p>
            <a:r>
              <a:rPr lang="en-US" dirty="0"/>
              <a:t>© 2016 Pearson Education, Inc., Hoboken, NJ. All rights reserved.</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7A58B9-B229-1559-20CD-1704E4AABB8E}"/>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D02D4BBB-FBAB-E115-62E2-111284ABE0F2}"/>
              </a:ext>
            </a:extLst>
          </p:cNvPr>
          <p:cNvSpPr>
            <a:spLocks noGrp="1" noChangeArrowheads="1"/>
          </p:cNvSpPr>
          <p:nvPr>
            <p:ph type="sldNum" sz="quarter" idx="5"/>
          </p:nvPr>
        </p:nvSpPr>
        <p:spPr>
          <a:ln/>
        </p:spPr>
        <p:txBody>
          <a:bodyPr/>
          <a:lstStyle/>
          <a:p>
            <a:fld id="{E51463F1-0708-834A-814B-7C2623CE7B46}" type="slidenum">
              <a:rPr lang="en-US"/>
              <a:pPr/>
              <a:t>16</a:t>
            </a:fld>
            <a:endParaRPr lang="en-US" dirty="0"/>
          </a:p>
        </p:txBody>
      </p:sp>
      <p:sp>
        <p:nvSpPr>
          <p:cNvPr id="88066" name="Rectangle 2">
            <a:extLst>
              <a:ext uri="{FF2B5EF4-FFF2-40B4-BE49-F238E27FC236}">
                <a16:creationId xmlns:a16="http://schemas.microsoft.com/office/drawing/2014/main" id="{0CBF332F-2839-BF29-3C03-70DF25AB6625}"/>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659BE762-BDF4-B4FA-3451-FB265F03769D}"/>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E34D18BA-FA20-EF96-0171-749148463FFA}"/>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291246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E9576-E165-4DF9-0320-C979FFA6A2BB}"/>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3741F6D0-6E7C-ADFC-DEF8-7B3A61AA16B3}"/>
              </a:ext>
            </a:extLst>
          </p:cNvPr>
          <p:cNvSpPr>
            <a:spLocks noGrp="1" noChangeArrowheads="1"/>
          </p:cNvSpPr>
          <p:nvPr>
            <p:ph type="sldNum" sz="quarter" idx="5"/>
          </p:nvPr>
        </p:nvSpPr>
        <p:spPr>
          <a:ln/>
        </p:spPr>
        <p:txBody>
          <a:bodyPr/>
          <a:lstStyle/>
          <a:p>
            <a:fld id="{E51463F1-0708-834A-814B-7C2623CE7B46}" type="slidenum">
              <a:rPr lang="en-US"/>
              <a:pPr/>
              <a:t>17</a:t>
            </a:fld>
            <a:endParaRPr lang="en-US" dirty="0"/>
          </a:p>
        </p:txBody>
      </p:sp>
      <p:sp>
        <p:nvSpPr>
          <p:cNvPr id="88066" name="Rectangle 2">
            <a:extLst>
              <a:ext uri="{FF2B5EF4-FFF2-40B4-BE49-F238E27FC236}">
                <a16:creationId xmlns:a16="http://schemas.microsoft.com/office/drawing/2014/main" id="{0A0D5D0F-C9C0-08A4-EC0B-D2E8E4F395C9}"/>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EAC1DCF4-9FA4-4EEA-B873-03C57B5C3F43}"/>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EA8A2A06-7822-ED4E-1474-1DC5C5D27DF1}"/>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35716032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8A25D-0E0B-F7B5-2F45-B87A80FE440C}"/>
            </a:ext>
          </a:extLst>
        </p:cNvPr>
        <p:cNvGrpSpPr/>
        <p:nvPr/>
      </p:nvGrpSpPr>
      <p:grpSpPr>
        <a:xfrm>
          <a:off x="0" y="0"/>
          <a:ext cx="0" cy="0"/>
          <a:chOff x="0" y="0"/>
          <a:chExt cx="0" cy="0"/>
        </a:xfrm>
      </p:grpSpPr>
      <p:sp>
        <p:nvSpPr>
          <p:cNvPr id="7" name="Rectangle 7">
            <a:extLst>
              <a:ext uri="{FF2B5EF4-FFF2-40B4-BE49-F238E27FC236}">
                <a16:creationId xmlns:a16="http://schemas.microsoft.com/office/drawing/2014/main" id="{731A1F3D-40B5-715C-22C4-5CA3C861C21F}"/>
              </a:ext>
            </a:extLst>
          </p:cNvPr>
          <p:cNvSpPr>
            <a:spLocks noGrp="1" noChangeArrowheads="1"/>
          </p:cNvSpPr>
          <p:nvPr>
            <p:ph type="sldNum" sz="quarter" idx="5"/>
          </p:nvPr>
        </p:nvSpPr>
        <p:spPr>
          <a:ln/>
        </p:spPr>
        <p:txBody>
          <a:bodyPr/>
          <a:lstStyle/>
          <a:p>
            <a:fld id="{E51463F1-0708-834A-814B-7C2623CE7B46}" type="slidenum">
              <a:rPr lang="en-US"/>
              <a:pPr/>
              <a:t>18</a:t>
            </a:fld>
            <a:endParaRPr lang="en-US" dirty="0"/>
          </a:p>
        </p:txBody>
      </p:sp>
      <p:sp>
        <p:nvSpPr>
          <p:cNvPr id="88066" name="Rectangle 2">
            <a:extLst>
              <a:ext uri="{FF2B5EF4-FFF2-40B4-BE49-F238E27FC236}">
                <a16:creationId xmlns:a16="http://schemas.microsoft.com/office/drawing/2014/main" id="{5EEB0CFB-A55A-2D42-BF51-3E772F3988DE}"/>
              </a:ext>
            </a:extLst>
          </p:cNvPr>
          <p:cNvSpPr>
            <a:spLocks noGrp="1" noRot="1" noChangeAspect="1" noChangeArrowheads="1" noTextEdit="1"/>
          </p:cNvSpPr>
          <p:nvPr>
            <p:ph type="sldImg"/>
          </p:nvPr>
        </p:nvSpPr>
        <p:spPr>
          <a:ln/>
        </p:spPr>
      </p:sp>
      <p:sp>
        <p:nvSpPr>
          <p:cNvPr id="88067" name="Rectangle 3">
            <a:extLst>
              <a:ext uri="{FF2B5EF4-FFF2-40B4-BE49-F238E27FC236}">
                <a16:creationId xmlns:a16="http://schemas.microsoft.com/office/drawing/2014/main" id="{8ED7AE74-500C-B800-A683-5DE664707037}"/>
              </a:ext>
            </a:extLst>
          </p:cNvPr>
          <p:cNvSpPr>
            <a:spLocks noGrp="1" noChangeArrowheads="1"/>
          </p:cNvSpPr>
          <p:nvPr>
            <p:ph type="body" idx="1"/>
          </p:nvPr>
        </p:nvSpPr>
        <p:spPr/>
        <p:txBody>
          <a:bodyPr/>
          <a:lstStyle/>
          <a:p>
            <a:endParaRPr lang="en-GB" dirty="0"/>
          </a:p>
        </p:txBody>
      </p:sp>
      <p:sp>
        <p:nvSpPr>
          <p:cNvPr id="2" name="Footer Placeholder 1">
            <a:extLst>
              <a:ext uri="{FF2B5EF4-FFF2-40B4-BE49-F238E27FC236}">
                <a16:creationId xmlns:a16="http://schemas.microsoft.com/office/drawing/2014/main" id="{47FD425A-D5F0-92BF-AA4E-5DACA0A214EA}"/>
              </a:ext>
            </a:extLst>
          </p:cNvPr>
          <p:cNvSpPr>
            <a:spLocks noGrp="1"/>
          </p:cNvSpPr>
          <p:nvPr>
            <p:ph type="ftr" sz="quarter" idx="10"/>
          </p:nvPr>
        </p:nvSpPr>
        <p:spPr/>
        <p:txBody>
          <a:bodyPr/>
          <a:lstStyle/>
          <a:p>
            <a:r>
              <a:rPr lang="en-US" dirty="0"/>
              <a:t>© 2016 Pearson Education, Inc., Hoboken, NJ. All rights reserved.</a:t>
            </a:r>
          </a:p>
        </p:txBody>
      </p:sp>
    </p:spTree>
    <p:extLst>
      <p:ext uri="{BB962C8B-B14F-4D97-AF65-F5344CB8AC3E}">
        <p14:creationId xmlns:p14="http://schemas.microsoft.com/office/powerpoint/2010/main" val="25790657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GB" dirty="0"/>
              <a:t>© 2016 Pearson Education, Inc., Hoboken, NJ. All rights reserved.</a:t>
            </a: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r>
              <a:rPr lang="en-US" dirty="0"/>
              <a:t>© 2016 Pearson Education, Inc., Hoboken, NJ. All rights reserved.</a:t>
            </a:r>
            <a:endParaRPr dirty="0"/>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r>
              <a:rPr lang="en-US" dirty="0"/>
              <a:t>© 2016 Pearson Education, Inc., Hoboken, NJ. All rights reserved.</a:t>
            </a:r>
            <a:endParaRPr dirty="0"/>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r>
              <a:rPr lang="en-US" dirty="0"/>
              <a:t>© 2016 Pearson Education, Inc., Hoboken, NJ. All rights reserved.</a:t>
            </a:r>
            <a:endParaRPr dirty="0"/>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r>
              <a:rPr lang="en-US" dirty="0"/>
              <a:t>© 2016 Pearson Education, Inc., Hoboken, NJ. All rights reserved.</a:t>
            </a:r>
            <a:endParaRPr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r>
              <a:rPr lang="en-US" dirty="0"/>
              <a:t>© 2016 Pearson Education, Inc., Hoboken, NJ. All rights reserved.</a:t>
            </a:r>
            <a:endParaRPr dirty="0"/>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r>
              <a:rPr lang="en-US" dirty="0"/>
              <a:t>© 2016 Pearson Education, Inc., Hoboken, NJ. All rights reserved.</a:t>
            </a:r>
            <a:endParaRPr dirty="0"/>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r>
              <a:rPr lang="en-US" dirty="0"/>
              <a:t>© 2016 Pearson Education, Inc., Hoboken, NJ. All rights reserved.</a:t>
            </a:r>
            <a:endParaRPr dirty="0"/>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 id="2147483694" r:id="rId13"/>
    <p:sldLayoutId id="2147483695" r:id="rId14"/>
    <p:sldLayoutId id="2147483696" r:id="rId15"/>
    <p:sldLayoutId id="2147483697" r:id="rId16"/>
    <p:sldLayoutId id="2147483698" r:id="rId17"/>
    <p:sldLayoutId id="2147483699" r:id="rId18"/>
    <p:sldLayoutId id="2147483700" r:id="rId19"/>
    <p:sldLayoutId id="2147483701" r:id="rId20"/>
  </p:sldLayoutIdLst>
  <p:hf sldNum="0" hd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p:txBody>
          <a:bodyPr>
            <a:normAutofit fontScale="90000"/>
          </a:bodyPr>
          <a:lstStyle/>
          <a:p>
            <a:r>
              <a:rPr lang="en-GB" dirty="0"/>
              <a:t>William Stallings </a:t>
            </a:r>
            <a:br>
              <a:rPr lang="en-GB" dirty="0"/>
            </a:br>
            <a:r>
              <a:rPr lang="en-GB" dirty="0"/>
              <a:t>Computer Organization </a:t>
            </a:r>
            <a:br>
              <a:rPr lang="en-GB" dirty="0"/>
            </a:br>
            <a:r>
              <a:rPr lang="en-GB" dirty="0"/>
              <a:t>and Architecture</a:t>
            </a:r>
            <a:br>
              <a:rPr lang="en-GB" dirty="0"/>
            </a:br>
            <a:r>
              <a:rPr lang="en-GB" dirty="0"/>
              <a:t>11</a:t>
            </a:r>
            <a:r>
              <a:rPr lang="en-GB" baseline="30000" dirty="0"/>
              <a:t>th</a:t>
            </a:r>
            <a:r>
              <a:rPr lang="en-GB" dirty="0"/>
              <a:t> Edition</a:t>
            </a:r>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 of Temporal and Spatial Locality</a:t>
            </a:r>
          </a:p>
        </p:txBody>
      </p:sp>
      <p:sp>
        <p:nvSpPr>
          <p:cNvPr id="3" name="Content Placeholder 2"/>
          <p:cNvSpPr>
            <a:spLocks noGrp="1"/>
          </p:cNvSpPr>
          <p:nvPr>
            <p:ph idx="1"/>
          </p:nvPr>
        </p:nvSpPr>
        <p:spPr>
          <a:xfrm>
            <a:off x="251520" y="1981200"/>
            <a:ext cx="8892480" cy="4144963"/>
          </a:xfrm>
        </p:spPr>
        <p:txBody>
          <a:bodyPr>
            <a:normAutofit/>
          </a:bodyPr>
          <a:lstStyle/>
          <a:p>
            <a:r>
              <a:rPr lang="en-US" sz="2400" dirty="0"/>
              <a:t>How to use these?</a:t>
            </a:r>
          </a:p>
          <a:p>
            <a:r>
              <a:rPr lang="en-US" sz="2400" dirty="0"/>
              <a:t>For cache memory, </a:t>
            </a:r>
            <a:r>
              <a:rPr lang="en-US" sz="2400" b="1" dirty="0"/>
              <a:t>temporal locality </a:t>
            </a:r>
            <a:r>
              <a:rPr lang="en-US" sz="2400" dirty="0"/>
              <a:t>is traditionally exploited by keeping </a:t>
            </a:r>
            <a:r>
              <a:rPr lang="en-US" sz="2400" b="1" dirty="0"/>
              <a:t>recently used instruction and data </a:t>
            </a:r>
            <a:r>
              <a:rPr lang="en-US" sz="2400" dirty="0"/>
              <a:t>values in </a:t>
            </a:r>
            <a:r>
              <a:rPr lang="en-US" sz="2400" b="1" dirty="0"/>
              <a:t>cache memory </a:t>
            </a:r>
            <a:r>
              <a:rPr lang="en-US" sz="2400" dirty="0"/>
              <a:t>and by exploiting a cache hierarchy.</a:t>
            </a:r>
          </a:p>
          <a:p>
            <a:r>
              <a:rPr lang="en-US" sz="2400" b="1" dirty="0"/>
              <a:t>Spatial locality </a:t>
            </a:r>
            <a:r>
              <a:rPr lang="en-US" sz="2400" dirty="0"/>
              <a:t>is generally exploited by using </a:t>
            </a:r>
            <a:r>
              <a:rPr lang="en-US" sz="2400" b="1" dirty="0"/>
              <a:t>larger cache blocks</a:t>
            </a:r>
            <a:r>
              <a:rPr lang="en-US" sz="2400" dirty="0"/>
              <a:t> and by incorporating </a:t>
            </a:r>
            <a:r>
              <a:rPr lang="en-US" sz="2400" b="1" dirty="0"/>
              <a:t>prefetching mechanisms </a:t>
            </a:r>
            <a:r>
              <a:rPr lang="en-US" sz="2400" dirty="0"/>
              <a:t>(fetching items of anticipated use) into the </a:t>
            </a:r>
            <a:r>
              <a:rPr lang="en-US" sz="2400" b="1" dirty="0"/>
              <a:t>cache control logic</a:t>
            </a:r>
            <a:r>
              <a:rPr lang="en-US" sz="2400" dirty="0"/>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484094"/>
            <a:ext cx="7875275" cy="1116106"/>
          </a:xfrm>
        </p:spPr>
        <p:txBody>
          <a:bodyPr/>
          <a:lstStyle/>
          <a:p>
            <a:r>
              <a:rPr lang="en-US" sz="3200" dirty="0"/>
              <a:t>Distribution of data location accesses vs. instruction fetch addresses</a:t>
            </a:r>
          </a:p>
        </p:txBody>
      </p:sp>
      <p:sp>
        <p:nvSpPr>
          <p:cNvPr id="3" name="Content Placeholder 2"/>
          <p:cNvSpPr>
            <a:spLocks noGrp="1"/>
          </p:cNvSpPr>
          <p:nvPr>
            <p:ph idx="1"/>
          </p:nvPr>
        </p:nvSpPr>
        <p:spPr>
          <a:xfrm>
            <a:off x="31333" y="1672461"/>
            <a:ext cx="7556313" cy="1015751"/>
          </a:xfrm>
        </p:spPr>
        <p:txBody>
          <a:bodyPr/>
          <a:lstStyle/>
          <a:p>
            <a:r>
              <a:rPr lang="en-US" dirty="0"/>
              <a:t>There is less variance in Instruction addresses than in Data addresses</a:t>
            </a:r>
          </a:p>
        </p:txBody>
      </p:sp>
      <p:pic>
        <p:nvPicPr>
          <p:cNvPr id="1026" name="Picture 2"/>
          <p:cNvPicPr>
            <a:picLocks noChangeAspect="1" noChangeArrowheads="1"/>
          </p:cNvPicPr>
          <p:nvPr/>
        </p:nvPicPr>
        <p:blipFill>
          <a:blip r:embed="rId2"/>
          <a:srcRect/>
          <a:stretch>
            <a:fillRect/>
          </a:stretch>
        </p:blipFill>
        <p:spPr bwMode="auto">
          <a:xfrm>
            <a:off x="2339752" y="2276872"/>
            <a:ext cx="6858500" cy="4464496"/>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Instructions</a:t>
            </a:r>
          </a:p>
        </p:txBody>
      </p:sp>
      <p:sp>
        <p:nvSpPr>
          <p:cNvPr id="3" name="Content Placeholder 2"/>
          <p:cNvSpPr>
            <a:spLocks noGrp="1"/>
          </p:cNvSpPr>
          <p:nvPr>
            <p:ph idx="1"/>
          </p:nvPr>
        </p:nvSpPr>
        <p:spPr>
          <a:xfrm>
            <a:off x="108520" y="1484784"/>
            <a:ext cx="9144000" cy="5184576"/>
          </a:xfrm>
        </p:spPr>
        <p:txBody>
          <a:bodyPr>
            <a:noAutofit/>
          </a:bodyPr>
          <a:lstStyle/>
          <a:p>
            <a:r>
              <a:rPr lang="en-US" b="1" dirty="0"/>
              <a:t>Static Instructions vs Dynamic Instructions</a:t>
            </a:r>
          </a:p>
          <a:p>
            <a:r>
              <a:rPr lang="en-US" b="1" dirty="0"/>
              <a:t>Static instruction</a:t>
            </a:r>
            <a:r>
              <a:rPr lang="en-US" dirty="0"/>
              <a:t>: An instruction that exists in the code to be executed. Examples of static instructions include variable declarations, constant assignments, and function definitions.</a:t>
            </a:r>
          </a:p>
          <a:p>
            <a:r>
              <a:rPr lang="en-US" b="1" dirty="0"/>
              <a:t>Dynamic instruction</a:t>
            </a:r>
            <a:r>
              <a:rPr lang="en-US" dirty="0"/>
              <a:t>: Instructions that appear in the execution trace of a program. Examples of dynamic instructions include </a:t>
            </a:r>
            <a:r>
              <a:rPr lang="en-US" b="1" dirty="0"/>
              <a:t>if-else statements</a:t>
            </a:r>
            <a:r>
              <a:rPr lang="en-US" dirty="0"/>
              <a:t>, </a:t>
            </a:r>
            <a:r>
              <a:rPr lang="en-US" b="1" dirty="0"/>
              <a:t>while loops</a:t>
            </a:r>
            <a:r>
              <a:rPr lang="en-US" dirty="0"/>
              <a:t>, and </a:t>
            </a:r>
            <a:r>
              <a:rPr lang="en-US" b="1" dirty="0"/>
              <a:t>switch statements</a:t>
            </a:r>
            <a:r>
              <a:rPr lang="en-US" dirty="0"/>
              <a:t>, where the path of execution is determined based on runtime conditions or variables.</a:t>
            </a:r>
          </a:p>
          <a:p>
            <a:r>
              <a:rPr lang="en-US" dirty="0"/>
              <a:t>Dynamic instructions are essential for implementing program logic that responds to changing inputs and conditions, while static instructions provide the foundational structure and operations of a program.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6C775-A5E4-D468-C57F-032DEFBBEA67}"/>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D27584A4-0AB9-8668-99D3-714E8C75AAAC}"/>
              </a:ext>
            </a:extLst>
          </p:cNvPr>
          <p:cNvSpPr>
            <a:spLocks noGrp="1"/>
          </p:cNvSpPr>
          <p:nvPr>
            <p:ph type="body" sz="half" idx="2"/>
          </p:nvPr>
        </p:nvSpPr>
        <p:spPr>
          <a:xfrm>
            <a:off x="107504" y="3310592"/>
            <a:ext cx="5472608" cy="3528392"/>
          </a:xfrm>
        </p:spPr>
        <p:txBody>
          <a:bodyPr>
            <a:noAutofit/>
          </a:bodyPr>
          <a:lstStyle/>
          <a:p>
            <a:r>
              <a:rPr lang="en-US" sz="4400" dirty="0"/>
              <a:t>4.2 Characteristics of Memory Systems</a:t>
            </a:r>
          </a:p>
        </p:txBody>
      </p:sp>
      <p:sp>
        <p:nvSpPr>
          <p:cNvPr id="5" name="TextBox 4">
            <a:extLst>
              <a:ext uri="{FF2B5EF4-FFF2-40B4-BE49-F238E27FC236}">
                <a16:creationId xmlns:a16="http://schemas.microsoft.com/office/drawing/2014/main" id="{AA7F3FE7-6D1A-AEDE-8FC2-10B68B7D7C6D}"/>
              </a:ext>
            </a:extLst>
          </p:cNvPr>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47085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5838363"/>
            <a:ext cx="9144000" cy="830997"/>
          </a:xfrm>
          <a:prstGeom prst="rect">
            <a:avLst/>
          </a:prstGeom>
          <a:noFill/>
        </p:spPr>
        <p:txBody>
          <a:bodyPr wrap="square" rtlCol="0">
            <a:spAutoFit/>
          </a:bodyPr>
          <a:lstStyle/>
          <a:p>
            <a:pPr algn="ctr"/>
            <a:r>
              <a:rPr lang="en-US" dirty="0">
                <a:latin typeface="+mj-lt"/>
              </a:rPr>
              <a:t>Table 4.1    </a:t>
            </a:r>
          </a:p>
          <a:p>
            <a:pPr algn="ctr"/>
            <a:r>
              <a:rPr lang="en-US" dirty="0">
                <a:latin typeface="+mj-lt"/>
              </a:rPr>
              <a:t>Key Characteristics of Computer Memory Systems </a:t>
            </a:r>
          </a:p>
        </p:txBody>
      </p:sp>
      <p:sp>
        <p:nvSpPr>
          <p:cNvPr id="8" name="Title 7"/>
          <p:cNvSpPr>
            <a:spLocks noGrp="1"/>
          </p:cNvSpPr>
          <p:nvPr>
            <p:ph type="title"/>
          </p:nvPr>
        </p:nvSpPr>
        <p:spPr>
          <a:xfrm>
            <a:off x="395536" y="188640"/>
            <a:ext cx="7556313" cy="576064"/>
          </a:xfrm>
        </p:spPr>
        <p:txBody>
          <a:bodyPr/>
          <a:lstStyle/>
          <a:p>
            <a:r>
              <a:rPr lang="en-US" dirty="0"/>
              <a:t>Memory</a:t>
            </a:r>
          </a:p>
        </p:txBody>
      </p:sp>
      <p:pic>
        <p:nvPicPr>
          <p:cNvPr id="3074" name="Picture 2"/>
          <p:cNvPicPr>
            <a:picLocks noChangeAspect="1" noChangeArrowheads="1"/>
          </p:cNvPicPr>
          <p:nvPr/>
        </p:nvPicPr>
        <p:blipFill>
          <a:blip r:embed="rId3"/>
          <a:srcRect/>
          <a:stretch>
            <a:fillRect/>
          </a:stretch>
        </p:blipFill>
        <p:spPr bwMode="auto">
          <a:xfrm>
            <a:off x="251520" y="908720"/>
            <a:ext cx="8810866" cy="4752528"/>
          </a:xfrm>
          <a:prstGeom prst="rect">
            <a:avLst/>
          </a:prstGeom>
          <a:noFill/>
          <a:ln w="9525">
            <a:noFill/>
            <a:miter lim="800000"/>
            <a:headEnd/>
            <a:tailEnd/>
          </a:ln>
        </p:spPr>
      </p:pic>
    </p:spTree>
  </p:cSld>
  <p:clrMapOvr>
    <a:masterClrMapping/>
  </p:clrMapOvr>
  <p:transition spd="med">
    <p:cover dir="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Characteristics of Memory Systems</a:t>
            </a:r>
          </a:p>
        </p:txBody>
      </p:sp>
      <p:sp>
        <p:nvSpPr>
          <p:cNvPr id="8195" name="Rectangle 3"/>
          <p:cNvSpPr>
            <a:spLocks noGrp="1" noChangeArrowheads="1"/>
          </p:cNvSpPr>
          <p:nvPr>
            <p:ph idx="1"/>
          </p:nvPr>
        </p:nvSpPr>
        <p:spPr>
          <a:xfrm>
            <a:off x="-36512" y="1844824"/>
            <a:ext cx="9180512" cy="5013176"/>
          </a:xfrm>
        </p:spPr>
        <p:txBody>
          <a:bodyPr>
            <a:noAutofit/>
          </a:bodyPr>
          <a:lstStyle/>
          <a:p>
            <a:r>
              <a:rPr lang="en-GB" sz="1800" b="1" dirty="0"/>
              <a:t>Location</a:t>
            </a:r>
          </a:p>
          <a:p>
            <a:pPr lvl="1"/>
            <a:r>
              <a:rPr lang="en-GB" dirty="0"/>
              <a:t>Refers to whether memory is internal and external to the computer</a:t>
            </a:r>
          </a:p>
          <a:p>
            <a:pPr lvl="1"/>
            <a:r>
              <a:rPr lang="en-GB" dirty="0"/>
              <a:t>Internal memory is often equated with main memory</a:t>
            </a:r>
          </a:p>
          <a:p>
            <a:pPr lvl="1"/>
            <a:r>
              <a:rPr lang="en-GB" dirty="0"/>
              <a:t>Processor requires its own local memory, in the form of registers</a:t>
            </a:r>
          </a:p>
          <a:p>
            <a:pPr lvl="1"/>
            <a:r>
              <a:rPr lang="en-GB" dirty="0"/>
              <a:t>Cache is another form of internal memory</a:t>
            </a:r>
          </a:p>
          <a:p>
            <a:pPr lvl="1"/>
            <a:r>
              <a:rPr lang="en-GB" dirty="0"/>
              <a:t>External memory consists of peripheral storage devices that are accessible to the processor via I/O controllers such as optical and magnetic disks etc</a:t>
            </a:r>
          </a:p>
          <a:p>
            <a:r>
              <a:rPr lang="en-GB" sz="1800" b="1" dirty="0"/>
              <a:t>Capacity</a:t>
            </a:r>
          </a:p>
          <a:p>
            <a:pPr lvl="1"/>
            <a:r>
              <a:rPr lang="en-GB" dirty="0"/>
              <a:t>Memory is typically expressed in terms of bytes or words</a:t>
            </a:r>
          </a:p>
          <a:p>
            <a:r>
              <a:rPr lang="en-GB" sz="1800" b="1" dirty="0"/>
              <a:t>Unit of transfer</a:t>
            </a:r>
          </a:p>
          <a:p>
            <a:pPr lvl="1"/>
            <a:r>
              <a:rPr lang="en-GB" dirty="0"/>
              <a:t>For internal memory, the unit of transfer is equal to the number of electrical lines into and out of the memory module such as word, block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B6E9B-B4B8-4C81-FA9F-E07D866E0D4F}"/>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35DCCB28-3697-1441-7D33-1EFAA40E301E}"/>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Access Methods</a:t>
            </a:r>
          </a:p>
        </p:txBody>
      </p:sp>
      <p:sp>
        <p:nvSpPr>
          <p:cNvPr id="8195" name="Rectangle 3">
            <a:extLst>
              <a:ext uri="{FF2B5EF4-FFF2-40B4-BE49-F238E27FC236}">
                <a16:creationId xmlns:a16="http://schemas.microsoft.com/office/drawing/2014/main" id="{CD8AC256-F5E3-8E36-0A05-9234802272B2}"/>
              </a:ext>
            </a:extLst>
          </p:cNvPr>
          <p:cNvSpPr>
            <a:spLocks noGrp="1" noChangeArrowheads="1"/>
          </p:cNvSpPr>
          <p:nvPr>
            <p:ph idx="1"/>
          </p:nvPr>
        </p:nvSpPr>
        <p:spPr>
          <a:xfrm>
            <a:off x="-36512" y="1844824"/>
            <a:ext cx="9180512" cy="5013176"/>
          </a:xfrm>
        </p:spPr>
        <p:txBody>
          <a:bodyPr>
            <a:noAutofit/>
          </a:bodyPr>
          <a:lstStyle/>
          <a:p>
            <a:pPr lvl="0"/>
            <a:r>
              <a:rPr lang="en-US" b="1" dirty="0"/>
              <a:t>Sequential access</a:t>
            </a:r>
          </a:p>
          <a:p>
            <a:pPr lvl="1"/>
            <a:r>
              <a:rPr lang="en-US" sz="2000" dirty="0"/>
              <a:t>Memory is organized into units of data, called records.</a:t>
            </a:r>
          </a:p>
          <a:p>
            <a:pPr lvl="1"/>
            <a:r>
              <a:rPr lang="en-US" sz="2000" dirty="0"/>
              <a:t>Access must be made in a specific linear sequence. </a:t>
            </a:r>
          </a:p>
          <a:p>
            <a:pPr lvl="1"/>
            <a:r>
              <a:rPr lang="en-US" sz="2000" dirty="0"/>
              <a:t>Stored addressing information is used to separate records and assist in the retrieval process. </a:t>
            </a:r>
          </a:p>
          <a:p>
            <a:pPr lvl="1"/>
            <a:r>
              <a:rPr lang="en-US" sz="2000" dirty="0"/>
              <a:t>A shared read–write mechanism is used, and this must be moved from its current location to desired location</a:t>
            </a:r>
          </a:p>
          <a:p>
            <a:pPr lvl="1"/>
            <a:r>
              <a:rPr lang="en-US" sz="2000" dirty="0"/>
              <a:t>Time to access is highly variable</a:t>
            </a:r>
          </a:p>
        </p:txBody>
      </p:sp>
    </p:spTree>
    <p:extLst>
      <p:ext uri="{BB962C8B-B14F-4D97-AF65-F5344CB8AC3E}">
        <p14:creationId xmlns:p14="http://schemas.microsoft.com/office/powerpoint/2010/main" val="2167737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5A036-4A35-721A-2DB2-AD9933DF9687}"/>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30F3DC1C-094E-F7F6-26A0-D5285762AF11}"/>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Access Methods</a:t>
            </a:r>
          </a:p>
        </p:txBody>
      </p:sp>
      <p:sp>
        <p:nvSpPr>
          <p:cNvPr id="8195" name="Rectangle 3">
            <a:extLst>
              <a:ext uri="{FF2B5EF4-FFF2-40B4-BE49-F238E27FC236}">
                <a16:creationId xmlns:a16="http://schemas.microsoft.com/office/drawing/2014/main" id="{45FD8AC5-08AD-ED7B-1149-4F1575F7206A}"/>
              </a:ext>
            </a:extLst>
          </p:cNvPr>
          <p:cNvSpPr>
            <a:spLocks noGrp="1" noChangeArrowheads="1"/>
          </p:cNvSpPr>
          <p:nvPr>
            <p:ph idx="1"/>
          </p:nvPr>
        </p:nvSpPr>
        <p:spPr>
          <a:xfrm>
            <a:off x="-36512" y="1844824"/>
            <a:ext cx="9180512" cy="5013176"/>
          </a:xfrm>
        </p:spPr>
        <p:txBody>
          <a:bodyPr>
            <a:noAutofit/>
          </a:bodyPr>
          <a:lstStyle/>
          <a:p>
            <a:pPr lvl="0"/>
            <a:r>
              <a:rPr lang="en-US" b="1" dirty="0"/>
              <a:t>Direct access</a:t>
            </a:r>
          </a:p>
          <a:p>
            <a:pPr lvl="1"/>
            <a:r>
              <a:rPr lang="en-US" sz="2000" dirty="0"/>
              <a:t>As with sequential access, direct access involves a shared read–write mechanism. </a:t>
            </a:r>
          </a:p>
          <a:p>
            <a:pPr lvl="1"/>
            <a:r>
              <a:rPr lang="en-US" sz="2000" dirty="0"/>
              <a:t>However, individual blocks or records have a unique address based on physical location. </a:t>
            </a:r>
          </a:p>
          <a:p>
            <a:pPr lvl="1"/>
            <a:r>
              <a:rPr lang="en-US" sz="2000" dirty="0"/>
              <a:t>Access is accomplished by direct access to reach a general vicinity plus sequential searching, counting, or waiting to reach the final location. </a:t>
            </a:r>
          </a:p>
          <a:p>
            <a:pPr lvl="1"/>
            <a:r>
              <a:rPr lang="en-US" sz="2000" dirty="0"/>
              <a:t>Again, access time is variable. </a:t>
            </a:r>
          </a:p>
          <a:p>
            <a:endParaRPr lang="en-GB" dirty="0"/>
          </a:p>
        </p:txBody>
      </p:sp>
    </p:spTree>
    <p:extLst>
      <p:ext uri="{BB962C8B-B14F-4D97-AF65-F5344CB8AC3E}">
        <p14:creationId xmlns:p14="http://schemas.microsoft.com/office/powerpoint/2010/main" val="5658919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0339-7B03-D8F9-53A8-AB78945AB855}"/>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D70F5E97-876C-3F49-99B0-41FC7359038E}"/>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Access Methods</a:t>
            </a:r>
          </a:p>
        </p:txBody>
      </p:sp>
      <p:sp>
        <p:nvSpPr>
          <p:cNvPr id="8195" name="Rectangle 3">
            <a:extLst>
              <a:ext uri="{FF2B5EF4-FFF2-40B4-BE49-F238E27FC236}">
                <a16:creationId xmlns:a16="http://schemas.microsoft.com/office/drawing/2014/main" id="{8D927F85-F719-70EF-D55B-1542DA7BFEED}"/>
              </a:ext>
            </a:extLst>
          </p:cNvPr>
          <p:cNvSpPr>
            <a:spLocks noGrp="1" noChangeArrowheads="1"/>
          </p:cNvSpPr>
          <p:nvPr>
            <p:ph idx="1"/>
          </p:nvPr>
        </p:nvSpPr>
        <p:spPr>
          <a:xfrm>
            <a:off x="-36512" y="1844824"/>
            <a:ext cx="9180512" cy="5013176"/>
          </a:xfrm>
        </p:spPr>
        <p:txBody>
          <a:bodyPr>
            <a:noAutofit/>
          </a:bodyPr>
          <a:lstStyle/>
          <a:p>
            <a:pPr lvl="0"/>
            <a:r>
              <a:rPr lang="en-US" b="1" dirty="0"/>
              <a:t>Random access</a:t>
            </a:r>
          </a:p>
          <a:p>
            <a:pPr lvl="1"/>
            <a:r>
              <a:rPr lang="en-US" sz="2000" dirty="0"/>
              <a:t>Each addressable location in memory has a unique, physically wired-in addressing mechanism. </a:t>
            </a:r>
          </a:p>
          <a:p>
            <a:pPr lvl="1"/>
            <a:r>
              <a:rPr lang="en-US" sz="2000" dirty="0"/>
              <a:t>The time to access a given location is independent of the sequence of prior accesses and is constant. </a:t>
            </a:r>
          </a:p>
          <a:p>
            <a:pPr lvl="1"/>
            <a:r>
              <a:rPr lang="en-US" sz="2000" dirty="0"/>
              <a:t>Thus, any location can be selected at random and directly addressed and accessed. </a:t>
            </a:r>
          </a:p>
          <a:p>
            <a:pPr lvl="1"/>
            <a:r>
              <a:rPr lang="en-US" sz="2000" dirty="0"/>
              <a:t>Main memory and some cache systems are random access.</a:t>
            </a:r>
          </a:p>
          <a:p>
            <a:endParaRPr lang="en-GB" dirty="0"/>
          </a:p>
        </p:txBody>
      </p:sp>
    </p:spTree>
    <p:extLst>
      <p:ext uri="{BB962C8B-B14F-4D97-AF65-F5344CB8AC3E}">
        <p14:creationId xmlns:p14="http://schemas.microsoft.com/office/powerpoint/2010/main" val="2423851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B0E0-8118-FEE9-69BF-7C39168DFE34}"/>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D6A55A90-5971-D182-4342-094CADDD6F4B}"/>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Access Methods</a:t>
            </a:r>
          </a:p>
        </p:txBody>
      </p:sp>
      <p:sp>
        <p:nvSpPr>
          <p:cNvPr id="8195" name="Rectangle 3">
            <a:extLst>
              <a:ext uri="{FF2B5EF4-FFF2-40B4-BE49-F238E27FC236}">
                <a16:creationId xmlns:a16="http://schemas.microsoft.com/office/drawing/2014/main" id="{F7C5C053-0C3A-5913-360E-87416E9218AD}"/>
              </a:ext>
            </a:extLst>
          </p:cNvPr>
          <p:cNvSpPr>
            <a:spLocks noGrp="1" noChangeArrowheads="1"/>
          </p:cNvSpPr>
          <p:nvPr>
            <p:ph idx="1"/>
          </p:nvPr>
        </p:nvSpPr>
        <p:spPr>
          <a:xfrm>
            <a:off x="-36512" y="1844824"/>
            <a:ext cx="9180512" cy="5013176"/>
          </a:xfrm>
        </p:spPr>
        <p:txBody>
          <a:bodyPr>
            <a:noAutofit/>
          </a:bodyPr>
          <a:lstStyle/>
          <a:p>
            <a:pPr lvl="0"/>
            <a:r>
              <a:rPr lang="en-GB" b="1" dirty="0"/>
              <a:t>Associative</a:t>
            </a:r>
          </a:p>
          <a:p>
            <a:pPr lvl="1"/>
            <a:r>
              <a:rPr lang="en-US" sz="2000" dirty="0"/>
              <a:t>This is a random access type of memory that enables one to make a comparison of desired bit locations within a word for a specified match, and to do this for all words simultaneously. </a:t>
            </a:r>
          </a:p>
          <a:p>
            <a:pPr lvl="1"/>
            <a:r>
              <a:rPr lang="en-US" sz="2000" dirty="0"/>
              <a:t>Thus, a word is retrieved based on a portion of its contents rather than its address. </a:t>
            </a:r>
          </a:p>
          <a:p>
            <a:pPr lvl="1"/>
            <a:r>
              <a:rPr lang="en-US" sz="2000" dirty="0"/>
              <a:t>As with ordinary random-access memory, each location has its own addressing mechanism, and retrieval time is constant independent of location or prior access patterns. </a:t>
            </a:r>
          </a:p>
          <a:p>
            <a:pPr lvl="1"/>
            <a:r>
              <a:rPr lang="en-US" sz="2000" dirty="0"/>
              <a:t>Cache memories may employ associative access.</a:t>
            </a:r>
          </a:p>
          <a:p>
            <a:endParaRPr lang="en-GB" dirty="0"/>
          </a:p>
        </p:txBody>
      </p:sp>
    </p:spTree>
    <p:extLst>
      <p:ext uri="{BB962C8B-B14F-4D97-AF65-F5344CB8AC3E}">
        <p14:creationId xmlns:p14="http://schemas.microsoft.com/office/powerpoint/2010/main" val="23463194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539552" y="4149080"/>
            <a:ext cx="6191157" cy="833718"/>
          </a:xfrm>
        </p:spPr>
        <p:txBody>
          <a:bodyPr>
            <a:noAutofit/>
          </a:bodyPr>
          <a:lstStyle/>
          <a:p>
            <a:r>
              <a:rPr lang="en-US" sz="5400" dirty="0">
                <a:effectLst>
                  <a:outerShdw blurRad="38100" dist="38100" dir="2700000" algn="tl">
                    <a:srgbClr val="000000">
                      <a:alpha val="43137"/>
                    </a:srgbClr>
                  </a:outerShdw>
                </a:effectLst>
              </a:rPr>
              <a:t>Chapter 4</a:t>
            </a:r>
          </a:p>
        </p:txBody>
      </p:sp>
      <p:sp>
        <p:nvSpPr>
          <p:cNvPr id="11" name="Text Placeholder 10"/>
          <p:cNvSpPr>
            <a:spLocks noGrp="1"/>
          </p:cNvSpPr>
          <p:nvPr>
            <p:ph type="body" sz="half" idx="2"/>
          </p:nvPr>
        </p:nvSpPr>
        <p:spPr>
          <a:xfrm>
            <a:off x="533400" y="4941168"/>
            <a:ext cx="8610600" cy="838200"/>
          </a:xfrm>
        </p:spPr>
        <p:txBody>
          <a:bodyPr>
            <a:normAutofit/>
          </a:bodyPr>
          <a:lstStyle/>
          <a:p>
            <a:r>
              <a:rPr lang="en-US" sz="4400" dirty="0"/>
              <a:t>Memory Hierarchy</a:t>
            </a:r>
          </a:p>
        </p:txBody>
      </p:sp>
      <p:sp>
        <p:nvSpPr>
          <p:cNvPr id="5" name="TextBox 4"/>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2" name="Content Placeholder 41"/>
          <p:cNvGraphicFramePr>
            <a:graphicFrameLocks noGrp="1"/>
          </p:cNvGraphicFramePr>
          <p:nvPr>
            <p:ph idx="4294967295"/>
            <p:extLst>
              <p:ext uri="{D42A27DB-BD31-4B8C-83A1-F6EECF244321}">
                <p14:modId xmlns:p14="http://schemas.microsoft.com/office/powerpoint/2010/main" val="704685470"/>
              </p:ext>
            </p:extLst>
          </p:nvPr>
        </p:nvGraphicFramePr>
        <p:xfrm>
          <a:off x="184426" y="955261"/>
          <a:ext cx="8686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AE1B1-DDFB-10C9-C45B-C1D0C3DC7C92}"/>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DA90A47B-6FDC-DD12-4B79-0A9895457605}"/>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Performance Parameters of Memory</a:t>
            </a:r>
          </a:p>
        </p:txBody>
      </p:sp>
      <p:sp>
        <p:nvSpPr>
          <p:cNvPr id="8195" name="Rectangle 3">
            <a:extLst>
              <a:ext uri="{FF2B5EF4-FFF2-40B4-BE49-F238E27FC236}">
                <a16:creationId xmlns:a16="http://schemas.microsoft.com/office/drawing/2014/main" id="{0C6BAD18-007A-9AD9-4AFA-5E4B831E6ECD}"/>
              </a:ext>
            </a:extLst>
          </p:cNvPr>
          <p:cNvSpPr>
            <a:spLocks noGrp="1" noChangeArrowheads="1"/>
          </p:cNvSpPr>
          <p:nvPr>
            <p:ph idx="1"/>
          </p:nvPr>
        </p:nvSpPr>
        <p:spPr>
          <a:xfrm>
            <a:off x="-36512" y="1844824"/>
            <a:ext cx="9180512" cy="5013176"/>
          </a:xfrm>
        </p:spPr>
        <p:txBody>
          <a:bodyPr>
            <a:noAutofit/>
          </a:bodyPr>
          <a:lstStyle/>
          <a:p>
            <a:pPr lvl="1"/>
            <a:r>
              <a:rPr lang="en-GB" sz="2400" dirty="0"/>
              <a:t>Access time (latency)</a:t>
            </a:r>
          </a:p>
          <a:p>
            <a:pPr lvl="2"/>
            <a:r>
              <a:rPr lang="en-US" sz="2400" dirty="0"/>
              <a:t>For random-access memory it is the time it takes to perform a read or write operation</a:t>
            </a:r>
          </a:p>
          <a:p>
            <a:pPr lvl="2"/>
            <a:r>
              <a:rPr lang="en-US" sz="2400" dirty="0"/>
              <a:t>For non-random-access memory it is the time it takes to position the read-write mechanism at the desired location</a:t>
            </a:r>
          </a:p>
          <a:p>
            <a:endParaRPr lang="en-GB" dirty="0"/>
          </a:p>
        </p:txBody>
      </p:sp>
    </p:spTree>
    <p:extLst>
      <p:ext uri="{BB962C8B-B14F-4D97-AF65-F5344CB8AC3E}">
        <p14:creationId xmlns:p14="http://schemas.microsoft.com/office/powerpoint/2010/main" val="20716612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6A990-1846-3320-1D70-A5A240AE7F72}"/>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85B08DBA-9489-1AE2-98B1-458CF01BFC86}"/>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Performance Parameters of Memory</a:t>
            </a:r>
          </a:p>
        </p:txBody>
      </p:sp>
      <p:sp>
        <p:nvSpPr>
          <p:cNvPr id="8195" name="Rectangle 3">
            <a:extLst>
              <a:ext uri="{FF2B5EF4-FFF2-40B4-BE49-F238E27FC236}">
                <a16:creationId xmlns:a16="http://schemas.microsoft.com/office/drawing/2014/main" id="{57391C71-FA4E-8337-D2D9-4EE1A85CE769}"/>
              </a:ext>
            </a:extLst>
          </p:cNvPr>
          <p:cNvSpPr>
            <a:spLocks noGrp="1" noChangeArrowheads="1"/>
          </p:cNvSpPr>
          <p:nvPr>
            <p:ph idx="1"/>
          </p:nvPr>
        </p:nvSpPr>
        <p:spPr>
          <a:xfrm>
            <a:off x="-36512" y="1844824"/>
            <a:ext cx="9180512" cy="5013176"/>
          </a:xfrm>
        </p:spPr>
        <p:txBody>
          <a:bodyPr>
            <a:noAutofit/>
          </a:bodyPr>
          <a:lstStyle/>
          <a:p>
            <a:pPr lvl="1"/>
            <a:r>
              <a:rPr lang="en-US" sz="2400" dirty="0"/>
              <a:t>Memory cycle time</a:t>
            </a:r>
          </a:p>
          <a:p>
            <a:pPr lvl="2"/>
            <a:r>
              <a:rPr lang="en-US" sz="2400" dirty="0"/>
              <a:t>Access time plus any additional time required before second access can commence</a:t>
            </a:r>
          </a:p>
          <a:p>
            <a:pPr lvl="2"/>
            <a:r>
              <a:rPr lang="en-US" sz="2400" dirty="0"/>
              <a:t>Additional time may be required for transients to die out on signal lines or to regenerate data if they are read destructively</a:t>
            </a:r>
          </a:p>
          <a:p>
            <a:pPr lvl="2"/>
            <a:r>
              <a:rPr lang="en-US" sz="2400" dirty="0"/>
              <a:t>Concerned with the system bus, not the processor</a:t>
            </a:r>
          </a:p>
          <a:p>
            <a:endParaRPr lang="en-GB" dirty="0"/>
          </a:p>
        </p:txBody>
      </p:sp>
    </p:spTree>
    <p:extLst>
      <p:ext uri="{BB962C8B-B14F-4D97-AF65-F5344CB8AC3E}">
        <p14:creationId xmlns:p14="http://schemas.microsoft.com/office/powerpoint/2010/main" val="1711716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E117-C219-9842-38A3-3C5DABD01E83}"/>
            </a:ext>
          </a:extLst>
        </p:cNvPr>
        <p:cNvGrpSpPr/>
        <p:nvPr/>
      </p:nvGrpSpPr>
      <p:grpSpPr>
        <a:xfrm>
          <a:off x="0" y="0"/>
          <a:ext cx="0" cy="0"/>
          <a:chOff x="0" y="0"/>
          <a:chExt cx="0" cy="0"/>
        </a:xfrm>
      </p:grpSpPr>
      <p:sp>
        <p:nvSpPr>
          <p:cNvPr id="8194" name="Rectangle 2">
            <a:extLst>
              <a:ext uri="{FF2B5EF4-FFF2-40B4-BE49-F238E27FC236}">
                <a16:creationId xmlns:a16="http://schemas.microsoft.com/office/drawing/2014/main" id="{492865DE-EDAD-3C46-F138-3959ACDC8208}"/>
              </a:ext>
            </a:extLst>
          </p:cNvPr>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Performance Parameters of Memory</a:t>
            </a:r>
          </a:p>
        </p:txBody>
      </p:sp>
      <p:sp>
        <p:nvSpPr>
          <p:cNvPr id="8195" name="Rectangle 3">
            <a:extLst>
              <a:ext uri="{FF2B5EF4-FFF2-40B4-BE49-F238E27FC236}">
                <a16:creationId xmlns:a16="http://schemas.microsoft.com/office/drawing/2014/main" id="{485021C7-4F3F-5AD5-16C5-C90DC764B477}"/>
              </a:ext>
            </a:extLst>
          </p:cNvPr>
          <p:cNvSpPr>
            <a:spLocks noGrp="1" noChangeArrowheads="1"/>
          </p:cNvSpPr>
          <p:nvPr>
            <p:ph idx="1"/>
          </p:nvPr>
        </p:nvSpPr>
        <p:spPr>
          <a:xfrm>
            <a:off x="-36512" y="1844824"/>
            <a:ext cx="9180512" cy="5013176"/>
          </a:xfrm>
        </p:spPr>
        <p:txBody>
          <a:bodyPr>
            <a:noAutofit/>
          </a:bodyPr>
          <a:lstStyle/>
          <a:p>
            <a:pPr lvl="1"/>
            <a:r>
              <a:rPr lang="en-US" sz="2400" dirty="0"/>
              <a:t>Transfer rate</a:t>
            </a:r>
          </a:p>
          <a:p>
            <a:pPr lvl="2"/>
            <a:r>
              <a:rPr lang="en-US" sz="2400" dirty="0"/>
              <a:t>The rate at which data can be transferred into or out of a memory unit</a:t>
            </a:r>
          </a:p>
          <a:p>
            <a:pPr lvl="2"/>
            <a:r>
              <a:rPr lang="en-US" sz="2400" dirty="0"/>
              <a:t>For random-access memory it is equal to 1/(cycle time)</a:t>
            </a:r>
          </a:p>
          <a:p>
            <a:pPr lvl="2"/>
            <a:r>
              <a:rPr lang="en-US" sz="2400" dirty="0"/>
              <a:t>For non-random access, it is </a:t>
            </a:r>
          </a:p>
          <a:p>
            <a:pPr lvl="2"/>
            <a:r>
              <a:rPr lang="en-US" sz="2400" dirty="0"/>
              <a:t>Tn = Ta + n/R</a:t>
            </a:r>
          </a:p>
          <a:p>
            <a:pPr lvl="3"/>
            <a:r>
              <a:rPr lang="en-US" sz="2400" dirty="0"/>
              <a:t>Tn is avg time to read or write n bits</a:t>
            </a:r>
          </a:p>
          <a:p>
            <a:pPr lvl="3"/>
            <a:r>
              <a:rPr lang="en-US" sz="2400" dirty="0"/>
              <a:t>Ta is avg access time</a:t>
            </a:r>
          </a:p>
          <a:p>
            <a:pPr lvl="3"/>
            <a:r>
              <a:rPr lang="en-US" sz="2400" dirty="0"/>
              <a:t>n is number of bits</a:t>
            </a:r>
          </a:p>
          <a:p>
            <a:pPr lvl="3"/>
            <a:r>
              <a:rPr lang="en-US" sz="2400" dirty="0"/>
              <a:t>R is Transfer rate in bits per second</a:t>
            </a:r>
          </a:p>
          <a:p>
            <a:endParaRPr lang="en-GB" dirty="0"/>
          </a:p>
        </p:txBody>
      </p:sp>
    </p:spTree>
    <p:extLst>
      <p:ext uri="{BB962C8B-B14F-4D97-AF65-F5344CB8AC3E}">
        <p14:creationId xmlns:p14="http://schemas.microsoft.com/office/powerpoint/2010/main" val="1428442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7584" y="260648"/>
            <a:ext cx="7368987" cy="1116106"/>
          </a:xfrm>
        </p:spPr>
        <p:txBody>
          <a:bodyPr/>
          <a:lstStyle/>
          <a:p>
            <a:r>
              <a:rPr lang="en-US" dirty="0">
                <a:effectLst>
                  <a:outerShdw blurRad="38100" dist="38100" dir="2700000" algn="tl">
                    <a:srgbClr val="000000">
                      <a:alpha val="43137"/>
                    </a:srgbClr>
                  </a:outerShdw>
                </a:effectLst>
              </a:rPr>
              <a:t>Physical Type and Form Memory</a:t>
            </a:r>
          </a:p>
        </p:txBody>
      </p:sp>
      <p:sp>
        <p:nvSpPr>
          <p:cNvPr id="3" name="Content Placeholder 2"/>
          <p:cNvSpPr>
            <a:spLocks noGrp="1"/>
          </p:cNvSpPr>
          <p:nvPr>
            <p:ph idx="1"/>
          </p:nvPr>
        </p:nvSpPr>
        <p:spPr>
          <a:xfrm>
            <a:off x="467544" y="1052736"/>
            <a:ext cx="8352928" cy="5410200"/>
          </a:xfrm>
        </p:spPr>
        <p:txBody>
          <a:bodyPr>
            <a:normAutofit fontScale="77500" lnSpcReduction="20000"/>
          </a:bodyPr>
          <a:lstStyle/>
          <a:p>
            <a:pPr marL="228600" lvl="1">
              <a:spcBef>
                <a:spcPts val="2000"/>
              </a:spcBef>
              <a:buClr>
                <a:schemeClr val="accent1"/>
              </a:buClr>
            </a:pPr>
            <a:r>
              <a:rPr lang="en-US" sz="2162" dirty="0"/>
              <a:t>The most common forms are: </a:t>
            </a:r>
          </a:p>
          <a:p>
            <a:pPr lvl="1"/>
            <a:r>
              <a:rPr lang="en-US" sz="1765" dirty="0"/>
              <a:t>Semiconductor memory</a:t>
            </a:r>
          </a:p>
          <a:p>
            <a:pPr lvl="1"/>
            <a:r>
              <a:rPr lang="en-US" sz="1765" dirty="0"/>
              <a:t>Magnetic surface memory </a:t>
            </a:r>
          </a:p>
          <a:p>
            <a:pPr lvl="1"/>
            <a:r>
              <a:rPr lang="en-US" sz="1765" dirty="0"/>
              <a:t>Optical</a:t>
            </a:r>
          </a:p>
          <a:p>
            <a:pPr lvl="1"/>
            <a:r>
              <a:rPr lang="en-US" sz="1765" dirty="0"/>
              <a:t>Magneto-optical</a:t>
            </a:r>
          </a:p>
          <a:p>
            <a:pPr marL="228600" lvl="1">
              <a:spcBef>
                <a:spcPts val="2000"/>
              </a:spcBef>
              <a:buClr>
                <a:schemeClr val="accent1"/>
              </a:buClr>
            </a:pPr>
            <a:r>
              <a:rPr lang="en-US" sz="2118" dirty="0"/>
              <a:t>Several physical characteristics of data storage are important:</a:t>
            </a:r>
          </a:p>
          <a:p>
            <a:pPr lvl="1"/>
            <a:r>
              <a:rPr lang="en-US" dirty="0"/>
              <a:t>Volatile memory </a:t>
            </a:r>
          </a:p>
          <a:p>
            <a:pPr lvl="2"/>
            <a:r>
              <a:rPr lang="en-US" dirty="0"/>
              <a:t>Information decays naturally or is lost when electrical power is switched off</a:t>
            </a:r>
          </a:p>
          <a:p>
            <a:pPr lvl="1"/>
            <a:r>
              <a:rPr lang="en-US" dirty="0"/>
              <a:t>Nonvolatile memory </a:t>
            </a:r>
          </a:p>
          <a:p>
            <a:pPr lvl="2"/>
            <a:r>
              <a:rPr lang="en-US" dirty="0"/>
              <a:t>Once recorded, information remains without deterioration until deliberately changed</a:t>
            </a:r>
          </a:p>
          <a:p>
            <a:pPr lvl="2"/>
            <a:r>
              <a:rPr lang="en-US" dirty="0"/>
              <a:t>No electrical power is needed to retain information</a:t>
            </a:r>
          </a:p>
          <a:p>
            <a:pPr lvl="1"/>
            <a:r>
              <a:rPr lang="en-US" dirty="0"/>
              <a:t>Magnetic-surface memories </a:t>
            </a:r>
          </a:p>
          <a:p>
            <a:pPr lvl="2"/>
            <a:r>
              <a:rPr lang="en-US" dirty="0"/>
              <a:t>Are nonvolatile</a:t>
            </a:r>
          </a:p>
          <a:p>
            <a:pPr lvl="1"/>
            <a:r>
              <a:rPr lang="en-US" dirty="0"/>
              <a:t>Semiconductor memory </a:t>
            </a:r>
          </a:p>
          <a:p>
            <a:pPr lvl="2"/>
            <a:r>
              <a:rPr lang="en-US" dirty="0"/>
              <a:t>May be either volatile or nonvolatile</a:t>
            </a:r>
          </a:p>
          <a:p>
            <a:pPr lvl="1"/>
            <a:r>
              <a:rPr lang="en-US" dirty="0"/>
              <a:t>Nonerasable memory</a:t>
            </a:r>
          </a:p>
          <a:p>
            <a:pPr lvl="2"/>
            <a:r>
              <a:rPr lang="en-US" dirty="0"/>
              <a:t>Cannot be altered, except by destroying the storage unit</a:t>
            </a:r>
          </a:p>
          <a:p>
            <a:pPr lvl="2"/>
            <a:r>
              <a:rPr lang="en-US" dirty="0"/>
              <a:t>Semiconductor memory of this type is known as read-only memory (ROM)</a:t>
            </a:r>
          </a:p>
          <a:p>
            <a:pPr marL="228600" lvl="1">
              <a:spcBef>
                <a:spcPts val="2000"/>
              </a:spcBef>
              <a:buClr>
                <a:schemeClr val="accent1"/>
              </a:buClr>
            </a:pPr>
            <a:r>
              <a:rPr lang="en-US" sz="2065" dirty="0"/>
              <a:t>For random-access memory the organization is a key design issue</a:t>
            </a:r>
          </a:p>
          <a:p>
            <a:pPr lvl="1"/>
            <a:r>
              <a:rPr lang="en-US" sz="1806" dirty="0"/>
              <a:t>Organization refers to the physical arrangement of bits to form words</a:t>
            </a:r>
          </a:p>
        </p:txBody>
      </p:sp>
      <p:pic>
        <p:nvPicPr>
          <p:cNvPr id="4" name="Picture 3"/>
          <p:cNvPicPr>
            <a:picLocks noChangeAspect="1"/>
          </p:cNvPicPr>
          <p:nvPr/>
        </p:nvPicPr>
        <p:blipFill>
          <a:blip r:embed="rId3"/>
          <a:stretch>
            <a:fillRect/>
          </a:stretch>
        </p:blipFill>
        <p:spPr>
          <a:xfrm>
            <a:off x="6876256" y="4005064"/>
            <a:ext cx="2438400" cy="1906073"/>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3AE9A-1920-81C3-65FC-CA32B3D65FD4}"/>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0FA63530-4024-C040-F4CA-F97B00F53F94}"/>
              </a:ext>
            </a:extLst>
          </p:cNvPr>
          <p:cNvSpPr>
            <a:spLocks noGrp="1"/>
          </p:cNvSpPr>
          <p:nvPr>
            <p:ph type="body" sz="half" idx="2"/>
          </p:nvPr>
        </p:nvSpPr>
        <p:spPr>
          <a:xfrm>
            <a:off x="107504" y="3310592"/>
            <a:ext cx="5472608" cy="3528392"/>
          </a:xfrm>
        </p:spPr>
        <p:txBody>
          <a:bodyPr>
            <a:noAutofit/>
          </a:bodyPr>
          <a:lstStyle/>
          <a:p>
            <a:r>
              <a:rPr lang="en-US" sz="4400" dirty="0"/>
              <a:t>Today’s Class</a:t>
            </a:r>
          </a:p>
          <a:p>
            <a:r>
              <a:rPr lang="en-US" sz="4400"/>
              <a:t>4.1 and 4.2</a:t>
            </a:r>
            <a:endParaRPr lang="en-US" sz="4400" dirty="0"/>
          </a:p>
        </p:txBody>
      </p:sp>
      <p:sp>
        <p:nvSpPr>
          <p:cNvPr id="5" name="TextBox 4">
            <a:extLst>
              <a:ext uri="{FF2B5EF4-FFF2-40B4-BE49-F238E27FC236}">
                <a16:creationId xmlns:a16="http://schemas.microsoft.com/office/drawing/2014/main" id="{336E50DB-36A7-3088-2BB0-DD2447F89D68}"/>
              </a:ext>
            </a:extLst>
          </p:cNvPr>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941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6717C-60DD-39CF-2F01-962183D6BA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5825DC-1A00-719A-FF0B-2F6C924F0FC4}"/>
              </a:ext>
            </a:extLst>
          </p:cNvPr>
          <p:cNvSpPr>
            <a:spLocks noGrp="1"/>
          </p:cNvSpPr>
          <p:nvPr>
            <p:ph type="title"/>
          </p:nvPr>
        </p:nvSpPr>
        <p:spPr>
          <a:xfrm>
            <a:off x="0" y="764704"/>
            <a:ext cx="2993406" cy="2800890"/>
          </a:xfrm>
        </p:spPr>
        <p:txBody>
          <a:bodyPr/>
          <a:lstStyle/>
          <a:p>
            <a:r>
              <a:rPr lang="en-US" sz="3200" dirty="0"/>
              <a:t>Computer Components</a:t>
            </a:r>
          </a:p>
        </p:txBody>
      </p:sp>
      <p:pic>
        <p:nvPicPr>
          <p:cNvPr id="7" name="Picture 6">
            <a:extLst>
              <a:ext uri="{FF2B5EF4-FFF2-40B4-BE49-F238E27FC236}">
                <a16:creationId xmlns:a16="http://schemas.microsoft.com/office/drawing/2014/main" id="{CEE23211-F0C6-F280-B0F5-95923A48C617}"/>
              </a:ext>
            </a:extLst>
          </p:cNvPr>
          <p:cNvPicPr>
            <a:picLocks noChangeAspect="1"/>
          </p:cNvPicPr>
          <p:nvPr/>
        </p:nvPicPr>
        <p:blipFill>
          <a:blip r:embed="rId2"/>
          <a:stretch>
            <a:fillRect/>
          </a:stretch>
        </p:blipFill>
        <p:spPr>
          <a:xfrm>
            <a:off x="2483768" y="260648"/>
            <a:ext cx="6547609" cy="6292876"/>
          </a:xfrm>
          <a:prstGeom prst="rect">
            <a:avLst/>
          </a:prstGeom>
        </p:spPr>
      </p:pic>
    </p:spTree>
    <p:extLst>
      <p:ext uri="{BB962C8B-B14F-4D97-AF65-F5344CB8AC3E}">
        <p14:creationId xmlns:p14="http://schemas.microsoft.com/office/powerpoint/2010/main" val="3331823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6490E-BA42-C825-1F80-3C0DA2707ACF}"/>
            </a:ext>
          </a:extLst>
        </p:cNvPr>
        <p:cNvGrpSpPr/>
        <p:nvPr/>
      </p:nvGrpSpPr>
      <p:grpSpPr>
        <a:xfrm>
          <a:off x="0" y="0"/>
          <a:ext cx="0" cy="0"/>
          <a:chOff x="0" y="0"/>
          <a:chExt cx="0" cy="0"/>
        </a:xfrm>
      </p:grpSpPr>
      <p:sp>
        <p:nvSpPr>
          <p:cNvPr id="11" name="Text Placeholder 10">
            <a:extLst>
              <a:ext uri="{FF2B5EF4-FFF2-40B4-BE49-F238E27FC236}">
                <a16:creationId xmlns:a16="http://schemas.microsoft.com/office/drawing/2014/main" id="{54827224-BD47-9EA4-DCE6-CE051F2D67A9}"/>
              </a:ext>
            </a:extLst>
          </p:cNvPr>
          <p:cNvSpPr>
            <a:spLocks noGrp="1"/>
          </p:cNvSpPr>
          <p:nvPr>
            <p:ph type="body" sz="half" idx="2"/>
          </p:nvPr>
        </p:nvSpPr>
        <p:spPr>
          <a:xfrm>
            <a:off x="323528" y="1988840"/>
            <a:ext cx="5162872" cy="3528392"/>
          </a:xfrm>
        </p:spPr>
        <p:txBody>
          <a:bodyPr>
            <a:noAutofit/>
          </a:bodyPr>
          <a:lstStyle/>
          <a:p>
            <a:r>
              <a:rPr lang="en-US" sz="4400" dirty="0"/>
              <a:t>4.1 Principle of Locality</a:t>
            </a:r>
          </a:p>
        </p:txBody>
      </p:sp>
      <p:sp>
        <p:nvSpPr>
          <p:cNvPr id="5" name="TextBox 4">
            <a:extLst>
              <a:ext uri="{FF2B5EF4-FFF2-40B4-BE49-F238E27FC236}">
                <a16:creationId xmlns:a16="http://schemas.microsoft.com/office/drawing/2014/main" id="{740AD108-E961-4702-FC2D-B6DC8075364E}"/>
              </a:ext>
            </a:extLst>
          </p:cNvPr>
          <p:cNvSpPr txBox="1"/>
          <p:nvPr/>
        </p:nvSpPr>
        <p:spPr>
          <a:xfrm>
            <a:off x="5486400" y="1371600"/>
            <a:ext cx="2286000" cy="1938992"/>
          </a:xfrm>
          <a:prstGeom prst="rect">
            <a:avLst/>
          </a:prstGeom>
          <a:solidFill>
            <a:schemeClr val="accent3"/>
          </a:solidFill>
        </p:spPr>
        <p:txBody>
          <a:bodyPr wrap="square" rtlCol="0">
            <a:spAutoFit/>
          </a:bodyPr>
          <a:lstStyle/>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560926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a:t>
            </a:r>
          </a:p>
        </p:txBody>
      </p:sp>
      <p:sp>
        <p:nvSpPr>
          <p:cNvPr id="3" name="Content Placeholder 2"/>
          <p:cNvSpPr>
            <a:spLocks noGrp="1"/>
          </p:cNvSpPr>
          <p:nvPr>
            <p:ph idx="1"/>
          </p:nvPr>
        </p:nvSpPr>
        <p:spPr/>
        <p:txBody>
          <a:bodyPr/>
          <a:lstStyle/>
          <a:p>
            <a:r>
              <a:rPr lang="en-US" sz="2400" dirty="0"/>
              <a:t>Typical computer system is equipped with a hierarchy of memory subsystems, some </a:t>
            </a:r>
            <a:r>
              <a:rPr lang="en-US" sz="2400" b="1" dirty="0"/>
              <a:t>internal</a:t>
            </a:r>
            <a:r>
              <a:rPr lang="en-US" sz="2400" dirty="0"/>
              <a:t> to the system (directly accessible by the processor) and some </a:t>
            </a:r>
            <a:r>
              <a:rPr lang="en-US" sz="2400" b="1" dirty="0"/>
              <a:t>external</a:t>
            </a:r>
            <a:r>
              <a:rPr lang="en-US" sz="2400" dirty="0"/>
              <a:t> (accessible by the processor via an I/O module).</a:t>
            </a:r>
          </a:p>
          <a:p>
            <a:r>
              <a:rPr lang="en-US" sz="2400" dirty="0"/>
              <a:t>Focus of this chapter is Internal Memory Elements</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Principle of Locality</a:t>
            </a:r>
          </a:p>
        </p:txBody>
      </p:sp>
      <p:sp>
        <p:nvSpPr>
          <p:cNvPr id="3" name="Content Placeholder 2"/>
          <p:cNvSpPr>
            <a:spLocks noGrp="1"/>
          </p:cNvSpPr>
          <p:nvPr>
            <p:ph idx="1"/>
          </p:nvPr>
        </p:nvSpPr>
        <p:spPr>
          <a:xfrm>
            <a:off x="0" y="1700808"/>
            <a:ext cx="8645526" cy="4144963"/>
          </a:xfrm>
        </p:spPr>
        <p:txBody>
          <a:bodyPr>
            <a:noAutofit/>
          </a:bodyPr>
          <a:lstStyle/>
          <a:p>
            <a:r>
              <a:rPr lang="en-US" sz="2400" dirty="0"/>
              <a:t>Locality of Reference</a:t>
            </a:r>
          </a:p>
          <a:p>
            <a:r>
              <a:rPr lang="en-US" sz="2400" dirty="0"/>
              <a:t>During execution of a program, memory referenced by a program for both instructions and data, are in a cluster</a:t>
            </a:r>
          </a:p>
          <a:p>
            <a:pPr lvl="1"/>
            <a:r>
              <a:rPr lang="en-US" sz="2400" dirty="0"/>
              <a:t>Loop: within a loop, only a small set of instructions are repeated</a:t>
            </a:r>
          </a:p>
          <a:p>
            <a:pPr lvl="1"/>
            <a:r>
              <a:rPr lang="en-US" sz="2400" dirty="0"/>
              <a:t>Tables/Arrays: only a small cluster of data is referenced</a:t>
            </a:r>
          </a:p>
          <a:p>
            <a:r>
              <a:rPr lang="en-US" sz="2400" dirty="0"/>
              <a:t>Over a long period of execution, the clusters change but over a short period, the processor is working with a fixed clusters of memory references</a:t>
            </a:r>
          </a:p>
          <a:p>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Locality is based on three assertions</a:t>
            </a:r>
          </a:p>
        </p:txBody>
      </p:sp>
      <p:sp>
        <p:nvSpPr>
          <p:cNvPr id="3" name="Content Placeholder 2"/>
          <p:cNvSpPr>
            <a:spLocks noGrp="1"/>
          </p:cNvSpPr>
          <p:nvPr>
            <p:ph idx="1"/>
          </p:nvPr>
        </p:nvSpPr>
        <p:spPr>
          <a:xfrm>
            <a:off x="35496" y="1844824"/>
            <a:ext cx="8964488" cy="5048200"/>
          </a:xfrm>
        </p:spPr>
        <p:txBody>
          <a:bodyPr>
            <a:normAutofit/>
          </a:bodyPr>
          <a:lstStyle/>
          <a:p>
            <a:pPr marL="457200" indent="-457200">
              <a:buFont typeface="+mj-lt"/>
              <a:buAutoNum type="arabicPeriod"/>
            </a:pPr>
            <a:r>
              <a:rPr lang="en-US" sz="2400" dirty="0"/>
              <a:t>During any interval of time, a program references </a:t>
            </a:r>
            <a:r>
              <a:rPr lang="en-US" sz="2400" b="1" dirty="0"/>
              <a:t>memory locations non-uniformly</a:t>
            </a:r>
            <a:r>
              <a:rPr lang="en-US" sz="2400" dirty="0"/>
              <a:t>. That is, some units of memory are more likely to be accessed than others.</a:t>
            </a:r>
          </a:p>
          <a:p>
            <a:pPr marL="457200" indent="-457200">
              <a:buFont typeface="+mj-lt"/>
              <a:buAutoNum type="arabicPeriod"/>
            </a:pPr>
            <a:r>
              <a:rPr lang="en-US" sz="2400" dirty="0"/>
              <a:t>As a function of time, the probability that a given unit of memory is referenced tends to change slowly. Put another way, the </a:t>
            </a:r>
            <a:r>
              <a:rPr lang="en-US" sz="2400" b="1" dirty="0"/>
              <a:t>probability distribution of memory references across the entire memory space tends to change slowly </a:t>
            </a:r>
            <a:r>
              <a:rPr lang="en-US" sz="2400" dirty="0"/>
              <a:t>over time.</a:t>
            </a:r>
          </a:p>
          <a:p>
            <a:pPr marL="457200" indent="-457200">
              <a:buFont typeface="+mj-lt"/>
              <a:buAutoNum type="arabicPeriod"/>
            </a:pPr>
            <a:r>
              <a:rPr lang="en-US" sz="2400" dirty="0"/>
              <a:t>The correlation between </a:t>
            </a:r>
            <a:r>
              <a:rPr lang="en-US" sz="2400" b="1" dirty="0"/>
              <a:t>immediate past </a:t>
            </a:r>
            <a:r>
              <a:rPr lang="en-US" sz="2400" dirty="0"/>
              <a:t>and </a:t>
            </a:r>
            <a:r>
              <a:rPr lang="en-US" sz="2400" b="1" dirty="0"/>
              <a:t>immediate future memory</a:t>
            </a:r>
            <a:r>
              <a:rPr lang="en-US" sz="2400" dirty="0"/>
              <a:t> reference patterns is high, and tapers off as the time interval increases.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Temporal Locality</a:t>
            </a:r>
          </a:p>
        </p:txBody>
      </p:sp>
      <p:sp>
        <p:nvSpPr>
          <p:cNvPr id="3" name="Content Placeholder 2"/>
          <p:cNvSpPr>
            <a:spLocks noGrp="1"/>
          </p:cNvSpPr>
          <p:nvPr>
            <p:ph idx="1"/>
          </p:nvPr>
        </p:nvSpPr>
        <p:spPr>
          <a:xfrm>
            <a:off x="0" y="1772816"/>
            <a:ext cx="8244408" cy="4425355"/>
          </a:xfrm>
        </p:spPr>
        <p:txBody>
          <a:bodyPr>
            <a:noAutofit/>
          </a:bodyPr>
          <a:lstStyle/>
          <a:p>
            <a:r>
              <a:rPr lang="en-US" sz="2400" b="1" dirty="0"/>
              <a:t>Temporal locality: tendency of a program to reference </a:t>
            </a:r>
            <a:r>
              <a:rPr lang="en-US" sz="2400" dirty="0"/>
              <a:t>in the near future those units of memory referenced in the recent past. </a:t>
            </a:r>
          </a:p>
          <a:p>
            <a:r>
              <a:rPr lang="en-US" sz="2400" dirty="0"/>
              <a:t>For example, when an iteration loop is executed, the processor executes the same set of instructions repeatedly. Constants, temporary variables, and working stacks are also constructs that lead to this principle.</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7FD79-84EE-87AA-A75A-8EBBB7BB0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C830BF-A23A-82A3-180D-0664686C347D}"/>
              </a:ext>
            </a:extLst>
          </p:cNvPr>
          <p:cNvSpPr>
            <a:spLocks noGrp="1"/>
          </p:cNvSpPr>
          <p:nvPr>
            <p:ph type="title"/>
          </p:nvPr>
        </p:nvSpPr>
        <p:spPr/>
        <p:txBody>
          <a:bodyPr/>
          <a:lstStyle/>
          <a:p>
            <a:r>
              <a:rPr lang="en-US" dirty="0"/>
              <a:t>Spatial Locality</a:t>
            </a:r>
          </a:p>
        </p:txBody>
      </p:sp>
      <p:sp>
        <p:nvSpPr>
          <p:cNvPr id="3" name="Content Placeholder 2">
            <a:extLst>
              <a:ext uri="{FF2B5EF4-FFF2-40B4-BE49-F238E27FC236}">
                <a16:creationId xmlns:a16="http://schemas.microsoft.com/office/drawing/2014/main" id="{FAC7878E-811B-44E8-28D2-0DDFC16BBD0A}"/>
              </a:ext>
            </a:extLst>
          </p:cNvPr>
          <p:cNvSpPr>
            <a:spLocks noGrp="1"/>
          </p:cNvSpPr>
          <p:nvPr>
            <p:ph idx="1"/>
          </p:nvPr>
        </p:nvSpPr>
        <p:spPr>
          <a:xfrm>
            <a:off x="0" y="1772816"/>
            <a:ext cx="8460432" cy="4425355"/>
          </a:xfrm>
        </p:spPr>
        <p:txBody>
          <a:bodyPr>
            <a:noAutofit/>
          </a:bodyPr>
          <a:lstStyle/>
          <a:p>
            <a:r>
              <a:rPr lang="en-US" sz="2400" b="1" dirty="0"/>
              <a:t>Spatial locality: tendency of a program to reference </a:t>
            </a:r>
            <a:r>
              <a:rPr lang="en-US" sz="2400" dirty="0"/>
              <a:t>units of memory whose addresses are near one another. That is, if a unit of memory </a:t>
            </a:r>
            <a:r>
              <a:rPr lang="en-US" sz="2400" i="1" dirty="0"/>
              <a:t>x </a:t>
            </a:r>
            <a:r>
              <a:rPr lang="en-US" sz="2400" dirty="0"/>
              <a:t>is referenced at time </a:t>
            </a:r>
            <a:r>
              <a:rPr lang="en-US" sz="2400" i="1" dirty="0"/>
              <a:t>t, it is likely that units in the range x - k through x + k </a:t>
            </a:r>
            <a:r>
              <a:rPr lang="en-US" sz="2400" dirty="0"/>
              <a:t>will be referenced in the near future, for a relatively small value of </a:t>
            </a:r>
            <a:r>
              <a:rPr lang="en-US" sz="2400" i="1" dirty="0"/>
              <a:t>k. </a:t>
            </a:r>
          </a:p>
          <a:p>
            <a:r>
              <a:rPr lang="en-US" sz="2400" dirty="0"/>
              <a:t>This</a:t>
            </a:r>
            <a:r>
              <a:rPr lang="en-US" sz="2400" i="1" dirty="0"/>
              <a:t> </a:t>
            </a:r>
            <a:r>
              <a:rPr lang="en-US" sz="2400" dirty="0"/>
              <a:t>reflects the tendency of a processor to access instructions </a:t>
            </a:r>
            <a:r>
              <a:rPr lang="en-US" sz="2400" b="1" dirty="0"/>
              <a:t>sequentially</a:t>
            </a:r>
            <a:r>
              <a:rPr lang="en-US" sz="2400" dirty="0"/>
              <a:t>. Spatial location also reflects the tendency of a program to access data locations sequentially, such as when processing a table of data.</a:t>
            </a:r>
          </a:p>
        </p:txBody>
      </p:sp>
    </p:spTree>
    <p:extLst>
      <p:ext uri="{BB962C8B-B14F-4D97-AF65-F5344CB8AC3E}">
        <p14:creationId xmlns:p14="http://schemas.microsoft.com/office/powerpoint/2010/main" val="2016770744"/>
      </p:ext>
    </p:extLst>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13702</TotalTime>
  <Words>2588</Words>
  <Application>Microsoft Office PowerPoint</Application>
  <PresentationFormat>On-screen Show (4:3)</PresentationFormat>
  <Paragraphs>248</Paragraphs>
  <Slides>25</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Rockwell</vt:lpstr>
      <vt:lpstr>Times New Roman</vt:lpstr>
      <vt:lpstr>Wingdings</vt:lpstr>
      <vt:lpstr>Advantage</vt:lpstr>
      <vt:lpstr>William Stallings  Computer Organization  and Architecture 11th Edition</vt:lpstr>
      <vt:lpstr>Chapter 4</vt:lpstr>
      <vt:lpstr>Computer Components</vt:lpstr>
      <vt:lpstr>PowerPoint Presentation</vt:lpstr>
      <vt:lpstr>Memory</vt:lpstr>
      <vt:lpstr>Principle of Locality</vt:lpstr>
      <vt:lpstr>Locality is based on three assertions</vt:lpstr>
      <vt:lpstr>Temporal Locality</vt:lpstr>
      <vt:lpstr>Spatial Locality</vt:lpstr>
      <vt:lpstr>Application of Temporal and Spatial Locality</vt:lpstr>
      <vt:lpstr>Distribution of data location accesses vs. instruction fetch addresses</vt:lpstr>
      <vt:lpstr>Types of Instructions</vt:lpstr>
      <vt:lpstr>PowerPoint Presentation</vt:lpstr>
      <vt:lpstr>Memory</vt:lpstr>
      <vt:lpstr>Characteristics of Memory Systems</vt:lpstr>
      <vt:lpstr>Access Methods</vt:lpstr>
      <vt:lpstr>Access Methods</vt:lpstr>
      <vt:lpstr>Access Methods</vt:lpstr>
      <vt:lpstr>Access Methods</vt:lpstr>
      <vt:lpstr>PowerPoint Presentation</vt:lpstr>
      <vt:lpstr>Performance Parameters of Memory</vt:lpstr>
      <vt:lpstr>Performance Parameters of Memory</vt:lpstr>
      <vt:lpstr>Performance Parameters of Memory</vt:lpstr>
      <vt:lpstr>Physical Type and Form Memory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04 Cache Memory</dc:title>
  <dc:creator>Adrian J Pullin</dc:creator>
  <cp:lastModifiedBy>Haider Zaidi</cp:lastModifiedBy>
  <cp:revision>258</cp:revision>
  <dcterms:created xsi:type="dcterms:W3CDTF">2012-06-19T17:26:14Z</dcterms:created>
  <dcterms:modified xsi:type="dcterms:W3CDTF">2025-09-27T15:58:51Z</dcterms:modified>
</cp:coreProperties>
</file>