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Classic" panose="020B0604020202020204" charset="0"/>
      <p:regular r:id="rId16"/>
    </p:embeddedFont>
    <p:embeddedFont>
      <p:font typeface="Montserrat Classic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06006" y="4718954"/>
            <a:ext cx="14275988"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GAMEGRID</a:t>
            </a:r>
          </a:p>
        </p:txBody>
      </p:sp>
      <p:grpSp>
        <p:nvGrpSpPr>
          <p:cNvPr id="3" name="Group 3"/>
          <p:cNvGrpSpPr/>
          <p:nvPr/>
        </p:nvGrpSpPr>
        <p:grpSpPr>
          <a:xfrm>
            <a:off x="2554368" y="2705199"/>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26468" y="2461529"/>
            <a:ext cx="9235063" cy="2000250"/>
          </a:xfrm>
          <a:prstGeom prst="rect">
            <a:avLst/>
          </a:prstGeom>
        </p:spPr>
        <p:txBody>
          <a:bodyPr lIns="0" tIns="0" rIns="0" bIns="0" rtlCol="0" anchor="t">
            <a:spAutoFit/>
          </a:bodyPr>
          <a:lstStyle/>
          <a:p>
            <a:pPr algn="ctr">
              <a:lnSpc>
                <a:spcPts val="15000"/>
              </a:lnSpc>
            </a:pPr>
            <a:r>
              <a:rPr lang="en-US" sz="15000">
                <a:solidFill>
                  <a:srgbClr val="000000"/>
                </a:solidFill>
                <a:latin typeface="Brittany Bold"/>
              </a:rPr>
              <a:t>React App</a:t>
            </a:r>
          </a:p>
        </p:txBody>
      </p:sp>
      <p:sp>
        <p:nvSpPr>
          <p:cNvPr id="7" name="TextBox 7"/>
          <p:cNvSpPr txBox="1"/>
          <p:nvPr/>
        </p:nvSpPr>
        <p:spPr>
          <a:xfrm>
            <a:off x="3363172" y="4718954"/>
            <a:ext cx="11561656"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GAMEGRID</a:t>
            </a:r>
          </a:p>
        </p:txBody>
      </p:sp>
      <p:sp>
        <p:nvSpPr>
          <p:cNvPr id="8" name="TextBox 8"/>
          <p:cNvSpPr txBox="1"/>
          <p:nvPr/>
        </p:nvSpPr>
        <p:spPr>
          <a:xfrm>
            <a:off x="10835842" y="7251241"/>
            <a:ext cx="6423458" cy="1780541"/>
          </a:xfrm>
          <a:prstGeom prst="rect">
            <a:avLst/>
          </a:prstGeom>
        </p:spPr>
        <p:txBody>
          <a:bodyPr lIns="0" tIns="0" rIns="0" bIns="0" rtlCol="0" anchor="t">
            <a:spAutoFit/>
          </a:bodyPr>
          <a:lstStyle/>
          <a:p>
            <a:pPr algn="ctr">
              <a:lnSpc>
                <a:spcPts val="4759"/>
              </a:lnSpc>
            </a:pPr>
            <a:r>
              <a:rPr lang="en-US" sz="3399" spc="169">
                <a:solidFill>
                  <a:srgbClr val="000000"/>
                </a:solidFill>
                <a:latin typeface="Montserrat Classic"/>
              </a:rPr>
              <a:t>By: Loveleen Goyal</a:t>
            </a:r>
          </a:p>
          <a:p>
            <a:pPr algn="ctr">
              <a:lnSpc>
                <a:spcPts val="4759"/>
              </a:lnSpc>
            </a:pPr>
            <a:r>
              <a:rPr lang="en-US" sz="3399" spc="169">
                <a:solidFill>
                  <a:srgbClr val="000000"/>
                </a:solidFill>
                <a:latin typeface="Montserrat Classic"/>
              </a:rPr>
              <a:t>2110992021</a:t>
            </a:r>
          </a:p>
          <a:p>
            <a:pPr algn="ctr">
              <a:lnSpc>
                <a:spcPts val="4759"/>
              </a:lnSpc>
            </a:pPr>
            <a:r>
              <a:rPr lang="en-US" sz="3399" spc="169">
                <a:solidFill>
                  <a:srgbClr val="000000"/>
                </a:solidFill>
                <a:latin typeface="Montserrat Classic"/>
              </a:rPr>
              <a:t>G19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76BC2420-E034-1F1F-9DA8-14DABE6E38FC}"/>
              </a:ext>
            </a:extLst>
          </p:cNvPr>
          <p:cNvGrpSpPr/>
          <p:nvPr/>
        </p:nvGrpSpPr>
        <p:grpSpPr>
          <a:xfrm>
            <a:off x="4571999" y="952500"/>
            <a:ext cx="8839201" cy="8305800"/>
            <a:chOff x="0" y="0"/>
            <a:chExt cx="812800" cy="812800"/>
          </a:xfrm>
        </p:grpSpPr>
        <p:sp>
          <p:nvSpPr>
            <p:cNvPr id="7" name="Freeform 4">
              <a:extLst>
                <a:ext uri="{FF2B5EF4-FFF2-40B4-BE49-F238E27FC236}">
                  <a16:creationId xmlns:a16="http://schemas.microsoft.com/office/drawing/2014/main" id="{154FFFFF-B7C9-A745-9C7E-BF16DDB6CC5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txBody>
            <a:bodyPr/>
            <a:lstStyle/>
            <a:p>
              <a:endParaRPr lang="en-IN"/>
            </a:p>
          </p:txBody>
        </p:sp>
        <p:sp>
          <p:nvSpPr>
            <p:cNvPr id="8" name="TextBox 5">
              <a:extLst>
                <a:ext uri="{FF2B5EF4-FFF2-40B4-BE49-F238E27FC236}">
                  <a16:creationId xmlns:a16="http://schemas.microsoft.com/office/drawing/2014/main" id="{7134C912-D75B-CBBF-69F7-FBC515093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1A3F82FA-F245-0E2F-A55E-4B28010D2FCB}"/>
              </a:ext>
            </a:extLst>
          </p:cNvPr>
          <p:cNvSpPr txBox="1"/>
          <p:nvPr/>
        </p:nvSpPr>
        <p:spPr>
          <a:xfrm>
            <a:off x="4419599" y="3893860"/>
            <a:ext cx="9144000" cy="2913618"/>
          </a:xfrm>
          <a:prstGeom prst="rect">
            <a:avLst/>
          </a:prstGeom>
          <a:noFill/>
        </p:spPr>
        <p:txBody>
          <a:bodyPr wrap="square">
            <a:spAutoFit/>
          </a:bodyPr>
          <a:lstStyle/>
          <a:p>
            <a:pPr algn="ctr">
              <a:lnSpc>
                <a:spcPts val="10999"/>
              </a:lnSpc>
            </a:pPr>
            <a:r>
              <a:rPr lang="en-US" sz="9600" dirty="0">
                <a:solidFill>
                  <a:srgbClr val="000000"/>
                </a:solidFill>
                <a:latin typeface="Montserrat Classic Bold"/>
              </a:rPr>
              <a:t>THANK</a:t>
            </a:r>
          </a:p>
          <a:p>
            <a:pPr algn="ctr">
              <a:lnSpc>
                <a:spcPts val="10999"/>
              </a:lnSpc>
            </a:pPr>
            <a:r>
              <a:rPr lang="en-US" sz="9600" dirty="0">
                <a:solidFill>
                  <a:srgbClr val="000000"/>
                </a:solidFill>
                <a:latin typeface="Montserrat Classic Bold"/>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 y="-139447"/>
            <a:ext cx="9415644" cy="10588544"/>
            <a:chOff x="-21147" y="-38100"/>
            <a:chExt cx="2479840" cy="2893025"/>
          </a:xfrm>
        </p:grpSpPr>
        <p:sp>
          <p:nvSpPr>
            <p:cNvPr id="3" name="Freeform 3"/>
            <p:cNvSpPr/>
            <p:nvPr/>
          </p:nvSpPr>
          <p:spPr>
            <a:xfrm>
              <a:off x="-21147" y="0"/>
              <a:ext cx="2458693" cy="2810636"/>
            </a:xfrm>
            <a:custGeom>
              <a:avLst/>
              <a:gdLst/>
              <a:ahLst/>
              <a:cxnLst/>
              <a:rect l="l" t="t" r="r" b="b"/>
              <a:pathLst>
                <a:path w="2458693" h="2854925">
                  <a:moveTo>
                    <a:pt x="0" y="0"/>
                  </a:moveTo>
                  <a:lnTo>
                    <a:pt x="2458693" y="0"/>
                  </a:lnTo>
                  <a:lnTo>
                    <a:pt x="2458693" y="2854925"/>
                  </a:lnTo>
                  <a:lnTo>
                    <a:pt x="0" y="2854925"/>
                  </a:lnTo>
                  <a:close/>
                </a:path>
              </a:pathLst>
            </a:custGeom>
            <a:solidFill>
              <a:srgbClr val="FFF6E3"/>
            </a:solidFill>
          </p:spPr>
          <p:txBody>
            <a:bodyPr/>
            <a:lstStyle/>
            <a:p>
              <a:endParaRPr lang="en-IN" dirty="0"/>
            </a:p>
          </p:txBody>
        </p:sp>
        <p:sp>
          <p:nvSpPr>
            <p:cNvPr id="4" name="TextBox 4"/>
            <p:cNvSpPr txBox="1"/>
            <p:nvPr/>
          </p:nvSpPr>
          <p:spPr>
            <a:xfrm>
              <a:off x="0" y="-38100"/>
              <a:ext cx="2458693"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961443" y="1028700"/>
            <a:ext cx="7297857" cy="8229600"/>
            <a:chOff x="0" y="0"/>
            <a:chExt cx="9730476" cy="10972800"/>
          </a:xfrm>
        </p:grpSpPr>
        <p:pic>
          <p:nvPicPr>
            <p:cNvPr id="6" name="Picture 6"/>
            <p:cNvPicPr>
              <a:picLocks noChangeAspect="1"/>
            </p:cNvPicPr>
            <p:nvPr/>
          </p:nvPicPr>
          <p:blipFill>
            <a:blip r:embed="rId2"/>
            <a:srcRect t="6782" b="6782"/>
            <a:stretch>
              <a:fillRect/>
            </a:stretch>
          </p:blipFill>
          <p:spPr>
            <a:xfrm>
              <a:off x="0" y="0"/>
              <a:ext cx="9730476" cy="10972800"/>
            </a:xfrm>
            <a:prstGeom prst="rect">
              <a:avLst/>
            </a:prstGeom>
          </p:spPr>
        </p:pic>
      </p:grpSp>
      <p:sp>
        <p:nvSpPr>
          <p:cNvPr id="7" name="TextBox 7"/>
          <p:cNvSpPr txBox="1"/>
          <p:nvPr/>
        </p:nvSpPr>
        <p:spPr>
          <a:xfrm>
            <a:off x="1299250" y="2917674"/>
            <a:ext cx="6354149" cy="1069976"/>
          </a:xfrm>
          <a:prstGeom prst="rect">
            <a:avLst/>
          </a:prstGeom>
        </p:spPr>
        <p:txBody>
          <a:bodyPr lIns="0" tIns="0" rIns="0" bIns="0" rtlCol="0" anchor="t">
            <a:spAutoFit/>
          </a:bodyPr>
          <a:lstStyle/>
          <a:p>
            <a:pPr>
              <a:lnSpc>
                <a:spcPts val="8000"/>
              </a:lnSpc>
            </a:pPr>
            <a:r>
              <a:rPr lang="en-US" sz="8000">
                <a:solidFill>
                  <a:srgbClr val="000000"/>
                </a:solidFill>
                <a:latin typeface="Montserrat Classic Bold"/>
              </a:rPr>
              <a:t>GAMEGRID</a:t>
            </a:r>
          </a:p>
        </p:txBody>
      </p:sp>
      <p:sp>
        <p:nvSpPr>
          <p:cNvPr id="8" name="TextBox 8"/>
          <p:cNvSpPr txBox="1"/>
          <p:nvPr/>
        </p:nvSpPr>
        <p:spPr>
          <a:xfrm>
            <a:off x="1299250" y="4452745"/>
            <a:ext cx="6354149" cy="3789045"/>
          </a:xfrm>
          <a:prstGeom prst="rect">
            <a:avLst/>
          </a:prstGeom>
        </p:spPr>
        <p:txBody>
          <a:bodyPr lIns="0" tIns="0" rIns="0" bIns="0" rtlCol="0" anchor="t">
            <a:spAutoFit/>
          </a:bodyPr>
          <a:lstStyle/>
          <a:p>
            <a:pPr>
              <a:lnSpc>
                <a:spcPts val="3779"/>
              </a:lnSpc>
            </a:pPr>
            <a:r>
              <a:rPr lang="en-US" sz="2699">
                <a:solidFill>
                  <a:srgbClr val="000000"/>
                </a:solidFill>
                <a:latin typeface="Montserrat Classic"/>
              </a:rPr>
              <a:t>GameGrid is an exciting React web application that brings together classic games like Tic-Tac-Toe, Rock-Paper-Scissors, and Snake on a single platform. Whether you're a fan of strategy, quick thinking, or classic arcade action, GameGrid has something for everyone.</a:t>
            </a:r>
          </a:p>
        </p:txBody>
      </p:sp>
      <p:sp>
        <p:nvSpPr>
          <p:cNvPr id="9" name="TextBox 9"/>
          <p:cNvSpPr txBox="1"/>
          <p:nvPr/>
        </p:nvSpPr>
        <p:spPr>
          <a:xfrm>
            <a:off x="1299250" y="1387325"/>
            <a:ext cx="6354149" cy="1387475"/>
          </a:xfrm>
          <a:prstGeom prst="rect">
            <a:avLst/>
          </a:prstGeom>
        </p:spPr>
        <p:txBody>
          <a:bodyPr lIns="0" tIns="0" rIns="0" bIns="0" rtlCol="0" anchor="t">
            <a:spAutoFit/>
          </a:bodyPr>
          <a:lstStyle/>
          <a:p>
            <a:pPr>
              <a:lnSpc>
                <a:spcPts val="10599"/>
              </a:lnSpc>
            </a:pPr>
            <a:r>
              <a:rPr lang="en-US" sz="9999">
                <a:solidFill>
                  <a:srgbClr val="000000"/>
                </a:solidFill>
                <a:latin typeface="Brittany Bold"/>
              </a:rPr>
              <a:t>introducing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67" y="0"/>
            <a:ext cx="18288000" cy="4991475"/>
            <a:chOff x="0" y="0"/>
            <a:chExt cx="4816593" cy="1314627"/>
          </a:xfrm>
        </p:grpSpPr>
        <p:sp>
          <p:nvSpPr>
            <p:cNvPr id="3" name="Freeform 3"/>
            <p:cNvSpPr/>
            <p:nvPr/>
          </p:nvSpPr>
          <p:spPr>
            <a:xfrm>
              <a:off x="0" y="0"/>
              <a:ext cx="4816592" cy="1314627"/>
            </a:xfrm>
            <a:custGeom>
              <a:avLst/>
              <a:gdLst/>
              <a:ahLst/>
              <a:cxnLst/>
              <a:rect l="l" t="t" r="r" b="b"/>
              <a:pathLst>
                <a:path w="4816592" h="1314627">
                  <a:moveTo>
                    <a:pt x="0" y="0"/>
                  </a:moveTo>
                  <a:lnTo>
                    <a:pt x="4816592" y="0"/>
                  </a:lnTo>
                  <a:lnTo>
                    <a:pt x="4816592" y="1314627"/>
                  </a:lnTo>
                  <a:lnTo>
                    <a:pt x="0" y="1314627"/>
                  </a:lnTo>
                  <a:close/>
                </a:path>
              </a:pathLst>
            </a:custGeom>
            <a:solidFill>
              <a:srgbClr val="FFF6E3"/>
            </a:solidFill>
          </p:spPr>
          <p:txBody>
            <a:bodyPr/>
            <a:lstStyle/>
            <a:p>
              <a:endParaRPr lang="en-IN"/>
            </a:p>
          </p:txBody>
        </p:sp>
        <p:sp>
          <p:nvSpPr>
            <p:cNvPr id="4" name="TextBox 4"/>
            <p:cNvSpPr txBox="1"/>
            <p:nvPr/>
          </p:nvSpPr>
          <p:spPr>
            <a:xfrm>
              <a:off x="0" y="-38100"/>
              <a:ext cx="4816593" cy="13527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973541" y="905437"/>
            <a:ext cx="5873170" cy="1113790"/>
          </a:xfrm>
          <a:prstGeom prst="rect">
            <a:avLst/>
          </a:prstGeom>
        </p:spPr>
        <p:txBody>
          <a:bodyPr lIns="0" tIns="0" rIns="0" bIns="0" rtlCol="0" anchor="t">
            <a:spAutoFit/>
          </a:bodyPr>
          <a:lstStyle/>
          <a:p>
            <a:pPr>
              <a:lnSpc>
                <a:spcPts val="8480"/>
              </a:lnSpc>
            </a:pPr>
            <a:r>
              <a:rPr lang="en-US" sz="8000">
                <a:solidFill>
                  <a:srgbClr val="000000"/>
                </a:solidFill>
                <a:latin typeface="Montserrat Classic Bold"/>
              </a:rPr>
              <a:t>OBJECTIVE</a:t>
            </a:r>
          </a:p>
        </p:txBody>
      </p:sp>
      <p:sp>
        <p:nvSpPr>
          <p:cNvPr id="6" name="TextBox 6"/>
          <p:cNvSpPr txBox="1"/>
          <p:nvPr/>
        </p:nvSpPr>
        <p:spPr>
          <a:xfrm>
            <a:off x="1526174" y="2314368"/>
            <a:ext cx="15230718" cy="1884045"/>
          </a:xfrm>
          <a:prstGeom prst="rect">
            <a:avLst/>
          </a:prstGeom>
        </p:spPr>
        <p:txBody>
          <a:bodyPr lIns="0" tIns="0" rIns="0" bIns="0" rtlCol="0" anchor="t">
            <a:spAutoFit/>
          </a:bodyPr>
          <a:lstStyle/>
          <a:p>
            <a:pPr>
              <a:lnSpc>
                <a:spcPts val="3779"/>
              </a:lnSpc>
            </a:pPr>
            <a:r>
              <a:rPr lang="en-US" sz="2699" spc="43">
                <a:solidFill>
                  <a:srgbClr val="000000"/>
                </a:solidFill>
                <a:latin typeface="Montserrat Classic"/>
              </a:rPr>
              <a:t>The objective of the Game Grid app is to provide a diverse and engaging platform for users to enjoy classic games such as Tic-Tac-Toe, Rock-Paper-Scissors, Snake, and more. Our goal is to create an immersive gaming experience that offers entertainment, challenges, and opportunities for social interaction.</a:t>
            </a:r>
          </a:p>
        </p:txBody>
      </p:sp>
      <p:sp>
        <p:nvSpPr>
          <p:cNvPr id="7" name="TextBox 7"/>
          <p:cNvSpPr txBox="1"/>
          <p:nvPr/>
        </p:nvSpPr>
        <p:spPr>
          <a:xfrm>
            <a:off x="2362129" y="5770619"/>
            <a:ext cx="13563742" cy="1113790"/>
          </a:xfrm>
          <a:prstGeom prst="rect">
            <a:avLst/>
          </a:prstGeom>
        </p:spPr>
        <p:txBody>
          <a:bodyPr lIns="0" tIns="0" rIns="0" bIns="0" rtlCol="0" anchor="t">
            <a:spAutoFit/>
          </a:bodyPr>
          <a:lstStyle/>
          <a:p>
            <a:pPr>
              <a:lnSpc>
                <a:spcPts val="8480"/>
              </a:lnSpc>
            </a:pPr>
            <a:r>
              <a:rPr lang="en-US" sz="8000">
                <a:solidFill>
                  <a:srgbClr val="000000"/>
                </a:solidFill>
                <a:latin typeface="Montserrat Classic Bold"/>
              </a:rPr>
              <a:t>FUTURE ADVANCEMENTS</a:t>
            </a:r>
          </a:p>
        </p:txBody>
      </p:sp>
      <p:sp>
        <p:nvSpPr>
          <p:cNvPr id="8" name="TextBox 8"/>
          <p:cNvSpPr txBox="1"/>
          <p:nvPr/>
        </p:nvSpPr>
        <p:spPr>
          <a:xfrm>
            <a:off x="1528641" y="7360847"/>
            <a:ext cx="15230718" cy="1407795"/>
          </a:xfrm>
          <a:prstGeom prst="rect">
            <a:avLst/>
          </a:prstGeom>
        </p:spPr>
        <p:txBody>
          <a:bodyPr lIns="0" tIns="0" rIns="0" bIns="0" rtlCol="0" anchor="t">
            <a:spAutoFit/>
          </a:bodyPr>
          <a:lstStyle/>
          <a:p>
            <a:pPr>
              <a:lnSpc>
                <a:spcPts val="3779"/>
              </a:lnSpc>
            </a:pPr>
            <a:r>
              <a:rPr lang="en-US" sz="2699" spc="43">
                <a:solidFill>
                  <a:srgbClr val="000000"/>
                </a:solidFill>
                <a:latin typeface="Montserrat Classic"/>
              </a:rPr>
              <a:t>We aim to deliver a user-friendly interface, seamless gameplay, and future enhancements, including game tips and interesting facts, to make gaming more enjoyable and informative.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32737" y="0"/>
            <a:ext cx="11255263" cy="10287001"/>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IN"/>
            </a:p>
          </p:txBody>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722236" y="1741941"/>
            <a:ext cx="3747427" cy="2664836"/>
            <a:chOff x="0" y="0"/>
            <a:chExt cx="4996569" cy="3553114"/>
          </a:xfrm>
        </p:grpSpPr>
        <p:pic>
          <p:nvPicPr>
            <p:cNvPr id="6" name="Picture 6"/>
            <p:cNvPicPr>
              <a:picLocks noChangeAspect="1"/>
            </p:cNvPicPr>
            <p:nvPr/>
          </p:nvPicPr>
          <p:blipFill>
            <a:blip r:embed="rId2"/>
            <a:srcRect l="13045" r="13045"/>
            <a:stretch>
              <a:fillRect/>
            </a:stretch>
          </p:blipFill>
          <p:spPr>
            <a:xfrm>
              <a:off x="0" y="0"/>
              <a:ext cx="4996569" cy="3553114"/>
            </a:xfrm>
            <a:prstGeom prst="rect">
              <a:avLst/>
            </a:prstGeom>
          </p:spPr>
        </p:pic>
      </p:grpSp>
      <p:grpSp>
        <p:nvGrpSpPr>
          <p:cNvPr id="7" name="Group 7"/>
          <p:cNvGrpSpPr/>
          <p:nvPr/>
        </p:nvGrpSpPr>
        <p:grpSpPr>
          <a:xfrm>
            <a:off x="8722236" y="5381194"/>
            <a:ext cx="3747427" cy="2664836"/>
            <a:chOff x="0" y="0"/>
            <a:chExt cx="4996569" cy="3553114"/>
          </a:xfrm>
        </p:grpSpPr>
        <p:pic>
          <p:nvPicPr>
            <p:cNvPr id="8" name="Picture 8"/>
            <p:cNvPicPr>
              <a:picLocks noChangeAspect="1"/>
            </p:cNvPicPr>
            <p:nvPr/>
          </p:nvPicPr>
          <p:blipFill>
            <a:blip r:embed="rId3"/>
            <a:srcRect l="11001" r="11001"/>
            <a:stretch>
              <a:fillRect/>
            </a:stretch>
          </p:blipFill>
          <p:spPr>
            <a:xfrm>
              <a:off x="0" y="0"/>
              <a:ext cx="4996569" cy="3553114"/>
            </a:xfrm>
            <a:prstGeom prst="rect">
              <a:avLst/>
            </a:prstGeom>
          </p:spPr>
        </p:pic>
      </p:grpSp>
      <p:grpSp>
        <p:nvGrpSpPr>
          <p:cNvPr id="9" name="Group 9"/>
          <p:cNvGrpSpPr/>
          <p:nvPr/>
        </p:nvGrpSpPr>
        <p:grpSpPr>
          <a:xfrm>
            <a:off x="13196663" y="3062625"/>
            <a:ext cx="3747427" cy="3981175"/>
            <a:chOff x="0" y="0"/>
            <a:chExt cx="4996569" cy="5308233"/>
          </a:xfrm>
        </p:grpSpPr>
        <p:pic>
          <p:nvPicPr>
            <p:cNvPr id="10" name="Picture 10"/>
            <p:cNvPicPr>
              <a:picLocks noChangeAspect="1"/>
            </p:cNvPicPr>
            <p:nvPr/>
          </p:nvPicPr>
          <p:blipFill>
            <a:blip r:embed="rId4"/>
            <a:srcRect l="2935" r="2935"/>
            <a:stretch>
              <a:fillRect/>
            </a:stretch>
          </p:blipFill>
          <p:spPr>
            <a:xfrm>
              <a:off x="0" y="0"/>
              <a:ext cx="4996569" cy="5308233"/>
            </a:xfrm>
            <a:prstGeom prst="rect">
              <a:avLst/>
            </a:prstGeom>
          </p:spPr>
        </p:pic>
      </p:grpSp>
      <p:sp>
        <p:nvSpPr>
          <p:cNvPr id="11" name="TextBox 11"/>
          <p:cNvSpPr txBox="1"/>
          <p:nvPr/>
        </p:nvSpPr>
        <p:spPr>
          <a:xfrm>
            <a:off x="1028700" y="3714627"/>
            <a:ext cx="5252005" cy="1450975"/>
          </a:xfrm>
          <a:prstGeom prst="rect">
            <a:avLst/>
          </a:prstGeom>
        </p:spPr>
        <p:txBody>
          <a:bodyPr lIns="0" tIns="0" rIns="0" bIns="0" rtlCol="0" anchor="t">
            <a:spAutoFit/>
          </a:bodyPr>
          <a:lstStyle/>
          <a:p>
            <a:pPr>
              <a:lnSpc>
                <a:spcPts val="11299"/>
              </a:lnSpc>
            </a:pPr>
            <a:r>
              <a:rPr lang="en-US" sz="9999">
                <a:solidFill>
                  <a:srgbClr val="000000"/>
                </a:solidFill>
                <a:latin typeface="Brittany Bold"/>
              </a:rPr>
              <a:t>Technologies</a:t>
            </a:r>
          </a:p>
        </p:txBody>
      </p:sp>
      <p:sp>
        <p:nvSpPr>
          <p:cNvPr id="12" name="TextBox 12"/>
          <p:cNvSpPr txBox="1"/>
          <p:nvPr/>
        </p:nvSpPr>
        <p:spPr>
          <a:xfrm>
            <a:off x="1250395" y="5547116"/>
            <a:ext cx="5252005" cy="1166495"/>
          </a:xfrm>
          <a:prstGeom prst="rect">
            <a:avLst/>
          </a:prstGeom>
        </p:spPr>
        <p:txBody>
          <a:bodyPr lIns="0" tIns="0" rIns="0" bIns="0" rtlCol="0" anchor="t">
            <a:spAutoFit/>
          </a:bodyPr>
          <a:lstStyle/>
          <a:p>
            <a:pPr>
              <a:lnSpc>
                <a:spcPts val="9040"/>
              </a:lnSpc>
            </a:pPr>
            <a:r>
              <a:rPr lang="en-US" sz="8000">
                <a:solidFill>
                  <a:srgbClr val="000000"/>
                </a:solidFill>
                <a:latin typeface="Montserrat Classic Bold"/>
              </a:rPr>
              <a:t>USED</a:t>
            </a:r>
          </a:p>
        </p:txBody>
      </p:sp>
      <p:sp>
        <p:nvSpPr>
          <p:cNvPr id="13" name="TextBox 13"/>
          <p:cNvSpPr txBox="1"/>
          <p:nvPr/>
        </p:nvSpPr>
        <p:spPr>
          <a:xfrm>
            <a:off x="8722236" y="4547031"/>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ReactJs</a:t>
            </a:r>
          </a:p>
        </p:txBody>
      </p:sp>
      <p:sp>
        <p:nvSpPr>
          <p:cNvPr id="14" name="TextBox 14"/>
          <p:cNvSpPr txBox="1"/>
          <p:nvPr/>
        </p:nvSpPr>
        <p:spPr>
          <a:xfrm>
            <a:off x="8722236" y="8186284"/>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TailwindCss</a:t>
            </a:r>
          </a:p>
        </p:txBody>
      </p:sp>
      <p:sp>
        <p:nvSpPr>
          <p:cNvPr id="15" name="TextBox 15"/>
          <p:cNvSpPr txBox="1"/>
          <p:nvPr/>
        </p:nvSpPr>
        <p:spPr>
          <a:xfrm>
            <a:off x="13196663" y="7392050"/>
            <a:ext cx="3747427" cy="521336"/>
          </a:xfrm>
          <a:prstGeom prst="rect">
            <a:avLst/>
          </a:prstGeom>
        </p:spPr>
        <p:txBody>
          <a:bodyPr lIns="0" tIns="0" rIns="0" bIns="0" rtlCol="0" anchor="t">
            <a:spAutoFit/>
          </a:bodyPr>
          <a:lstStyle/>
          <a:p>
            <a:pPr algn="ctr">
              <a:lnSpc>
                <a:spcPts val="4339"/>
              </a:lnSpc>
            </a:pPr>
            <a:r>
              <a:rPr lang="en-US" sz="3099">
                <a:solidFill>
                  <a:srgbClr val="000000"/>
                </a:solidFill>
                <a:latin typeface="Montserrat Classic Bold"/>
              </a:rPr>
              <a:t>JavaScript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
            <a:ext cx="5655864" cy="10287000"/>
            <a:chOff x="0" y="0"/>
            <a:chExt cx="2437354" cy="2786821"/>
          </a:xfrm>
        </p:grpSpPr>
        <p:sp>
          <p:nvSpPr>
            <p:cNvPr id="3" name="Freeform 3"/>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txBody>
            <a:bodyPr/>
            <a:lstStyle/>
            <a:p>
              <a:endParaRPr lang="en-IN"/>
            </a:p>
          </p:txBody>
        </p:sp>
        <p:sp>
          <p:nvSpPr>
            <p:cNvPr id="4" name="TextBox 4"/>
            <p:cNvSpPr txBox="1"/>
            <p:nvPr/>
          </p:nvSpPr>
          <p:spPr>
            <a:xfrm>
              <a:off x="0" y="-38100"/>
              <a:ext cx="2437354" cy="282492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591576" y="0"/>
            <a:ext cx="10667724" cy="10287000"/>
            <a:chOff x="0" y="0"/>
            <a:chExt cx="14223632" cy="13716000"/>
          </a:xfrm>
        </p:grpSpPr>
        <p:pic>
          <p:nvPicPr>
            <p:cNvPr id="6" name="Picture 6"/>
            <p:cNvPicPr>
              <a:picLocks noChangeAspect="1"/>
            </p:cNvPicPr>
            <p:nvPr/>
          </p:nvPicPr>
          <p:blipFill>
            <a:blip r:embed="rId2"/>
            <a:srcRect t="717" b="717"/>
            <a:stretch>
              <a:fillRect/>
            </a:stretch>
          </p:blipFill>
          <p:spPr>
            <a:xfrm>
              <a:off x="0" y="0"/>
              <a:ext cx="14223632" cy="13716000"/>
            </a:xfrm>
            <a:prstGeom prst="rect">
              <a:avLst/>
            </a:prstGeom>
          </p:spPr>
        </p:pic>
      </p:grpSp>
      <p:sp>
        <p:nvSpPr>
          <p:cNvPr id="7" name="TextBox 7"/>
          <p:cNvSpPr txBox="1"/>
          <p:nvPr/>
        </p:nvSpPr>
        <p:spPr>
          <a:xfrm>
            <a:off x="1731489" y="4679950"/>
            <a:ext cx="7070111"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FLOWCHART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922000" y="1037357"/>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IN"/>
            </a:p>
          </p:txBody>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1351" y="0"/>
            <a:ext cx="10224351" cy="10287000"/>
            <a:chOff x="0" y="0"/>
            <a:chExt cx="2692833" cy="2798928"/>
          </a:xfrm>
        </p:grpSpPr>
        <p:sp>
          <p:nvSpPr>
            <p:cNvPr id="6" name="Freeform 6"/>
            <p:cNvSpPr/>
            <p:nvPr/>
          </p:nvSpPr>
          <p:spPr>
            <a:xfrm>
              <a:off x="0" y="0"/>
              <a:ext cx="2692833" cy="2798928"/>
            </a:xfrm>
            <a:custGeom>
              <a:avLst/>
              <a:gdLst/>
              <a:ahLst/>
              <a:cxnLst/>
              <a:rect l="l" t="t" r="r" b="b"/>
              <a:pathLst>
                <a:path w="2692833" h="2798928">
                  <a:moveTo>
                    <a:pt x="0" y="0"/>
                  </a:moveTo>
                  <a:lnTo>
                    <a:pt x="2692833" y="0"/>
                  </a:lnTo>
                  <a:lnTo>
                    <a:pt x="2692833" y="2798928"/>
                  </a:lnTo>
                  <a:lnTo>
                    <a:pt x="0" y="2798928"/>
                  </a:lnTo>
                  <a:close/>
                </a:path>
              </a:pathLst>
            </a:custGeom>
            <a:solidFill>
              <a:srgbClr val="FFF6E3"/>
            </a:solidFill>
          </p:spPr>
          <p:txBody>
            <a:bodyPr/>
            <a:lstStyle/>
            <a:p>
              <a:endParaRPr lang="en-IN"/>
            </a:p>
          </p:txBody>
        </p:sp>
        <p:sp>
          <p:nvSpPr>
            <p:cNvPr id="7" name="TextBox 7"/>
            <p:cNvSpPr txBox="1"/>
            <p:nvPr/>
          </p:nvSpPr>
          <p:spPr>
            <a:xfrm>
              <a:off x="0" y="-38100"/>
              <a:ext cx="2692833" cy="283702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048910" y="3067303"/>
            <a:ext cx="6433627" cy="2349280"/>
          </a:xfrm>
          <a:custGeom>
            <a:avLst/>
            <a:gdLst/>
            <a:ahLst/>
            <a:cxnLst/>
            <a:rect l="l" t="t" r="r" b="b"/>
            <a:pathLst>
              <a:path w="6433627" h="2349280">
                <a:moveTo>
                  <a:pt x="0" y="0"/>
                </a:moveTo>
                <a:lnTo>
                  <a:pt x="6433627" y="0"/>
                </a:lnTo>
                <a:lnTo>
                  <a:pt x="6433627" y="2349280"/>
                </a:lnTo>
                <a:lnTo>
                  <a:pt x="0" y="2349280"/>
                </a:lnTo>
                <a:lnTo>
                  <a:pt x="0" y="0"/>
                </a:lnTo>
                <a:close/>
              </a:path>
            </a:pathLst>
          </a:custGeom>
          <a:blipFill>
            <a:blip r:embed="rId2"/>
            <a:stretch>
              <a:fillRect t="-13828" b="-13828"/>
            </a:stretch>
          </a:blipFill>
        </p:spPr>
        <p:txBody>
          <a:bodyPr/>
          <a:lstStyle/>
          <a:p>
            <a:endParaRPr lang="en-IN"/>
          </a:p>
        </p:txBody>
      </p:sp>
      <p:sp>
        <p:nvSpPr>
          <p:cNvPr id="9" name="Freeform 9"/>
          <p:cNvSpPr/>
          <p:nvPr/>
        </p:nvSpPr>
        <p:spPr>
          <a:xfrm>
            <a:off x="2048910" y="6184139"/>
            <a:ext cx="6433627" cy="2795146"/>
          </a:xfrm>
          <a:custGeom>
            <a:avLst/>
            <a:gdLst/>
            <a:ahLst/>
            <a:cxnLst/>
            <a:rect l="l" t="t" r="r" b="b"/>
            <a:pathLst>
              <a:path w="6433627" h="2795146">
                <a:moveTo>
                  <a:pt x="0" y="0"/>
                </a:moveTo>
                <a:lnTo>
                  <a:pt x="6433627" y="0"/>
                </a:lnTo>
                <a:lnTo>
                  <a:pt x="6433627" y="2795146"/>
                </a:lnTo>
                <a:lnTo>
                  <a:pt x="0" y="2795146"/>
                </a:lnTo>
                <a:lnTo>
                  <a:pt x="0" y="0"/>
                </a:lnTo>
                <a:close/>
              </a:path>
            </a:pathLst>
          </a:custGeom>
          <a:blipFill>
            <a:blip r:embed="rId3"/>
            <a:stretch>
              <a:fillRect t="-840" b="-1897"/>
            </a:stretch>
          </a:blipFill>
        </p:spPr>
        <p:txBody>
          <a:bodyPr/>
          <a:lstStyle/>
          <a:p>
            <a:endParaRPr lang="en-IN"/>
          </a:p>
        </p:txBody>
      </p:sp>
      <p:sp>
        <p:nvSpPr>
          <p:cNvPr id="10" name="TextBox 10"/>
          <p:cNvSpPr txBox="1"/>
          <p:nvPr/>
        </p:nvSpPr>
        <p:spPr>
          <a:xfrm>
            <a:off x="11152647" y="1381806"/>
            <a:ext cx="3851106" cy="523875"/>
          </a:xfrm>
          <a:prstGeom prst="rect">
            <a:avLst/>
          </a:prstGeom>
        </p:spPr>
        <p:txBody>
          <a:bodyPr lIns="0" tIns="0" rIns="0" bIns="0" rtlCol="0" anchor="t">
            <a:spAutoFit/>
          </a:bodyPr>
          <a:lstStyle/>
          <a:p>
            <a:pPr marL="0" lvl="1" indent="0" algn="l">
              <a:lnSpc>
                <a:spcPts val="4200"/>
              </a:lnSpc>
            </a:pPr>
            <a:r>
              <a:rPr lang="en-US" sz="3000">
                <a:solidFill>
                  <a:srgbClr val="000000"/>
                </a:solidFill>
                <a:latin typeface="Montserrat Classic Bold"/>
              </a:rPr>
              <a:t>Loader page</a:t>
            </a:r>
          </a:p>
        </p:txBody>
      </p:sp>
      <p:sp>
        <p:nvSpPr>
          <p:cNvPr id="11" name="TextBox 11"/>
          <p:cNvSpPr txBox="1"/>
          <p:nvPr/>
        </p:nvSpPr>
        <p:spPr>
          <a:xfrm>
            <a:off x="11152647" y="2694814"/>
            <a:ext cx="5486668" cy="3489325"/>
          </a:xfrm>
          <a:prstGeom prst="rect">
            <a:avLst/>
          </a:prstGeom>
        </p:spPr>
        <p:txBody>
          <a:bodyPr lIns="0" tIns="0" rIns="0" bIns="0" rtlCol="0" anchor="t">
            <a:spAutoFit/>
          </a:bodyPr>
          <a:lstStyle/>
          <a:p>
            <a:pPr algn="l">
              <a:lnSpc>
                <a:spcPts val="3499"/>
              </a:lnSpc>
            </a:pPr>
            <a:r>
              <a:rPr lang="en-US" sz="2499">
                <a:solidFill>
                  <a:srgbClr val="000000"/>
                </a:solidFill>
                <a:latin typeface="Montserrat Classic"/>
              </a:rPr>
              <a:t>When the GameGrid app is l</a:t>
            </a:r>
            <a:r>
              <a:rPr lang="en-US" sz="2499" u="none">
                <a:solidFill>
                  <a:srgbClr val="000000"/>
                </a:solidFill>
                <a:latin typeface="Montserrat Classic"/>
              </a:rPr>
              <a:t>aunched or when switching between games or sections, a loader page is shown. It displays a message like "Loader gif "to inform users that the app is preparing to display content.</a:t>
            </a:r>
          </a:p>
          <a:p>
            <a:pPr marL="0" lvl="0" indent="0" algn="l">
              <a:lnSpc>
                <a:spcPts val="3499"/>
              </a:lnSpc>
            </a:pPr>
            <a:endParaRPr lang="en-US" sz="2499" u="none">
              <a:solidFill>
                <a:srgbClr val="000000"/>
              </a:solidFill>
              <a:latin typeface="Montserrat Classic"/>
            </a:endParaRPr>
          </a:p>
        </p:txBody>
      </p:sp>
      <p:sp>
        <p:nvSpPr>
          <p:cNvPr id="12" name="TextBox 12"/>
          <p:cNvSpPr txBox="1"/>
          <p:nvPr/>
        </p:nvSpPr>
        <p:spPr>
          <a:xfrm>
            <a:off x="1028700" y="1099549"/>
            <a:ext cx="8474047" cy="1183640"/>
          </a:xfrm>
          <a:prstGeom prst="rect">
            <a:avLst/>
          </a:prstGeom>
        </p:spPr>
        <p:txBody>
          <a:bodyPr lIns="0" tIns="0" rIns="0" bIns="0" rtlCol="0" anchor="t">
            <a:spAutoFit/>
          </a:bodyPr>
          <a:lstStyle/>
          <a:p>
            <a:pPr algn="ctr">
              <a:lnSpc>
                <a:spcPts val="9280"/>
              </a:lnSpc>
            </a:pPr>
            <a:r>
              <a:rPr lang="en-US" sz="8000" spc="376">
                <a:solidFill>
                  <a:srgbClr val="000000"/>
                </a:solidFill>
                <a:latin typeface="Montserrat Classic Bold"/>
              </a:rPr>
              <a:t>SCREENSHOTS</a:t>
            </a:r>
          </a:p>
        </p:txBody>
      </p:sp>
      <p:grpSp>
        <p:nvGrpSpPr>
          <p:cNvPr id="13" name="Group 13"/>
          <p:cNvGrpSpPr/>
          <p:nvPr/>
        </p:nvGrpSpPr>
        <p:grpSpPr>
          <a:xfrm>
            <a:off x="10922000" y="5931106"/>
            <a:ext cx="7366000" cy="1279449"/>
            <a:chOff x="0" y="0"/>
            <a:chExt cx="1940016" cy="336974"/>
          </a:xfrm>
        </p:grpSpPr>
        <p:sp>
          <p:nvSpPr>
            <p:cNvPr id="14" name="Freeform 14"/>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IN"/>
            </a:p>
          </p:txBody>
        </p:sp>
        <p:sp>
          <p:nvSpPr>
            <p:cNvPr id="15" name="TextBox 15"/>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1152647" y="6275556"/>
            <a:ext cx="3851106" cy="523875"/>
          </a:xfrm>
          <a:prstGeom prst="rect">
            <a:avLst/>
          </a:prstGeom>
        </p:spPr>
        <p:txBody>
          <a:bodyPr lIns="0" tIns="0" rIns="0" bIns="0" rtlCol="0" anchor="t">
            <a:spAutoFit/>
          </a:bodyPr>
          <a:lstStyle/>
          <a:p>
            <a:pPr marL="0" lvl="1" indent="0" algn="l">
              <a:lnSpc>
                <a:spcPts val="4200"/>
              </a:lnSpc>
            </a:pPr>
            <a:r>
              <a:rPr lang="en-US" sz="3000">
                <a:solidFill>
                  <a:srgbClr val="000000"/>
                </a:solidFill>
                <a:latin typeface="Montserrat Classic Bold"/>
              </a:rPr>
              <a:t>Homepage</a:t>
            </a:r>
          </a:p>
        </p:txBody>
      </p:sp>
      <p:sp>
        <p:nvSpPr>
          <p:cNvPr id="17" name="TextBox 17"/>
          <p:cNvSpPr txBox="1"/>
          <p:nvPr/>
        </p:nvSpPr>
        <p:spPr>
          <a:xfrm>
            <a:off x="11152647" y="7680710"/>
            <a:ext cx="5486668" cy="12985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After the loader page component the main content of homepage is shown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
            <a:ext cx="9144000" cy="10287000"/>
            <a:chOff x="0" y="0"/>
            <a:chExt cx="2469893" cy="2854925"/>
          </a:xfrm>
        </p:grpSpPr>
        <p:sp>
          <p:nvSpPr>
            <p:cNvPr id="3" name="Freeform 3"/>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txBody>
            <a:bodyPr/>
            <a:lstStyle/>
            <a:p>
              <a:endParaRPr lang="en-IN"/>
            </a:p>
          </p:txBody>
        </p:sp>
        <p:sp>
          <p:nvSpPr>
            <p:cNvPr id="4" name="TextBox 4"/>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794078" y="2054036"/>
            <a:ext cx="10731050" cy="6672609"/>
            <a:chOff x="0" y="0"/>
            <a:chExt cx="14308067" cy="8896812"/>
          </a:xfrm>
        </p:grpSpPr>
        <p:pic>
          <p:nvPicPr>
            <p:cNvPr id="6" name="Picture 6"/>
            <p:cNvPicPr>
              <a:picLocks noChangeAspect="1"/>
            </p:cNvPicPr>
            <p:nvPr/>
          </p:nvPicPr>
          <p:blipFill>
            <a:blip r:embed="rId2"/>
            <a:srcRect l="5026" r="5026"/>
            <a:stretch>
              <a:fillRect/>
            </a:stretch>
          </p:blipFill>
          <p:spPr>
            <a:xfrm>
              <a:off x="0" y="0"/>
              <a:ext cx="14308067" cy="8896812"/>
            </a:xfrm>
            <a:prstGeom prst="rect">
              <a:avLst/>
            </a:prstGeom>
          </p:spPr>
        </p:pic>
      </p:grpSp>
      <p:sp>
        <p:nvSpPr>
          <p:cNvPr id="7" name="TextBox 7"/>
          <p:cNvSpPr txBox="1"/>
          <p:nvPr/>
        </p:nvSpPr>
        <p:spPr>
          <a:xfrm>
            <a:off x="531655" y="1590485"/>
            <a:ext cx="6012740"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THEME</a:t>
            </a:r>
          </a:p>
        </p:txBody>
      </p:sp>
      <p:sp>
        <p:nvSpPr>
          <p:cNvPr id="8" name="TextBox 8"/>
          <p:cNvSpPr txBox="1"/>
          <p:nvPr/>
        </p:nvSpPr>
        <p:spPr>
          <a:xfrm>
            <a:off x="1405631" y="3433215"/>
            <a:ext cx="4264789" cy="4874554"/>
          </a:xfrm>
          <a:prstGeom prst="rect">
            <a:avLst/>
          </a:prstGeom>
        </p:spPr>
        <p:txBody>
          <a:bodyPr lIns="0" tIns="0" rIns="0" bIns="0" rtlCol="0" anchor="t">
            <a:spAutoFit/>
          </a:bodyPr>
          <a:lstStyle/>
          <a:p>
            <a:pPr algn="ctr">
              <a:lnSpc>
                <a:spcPts val="4323"/>
              </a:lnSpc>
            </a:pPr>
            <a:r>
              <a:rPr lang="en-US" sz="3088">
                <a:solidFill>
                  <a:srgbClr val="000000"/>
                </a:solidFill>
                <a:latin typeface="Montserrat Classic"/>
              </a:rPr>
              <a:t>The app typically includes a toggle switch in the settings or as part of the user profile. Users can switch between the dark and light themes by toggling this 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902187"/>
            <a:ext cx="18288000" cy="6384813"/>
            <a:chOff x="0" y="0"/>
            <a:chExt cx="4932219" cy="1681597"/>
          </a:xfrm>
        </p:grpSpPr>
        <p:sp>
          <p:nvSpPr>
            <p:cNvPr id="3" name="Freeform 3"/>
            <p:cNvSpPr/>
            <p:nvPr/>
          </p:nvSpPr>
          <p:spPr>
            <a:xfrm>
              <a:off x="0" y="0"/>
              <a:ext cx="4932219" cy="1681597"/>
            </a:xfrm>
            <a:custGeom>
              <a:avLst/>
              <a:gdLst/>
              <a:ahLst/>
              <a:cxnLst/>
              <a:rect l="l" t="t" r="r" b="b"/>
              <a:pathLst>
                <a:path w="4932219" h="1681597">
                  <a:moveTo>
                    <a:pt x="0" y="0"/>
                  </a:moveTo>
                  <a:lnTo>
                    <a:pt x="4932219" y="0"/>
                  </a:lnTo>
                  <a:lnTo>
                    <a:pt x="4932219" y="1681597"/>
                  </a:lnTo>
                  <a:lnTo>
                    <a:pt x="0" y="1681597"/>
                  </a:lnTo>
                  <a:close/>
                </a:path>
              </a:pathLst>
            </a:custGeom>
            <a:solidFill>
              <a:srgbClr val="FFF6E3"/>
            </a:solidFill>
          </p:spPr>
          <p:txBody>
            <a:bodyPr/>
            <a:lstStyle/>
            <a:p>
              <a:endParaRPr lang="en-IN"/>
            </a:p>
          </p:txBody>
        </p:sp>
        <p:sp>
          <p:nvSpPr>
            <p:cNvPr id="4" name="TextBox 4"/>
            <p:cNvSpPr txBox="1"/>
            <p:nvPr/>
          </p:nvSpPr>
          <p:spPr>
            <a:xfrm>
              <a:off x="0" y="-38100"/>
              <a:ext cx="4932219" cy="17196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59576" y="4348867"/>
            <a:ext cx="9745893" cy="5295089"/>
            <a:chOff x="0" y="0"/>
            <a:chExt cx="12994525" cy="7060118"/>
          </a:xfrm>
        </p:grpSpPr>
        <p:pic>
          <p:nvPicPr>
            <p:cNvPr id="6" name="Picture 6"/>
            <p:cNvPicPr>
              <a:picLocks noChangeAspect="1"/>
            </p:cNvPicPr>
            <p:nvPr/>
          </p:nvPicPr>
          <p:blipFill>
            <a:blip r:embed="rId2"/>
            <a:srcRect t="6221" b="6221"/>
            <a:stretch>
              <a:fillRect/>
            </a:stretch>
          </p:blipFill>
          <p:spPr>
            <a:xfrm>
              <a:off x="0" y="0"/>
              <a:ext cx="12994525" cy="7060118"/>
            </a:xfrm>
            <a:prstGeom prst="rect">
              <a:avLst/>
            </a:prstGeom>
          </p:spPr>
        </p:pic>
      </p:grpSp>
      <p:sp>
        <p:nvSpPr>
          <p:cNvPr id="7" name="TextBox 7"/>
          <p:cNvSpPr txBox="1"/>
          <p:nvPr/>
        </p:nvSpPr>
        <p:spPr>
          <a:xfrm>
            <a:off x="1559576" y="2654300"/>
            <a:ext cx="10756917" cy="1113790"/>
          </a:xfrm>
          <a:prstGeom prst="rect">
            <a:avLst/>
          </a:prstGeom>
        </p:spPr>
        <p:txBody>
          <a:bodyPr lIns="0" tIns="0" rIns="0" bIns="0" rtlCol="0" anchor="t">
            <a:spAutoFit/>
          </a:bodyPr>
          <a:lstStyle/>
          <a:p>
            <a:pPr>
              <a:lnSpc>
                <a:spcPts val="8480"/>
              </a:lnSpc>
            </a:pPr>
            <a:r>
              <a:rPr lang="en-US" sz="8000" spc="552">
                <a:solidFill>
                  <a:srgbClr val="000000"/>
                </a:solidFill>
                <a:latin typeface="Montserrat Classic Bold"/>
              </a:rPr>
              <a:t>AUTHENTICATION</a:t>
            </a:r>
          </a:p>
        </p:txBody>
      </p:sp>
      <p:sp>
        <p:nvSpPr>
          <p:cNvPr id="8" name="TextBox 8"/>
          <p:cNvSpPr txBox="1"/>
          <p:nvPr/>
        </p:nvSpPr>
        <p:spPr>
          <a:xfrm>
            <a:off x="1559576" y="1162050"/>
            <a:ext cx="4682397" cy="1387475"/>
          </a:xfrm>
          <a:prstGeom prst="rect">
            <a:avLst/>
          </a:prstGeom>
        </p:spPr>
        <p:txBody>
          <a:bodyPr lIns="0" tIns="0" rIns="0" bIns="0" rtlCol="0" anchor="t">
            <a:spAutoFit/>
          </a:bodyPr>
          <a:lstStyle/>
          <a:p>
            <a:pPr>
              <a:lnSpc>
                <a:spcPts val="10599"/>
              </a:lnSpc>
            </a:pPr>
            <a:r>
              <a:rPr lang="en-US" sz="9999">
                <a:solidFill>
                  <a:srgbClr val="000000"/>
                </a:solidFill>
                <a:latin typeface="Brittany Bold"/>
              </a:rPr>
              <a:t>User</a:t>
            </a:r>
          </a:p>
        </p:txBody>
      </p:sp>
      <p:sp>
        <p:nvSpPr>
          <p:cNvPr id="9" name="TextBox 9"/>
          <p:cNvSpPr txBox="1"/>
          <p:nvPr/>
        </p:nvSpPr>
        <p:spPr>
          <a:xfrm>
            <a:off x="12559864" y="6670675"/>
            <a:ext cx="3912203" cy="521336"/>
          </a:xfrm>
          <a:prstGeom prst="rect">
            <a:avLst/>
          </a:prstGeom>
        </p:spPr>
        <p:txBody>
          <a:bodyPr lIns="0" tIns="0" rIns="0" bIns="0" rtlCol="0" anchor="t">
            <a:spAutoFit/>
          </a:bodyPr>
          <a:lstStyle/>
          <a:p>
            <a:pPr algn="ctr">
              <a:lnSpc>
                <a:spcPts val="4339"/>
              </a:lnSpc>
            </a:pPr>
            <a:r>
              <a:rPr lang="en-US" sz="3099" spc="158">
                <a:solidFill>
                  <a:srgbClr val="000000"/>
                </a:solidFill>
                <a:latin typeface="Montserrat Classic Bold"/>
              </a:rPr>
              <a:t>Sign Up</a:t>
            </a:r>
          </a:p>
        </p:txBody>
      </p:sp>
      <p:sp>
        <p:nvSpPr>
          <p:cNvPr id="10" name="TextBox 10"/>
          <p:cNvSpPr txBox="1"/>
          <p:nvPr/>
        </p:nvSpPr>
        <p:spPr>
          <a:xfrm>
            <a:off x="12559864" y="4291717"/>
            <a:ext cx="3912203" cy="521336"/>
          </a:xfrm>
          <a:prstGeom prst="rect">
            <a:avLst/>
          </a:prstGeom>
        </p:spPr>
        <p:txBody>
          <a:bodyPr lIns="0" tIns="0" rIns="0" bIns="0" rtlCol="0" anchor="t">
            <a:spAutoFit/>
          </a:bodyPr>
          <a:lstStyle/>
          <a:p>
            <a:pPr algn="ctr">
              <a:lnSpc>
                <a:spcPts val="4339"/>
              </a:lnSpc>
            </a:pPr>
            <a:r>
              <a:rPr lang="en-US" sz="3099" spc="158">
                <a:solidFill>
                  <a:srgbClr val="000000"/>
                </a:solidFill>
                <a:latin typeface="Montserrat Classic Bold"/>
              </a:rPr>
              <a:t>Login</a:t>
            </a:r>
          </a:p>
        </p:txBody>
      </p:sp>
      <p:sp>
        <p:nvSpPr>
          <p:cNvPr id="11" name="TextBox 11"/>
          <p:cNvSpPr txBox="1"/>
          <p:nvPr/>
        </p:nvSpPr>
        <p:spPr>
          <a:xfrm>
            <a:off x="11772632" y="5095875"/>
            <a:ext cx="5486668" cy="1298575"/>
          </a:xfrm>
          <a:prstGeom prst="rect">
            <a:avLst/>
          </a:prstGeom>
        </p:spPr>
        <p:txBody>
          <a:bodyPr lIns="0" tIns="0" rIns="0" bIns="0" rtlCol="0" anchor="t">
            <a:spAutoFit/>
          </a:bodyPr>
          <a:lstStyle/>
          <a:p>
            <a:pPr marL="0" lvl="0" indent="0" algn="ctr">
              <a:lnSpc>
                <a:spcPts val="3499"/>
              </a:lnSpc>
            </a:pPr>
            <a:r>
              <a:rPr lang="en-US" sz="2499">
                <a:solidFill>
                  <a:srgbClr val="000000"/>
                </a:solidFill>
                <a:latin typeface="Montserrat Classic"/>
              </a:rPr>
              <a:t>Registered users can log in by entering their email and password.</a:t>
            </a:r>
          </a:p>
        </p:txBody>
      </p:sp>
      <p:sp>
        <p:nvSpPr>
          <p:cNvPr id="12" name="TextBox 12"/>
          <p:cNvSpPr txBox="1"/>
          <p:nvPr/>
        </p:nvSpPr>
        <p:spPr>
          <a:xfrm>
            <a:off x="11772632" y="7469081"/>
            <a:ext cx="5486668" cy="2174875"/>
          </a:xfrm>
          <a:prstGeom prst="rect">
            <a:avLst/>
          </a:prstGeom>
        </p:spPr>
        <p:txBody>
          <a:bodyPr lIns="0" tIns="0" rIns="0" bIns="0" rtlCol="0" anchor="t">
            <a:spAutoFit/>
          </a:bodyPr>
          <a:lstStyle/>
          <a:p>
            <a:pPr marL="0" lvl="0" indent="0" algn="ctr">
              <a:lnSpc>
                <a:spcPts val="3499"/>
              </a:lnSpc>
            </a:pPr>
            <a:r>
              <a:rPr lang="en-US" sz="2499">
                <a:solidFill>
                  <a:srgbClr val="000000"/>
                </a:solidFill>
                <a:latin typeface="Montserrat Classic"/>
              </a:rPr>
              <a:t>Users who are new to the app can register by providing essential information, typically including an email address, username, and password.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9526587" cy="4806441"/>
            <a:chOff x="0" y="0"/>
            <a:chExt cx="2588710" cy="1265894"/>
          </a:xfrm>
        </p:grpSpPr>
        <p:sp>
          <p:nvSpPr>
            <p:cNvPr id="3" name="Freeform 3"/>
            <p:cNvSpPr/>
            <p:nvPr/>
          </p:nvSpPr>
          <p:spPr>
            <a:xfrm>
              <a:off x="0" y="0"/>
              <a:ext cx="2588710" cy="1265894"/>
            </a:xfrm>
            <a:custGeom>
              <a:avLst/>
              <a:gdLst/>
              <a:ahLst/>
              <a:cxnLst/>
              <a:rect l="l" t="t" r="r" b="b"/>
              <a:pathLst>
                <a:path w="2588710" h="1265894">
                  <a:moveTo>
                    <a:pt x="0" y="0"/>
                  </a:moveTo>
                  <a:lnTo>
                    <a:pt x="2588710" y="0"/>
                  </a:lnTo>
                  <a:lnTo>
                    <a:pt x="2588710" y="1265894"/>
                  </a:lnTo>
                  <a:lnTo>
                    <a:pt x="0" y="1265894"/>
                  </a:lnTo>
                  <a:close/>
                </a:path>
              </a:pathLst>
            </a:custGeom>
            <a:solidFill>
              <a:srgbClr val="FFF6E3"/>
            </a:solidFill>
          </p:spPr>
          <p:txBody>
            <a:bodyPr/>
            <a:lstStyle/>
            <a:p>
              <a:endParaRPr lang="en-IN" dirty="0"/>
            </a:p>
          </p:txBody>
        </p:sp>
        <p:sp>
          <p:nvSpPr>
            <p:cNvPr id="4" name="TextBox 4"/>
            <p:cNvSpPr txBox="1"/>
            <p:nvPr/>
          </p:nvSpPr>
          <p:spPr>
            <a:xfrm>
              <a:off x="0" y="-38100"/>
              <a:ext cx="2588710" cy="130399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531350" y="1128755"/>
            <a:ext cx="7727950" cy="8229600"/>
            <a:chOff x="0" y="0"/>
            <a:chExt cx="10303933" cy="10972800"/>
          </a:xfrm>
        </p:grpSpPr>
        <p:pic>
          <p:nvPicPr>
            <p:cNvPr id="6" name="Picture 6"/>
            <p:cNvPicPr>
              <a:picLocks noChangeAspect="1"/>
            </p:cNvPicPr>
            <p:nvPr/>
          </p:nvPicPr>
          <p:blipFill>
            <a:blip r:embed="rId2"/>
            <a:srcRect l="1992" r="1992"/>
            <a:stretch>
              <a:fillRect/>
            </a:stretch>
          </p:blipFill>
          <p:spPr>
            <a:xfrm>
              <a:off x="0" y="0"/>
              <a:ext cx="10303933" cy="10972800"/>
            </a:xfrm>
            <a:prstGeom prst="rect">
              <a:avLst/>
            </a:prstGeom>
          </p:spPr>
        </p:pic>
      </p:grpSp>
      <p:sp>
        <p:nvSpPr>
          <p:cNvPr id="7" name="TextBox 7"/>
          <p:cNvSpPr txBox="1"/>
          <p:nvPr/>
        </p:nvSpPr>
        <p:spPr>
          <a:xfrm>
            <a:off x="1753145" y="1119230"/>
            <a:ext cx="7155905" cy="2447925"/>
          </a:xfrm>
          <a:prstGeom prst="rect">
            <a:avLst/>
          </a:prstGeom>
        </p:spPr>
        <p:txBody>
          <a:bodyPr lIns="0" tIns="0" rIns="0" bIns="0" rtlCol="0" anchor="t">
            <a:spAutoFit/>
          </a:bodyPr>
          <a:lstStyle/>
          <a:p>
            <a:pPr>
              <a:lnSpc>
                <a:spcPts val="9600"/>
              </a:lnSpc>
            </a:pPr>
            <a:r>
              <a:rPr lang="en-US" sz="8000" dirty="0">
                <a:solidFill>
                  <a:srgbClr val="000000"/>
                </a:solidFill>
                <a:latin typeface="Montserrat Classic Bold"/>
              </a:rPr>
              <a:t>FEATURED ARTICLE</a:t>
            </a:r>
          </a:p>
        </p:txBody>
      </p:sp>
      <p:sp>
        <p:nvSpPr>
          <p:cNvPr id="8" name="TextBox 8"/>
          <p:cNvSpPr txBox="1"/>
          <p:nvPr/>
        </p:nvSpPr>
        <p:spPr>
          <a:xfrm>
            <a:off x="1449342" y="5176880"/>
            <a:ext cx="7155905" cy="3788704"/>
          </a:xfrm>
          <a:prstGeom prst="rect">
            <a:avLst/>
          </a:prstGeom>
        </p:spPr>
        <p:txBody>
          <a:bodyPr lIns="0" tIns="0" rIns="0" bIns="0" rtlCol="0" anchor="t">
            <a:spAutoFit/>
          </a:bodyPr>
          <a:lstStyle/>
          <a:p>
            <a:pPr algn="ctr">
              <a:lnSpc>
                <a:spcPts val="4323"/>
              </a:lnSpc>
            </a:pPr>
            <a:r>
              <a:rPr lang="en-US" sz="3088">
                <a:solidFill>
                  <a:srgbClr val="000000"/>
                </a:solidFill>
                <a:latin typeface="Montserrat Classic"/>
              </a:rPr>
              <a:t>Before diving into any game on GameGrid, make sure you thoroughly understand the rules. Each game has its unique mechanics, objectives, and winning conditions. Familiarity with the rules is the foundation of your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326</Words>
  <Application>Microsoft Office PowerPoint</Application>
  <PresentationFormat>Custom</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Montserrat Classic</vt:lpstr>
      <vt:lpstr>Brittany Bold</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GameGrid</dc:title>
  <cp:lastModifiedBy>Loveleen Goyal</cp:lastModifiedBy>
  <cp:revision>2</cp:revision>
  <dcterms:created xsi:type="dcterms:W3CDTF">2006-08-16T00:00:00Z</dcterms:created>
  <dcterms:modified xsi:type="dcterms:W3CDTF">2023-10-27T11:41:21Z</dcterms:modified>
  <dc:identifier>DAFyceV1XWY</dc:identifier>
</cp:coreProperties>
</file>