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0"/>
  </p:notesMasterIdLst>
  <p:sldIdLst>
    <p:sldId id="256" r:id="rId2"/>
    <p:sldId id="257" r:id="rId3"/>
    <p:sldId id="271" r:id="rId4"/>
    <p:sldId id="258" r:id="rId5"/>
    <p:sldId id="270" r:id="rId6"/>
    <p:sldId id="259" r:id="rId7"/>
    <p:sldId id="268" r:id="rId8"/>
    <p:sldId id="272" r:id="rId9"/>
    <p:sldId id="273" r:id="rId10"/>
    <p:sldId id="261" r:id="rId11"/>
    <p:sldId id="266" r:id="rId12"/>
    <p:sldId id="274" r:id="rId13"/>
    <p:sldId id="269" r:id="rId14"/>
    <p:sldId id="263" r:id="rId15"/>
    <p:sldId id="267" r:id="rId16"/>
    <p:sldId id="275" r:id="rId17"/>
    <p:sldId id="276"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64319-C818-471D-A8FE-A8602BD8F520}" v="36" dt="2024-05-16T22:43:36.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333" autoAdjust="0"/>
  </p:normalViewPr>
  <p:slideViewPr>
    <p:cSldViewPr snapToGrid="0">
      <p:cViewPr>
        <p:scale>
          <a:sx n="63" d="100"/>
          <a:sy n="63" d="100"/>
        </p:scale>
        <p:origin x="468"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eissa Henrie" userId="ebebac5c909cf06c" providerId="LiveId" clId="{93364319-C818-471D-A8FE-A8602BD8F520}"/>
    <pc:docChg chg="custSel modSld">
      <pc:chgData name="Mereissa Henrie" userId="ebebac5c909cf06c" providerId="LiveId" clId="{93364319-C818-471D-A8FE-A8602BD8F520}" dt="2024-05-16T22:56:20.659" v="149" actId="255"/>
      <pc:docMkLst>
        <pc:docMk/>
      </pc:docMkLst>
      <pc:sldChg chg="addSp modSp mod">
        <pc:chgData name="Mereissa Henrie" userId="ebebac5c909cf06c" providerId="LiveId" clId="{93364319-C818-471D-A8FE-A8602BD8F520}" dt="2024-05-16T22:56:20.659" v="149" actId="255"/>
        <pc:sldMkLst>
          <pc:docMk/>
          <pc:sldMk cId="3558529120" sldId="256"/>
        </pc:sldMkLst>
        <pc:spChg chg="mod">
          <ac:chgData name="Mereissa Henrie" userId="ebebac5c909cf06c" providerId="LiveId" clId="{93364319-C818-471D-A8FE-A8602BD8F520}" dt="2024-05-16T22:43:20.733" v="58" actId="1076"/>
          <ac:spMkLst>
            <pc:docMk/>
            <pc:sldMk cId="3558529120" sldId="256"/>
            <ac:spMk id="2" creationId="{AB19E870-72F0-AC1E-A73D-160304AACA4B}"/>
          </ac:spMkLst>
        </pc:spChg>
        <pc:spChg chg="mod">
          <ac:chgData name="Mereissa Henrie" userId="ebebac5c909cf06c" providerId="LiveId" clId="{93364319-C818-471D-A8FE-A8602BD8F520}" dt="2024-05-16T22:56:20.659" v="149" actId="255"/>
          <ac:spMkLst>
            <pc:docMk/>
            <pc:sldMk cId="3558529120" sldId="256"/>
            <ac:spMk id="3" creationId="{ECB8FDE8-40F6-70D0-C8B2-3F79E49B6314}"/>
          </ac:spMkLst>
        </pc:spChg>
        <pc:picChg chg="mod">
          <ac:chgData name="Mereissa Henrie" userId="ebebac5c909cf06c" providerId="LiveId" clId="{93364319-C818-471D-A8FE-A8602BD8F520}" dt="2024-05-16T22:45:54.237" v="66" actId="14100"/>
          <ac:picMkLst>
            <pc:docMk/>
            <pc:sldMk cId="3558529120" sldId="256"/>
            <ac:picMk id="4" creationId="{30B61EEA-A979-1389-9A77-7F5781D4180A}"/>
          </ac:picMkLst>
        </pc:picChg>
        <pc:picChg chg="add mod">
          <ac:chgData name="Mereissa Henrie" userId="ebebac5c909cf06c" providerId="LiveId" clId="{93364319-C818-471D-A8FE-A8602BD8F520}" dt="2024-05-16T22:56:09.970" v="148" actId="1076"/>
          <ac:picMkLst>
            <pc:docMk/>
            <pc:sldMk cId="3558529120" sldId="256"/>
            <ac:picMk id="5122" creationId="{5513604B-3D34-01AC-D690-2D39F2B09B5D}"/>
          </ac:picMkLst>
        </pc:picChg>
      </pc:sldChg>
      <pc:sldChg chg="delSp modSp mod">
        <pc:chgData name="Mereissa Henrie" userId="ebebac5c909cf06c" providerId="LiveId" clId="{93364319-C818-471D-A8FE-A8602BD8F520}" dt="2024-05-16T21:42:57.113" v="4" actId="14100"/>
        <pc:sldMkLst>
          <pc:docMk/>
          <pc:sldMk cId="1753111114" sldId="259"/>
        </pc:sldMkLst>
        <pc:spChg chg="del">
          <ac:chgData name="Mereissa Henrie" userId="ebebac5c909cf06c" providerId="LiveId" clId="{93364319-C818-471D-A8FE-A8602BD8F520}" dt="2024-05-16T21:42:49.331" v="2" actId="478"/>
          <ac:spMkLst>
            <pc:docMk/>
            <pc:sldMk cId="1753111114" sldId="259"/>
            <ac:spMk id="14" creationId="{6BD9ED8E-077E-058A-9F09-7FC5E1DE3B59}"/>
          </ac:spMkLst>
        </pc:spChg>
        <pc:picChg chg="mod">
          <ac:chgData name="Mereissa Henrie" userId="ebebac5c909cf06c" providerId="LiveId" clId="{93364319-C818-471D-A8FE-A8602BD8F520}" dt="2024-05-16T21:42:57.113" v="4" actId="14100"/>
          <ac:picMkLst>
            <pc:docMk/>
            <pc:sldMk cId="1753111114" sldId="259"/>
            <ac:picMk id="4" creationId="{30B61EEA-A979-1389-9A77-7F5781D4180A}"/>
          </ac:picMkLst>
        </pc:picChg>
      </pc:sldChg>
      <pc:sldChg chg="addSp modSp mod modNotesTx">
        <pc:chgData name="Mereissa Henrie" userId="ebebac5c909cf06c" providerId="LiveId" clId="{93364319-C818-471D-A8FE-A8602BD8F520}" dt="2024-05-16T22:49:27.625" v="147" actId="1076"/>
        <pc:sldMkLst>
          <pc:docMk/>
          <pc:sldMk cId="1378679876" sldId="265"/>
        </pc:sldMkLst>
        <pc:spChg chg="mod">
          <ac:chgData name="Mereissa Henrie" userId="ebebac5c909cf06c" providerId="LiveId" clId="{93364319-C818-471D-A8FE-A8602BD8F520}" dt="2024-05-16T22:49:27.625" v="147" actId="1076"/>
          <ac:spMkLst>
            <pc:docMk/>
            <pc:sldMk cId="1378679876" sldId="265"/>
            <ac:spMk id="3" creationId="{ECB8FDE8-40F6-70D0-C8B2-3F79E49B6314}"/>
          </ac:spMkLst>
        </pc:spChg>
        <pc:spChg chg="add mod">
          <ac:chgData name="Mereissa Henrie" userId="ebebac5c909cf06c" providerId="LiveId" clId="{93364319-C818-471D-A8FE-A8602BD8F520}" dt="2024-05-16T22:49:13.691" v="146" actId="14100"/>
          <ac:spMkLst>
            <pc:docMk/>
            <pc:sldMk cId="1378679876" sldId="265"/>
            <ac:spMk id="6" creationId="{1C99F548-1CEF-7E0D-CD8C-B5EE261C5793}"/>
          </ac:spMkLst>
        </pc:spChg>
        <pc:picChg chg="mod">
          <ac:chgData name="Mereissa Henrie" userId="ebebac5c909cf06c" providerId="LiveId" clId="{93364319-C818-471D-A8FE-A8602BD8F520}" dt="2024-05-16T22:38:57.799" v="36" actId="14100"/>
          <ac:picMkLst>
            <pc:docMk/>
            <pc:sldMk cId="1378679876" sldId="265"/>
            <ac:picMk id="4" creationId="{30B61EEA-A979-1389-9A77-7F5781D4180A}"/>
          </ac:picMkLst>
        </pc:picChg>
        <pc:picChg chg="add mod">
          <ac:chgData name="Mereissa Henrie" userId="ebebac5c909cf06c" providerId="LiveId" clId="{93364319-C818-471D-A8FE-A8602BD8F520}" dt="2024-05-16T22:39:02.479" v="37" actId="1076"/>
          <ac:picMkLst>
            <pc:docMk/>
            <pc:sldMk cId="1378679876" sldId="265"/>
            <ac:picMk id="2050" creationId="{AC3235BF-BA48-F069-9462-4BF0861883BD}"/>
          </ac:picMkLst>
        </pc:picChg>
      </pc:sldChg>
      <pc:sldChg chg="modSp">
        <pc:chgData name="Mereissa Henrie" userId="ebebac5c909cf06c" providerId="LiveId" clId="{93364319-C818-471D-A8FE-A8602BD8F520}" dt="2024-05-16T22:36:43.668" v="8" actId="1076"/>
        <pc:sldMkLst>
          <pc:docMk/>
          <pc:sldMk cId="4011600341" sldId="267"/>
        </pc:sldMkLst>
        <pc:picChg chg="mod">
          <ac:chgData name="Mereissa Henrie" userId="ebebac5c909cf06c" providerId="LiveId" clId="{93364319-C818-471D-A8FE-A8602BD8F520}" dt="2024-05-16T22:36:43.668" v="8" actId="1076"/>
          <ac:picMkLst>
            <pc:docMk/>
            <pc:sldMk cId="4011600341" sldId="267"/>
            <ac:picMk id="3074" creationId="{1E592117-AEB3-F362-7F44-9404975EE26D}"/>
          </ac:picMkLst>
        </pc:picChg>
      </pc:sldChg>
      <pc:sldChg chg="addSp modSp mod">
        <pc:chgData name="Mereissa Henrie" userId="ebebac5c909cf06c" providerId="LiveId" clId="{93364319-C818-471D-A8FE-A8602BD8F520}" dt="2024-05-16T22:37:53.163" v="28" actId="14100"/>
        <pc:sldMkLst>
          <pc:docMk/>
          <pc:sldMk cId="2739881146" sldId="269"/>
        </pc:sldMkLst>
        <pc:spChg chg="mod ord">
          <ac:chgData name="Mereissa Henrie" userId="ebebac5c909cf06c" providerId="LiveId" clId="{93364319-C818-471D-A8FE-A8602BD8F520}" dt="2024-05-16T22:37:43.462" v="26" actId="166"/>
          <ac:spMkLst>
            <pc:docMk/>
            <pc:sldMk cId="2739881146" sldId="269"/>
            <ac:spMk id="6" creationId="{53FA3FBB-94AC-7EF4-3891-F2CBF60FE548}"/>
          </ac:spMkLst>
        </pc:spChg>
        <pc:picChg chg="mod">
          <ac:chgData name="Mereissa Henrie" userId="ebebac5c909cf06c" providerId="LiveId" clId="{93364319-C818-471D-A8FE-A8602BD8F520}" dt="2024-05-16T22:37:53.163" v="28" actId="14100"/>
          <ac:picMkLst>
            <pc:docMk/>
            <pc:sldMk cId="2739881146" sldId="269"/>
            <ac:picMk id="14" creationId="{CCF819CD-6CB6-26BA-BC97-B580AE788604}"/>
          </ac:picMkLst>
        </pc:picChg>
        <pc:picChg chg="add mod">
          <ac:chgData name="Mereissa Henrie" userId="ebebac5c909cf06c" providerId="LiveId" clId="{93364319-C818-471D-A8FE-A8602BD8F520}" dt="2024-05-16T22:37:05.554" v="14" actId="1076"/>
          <ac:picMkLst>
            <pc:docMk/>
            <pc:sldMk cId="2739881146" sldId="269"/>
            <ac:picMk id="1026" creationId="{7516E764-EFCD-DC3D-AC5C-4899EC8A49D3}"/>
          </ac:picMkLst>
        </pc:picChg>
        <pc:picChg chg="add mod">
          <ac:chgData name="Mereissa Henrie" userId="ebebac5c909cf06c" providerId="LiveId" clId="{93364319-C818-471D-A8FE-A8602BD8F520}" dt="2024-05-16T22:37:36.170" v="24" actId="1076"/>
          <ac:picMkLst>
            <pc:docMk/>
            <pc:sldMk cId="2739881146" sldId="269"/>
            <ac:picMk id="1028" creationId="{656788A7-32DF-E48F-7946-3F29B1D970FE}"/>
          </ac:picMkLst>
        </pc:picChg>
      </pc:sldChg>
      <pc:sldChg chg="addSp modSp mod">
        <pc:chgData name="Mereissa Henrie" userId="ebebac5c909cf06c" providerId="LiveId" clId="{93364319-C818-471D-A8FE-A8602BD8F520}" dt="2024-05-16T22:40:52.438" v="48" actId="1076"/>
        <pc:sldMkLst>
          <pc:docMk/>
          <pc:sldMk cId="3370398692" sldId="270"/>
        </pc:sldMkLst>
        <pc:spChg chg="mod">
          <ac:chgData name="Mereissa Henrie" userId="ebebac5c909cf06c" providerId="LiveId" clId="{93364319-C818-471D-A8FE-A8602BD8F520}" dt="2024-05-16T22:40:50.408" v="47" actId="14100"/>
          <ac:spMkLst>
            <pc:docMk/>
            <pc:sldMk cId="3370398692" sldId="270"/>
            <ac:spMk id="3" creationId="{ECB8FDE8-40F6-70D0-C8B2-3F79E49B6314}"/>
          </ac:spMkLst>
        </pc:spChg>
        <pc:picChg chg="mod">
          <ac:chgData name="Mereissa Henrie" userId="ebebac5c909cf06c" providerId="LiveId" clId="{93364319-C818-471D-A8FE-A8602BD8F520}" dt="2024-05-16T22:40:41.110" v="43" actId="14100"/>
          <ac:picMkLst>
            <pc:docMk/>
            <pc:sldMk cId="3370398692" sldId="270"/>
            <ac:picMk id="4" creationId="{30B61EEA-A979-1389-9A77-7F5781D4180A}"/>
          </ac:picMkLst>
        </pc:picChg>
        <pc:picChg chg="add mod">
          <ac:chgData name="Mereissa Henrie" userId="ebebac5c909cf06c" providerId="LiveId" clId="{93364319-C818-471D-A8FE-A8602BD8F520}" dt="2024-05-16T22:40:52.438" v="48" actId="1076"/>
          <ac:picMkLst>
            <pc:docMk/>
            <pc:sldMk cId="3370398692" sldId="270"/>
            <ac:picMk id="3074" creationId="{EC70E91F-5E20-09FF-6DB8-FD258B51C15B}"/>
          </ac:picMkLst>
        </pc:picChg>
      </pc:sldChg>
      <pc:sldChg chg="addSp modSp mod">
        <pc:chgData name="Mereissa Henrie" userId="ebebac5c909cf06c" providerId="LiveId" clId="{93364319-C818-471D-A8FE-A8602BD8F520}" dt="2024-05-16T22:42:17.198" v="56" actId="732"/>
        <pc:sldMkLst>
          <pc:docMk/>
          <pc:sldMk cId="1820261793" sldId="273"/>
        </pc:sldMkLst>
        <pc:spChg chg="mod ord">
          <ac:chgData name="Mereissa Henrie" userId="ebebac5c909cf06c" providerId="LiveId" clId="{93364319-C818-471D-A8FE-A8602BD8F520}" dt="2024-05-16T22:38:14.496" v="31" actId="166"/>
          <ac:spMkLst>
            <pc:docMk/>
            <pc:sldMk cId="1820261793" sldId="273"/>
            <ac:spMk id="6" creationId="{53FA3FBB-94AC-7EF4-3891-F2CBF60FE548}"/>
          </ac:spMkLst>
        </pc:spChg>
        <pc:picChg chg="mod">
          <ac:chgData name="Mereissa Henrie" userId="ebebac5c909cf06c" providerId="LiveId" clId="{93364319-C818-471D-A8FE-A8602BD8F520}" dt="2024-05-16T22:41:52.156" v="52" actId="14100"/>
          <ac:picMkLst>
            <pc:docMk/>
            <pc:sldMk cId="1820261793" sldId="273"/>
            <ac:picMk id="5" creationId="{53735B1A-7D8C-C3E4-E03F-15D1C0E4409F}"/>
          </ac:picMkLst>
        </pc:picChg>
        <pc:picChg chg="add mod">
          <ac:chgData name="Mereissa Henrie" userId="ebebac5c909cf06c" providerId="LiveId" clId="{93364319-C818-471D-A8FE-A8602BD8F520}" dt="2024-05-16T22:42:17.198" v="56" actId="732"/>
          <ac:picMkLst>
            <pc:docMk/>
            <pc:sldMk cId="1820261793" sldId="273"/>
            <ac:picMk id="4098" creationId="{DF91F7C2-2095-D437-DA8F-22A447911A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7AB0A-5986-48AC-ABB7-EE4F84C399E7}"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A93A3-4873-4A28-BC59-93B0F8E04DA4}" type="slidenum">
              <a:rPr lang="en-US" smtClean="0"/>
              <a:t>‹#›</a:t>
            </a:fld>
            <a:endParaRPr lang="en-US"/>
          </a:p>
        </p:txBody>
      </p:sp>
    </p:spTree>
    <p:extLst>
      <p:ext uri="{BB962C8B-B14F-4D97-AF65-F5344CB8AC3E}">
        <p14:creationId xmlns:p14="http://schemas.microsoft.com/office/powerpoint/2010/main" val="1341278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my name is Mereissa and this is out team's project. We will be discussing what we found while Analyzing adolescent tobacco consumption patterns. </a:t>
            </a:r>
          </a:p>
        </p:txBody>
      </p:sp>
      <p:sp>
        <p:nvSpPr>
          <p:cNvPr id="4" name="Slide Number Placeholder 3"/>
          <p:cNvSpPr>
            <a:spLocks noGrp="1"/>
          </p:cNvSpPr>
          <p:nvPr>
            <p:ph type="sldNum" sz="quarter" idx="5"/>
          </p:nvPr>
        </p:nvSpPr>
        <p:spPr/>
        <p:txBody>
          <a:bodyPr/>
          <a:lstStyle/>
          <a:p>
            <a:fld id="{8B8A93A3-4873-4A28-BC59-93B0F8E04DA4}" type="slidenum">
              <a:rPr lang="en-US" smtClean="0"/>
              <a:t>1</a:t>
            </a:fld>
            <a:endParaRPr lang="en-US"/>
          </a:p>
        </p:txBody>
      </p:sp>
    </p:spTree>
    <p:extLst>
      <p:ext uri="{BB962C8B-B14F-4D97-AF65-F5344CB8AC3E}">
        <p14:creationId xmlns:p14="http://schemas.microsoft.com/office/powerpoint/2010/main" val="108273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project attempts to determine…</a:t>
            </a:r>
          </a:p>
          <a:p>
            <a:r>
              <a:rPr lang="en-US" dirty="0"/>
              <a:t>The dataset is drawn from this CSV file and was ….</a:t>
            </a:r>
          </a:p>
        </p:txBody>
      </p:sp>
      <p:sp>
        <p:nvSpPr>
          <p:cNvPr id="4" name="Slide Number Placeholder 3"/>
          <p:cNvSpPr>
            <a:spLocks noGrp="1"/>
          </p:cNvSpPr>
          <p:nvPr>
            <p:ph type="sldNum" sz="quarter" idx="5"/>
          </p:nvPr>
        </p:nvSpPr>
        <p:spPr/>
        <p:txBody>
          <a:bodyPr/>
          <a:lstStyle/>
          <a:p>
            <a:fld id="{8B8A93A3-4873-4A28-BC59-93B0F8E04DA4}" type="slidenum">
              <a:rPr lang="en-US" smtClean="0"/>
              <a:t>2</a:t>
            </a:fld>
            <a:endParaRPr lang="en-US"/>
          </a:p>
        </p:txBody>
      </p:sp>
    </p:spTree>
    <p:extLst>
      <p:ext uri="{BB962C8B-B14F-4D97-AF65-F5344CB8AC3E}">
        <p14:creationId xmlns:p14="http://schemas.microsoft.com/office/powerpoint/2010/main" val="383656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questions that we aim to answer. . . . </a:t>
            </a:r>
          </a:p>
        </p:txBody>
      </p:sp>
      <p:sp>
        <p:nvSpPr>
          <p:cNvPr id="4" name="Slide Number Placeholder 3"/>
          <p:cNvSpPr>
            <a:spLocks noGrp="1"/>
          </p:cNvSpPr>
          <p:nvPr>
            <p:ph type="sldNum" sz="quarter" idx="5"/>
          </p:nvPr>
        </p:nvSpPr>
        <p:spPr/>
        <p:txBody>
          <a:bodyPr/>
          <a:lstStyle/>
          <a:p>
            <a:fld id="{8B8A93A3-4873-4A28-BC59-93B0F8E04DA4}" type="slidenum">
              <a:rPr lang="en-US" smtClean="0"/>
              <a:t>4</a:t>
            </a:fld>
            <a:endParaRPr lang="en-US"/>
          </a:p>
        </p:txBody>
      </p:sp>
    </p:spTree>
    <p:extLst>
      <p:ext uri="{BB962C8B-B14F-4D97-AF65-F5344CB8AC3E}">
        <p14:creationId xmlns:p14="http://schemas.microsoft.com/office/powerpoint/2010/main" val="2948227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A93A3-4873-4A28-BC59-93B0F8E04DA4}" type="slidenum">
              <a:rPr lang="en-US" smtClean="0"/>
              <a:t>13</a:t>
            </a:fld>
            <a:endParaRPr lang="en-US"/>
          </a:p>
        </p:txBody>
      </p:sp>
    </p:spTree>
    <p:extLst>
      <p:ext uri="{BB962C8B-B14F-4D97-AF65-F5344CB8AC3E}">
        <p14:creationId xmlns:p14="http://schemas.microsoft.com/office/powerpoint/2010/main" val="171122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Pending any questions this concludes our presentation </a:t>
            </a:r>
          </a:p>
        </p:txBody>
      </p:sp>
      <p:sp>
        <p:nvSpPr>
          <p:cNvPr id="4" name="Slide Number Placeholder 3"/>
          <p:cNvSpPr>
            <a:spLocks noGrp="1"/>
          </p:cNvSpPr>
          <p:nvPr>
            <p:ph type="sldNum" sz="quarter" idx="5"/>
          </p:nvPr>
        </p:nvSpPr>
        <p:spPr/>
        <p:txBody>
          <a:bodyPr/>
          <a:lstStyle/>
          <a:p>
            <a:fld id="{8B8A93A3-4873-4A28-BC59-93B0F8E04DA4}" type="slidenum">
              <a:rPr lang="en-US" smtClean="0"/>
              <a:t>18</a:t>
            </a:fld>
            <a:endParaRPr lang="en-US"/>
          </a:p>
        </p:txBody>
      </p:sp>
    </p:spTree>
    <p:extLst>
      <p:ext uri="{BB962C8B-B14F-4D97-AF65-F5344CB8AC3E}">
        <p14:creationId xmlns:p14="http://schemas.microsoft.com/office/powerpoint/2010/main" val="203197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D230-B760-DD7A-AEF0-76AB6221A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4ED999-F74B-23E1-96DC-E55E70F94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09923-E0C4-C80E-DAFA-CF284E35DEC4}"/>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5" name="Footer Placeholder 4">
            <a:extLst>
              <a:ext uri="{FF2B5EF4-FFF2-40B4-BE49-F238E27FC236}">
                <a16:creationId xmlns:a16="http://schemas.microsoft.com/office/drawing/2014/main" id="{A2006B30-BE72-F645-4163-04DA1C057DB4}"/>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51FDAB63-81B4-9CB8-6299-9A83178178D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9000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C891-F1F9-EF6D-7746-1BCD9F9E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78AC0D-3A8E-21DF-FE47-520CFEB36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A4148-51C3-DC3C-31DE-45E58B573433}"/>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5" name="Footer Placeholder 4">
            <a:extLst>
              <a:ext uri="{FF2B5EF4-FFF2-40B4-BE49-F238E27FC236}">
                <a16:creationId xmlns:a16="http://schemas.microsoft.com/office/drawing/2014/main" id="{62107A97-FAE7-1882-35F9-1694B6FF4DB8}"/>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5E1CC7E9-506B-A2A4-517F-626B96E702C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5805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003E7-14F5-B315-B11A-9B3DF9BA75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A3D1E-477F-4B62-6113-3B1A314378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3DCBA-B67E-915F-5389-A5FEFEA88BE4}"/>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5" name="Footer Placeholder 4">
            <a:extLst>
              <a:ext uri="{FF2B5EF4-FFF2-40B4-BE49-F238E27FC236}">
                <a16:creationId xmlns:a16="http://schemas.microsoft.com/office/drawing/2014/main" id="{2217AC11-5172-1CE0-2B04-28DAF712A952}"/>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AA951F8F-5F86-23DA-82F5-DDB36FAF718D}"/>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0630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5937-65FA-FDD3-C340-4C8304E15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484DAC-68C5-FA5F-4722-13469403E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B7BCE-8A02-B485-3A7C-D14A2F3B99C6}"/>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5" name="Footer Placeholder 4">
            <a:extLst>
              <a:ext uri="{FF2B5EF4-FFF2-40B4-BE49-F238E27FC236}">
                <a16:creationId xmlns:a16="http://schemas.microsoft.com/office/drawing/2014/main" id="{47575515-AB15-3F06-2577-F9880857574B}"/>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17D1ADF7-3A8E-28EA-08C3-A2DC681724D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451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B0C8-FA9E-86F6-FF51-3A848C3E4A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71F44-6943-6B74-0CF8-913C9DB43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63591-3778-EE07-8CA9-FF535E51B85A}"/>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5" name="Footer Placeholder 4">
            <a:extLst>
              <a:ext uri="{FF2B5EF4-FFF2-40B4-BE49-F238E27FC236}">
                <a16:creationId xmlns:a16="http://schemas.microsoft.com/office/drawing/2014/main" id="{5298E31E-53CC-DCF1-A24D-1D9BDAFDBCC3}"/>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3BA2B028-F3F6-2A9D-4237-6C205A1FA81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6005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9684-312F-5582-B7AA-1EC577CC4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B114D-D46F-A442-01A8-1258157040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F08D5-26DC-4E55-8DBA-6805EC7E9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6CE984-414C-4574-1C0F-040EE9467DCC}"/>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6" name="Footer Placeholder 5">
            <a:extLst>
              <a:ext uri="{FF2B5EF4-FFF2-40B4-BE49-F238E27FC236}">
                <a16:creationId xmlns:a16="http://schemas.microsoft.com/office/drawing/2014/main" id="{E6F5C9C5-1439-59CA-52C3-E9F41559868D}"/>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68AAE504-3F3A-63C8-7EAB-463E742D39F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254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1B6B-EF99-E7C6-CE27-BD1588FF4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204107-D8E0-2BEF-96CE-825883B72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782A44-E364-E71B-2D41-6046FA6DD0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47CE7-5ECF-39C0-03B3-7AB6CEFA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5B43C2-E799-6C28-9D70-D5137255F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9D78D4-8C24-466C-D7E4-7619690857DE}"/>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8" name="Footer Placeholder 7">
            <a:extLst>
              <a:ext uri="{FF2B5EF4-FFF2-40B4-BE49-F238E27FC236}">
                <a16:creationId xmlns:a16="http://schemas.microsoft.com/office/drawing/2014/main" id="{8F4855A9-4BC7-D8D5-8474-D45900A4030B}"/>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938C893-5DED-BDAA-6725-A13F65C388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8479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9649-AF4D-7E10-44C9-97199CC9E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A53A7-C235-4A3E-3D05-A83E218A2A10}"/>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4" name="Footer Placeholder 3">
            <a:extLst>
              <a:ext uri="{FF2B5EF4-FFF2-40B4-BE49-F238E27FC236}">
                <a16:creationId xmlns:a16="http://schemas.microsoft.com/office/drawing/2014/main" id="{04390577-F7E7-390F-5EAF-213D2A9AA6D4}"/>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5C993E93-EA24-B439-965B-69D9A77319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2930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D3565-4F6D-C458-DA9A-1E84852C5347}"/>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3" name="Footer Placeholder 2">
            <a:extLst>
              <a:ext uri="{FF2B5EF4-FFF2-40B4-BE49-F238E27FC236}">
                <a16:creationId xmlns:a16="http://schemas.microsoft.com/office/drawing/2014/main" id="{77853D4D-E30A-2A8C-E90B-42F0EEFE5078}"/>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0C2FCA7B-42FF-45D4-EE0E-2A9C9680869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2554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A7E1-50F3-DE36-C8EA-ABFFC6EA0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5A6527-DAB9-6D20-72C7-76CC63AB5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E5531E-BC6F-A452-2736-28FA2D00F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4A19E-53CC-E219-EAD8-EAD3EF62EE75}"/>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6" name="Footer Placeholder 5">
            <a:extLst>
              <a:ext uri="{FF2B5EF4-FFF2-40B4-BE49-F238E27FC236}">
                <a16:creationId xmlns:a16="http://schemas.microsoft.com/office/drawing/2014/main" id="{CAE6B73E-E290-933E-FA32-A159DAC208ED}"/>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FB75955C-3C6A-8AAB-B47F-CA48A6F082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56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7470-14FC-2D7B-2877-9E6EE9CBE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03F06A-159D-E308-9418-CFF6CD943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5D2C37-2A18-73CF-6723-02AB900D9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10222-3BC4-F12D-BDB0-8793FB8EECCD}"/>
              </a:ext>
            </a:extLst>
          </p:cNvPr>
          <p:cNvSpPr>
            <a:spLocks noGrp="1"/>
          </p:cNvSpPr>
          <p:nvPr>
            <p:ph type="dt" sz="half" idx="10"/>
          </p:nvPr>
        </p:nvSpPr>
        <p:spPr/>
        <p:txBody>
          <a:bodyPr/>
          <a:lstStyle/>
          <a:p>
            <a:pPr algn="r"/>
            <a:fld id="{A37D6D71-8B28-4ED6-B932-04B197003D23}" type="datetimeFigureOut">
              <a:rPr lang="en-US" smtClean="0"/>
              <a:pPr algn="r"/>
              <a:t>5/16/2024</a:t>
            </a:fld>
            <a:endParaRPr lang="en-US" dirty="0"/>
          </a:p>
        </p:txBody>
      </p:sp>
      <p:sp>
        <p:nvSpPr>
          <p:cNvPr id="6" name="Footer Placeholder 5">
            <a:extLst>
              <a:ext uri="{FF2B5EF4-FFF2-40B4-BE49-F238E27FC236}">
                <a16:creationId xmlns:a16="http://schemas.microsoft.com/office/drawing/2014/main" id="{560D3026-9413-2D46-61CE-A461D091CDBF}"/>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a16="http://schemas.microsoft.com/office/drawing/2014/main" id="{3CBE7E4C-C83D-EA57-08B2-95F2E4AE7CCD}"/>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2245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47D43-7F47-4250-DA21-42423832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DE75-637F-321A-74D4-291D563DF6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718A9-E3A3-ADB5-E289-9D50B14F8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5/16/2024</a:t>
            </a:fld>
            <a:endParaRPr lang="en-US" spc="50" dirty="0"/>
          </a:p>
        </p:txBody>
      </p:sp>
      <p:sp>
        <p:nvSpPr>
          <p:cNvPr id="5" name="Footer Placeholder 4">
            <a:extLst>
              <a:ext uri="{FF2B5EF4-FFF2-40B4-BE49-F238E27FC236}">
                <a16:creationId xmlns:a16="http://schemas.microsoft.com/office/drawing/2014/main" id="{8F522D29-4A0C-23F6-7FB3-E694EB50A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dirty="0"/>
          </a:p>
        </p:txBody>
      </p:sp>
      <p:sp>
        <p:nvSpPr>
          <p:cNvPr id="6" name="Slide Number Placeholder 5">
            <a:extLst>
              <a:ext uri="{FF2B5EF4-FFF2-40B4-BE49-F238E27FC236}">
                <a16:creationId xmlns:a16="http://schemas.microsoft.com/office/drawing/2014/main" id="{AE45CB9E-6B2D-E464-1937-1F0EB5379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414537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3">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1150795" y="330662"/>
            <a:ext cx="10530318" cy="1810444"/>
          </a:xfrm>
        </p:spPr>
        <p:txBody>
          <a:bodyPr anchor="b">
            <a:normAutofit/>
          </a:bodyPr>
          <a:lstStyle/>
          <a:p>
            <a:pPr algn="l"/>
            <a:r>
              <a:rPr lang="en-US" sz="6200" b="0" i="0" dirty="0">
                <a:solidFill>
                  <a:schemeClr val="tx2"/>
                </a:solidFill>
                <a:effectLst/>
                <a:latin typeface="-apple-system"/>
              </a:rPr>
              <a:t>Analyzing Adolescent Tobacco Consumption Patterns</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732568" y="5636466"/>
            <a:ext cx="10530318" cy="546559"/>
          </a:xfrm>
        </p:spPr>
        <p:txBody>
          <a:bodyPr anchor="t">
            <a:normAutofit/>
          </a:bodyPr>
          <a:lstStyle/>
          <a:p>
            <a:pPr algn="l"/>
            <a:r>
              <a:rPr lang="en-US" b="0" i="0" dirty="0">
                <a:solidFill>
                  <a:schemeClr val="tx2"/>
                </a:solidFill>
                <a:effectLst/>
                <a:latin typeface="-apple-system"/>
              </a:rPr>
              <a:t>Team Members: Mereissa Henrie, </a:t>
            </a:r>
            <a:r>
              <a:rPr lang="en-US" b="0" i="0" dirty="0" err="1">
                <a:solidFill>
                  <a:schemeClr val="tx2"/>
                </a:solidFill>
                <a:effectLst/>
                <a:latin typeface="-apple-system"/>
              </a:rPr>
              <a:t>Derilee</a:t>
            </a:r>
            <a:r>
              <a:rPr lang="en-US" b="0" i="0" dirty="0">
                <a:solidFill>
                  <a:schemeClr val="tx2"/>
                </a:solidFill>
                <a:effectLst/>
                <a:latin typeface="-apple-system"/>
              </a:rPr>
              <a:t> Walters, Love </a:t>
            </a:r>
            <a:r>
              <a:rPr lang="en-US" b="0" i="0" dirty="0" err="1">
                <a:solidFill>
                  <a:schemeClr val="tx2"/>
                </a:solidFill>
                <a:effectLst/>
                <a:latin typeface="-apple-system"/>
              </a:rPr>
              <a:t>Lorissaint</a:t>
            </a:r>
            <a:r>
              <a:rPr lang="en-US" b="0" i="0" dirty="0">
                <a:solidFill>
                  <a:schemeClr val="tx2"/>
                </a:solidFill>
                <a:effectLst/>
                <a:latin typeface="-apple-system"/>
              </a:rPr>
              <a:t>, </a:t>
            </a:r>
            <a:r>
              <a:rPr lang="en-US" b="0" i="0" dirty="0" err="1">
                <a:solidFill>
                  <a:schemeClr val="tx2"/>
                </a:solidFill>
                <a:effectLst/>
                <a:latin typeface="-apple-system"/>
              </a:rPr>
              <a:t>Sacide</a:t>
            </a:r>
            <a:r>
              <a:rPr lang="en-US" b="0" i="0" dirty="0">
                <a:solidFill>
                  <a:schemeClr val="tx2"/>
                </a:solidFill>
                <a:effectLst/>
                <a:latin typeface="-apple-system"/>
              </a:rPr>
              <a:t> Belair</a:t>
            </a:r>
            <a:endParaRPr lang="en-US" dirty="0">
              <a:solidFill>
                <a:schemeClr val="tx2"/>
              </a:solidFill>
            </a:endParaRPr>
          </a:p>
        </p:txBody>
      </p:sp>
      <p:cxnSp>
        <p:nvCxnSpPr>
          <p:cNvPr id="28" name="Straight Connector 27">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33" name="Straight Connector 32">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A782410B-E2E9-CB0F-D53C-462341F05B21}"/>
              </a:ext>
            </a:extLst>
          </p:cNvPr>
          <p:cNvSpPr txBox="1"/>
          <p:nvPr/>
        </p:nvSpPr>
        <p:spPr>
          <a:xfrm>
            <a:off x="117948" y="6456309"/>
            <a:ext cx="1032847" cy="369332"/>
          </a:xfrm>
          <a:prstGeom prst="rect">
            <a:avLst/>
          </a:prstGeom>
          <a:noFill/>
        </p:spPr>
        <p:txBody>
          <a:bodyPr wrap="none" rtlCol="0">
            <a:spAutoFit/>
          </a:bodyPr>
          <a:lstStyle/>
          <a:p>
            <a:pPr>
              <a:spcAft>
                <a:spcPts val="600"/>
              </a:spcAft>
            </a:pPr>
            <a:r>
              <a:rPr lang="en-US" dirty="0"/>
              <a:t>Mereissa</a:t>
            </a:r>
          </a:p>
        </p:txBody>
      </p:sp>
      <p:pic>
        <p:nvPicPr>
          <p:cNvPr id="5122" name="Picture 2" descr="Image result for youth tobacco prevention">
            <a:extLst>
              <a:ext uri="{FF2B5EF4-FFF2-40B4-BE49-F238E27FC236}">
                <a16:creationId xmlns:a16="http://schemas.microsoft.com/office/drawing/2014/main" id="{5513604B-3D34-01AC-D690-2D39F2B09B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4753" y="2184240"/>
            <a:ext cx="3942494" cy="311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5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91980" cy="6857990"/>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47326AA2-B53A-AEEE-93E3-4F42A6E57BEE}"/>
              </a:ext>
            </a:extLst>
          </p:cNvPr>
          <p:cNvSpPr txBox="1"/>
          <p:nvPr/>
        </p:nvSpPr>
        <p:spPr>
          <a:xfrm>
            <a:off x="74911" y="6427306"/>
            <a:ext cx="620619" cy="369332"/>
          </a:xfrm>
          <a:prstGeom prst="rect">
            <a:avLst/>
          </a:prstGeom>
          <a:noFill/>
        </p:spPr>
        <p:txBody>
          <a:bodyPr wrap="none" rtlCol="0">
            <a:spAutoFit/>
          </a:bodyPr>
          <a:lstStyle/>
          <a:p>
            <a:r>
              <a:rPr lang="en-US" dirty="0"/>
              <a:t>Love</a:t>
            </a:r>
          </a:p>
        </p:txBody>
      </p:sp>
      <p:pic>
        <p:nvPicPr>
          <p:cNvPr id="6" name="Picture 5" descr="A green and black background&#10;&#10;Description automatically generated">
            <a:extLst>
              <a:ext uri="{FF2B5EF4-FFF2-40B4-BE49-F238E27FC236}">
                <a16:creationId xmlns:a16="http://schemas.microsoft.com/office/drawing/2014/main" id="{A2FE7740-6F0A-400F-68D9-2B5CD37DCD62}"/>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1018383" y="-1673019"/>
            <a:ext cx="14930370" cy="12893600"/>
          </a:xfrm>
          <a:prstGeom prst="rect">
            <a:avLst/>
          </a:prstGeom>
        </p:spPr>
      </p:pic>
      <p:pic>
        <p:nvPicPr>
          <p:cNvPr id="15362" name="Picture 2">
            <a:extLst>
              <a:ext uri="{FF2B5EF4-FFF2-40B4-BE49-F238E27FC236}">
                <a16:creationId xmlns:a16="http://schemas.microsoft.com/office/drawing/2014/main" id="{7D70C069-51AB-7971-1715-C3B01AB9E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619125"/>
            <a:ext cx="9965671" cy="59017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99726" y="105522"/>
            <a:ext cx="3384563" cy="546559"/>
          </a:xfrm>
        </p:spPr>
        <p:txBody>
          <a:bodyPr anchor="b">
            <a:normAutofit fontScale="90000"/>
          </a:bodyPr>
          <a:lstStyle/>
          <a:p>
            <a:endParaRPr lang="en-US" sz="4000" dirty="0">
              <a:solidFill>
                <a:schemeClr val="tx2"/>
              </a:solidFill>
            </a:endParaRPr>
          </a:p>
        </p:txBody>
      </p:sp>
    </p:spTree>
    <p:extLst>
      <p:ext uri="{BB962C8B-B14F-4D97-AF65-F5344CB8AC3E}">
        <p14:creationId xmlns:p14="http://schemas.microsoft.com/office/powerpoint/2010/main" val="426379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3122876" y="-3286614"/>
            <a:ext cx="20405390" cy="17627657"/>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5435E69C-DEC9-8EAE-A4DA-F7BFE9FDFC50}"/>
              </a:ext>
            </a:extLst>
          </p:cNvPr>
          <p:cNvSpPr txBox="1"/>
          <p:nvPr/>
        </p:nvSpPr>
        <p:spPr>
          <a:xfrm>
            <a:off x="74911" y="6427306"/>
            <a:ext cx="620619" cy="369332"/>
          </a:xfrm>
          <a:prstGeom prst="rect">
            <a:avLst/>
          </a:prstGeom>
          <a:noFill/>
        </p:spPr>
        <p:txBody>
          <a:bodyPr wrap="none" rtlCol="0">
            <a:spAutoFit/>
          </a:bodyPr>
          <a:lstStyle/>
          <a:p>
            <a:r>
              <a:rPr lang="en-US" dirty="0"/>
              <a:t>Love</a:t>
            </a:r>
          </a:p>
        </p:txBody>
      </p:sp>
      <p:pic>
        <p:nvPicPr>
          <p:cNvPr id="1038" name="Picture 14">
            <a:extLst>
              <a:ext uri="{FF2B5EF4-FFF2-40B4-BE49-F238E27FC236}">
                <a16:creationId xmlns:a16="http://schemas.microsoft.com/office/drawing/2014/main" id="{4631BD95-ED4A-183C-82D5-1CE0E354A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71" y="64644"/>
            <a:ext cx="10717187" cy="639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06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dirty="0">
                <a:solidFill>
                  <a:srgbClr val="1F2328"/>
                </a:solidFill>
                <a:latin typeface="-apple-system"/>
              </a:rPr>
              <a:t>Questions Two Findings:</a:t>
            </a:r>
            <a:r>
              <a:rPr lang="en-US" sz="6200" b="0" i="0" dirty="0">
                <a:solidFill>
                  <a:srgbClr val="1F2328"/>
                </a:solidFill>
                <a:effectLst/>
                <a:latin typeface="-apple-system"/>
              </a:rPr>
              <a:t> </a:t>
            </a:r>
            <a:endParaRPr lang="en-US" sz="6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sp>
        <p:nvSpPr>
          <p:cNvPr id="4" name="TextBox 3">
            <a:extLst>
              <a:ext uri="{FF2B5EF4-FFF2-40B4-BE49-F238E27FC236}">
                <a16:creationId xmlns:a16="http://schemas.microsoft.com/office/drawing/2014/main" id="{0FEB1E19-5513-FAFD-73DD-24DD6958F267}"/>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5" name="Picture 4" descr="A green and black background&#10;&#10;Description automatically generated">
            <a:extLst>
              <a:ext uri="{FF2B5EF4-FFF2-40B4-BE49-F238E27FC236}">
                <a16:creationId xmlns:a16="http://schemas.microsoft.com/office/drawing/2014/main" id="{D9EB7927-F249-9C9F-809C-B952738459AF}"/>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960596" y="-1730807"/>
            <a:ext cx="14113193" cy="12191999"/>
          </a:xfrm>
          <a:prstGeom prst="rect">
            <a:avLst/>
          </a:prstGeom>
        </p:spPr>
      </p:pic>
      <p:sp>
        <p:nvSpPr>
          <p:cNvPr id="6" name="TextBox 5">
            <a:extLst>
              <a:ext uri="{FF2B5EF4-FFF2-40B4-BE49-F238E27FC236}">
                <a16:creationId xmlns:a16="http://schemas.microsoft.com/office/drawing/2014/main" id="{53FA3FBB-94AC-7EF4-3891-F2CBF60FE548}"/>
              </a:ext>
            </a:extLst>
          </p:cNvPr>
          <p:cNvSpPr txBox="1"/>
          <p:nvPr/>
        </p:nvSpPr>
        <p:spPr>
          <a:xfrm>
            <a:off x="52961" y="1542870"/>
            <a:ext cx="11504668" cy="4154984"/>
          </a:xfrm>
          <a:prstGeom prst="rect">
            <a:avLst/>
          </a:prstGeom>
          <a:noFill/>
        </p:spPr>
        <p:txBody>
          <a:bodyPr wrap="square" rtlCol="0">
            <a:spAutoFit/>
          </a:bodyPr>
          <a:lstStyle/>
          <a:p>
            <a:pPr algn="l"/>
            <a:r>
              <a:rPr lang="en-US" sz="4400" dirty="0"/>
              <a:t>The state of Florida has the highest usage rate at  97% and frequency among the states and The Virgin Islands has the lowest usage rate at 40%.</a:t>
            </a:r>
          </a:p>
          <a:p>
            <a:pPr algn="l"/>
            <a:r>
              <a:rPr lang="en-US" sz="4400" dirty="0"/>
              <a:t>The state of Florida also has the highest level of smoking frequency at 95 and the lowest is Virgin Islands at 38. </a:t>
            </a:r>
          </a:p>
        </p:txBody>
      </p:sp>
    </p:spTree>
    <p:extLst>
      <p:ext uri="{BB962C8B-B14F-4D97-AF65-F5344CB8AC3E}">
        <p14:creationId xmlns:p14="http://schemas.microsoft.com/office/powerpoint/2010/main" val="220215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dirty="0">
                <a:solidFill>
                  <a:srgbClr val="1F2328"/>
                </a:solidFill>
                <a:latin typeface="-apple-system"/>
              </a:rPr>
              <a:t>Questions Three:</a:t>
            </a:r>
            <a:r>
              <a:rPr lang="en-US" sz="6200" b="0" i="0" dirty="0">
                <a:solidFill>
                  <a:srgbClr val="1F2328"/>
                </a:solidFill>
                <a:effectLst/>
                <a:latin typeface="-apple-system"/>
              </a:rPr>
              <a:t> </a:t>
            </a:r>
            <a:endParaRPr lang="en-US" sz="6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sp>
        <p:nvSpPr>
          <p:cNvPr id="12" name="TextBox 11">
            <a:extLst>
              <a:ext uri="{FF2B5EF4-FFF2-40B4-BE49-F238E27FC236}">
                <a16:creationId xmlns:a16="http://schemas.microsoft.com/office/drawing/2014/main" id="{116FBAD4-60D4-431B-5275-7129DB25F137}"/>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14" name="Picture 13" descr="A green and black background&#10;&#10;Description automatically generated">
            <a:extLst>
              <a:ext uri="{FF2B5EF4-FFF2-40B4-BE49-F238E27FC236}">
                <a16:creationId xmlns:a16="http://schemas.microsoft.com/office/drawing/2014/main" id="{CCF819CD-6CB6-26BA-BC97-B580AE788604}"/>
              </a:ext>
            </a:extLst>
          </p:cNvPr>
          <p:cNvPicPr>
            <a:picLocks noChangeAspect="1"/>
          </p:cNvPicPr>
          <p:nvPr/>
        </p:nvPicPr>
        <p:blipFill rotWithShape="1">
          <a:blip r:embed="rId3">
            <a:duotone>
              <a:prstClr val="black"/>
              <a:schemeClr val="bg1">
                <a:tint val="45000"/>
                <a:satMod val="400000"/>
              </a:schemeClr>
            </a:duotone>
            <a:alphaModFix amt="10000"/>
          </a:blip>
          <a:srcRect t="7865" b="7866"/>
          <a:stretch/>
        </p:blipFill>
        <p:spPr>
          <a:xfrm rot="16200000">
            <a:off x="-923140" y="-1693355"/>
            <a:ext cx="14113193" cy="12117090"/>
          </a:xfrm>
          <a:prstGeom prst="rect">
            <a:avLst/>
          </a:prstGeom>
        </p:spPr>
      </p:pic>
      <p:pic>
        <p:nvPicPr>
          <p:cNvPr id="1028" name="Picture 4" descr="Image result for youth tobacco prevention pictures">
            <a:extLst>
              <a:ext uri="{FF2B5EF4-FFF2-40B4-BE49-F238E27FC236}">
                <a16:creationId xmlns:a16="http://schemas.microsoft.com/office/drawing/2014/main" id="{656788A7-32DF-E48F-7946-3F29B1D970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382" y="2252059"/>
            <a:ext cx="5438418" cy="33666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FA3FBB-94AC-7EF4-3891-F2CBF60FE548}"/>
              </a:ext>
            </a:extLst>
          </p:cNvPr>
          <p:cNvSpPr txBox="1"/>
          <p:nvPr/>
        </p:nvSpPr>
        <p:spPr>
          <a:xfrm>
            <a:off x="127528" y="2743199"/>
            <a:ext cx="6183453" cy="2862322"/>
          </a:xfrm>
          <a:prstGeom prst="rect">
            <a:avLst/>
          </a:prstGeom>
          <a:noFill/>
        </p:spPr>
        <p:txBody>
          <a:bodyPr wrap="square" rtlCol="0">
            <a:spAutoFit/>
          </a:bodyPr>
          <a:lstStyle/>
          <a:p>
            <a:r>
              <a:rPr lang="en-US" sz="3600" dirty="0"/>
              <a:t>What is the current measure of youth smoking status in the past </a:t>
            </a:r>
          </a:p>
          <a:p>
            <a:r>
              <a:rPr lang="en-US" sz="3600" dirty="0"/>
              <a:t>Based on educational level and gender?</a:t>
            </a:r>
          </a:p>
        </p:txBody>
      </p:sp>
    </p:spTree>
    <p:extLst>
      <p:ext uri="{BB962C8B-B14F-4D97-AF65-F5344CB8AC3E}">
        <p14:creationId xmlns:p14="http://schemas.microsoft.com/office/powerpoint/2010/main" val="273988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1356412" y="-101600"/>
            <a:ext cx="13637312" cy="7979811"/>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b="0" i="0" dirty="0">
                <a:solidFill>
                  <a:srgbClr val="1F2328"/>
                </a:solidFill>
                <a:effectLst/>
                <a:latin typeface="-apple-system"/>
              </a:rPr>
              <a:t> </a:t>
            </a:r>
            <a:endParaRPr lang="en-US" sz="6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7297259F-1F3A-FED7-4F76-16FD7D751954}"/>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2050" name="Picture 2">
            <a:extLst>
              <a:ext uri="{FF2B5EF4-FFF2-40B4-BE49-F238E27FC236}">
                <a16:creationId xmlns:a16="http://schemas.microsoft.com/office/drawing/2014/main" id="{DC584B4F-B3FC-14C6-F9C5-B8DB00512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36" y="466987"/>
            <a:ext cx="9152341" cy="592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73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1790017" y="970607"/>
            <a:ext cx="8468330" cy="5550282"/>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A066DFEF-25FB-0DCF-1F77-13A1A3CFA556}"/>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6" name="Picture 5" descr="A green and black background&#10;&#10;Description automatically generated">
            <a:extLst>
              <a:ext uri="{FF2B5EF4-FFF2-40B4-BE49-F238E27FC236}">
                <a16:creationId xmlns:a16="http://schemas.microsoft.com/office/drawing/2014/main" id="{20A883A6-CFDD-D884-FB82-34807088CBAF}"/>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1042501" y="-1737804"/>
            <a:ext cx="14113193" cy="12205986"/>
          </a:xfrm>
          <a:prstGeom prst="rect">
            <a:avLst/>
          </a:prstGeom>
        </p:spPr>
      </p:pic>
      <p:pic>
        <p:nvPicPr>
          <p:cNvPr id="3074" name="Picture 2">
            <a:extLst>
              <a:ext uri="{FF2B5EF4-FFF2-40B4-BE49-F238E27FC236}">
                <a16:creationId xmlns:a16="http://schemas.microsoft.com/office/drawing/2014/main" id="{1E592117-AEB3-F362-7F44-9404975EE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27" y="283820"/>
            <a:ext cx="9543311" cy="61770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b="0" i="0" dirty="0">
                <a:solidFill>
                  <a:srgbClr val="1F2328"/>
                </a:solidFill>
                <a:effectLst/>
                <a:latin typeface="-apple-system"/>
              </a:rPr>
              <a:t> </a:t>
            </a:r>
            <a:endParaRPr lang="en-US" sz="6200" dirty="0">
              <a:solidFill>
                <a:schemeClr val="tx2"/>
              </a:solidFill>
            </a:endParaRPr>
          </a:p>
        </p:txBody>
      </p:sp>
    </p:spTree>
    <p:extLst>
      <p:ext uri="{BB962C8B-B14F-4D97-AF65-F5344CB8AC3E}">
        <p14:creationId xmlns:p14="http://schemas.microsoft.com/office/powerpoint/2010/main" val="401160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dirty="0">
                <a:solidFill>
                  <a:srgbClr val="1F2328"/>
                </a:solidFill>
                <a:latin typeface="-apple-system"/>
              </a:rPr>
              <a:t>Questions Three findings:</a:t>
            </a:r>
            <a:r>
              <a:rPr lang="en-US" sz="6200" b="0" i="0" dirty="0">
                <a:solidFill>
                  <a:srgbClr val="1F2328"/>
                </a:solidFill>
                <a:effectLst/>
                <a:latin typeface="-apple-system"/>
              </a:rPr>
              <a:t> </a:t>
            </a:r>
            <a:endParaRPr lang="en-US" sz="6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sp>
        <p:nvSpPr>
          <p:cNvPr id="4" name="TextBox 3">
            <a:extLst>
              <a:ext uri="{FF2B5EF4-FFF2-40B4-BE49-F238E27FC236}">
                <a16:creationId xmlns:a16="http://schemas.microsoft.com/office/drawing/2014/main" id="{6F3E4F07-A243-9A12-1D22-1659700BD80B}"/>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5" name="Picture 4" descr="A green and black background&#10;&#10;Description automatically generated">
            <a:extLst>
              <a:ext uri="{FF2B5EF4-FFF2-40B4-BE49-F238E27FC236}">
                <a16:creationId xmlns:a16="http://schemas.microsoft.com/office/drawing/2014/main" id="{CF2A34A9-1B9B-206E-5951-6BCCF5708B35}"/>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1321299" y="-4012702"/>
            <a:ext cx="9549403" cy="12191999"/>
          </a:xfrm>
          <a:prstGeom prst="rect">
            <a:avLst/>
          </a:prstGeom>
        </p:spPr>
      </p:pic>
      <p:sp>
        <p:nvSpPr>
          <p:cNvPr id="6" name="TextBox 5">
            <a:extLst>
              <a:ext uri="{FF2B5EF4-FFF2-40B4-BE49-F238E27FC236}">
                <a16:creationId xmlns:a16="http://schemas.microsoft.com/office/drawing/2014/main" id="{53FA3FBB-94AC-7EF4-3891-F2CBF60FE548}"/>
              </a:ext>
            </a:extLst>
          </p:cNvPr>
          <p:cNvSpPr txBox="1"/>
          <p:nvPr/>
        </p:nvSpPr>
        <p:spPr>
          <a:xfrm>
            <a:off x="52960" y="1542870"/>
            <a:ext cx="12024740" cy="3477875"/>
          </a:xfrm>
          <a:prstGeom prst="rect">
            <a:avLst/>
          </a:prstGeom>
          <a:noFill/>
        </p:spPr>
        <p:txBody>
          <a:bodyPr wrap="square" rtlCol="0">
            <a:spAutoFit/>
          </a:bodyPr>
          <a:lstStyle/>
          <a:p>
            <a:pPr algn="l"/>
            <a:r>
              <a:rPr lang="en-US" sz="4400" dirty="0"/>
              <a:t>Male smokers were found to have 5% more smokers then females. </a:t>
            </a:r>
          </a:p>
          <a:p>
            <a:pPr algn="l"/>
            <a:endParaRPr lang="en-US" sz="4400" dirty="0"/>
          </a:p>
          <a:p>
            <a:pPr algn="l"/>
            <a:r>
              <a:rPr lang="en-US" sz="4400" dirty="0"/>
              <a:t>High school students were found to have the highest rates compared to middle schoolers by 10%.</a:t>
            </a:r>
          </a:p>
        </p:txBody>
      </p:sp>
    </p:spTree>
    <p:extLst>
      <p:ext uri="{BB962C8B-B14F-4D97-AF65-F5344CB8AC3E}">
        <p14:creationId xmlns:p14="http://schemas.microsoft.com/office/powerpoint/2010/main" val="51091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pic>
        <p:nvPicPr>
          <p:cNvPr id="5" name="Picture 4" descr="A green and black background&#10;&#10;Description automatically generated">
            <a:extLst>
              <a:ext uri="{FF2B5EF4-FFF2-40B4-BE49-F238E27FC236}">
                <a16:creationId xmlns:a16="http://schemas.microsoft.com/office/drawing/2014/main" id="{CF2A34A9-1B9B-206E-5951-6BCCF5708B35}"/>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2666999" y="-2667000"/>
            <a:ext cx="6858004" cy="12192002"/>
          </a:xfrm>
          <a:prstGeom prst="rect">
            <a:avLst/>
          </a:prstGeom>
        </p:spPr>
      </p:pic>
      <p:pic>
        <p:nvPicPr>
          <p:cNvPr id="12290" name="Picture 2">
            <a:extLst>
              <a:ext uri="{FF2B5EF4-FFF2-40B4-BE49-F238E27FC236}">
                <a16:creationId xmlns:a16="http://schemas.microsoft.com/office/drawing/2014/main" id="{4D14370D-BC2C-B1C4-48FB-04EF526E4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910" y="944487"/>
            <a:ext cx="9270689" cy="55305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b="0" i="0" dirty="0">
                <a:solidFill>
                  <a:srgbClr val="1F2328"/>
                </a:solidFill>
                <a:effectLst/>
                <a:latin typeface="-apple-system"/>
              </a:rPr>
              <a:t>Smoking Status o</a:t>
            </a:r>
            <a:r>
              <a:rPr lang="en-US" sz="6200" dirty="0">
                <a:solidFill>
                  <a:srgbClr val="1F2328"/>
                </a:solidFill>
                <a:latin typeface="-apple-system"/>
              </a:rPr>
              <a:t>ver 17 Years:</a:t>
            </a:r>
            <a:r>
              <a:rPr lang="en-US" sz="6200" b="0" i="0" dirty="0">
                <a:solidFill>
                  <a:srgbClr val="1F2328"/>
                </a:solidFill>
                <a:effectLst/>
                <a:latin typeface="-apple-system"/>
              </a:rPr>
              <a:t> </a:t>
            </a:r>
            <a:endParaRPr lang="en-US" sz="6200" dirty="0">
              <a:solidFill>
                <a:schemeClr val="tx2"/>
              </a:solidFill>
            </a:endParaRPr>
          </a:p>
        </p:txBody>
      </p:sp>
      <p:sp>
        <p:nvSpPr>
          <p:cNvPr id="4" name="TextBox 3">
            <a:extLst>
              <a:ext uri="{FF2B5EF4-FFF2-40B4-BE49-F238E27FC236}">
                <a16:creationId xmlns:a16="http://schemas.microsoft.com/office/drawing/2014/main" id="{6F3E4F07-A243-9A12-1D22-1659700BD80B}"/>
              </a:ext>
            </a:extLst>
          </p:cNvPr>
          <p:cNvSpPr txBox="1"/>
          <p:nvPr/>
        </p:nvSpPr>
        <p:spPr>
          <a:xfrm>
            <a:off x="74911" y="6427306"/>
            <a:ext cx="620619" cy="369332"/>
          </a:xfrm>
          <a:prstGeom prst="rect">
            <a:avLst/>
          </a:prstGeom>
          <a:noFill/>
        </p:spPr>
        <p:txBody>
          <a:bodyPr wrap="none" rtlCol="0">
            <a:spAutoFit/>
          </a:bodyPr>
          <a:lstStyle/>
          <a:p>
            <a:r>
              <a:rPr lang="en-US" dirty="0"/>
              <a:t>Love</a:t>
            </a:r>
          </a:p>
        </p:txBody>
      </p:sp>
    </p:spTree>
    <p:extLst>
      <p:ext uri="{BB962C8B-B14F-4D97-AF65-F5344CB8AC3E}">
        <p14:creationId xmlns:p14="http://schemas.microsoft.com/office/powerpoint/2010/main" val="54095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3">
            <a:duotone>
              <a:prstClr val="black"/>
              <a:schemeClr val="bg1">
                <a:tint val="45000"/>
                <a:satMod val="400000"/>
              </a:schemeClr>
            </a:duotone>
            <a:alphaModFix amt="10000"/>
          </a:blip>
          <a:srcRect t="7865" b="7866"/>
          <a:stretch/>
        </p:blipFill>
        <p:spPr>
          <a:xfrm>
            <a:off x="0" y="9552"/>
            <a:ext cx="12191999" cy="6815865"/>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0"/>
            <a:ext cx="10530318" cy="1139292"/>
          </a:xfrm>
        </p:spPr>
        <p:txBody>
          <a:bodyPr anchor="b">
            <a:normAutofit/>
          </a:bodyPr>
          <a:lstStyle/>
          <a:p>
            <a:r>
              <a:rPr lang="en-US" sz="6200" b="0" i="0" dirty="0">
                <a:solidFill>
                  <a:srgbClr val="1F2328"/>
                </a:solidFill>
                <a:effectLst/>
                <a:latin typeface="-apple-system"/>
              </a:rPr>
              <a:t>Analysis and Conclusion: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840441" y="1223702"/>
            <a:ext cx="11052285" cy="3629713"/>
          </a:xfrm>
        </p:spPr>
        <p:txBody>
          <a:bodyPr anchor="t">
            <a:noAutofit/>
          </a:bodyPr>
          <a:lstStyle/>
          <a:p>
            <a:pPr algn="l"/>
            <a:r>
              <a:rPr lang="en-US" dirty="0">
                <a:latin typeface="Segoe UI" panose="020B0502040204020203" pitchFamily="34" charset="0"/>
              </a:rPr>
              <a:t>In conclusion, we found the geographic variations in youth tobacco products based on rates and frequency. The historical smoking status of youngsters over 17-year period. We noticed the smoking preferences are the highest among high schoolers and male students. We have effectively analyzed the correlation of rates among U.S. states and U.S. territories using visuals and data we found that Florida had the highest rates of smoking and frequency. Also, we have evaluated our visuals and data with findings of cessation rates to be growing over the 17 years, based on gender and educational levels. </a:t>
            </a:r>
            <a:endParaRPr lang="en-US" dirty="0"/>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FB005197-DFE7-B0A1-FC07-4F5C7BBDBC19}"/>
              </a:ext>
            </a:extLst>
          </p:cNvPr>
          <p:cNvSpPr txBox="1"/>
          <p:nvPr/>
        </p:nvSpPr>
        <p:spPr>
          <a:xfrm>
            <a:off x="74911" y="6427306"/>
            <a:ext cx="1032847" cy="369332"/>
          </a:xfrm>
          <a:prstGeom prst="rect">
            <a:avLst/>
          </a:prstGeom>
          <a:noFill/>
        </p:spPr>
        <p:txBody>
          <a:bodyPr wrap="none" rtlCol="0">
            <a:spAutoFit/>
          </a:bodyPr>
          <a:lstStyle/>
          <a:p>
            <a:r>
              <a:rPr lang="en-US" dirty="0"/>
              <a:t>Mereissa</a:t>
            </a:r>
          </a:p>
        </p:txBody>
      </p:sp>
      <p:pic>
        <p:nvPicPr>
          <p:cNvPr id="2050" name="Picture 2" descr="Image result for youth tobacco prevention pictures">
            <a:extLst>
              <a:ext uri="{FF2B5EF4-FFF2-40B4-BE49-F238E27FC236}">
                <a16:creationId xmlns:a16="http://schemas.microsoft.com/office/drawing/2014/main" id="{AC3235BF-BA48-F069-9462-4BF086188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1686" y="3843475"/>
            <a:ext cx="3810000"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99F548-1CEF-7E0D-CD8C-B5EE261C5793}"/>
              </a:ext>
            </a:extLst>
          </p:cNvPr>
          <p:cNvSpPr txBox="1"/>
          <p:nvPr/>
        </p:nvSpPr>
        <p:spPr>
          <a:xfrm>
            <a:off x="737057" y="4660893"/>
            <a:ext cx="4317828" cy="1107996"/>
          </a:xfrm>
          <a:prstGeom prst="rect">
            <a:avLst/>
          </a:prstGeom>
          <a:noFill/>
        </p:spPr>
        <p:txBody>
          <a:bodyPr wrap="square" rtlCol="0">
            <a:spAutoFit/>
          </a:bodyPr>
          <a:lstStyle/>
          <a:p>
            <a:r>
              <a:rPr lang="en-US" sz="6600" dirty="0"/>
              <a:t>Questions?</a:t>
            </a:r>
          </a:p>
        </p:txBody>
      </p:sp>
    </p:spTree>
    <p:extLst>
      <p:ext uri="{BB962C8B-B14F-4D97-AF65-F5344CB8AC3E}">
        <p14:creationId xmlns:p14="http://schemas.microsoft.com/office/powerpoint/2010/main" val="137867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3">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600570" y="266312"/>
            <a:ext cx="10530318" cy="1052550"/>
          </a:xfrm>
        </p:spPr>
        <p:txBody>
          <a:bodyPr anchor="b">
            <a:normAutofit/>
          </a:bodyPr>
          <a:lstStyle/>
          <a:p>
            <a:r>
              <a:rPr lang="en-US" sz="6200" b="0" i="0" dirty="0">
                <a:solidFill>
                  <a:srgbClr val="1F2328"/>
                </a:solidFill>
                <a:effectLst/>
                <a:latin typeface="-apple-system"/>
              </a:rPr>
              <a:t>Description/Outline: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703604" y="1415203"/>
            <a:ext cx="10990859" cy="4772310"/>
          </a:xfrm>
        </p:spPr>
        <p:txBody>
          <a:bodyPr anchor="t">
            <a:noAutofit/>
          </a:bodyPr>
          <a:lstStyle/>
          <a:p>
            <a:pPr algn="l"/>
            <a:r>
              <a:rPr lang="en-US" sz="3200" b="0" i="0" dirty="0">
                <a:solidFill>
                  <a:srgbClr val="000000"/>
                </a:solidFill>
                <a:effectLst/>
                <a:latin typeface="ui-sans-serif"/>
              </a:rPr>
              <a:t>The project attempts to determine how youngsters across the United States are using tobacco, unravel </a:t>
            </a:r>
            <a:r>
              <a:rPr lang="en-US" sz="3200" dirty="0">
                <a:solidFill>
                  <a:srgbClr val="000000"/>
                </a:solidFill>
                <a:latin typeface="ui-sans-serif"/>
              </a:rPr>
              <a:t>the most common types</a:t>
            </a:r>
            <a:r>
              <a:rPr lang="en-US" sz="3200" b="0" i="0" dirty="0">
                <a:solidFill>
                  <a:srgbClr val="000000"/>
                </a:solidFill>
                <a:effectLst/>
                <a:latin typeface="ui-sans-serif"/>
              </a:rPr>
              <a:t> of </a:t>
            </a:r>
            <a:r>
              <a:rPr lang="en-US" sz="3200" dirty="0">
                <a:solidFill>
                  <a:srgbClr val="000000"/>
                </a:solidFill>
                <a:latin typeface="ui-sans-serif"/>
              </a:rPr>
              <a:t>smoking </a:t>
            </a:r>
            <a:r>
              <a:rPr lang="en-US" sz="3200" b="0" i="0" dirty="0">
                <a:solidFill>
                  <a:srgbClr val="000000"/>
                </a:solidFill>
                <a:effectLst/>
                <a:latin typeface="ui-sans-serif"/>
              </a:rPr>
              <a:t>products they favor the most and in which states usage rates are higher, representation of current smoking status, and establishes smoking patterns by education and gender, as these indicators are also vital. </a:t>
            </a:r>
          </a:p>
          <a:p>
            <a:pPr algn="l"/>
            <a:r>
              <a:rPr lang="en-US" sz="3200" b="0" i="0" dirty="0">
                <a:solidFill>
                  <a:srgbClr val="000000"/>
                </a:solidFill>
                <a:effectLst/>
                <a:latin typeface="ui-sans-serif"/>
              </a:rPr>
              <a:t>The dataset is drawn from (</a:t>
            </a:r>
            <a:r>
              <a:rPr lang="en-US" sz="3200" b="0" i="0" u="sng" dirty="0">
                <a:solidFill>
                  <a:srgbClr val="000000"/>
                </a:solidFill>
                <a:effectLst/>
                <a:latin typeface="ui-sans-serif"/>
              </a:rPr>
              <a:t>CSV file: https://www.kaggle.com/datasets/sahirmaharajj//youth-tobacco-survey</a:t>
            </a:r>
            <a:r>
              <a:rPr lang="en-US" sz="3200" b="0" i="0" dirty="0">
                <a:solidFill>
                  <a:srgbClr val="000000"/>
                </a:solidFill>
                <a:effectLst/>
                <a:latin typeface="ui-sans-serif"/>
              </a:rPr>
              <a:t>) and </a:t>
            </a:r>
            <a:r>
              <a:rPr lang="en-US" sz="3200" dirty="0">
                <a:solidFill>
                  <a:srgbClr val="000000"/>
                </a:solidFill>
                <a:latin typeface="ui-sans-serif"/>
              </a:rPr>
              <a:t>was</a:t>
            </a:r>
            <a:r>
              <a:rPr lang="en-US" sz="3200" b="0" i="0" dirty="0">
                <a:solidFill>
                  <a:srgbClr val="000000"/>
                </a:solidFill>
                <a:effectLst/>
                <a:latin typeface="ui-sans-serif"/>
              </a:rPr>
              <a:t> reworked, cleaned, and broken into manageable pieces with detailed analyses and visualizations.</a:t>
            </a:r>
            <a:endParaRPr lang="en-US" sz="3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5845A5B1-2390-4744-65F4-3B64BC8AF673}"/>
              </a:ext>
            </a:extLst>
          </p:cNvPr>
          <p:cNvSpPr txBox="1"/>
          <p:nvPr/>
        </p:nvSpPr>
        <p:spPr>
          <a:xfrm>
            <a:off x="33360" y="6488668"/>
            <a:ext cx="6654800" cy="369332"/>
          </a:xfrm>
          <a:prstGeom prst="rect">
            <a:avLst/>
          </a:prstGeom>
          <a:noFill/>
        </p:spPr>
        <p:txBody>
          <a:bodyPr wrap="square">
            <a:spAutoFit/>
          </a:bodyPr>
          <a:lstStyle/>
          <a:p>
            <a:r>
              <a:rPr lang="en-US" dirty="0"/>
              <a:t>Mereissa</a:t>
            </a:r>
          </a:p>
        </p:txBody>
      </p:sp>
    </p:spTree>
    <p:extLst>
      <p:ext uri="{BB962C8B-B14F-4D97-AF65-F5344CB8AC3E}">
        <p14:creationId xmlns:p14="http://schemas.microsoft.com/office/powerpoint/2010/main" val="220694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40441" y="266312"/>
            <a:ext cx="10530318" cy="1052550"/>
          </a:xfrm>
        </p:spPr>
        <p:txBody>
          <a:bodyPr anchor="b">
            <a:normAutofit/>
          </a:bodyPr>
          <a:lstStyle/>
          <a:p>
            <a:r>
              <a:rPr lang="en-US" sz="6200" dirty="0"/>
              <a:t>Clean Data Process:</a:t>
            </a: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Subtitle 6">
            <a:extLst>
              <a:ext uri="{FF2B5EF4-FFF2-40B4-BE49-F238E27FC236}">
                <a16:creationId xmlns:a16="http://schemas.microsoft.com/office/drawing/2014/main" id="{304D328E-6772-8331-3DDE-66426B9393CD}"/>
              </a:ext>
            </a:extLst>
          </p:cNvPr>
          <p:cNvSpPr>
            <a:spLocks noGrp="1"/>
          </p:cNvSpPr>
          <p:nvPr>
            <p:ph type="subTitle" idx="1"/>
          </p:nvPr>
        </p:nvSpPr>
        <p:spPr>
          <a:xfrm>
            <a:off x="1092200" y="1585164"/>
            <a:ext cx="10208146" cy="4309071"/>
          </a:xfrm>
        </p:spPr>
        <p:txBody>
          <a:bodyPr>
            <a:normAutofit/>
          </a:bodyPr>
          <a:lstStyle/>
          <a:p>
            <a:pPr marL="514350" indent="-514350" algn="l">
              <a:buAutoNum type="arabicPeriod"/>
            </a:pPr>
            <a:r>
              <a:rPr lang="en-US" sz="3200" dirty="0"/>
              <a:t>Identify and remove duplicate rows if they exist.</a:t>
            </a:r>
          </a:p>
          <a:p>
            <a:pPr marL="514350" indent="-514350" algn="l">
              <a:buAutoNum type="arabicPeriod"/>
            </a:pPr>
            <a:r>
              <a:rPr lang="en-US" sz="3200" dirty="0"/>
              <a:t>Correct data types </a:t>
            </a:r>
          </a:p>
          <a:p>
            <a:pPr marL="514350" indent="-514350" algn="l">
              <a:buAutoNum type="arabicPeriod"/>
            </a:pPr>
            <a:r>
              <a:rPr lang="en-US" sz="3200" dirty="0"/>
              <a:t>Ensure that each column has the correct data type</a:t>
            </a:r>
          </a:p>
          <a:p>
            <a:pPr marL="514350" indent="-514350" algn="l">
              <a:buAutoNum type="arabicPeriod"/>
            </a:pPr>
            <a:r>
              <a:rPr lang="en-US" sz="3200" dirty="0"/>
              <a:t>Identify missing or null values in the dataset</a:t>
            </a:r>
          </a:p>
        </p:txBody>
      </p:sp>
      <p:sp>
        <p:nvSpPr>
          <p:cNvPr id="8" name="TextBox 7">
            <a:extLst>
              <a:ext uri="{FF2B5EF4-FFF2-40B4-BE49-F238E27FC236}">
                <a16:creationId xmlns:a16="http://schemas.microsoft.com/office/drawing/2014/main" id="{7375818B-F592-3607-6F03-9A365B88549D}"/>
              </a:ext>
            </a:extLst>
          </p:cNvPr>
          <p:cNvSpPr txBox="1"/>
          <p:nvPr/>
        </p:nvSpPr>
        <p:spPr>
          <a:xfrm>
            <a:off x="109921" y="6400800"/>
            <a:ext cx="620619" cy="369332"/>
          </a:xfrm>
          <a:prstGeom prst="rect">
            <a:avLst/>
          </a:prstGeom>
          <a:noFill/>
        </p:spPr>
        <p:txBody>
          <a:bodyPr wrap="none" rtlCol="0">
            <a:spAutoFit/>
          </a:bodyPr>
          <a:lstStyle/>
          <a:p>
            <a:r>
              <a:rPr lang="en-US" dirty="0"/>
              <a:t>Love</a:t>
            </a:r>
          </a:p>
        </p:txBody>
      </p:sp>
    </p:spTree>
    <p:extLst>
      <p:ext uri="{BB962C8B-B14F-4D97-AF65-F5344CB8AC3E}">
        <p14:creationId xmlns:p14="http://schemas.microsoft.com/office/powerpoint/2010/main" val="86316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3">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230422"/>
            <a:ext cx="10530318" cy="1363896"/>
          </a:xfrm>
        </p:spPr>
        <p:txBody>
          <a:bodyPr anchor="b">
            <a:normAutofit/>
          </a:bodyPr>
          <a:lstStyle/>
          <a:p>
            <a:r>
              <a:rPr lang="en-US" sz="6200" dirty="0">
                <a:solidFill>
                  <a:srgbClr val="1F2328"/>
                </a:solidFill>
                <a:latin typeface="-apple-system"/>
              </a:rPr>
              <a:t>Questions:</a:t>
            </a:r>
            <a:r>
              <a:rPr lang="en-US" sz="6200" b="0" i="0" dirty="0">
                <a:solidFill>
                  <a:srgbClr val="1F2328"/>
                </a:solidFill>
                <a:effectLst/>
                <a:latin typeface="-apple-system"/>
              </a:rPr>
              <a:t>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860315" y="2616293"/>
            <a:ext cx="10530318" cy="3226408"/>
          </a:xfrm>
        </p:spPr>
        <p:txBody>
          <a:bodyPr anchor="t">
            <a:noAutofit/>
          </a:bodyPr>
          <a:lstStyle/>
          <a:p>
            <a:pPr algn="l"/>
            <a:r>
              <a:rPr lang="en-US" sz="3200" b="0" i="0" dirty="0">
                <a:solidFill>
                  <a:srgbClr val="1F2328"/>
                </a:solidFill>
                <a:effectLst/>
                <a:latin typeface="-apple-system"/>
              </a:rPr>
              <a:t>What are the most frequently used tobacco products among young people? </a:t>
            </a:r>
          </a:p>
          <a:p>
            <a:pPr algn="l"/>
            <a:r>
              <a:rPr lang="en-US" sz="3200" b="0" i="0" dirty="0">
                <a:solidFill>
                  <a:srgbClr val="1F2328"/>
                </a:solidFill>
                <a:effectLst/>
                <a:latin typeface="-apple-system"/>
              </a:rPr>
              <a:t>Geographic: is there a correlation between state and reduced rates of youth tobacco usage?</a:t>
            </a:r>
          </a:p>
          <a:p>
            <a:pPr algn="l"/>
            <a:r>
              <a:rPr lang="en-US" sz="3200" b="0" i="0" dirty="0">
                <a:solidFill>
                  <a:srgbClr val="1F2328"/>
                </a:solidFill>
                <a:effectLst/>
                <a:latin typeface="-apple-system"/>
              </a:rPr>
              <a:t>What is the current measure of youth smoking status in the past based on educational level and gender?</a:t>
            </a:r>
            <a:endParaRPr lang="en-US" sz="3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F4B7552C-ECAD-0332-0267-C1CA0983AE9C}"/>
              </a:ext>
            </a:extLst>
          </p:cNvPr>
          <p:cNvSpPr txBox="1"/>
          <p:nvPr/>
        </p:nvSpPr>
        <p:spPr>
          <a:xfrm>
            <a:off x="202524" y="6488668"/>
            <a:ext cx="2804459" cy="369332"/>
          </a:xfrm>
          <a:prstGeom prst="rect">
            <a:avLst/>
          </a:prstGeom>
          <a:noFill/>
        </p:spPr>
        <p:txBody>
          <a:bodyPr wrap="square" rtlCol="0">
            <a:spAutoFit/>
          </a:bodyPr>
          <a:lstStyle/>
          <a:p>
            <a:r>
              <a:rPr lang="en-US" dirty="0"/>
              <a:t>Mereissa</a:t>
            </a:r>
          </a:p>
        </p:txBody>
      </p:sp>
    </p:spTree>
    <p:extLst>
      <p:ext uri="{BB962C8B-B14F-4D97-AF65-F5344CB8AC3E}">
        <p14:creationId xmlns:p14="http://schemas.microsoft.com/office/powerpoint/2010/main" val="295567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17069"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193581"/>
            <a:ext cx="10530318" cy="1363896"/>
          </a:xfrm>
        </p:spPr>
        <p:txBody>
          <a:bodyPr anchor="b">
            <a:normAutofit/>
          </a:bodyPr>
          <a:lstStyle/>
          <a:p>
            <a:r>
              <a:rPr lang="en-US" sz="6200" dirty="0">
                <a:solidFill>
                  <a:srgbClr val="1F2328"/>
                </a:solidFill>
                <a:latin typeface="-apple-system"/>
              </a:rPr>
              <a:t>Questions One:</a:t>
            </a:r>
            <a:r>
              <a:rPr lang="en-US" sz="6200" b="0" i="0" dirty="0">
                <a:solidFill>
                  <a:srgbClr val="1F2328"/>
                </a:solidFill>
                <a:effectLst/>
                <a:latin typeface="-apple-system"/>
              </a:rPr>
              <a:t>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347986" y="2236176"/>
            <a:ext cx="5230881" cy="2613225"/>
          </a:xfrm>
        </p:spPr>
        <p:txBody>
          <a:bodyPr anchor="t">
            <a:noAutofit/>
          </a:bodyPr>
          <a:lstStyle/>
          <a:p>
            <a:pPr algn="l"/>
            <a:r>
              <a:rPr lang="en-US" sz="3600" b="0" i="0" dirty="0">
                <a:solidFill>
                  <a:srgbClr val="1F2328"/>
                </a:solidFill>
                <a:effectLst/>
                <a:latin typeface="-apple-system"/>
              </a:rPr>
              <a:t>What are the most frequently used tobacco products among young people? </a:t>
            </a: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E59E7C8E-1C59-D2C0-2935-FB660F39AF47}"/>
              </a:ext>
            </a:extLst>
          </p:cNvPr>
          <p:cNvSpPr txBox="1"/>
          <p:nvPr/>
        </p:nvSpPr>
        <p:spPr>
          <a:xfrm>
            <a:off x="74911" y="6427306"/>
            <a:ext cx="859531" cy="369332"/>
          </a:xfrm>
          <a:prstGeom prst="rect">
            <a:avLst/>
          </a:prstGeom>
          <a:noFill/>
        </p:spPr>
        <p:txBody>
          <a:bodyPr wrap="none" rtlCol="0">
            <a:spAutoFit/>
          </a:bodyPr>
          <a:lstStyle/>
          <a:p>
            <a:r>
              <a:rPr lang="en-US" dirty="0" err="1"/>
              <a:t>Derilee</a:t>
            </a:r>
            <a:endParaRPr lang="en-US" dirty="0"/>
          </a:p>
        </p:txBody>
      </p:sp>
      <p:pic>
        <p:nvPicPr>
          <p:cNvPr id="3074" name="Picture 2" descr="Image result for youth tobacco vabe prevention pictures">
            <a:extLst>
              <a:ext uri="{FF2B5EF4-FFF2-40B4-BE49-F238E27FC236}">
                <a16:creationId xmlns:a16="http://schemas.microsoft.com/office/drawing/2014/main" id="{EC70E91F-5E20-09FF-6DB8-FD258B51C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833" y="2016132"/>
            <a:ext cx="5978221" cy="311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39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0" y="61362"/>
            <a:ext cx="12103822" cy="8462567"/>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098" name="Picture 2">
            <a:extLst>
              <a:ext uri="{FF2B5EF4-FFF2-40B4-BE49-F238E27FC236}">
                <a16:creationId xmlns:a16="http://schemas.microsoft.com/office/drawing/2014/main" id="{FBE0BC3A-2E88-0DC8-9666-8D0DC5E61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7721"/>
            <a:ext cx="9011188" cy="59830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BC917B-B73C-6963-AD2E-361DD37E9651}"/>
              </a:ext>
            </a:extLst>
          </p:cNvPr>
          <p:cNvSpPr txBox="1"/>
          <p:nvPr/>
        </p:nvSpPr>
        <p:spPr>
          <a:xfrm>
            <a:off x="88178" y="6427306"/>
            <a:ext cx="859531" cy="369332"/>
          </a:xfrm>
          <a:prstGeom prst="rect">
            <a:avLst/>
          </a:prstGeom>
          <a:noFill/>
        </p:spPr>
        <p:txBody>
          <a:bodyPr wrap="none" rtlCol="0">
            <a:spAutoFit/>
          </a:bodyPr>
          <a:lstStyle/>
          <a:p>
            <a:r>
              <a:rPr lang="en-US" dirty="0" err="1"/>
              <a:t>Derilee</a:t>
            </a:r>
            <a:endParaRPr lang="en-US" dirty="0"/>
          </a:p>
        </p:txBody>
      </p:sp>
    </p:spTree>
    <p:extLst>
      <p:ext uri="{BB962C8B-B14F-4D97-AF65-F5344CB8AC3E}">
        <p14:creationId xmlns:p14="http://schemas.microsoft.com/office/powerpoint/2010/main" val="175311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5B8D9B67-B541-D51F-B58F-4C9181EB8D9A}"/>
              </a:ext>
            </a:extLst>
          </p:cNvPr>
          <p:cNvSpPr txBox="1"/>
          <p:nvPr/>
        </p:nvSpPr>
        <p:spPr>
          <a:xfrm>
            <a:off x="74911" y="6427306"/>
            <a:ext cx="859531" cy="369332"/>
          </a:xfrm>
          <a:prstGeom prst="rect">
            <a:avLst/>
          </a:prstGeom>
          <a:noFill/>
        </p:spPr>
        <p:txBody>
          <a:bodyPr wrap="none" rtlCol="0">
            <a:spAutoFit/>
          </a:bodyPr>
          <a:lstStyle/>
          <a:p>
            <a:r>
              <a:rPr lang="en-US" dirty="0" err="1"/>
              <a:t>Derilee</a:t>
            </a:r>
            <a:endParaRPr lang="en-US" dirty="0"/>
          </a:p>
        </p:txBody>
      </p:sp>
      <p:pic>
        <p:nvPicPr>
          <p:cNvPr id="12" name="Picture 11" descr="A green and black background&#10;&#10;Description automatically generated">
            <a:extLst>
              <a:ext uri="{FF2B5EF4-FFF2-40B4-BE49-F238E27FC236}">
                <a16:creationId xmlns:a16="http://schemas.microsoft.com/office/drawing/2014/main" id="{1A2FDD77-B034-7840-DFE9-A9F3203A352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2667003" y="-2667003"/>
            <a:ext cx="6857998" cy="12192003"/>
          </a:xfrm>
          <a:prstGeom prst="rect">
            <a:avLst/>
          </a:prstGeom>
        </p:spPr>
      </p:pic>
      <p:pic>
        <p:nvPicPr>
          <p:cNvPr id="5122" name="Picture 2">
            <a:extLst>
              <a:ext uri="{FF2B5EF4-FFF2-40B4-BE49-F238E27FC236}">
                <a16:creationId xmlns:a16="http://schemas.microsoft.com/office/drawing/2014/main" id="{31B1FF5F-FE68-B9B6-B764-4E416684A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734" y="103774"/>
            <a:ext cx="6182600" cy="641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6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0" y="10"/>
            <a:ext cx="12191980" cy="6857990"/>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53915D1D-DD1D-F0C5-55BC-CC8BEB428F2C}"/>
              </a:ext>
            </a:extLst>
          </p:cNvPr>
          <p:cNvSpPr txBox="1"/>
          <p:nvPr/>
        </p:nvSpPr>
        <p:spPr>
          <a:xfrm>
            <a:off x="74911" y="6427306"/>
            <a:ext cx="859531" cy="369332"/>
          </a:xfrm>
          <a:prstGeom prst="rect">
            <a:avLst/>
          </a:prstGeom>
          <a:noFill/>
        </p:spPr>
        <p:txBody>
          <a:bodyPr wrap="none" rtlCol="0">
            <a:spAutoFit/>
          </a:bodyPr>
          <a:lstStyle/>
          <a:p>
            <a:r>
              <a:rPr lang="en-US" dirty="0" err="1"/>
              <a:t>Derilee</a:t>
            </a:r>
            <a:endParaRPr lang="en-US" dirty="0"/>
          </a:p>
        </p:txBody>
      </p:sp>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193581"/>
            <a:ext cx="10530318" cy="1363896"/>
          </a:xfrm>
        </p:spPr>
        <p:txBody>
          <a:bodyPr anchor="b">
            <a:normAutofit/>
          </a:bodyPr>
          <a:lstStyle/>
          <a:p>
            <a:r>
              <a:rPr lang="en-US" sz="6200" dirty="0">
                <a:solidFill>
                  <a:srgbClr val="1F2328"/>
                </a:solidFill>
                <a:latin typeface="-apple-system"/>
              </a:rPr>
              <a:t>Questions One findings:</a:t>
            </a:r>
            <a:r>
              <a:rPr lang="en-US" sz="6200" b="0" i="0" dirty="0">
                <a:solidFill>
                  <a:srgbClr val="1F2328"/>
                </a:solidFill>
                <a:effectLst/>
                <a:latin typeface="-apple-system"/>
              </a:rPr>
              <a:t>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860315" y="2596785"/>
            <a:ext cx="10530318" cy="3161079"/>
          </a:xfrm>
        </p:spPr>
        <p:txBody>
          <a:bodyPr anchor="t">
            <a:noAutofit/>
          </a:bodyPr>
          <a:lstStyle/>
          <a:p>
            <a:pPr algn="l"/>
            <a:r>
              <a:rPr lang="en-US" sz="3600" dirty="0"/>
              <a:t>38.7% of young individuals preferred cigarettes over smokeless tobacco. While 38.5% of them picked smokeless tobacco and 22.7% of young individuals were shown to have quit smoking. The frequency between both smokeless and cigarettes are relatively the same amount. </a:t>
            </a:r>
          </a:p>
        </p:txBody>
      </p:sp>
    </p:spTree>
    <p:extLst>
      <p:ext uri="{BB962C8B-B14F-4D97-AF65-F5344CB8AC3E}">
        <p14:creationId xmlns:p14="http://schemas.microsoft.com/office/powerpoint/2010/main" val="362175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sp>
        <p:nvSpPr>
          <p:cNvPr id="4" name="TextBox 3">
            <a:extLst>
              <a:ext uri="{FF2B5EF4-FFF2-40B4-BE49-F238E27FC236}">
                <a16:creationId xmlns:a16="http://schemas.microsoft.com/office/drawing/2014/main" id="{386A508A-8032-7D46-BDC0-3C94F17179F8}"/>
              </a:ext>
            </a:extLst>
          </p:cNvPr>
          <p:cNvSpPr txBox="1"/>
          <p:nvPr/>
        </p:nvSpPr>
        <p:spPr>
          <a:xfrm>
            <a:off x="74911" y="6427306"/>
            <a:ext cx="620619" cy="369332"/>
          </a:xfrm>
          <a:prstGeom prst="rect">
            <a:avLst/>
          </a:prstGeom>
          <a:noFill/>
        </p:spPr>
        <p:txBody>
          <a:bodyPr wrap="none" rtlCol="0">
            <a:spAutoFit/>
          </a:bodyPr>
          <a:lstStyle/>
          <a:p>
            <a:r>
              <a:rPr lang="en-US" dirty="0"/>
              <a:t>Love</a:t>
            </a:r>
          </a:p>
        </p:txBody>
      </p:sp>
      <p:pic>
        <p:nvPicPr>
          <p:cNvPr id="5" name="Picture 4" descr="A green and black background&#10;&#10;Description automatically generated">
            <a:extLst>
              <a:ext uri="{FF2B5EF4-FFF2-40B4-BE49-F238E27FC236}">
                <a16:creationId xmlns:a16="http://schemas.microsoft.com/office/drawing/2014/main" id="{53735B1A-7D8C-C3E4-E03F-15D1C0E4409F}"/>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998051" y="-1629850"/>
            <a:ext cx="14113193" cy="121170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dirty="0">
                <a:solidFill>
                  <a:srgbClr val="1F2328"/>
                </a:solidFill>
                <a:latin typeface="-apple-system"/>
              </a:rPr>
              <a:t>Questions Two:</a:t>
            </a:r>
            <a:r>
              <a:rPr lang="en-US" sz="6200" b="0" i="0" dirty="0">
                <a:solidFill>
                  <a:srgbClr val="1F2328"/>
                </a:solidFill>
                <a:effectLst/>
                <a:latin typeface="-apple-system"/>
              </a:rPr>
              <a:t> </a:t>
            </a:r>
            <a:endParaRPr lang="en-US" sz="6200" dirty="0">
              <a:solidFill>
                <a:schemeClr val="tx2"/>
              </a:solidFill>
            </a:endParaRPr>
          </a:p>
        </p:txBody>
      </p:sp>
      <p:sp>
        <p:nvSpPr>
          <p:cNvPr id="6" name="TextBox 5">
            <a:extLst>
              <a:ext uri="{FF2B5EF4-FFF2-40B4-BE49-F238E27FC236}">
                <a16:creationId xmlns:a16="http://schemas.microsoft.com/office/drawing/2014/main" id="{53FA3FBB-94AC-7EF4-3891-F2CBF60FE548}"/>
              </a:ext>
            </a:extLst>
          </p:cNvPr>
          <p:cNvSpPr txBox="1"/>
          <p:nvPr/>
        </p:nvSpPr>
        <p:spPr>
          <a:xfrm>
            <a:off x="52961" y="1542870"/>
            <a:ext cx="5834131" cy="2308324"/>
          </a:xfrm>
          <a:prstGeom prst="rect">
            <a:avLst/>
          </a:prstGeom>
          <a:noFill/>
        </p:spPr>
        <p:txBody>
          <a:bodyPr wrap="square" rtlCol="0">
            <a:spAutoFit/>
          </a:bodyPr>
          <a:lstStyle/>
          <a:p>
            <a:r>
              <a:rPr lang="en-US" sz="3600" dirty="0"/>
              <a:t>Geographic: is there a correlation between state and reduced rates of youth tobacco usage?</a:t>
            </a:r>
          </a:p>
        </p:txBody>
      </p:sp>
      <p:pic>
        <p:nvPicPr>
          <p:cNvPr id="4098" name="Picture 2" descr="Image result for picture of the united states with smoking correlation">
            <a:extLst>
              <a:ext uri="{FF2B5EF4-FFF2-40B4-BE49-F238E27FC236}">
                <a16:creationId xmlns:a16="http://schemas.microsoft.com/office/drawing/2014/main" id="{DF91F7C2-2095-D437-DA8F-22A447911A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520"/>
          <a:stretch/>
        </p:blipFill>
        <p:spPr bwMode="auto">
          <a:xfrm>
            <a:off x="6096000" y="1805565"/>
            <a:ext cx="5864136" cy="37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261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2286</TotalTime>
  <Words>616</Words>
  <Application>Microsoft Office PowerPoint</Application>
  <PresentationFormat>Widescreen</PresentationFormat>
  <Paragraphs>69</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Aptos</vt:lpstr>
      <vt:lpstr>Arial</vt:lpstr>
      <vt:lpstr>Calibri</vt:lpstr>
      <vt:lpstr>Calibri Light</vt:lpstr>
      <vt:lpstr>Segoe UI</vt:lpstr>
      <vt:lpstr>ui-sans-serif</vt:lpstr>
      <vt:lpstr>Office Theme</vt:lpstr>
      <vt:lpstr>Analyzing Adolescent Tobacco Consumption Patterns</vt:lpstr>
      <vt:lpstr>Description/Outline: </vt:lpstr>
      <vt:lpstr>Clean Data Process:</vt:lpstr>
      <vt:lpstr>Questions: </vt:lpstr>
      <vt:lpstr>Questions One: </vt:lpstr>
      <vt:lpstr>PowerPoint Presentation</vt:lpstr>
      <vt:lpstr>PowerPoint Presentation</vt:lpstr>
      <vt:lpstr>Questions One findings: </vt:lpstr>
      <vt:lpstr>Questions Two: </vt:lpstr>
      <vt:lpstr>PowerPoint Presentation</vt:lpstr>
      <vt:lpstr>PowerPoint Presentation</vt:lpstr>
      <vt:lpstr>Questions Two Findings: </vt:lpstr>
      <vt:lpstr>Questions Three: </vt:lpstr>
      <vt:lpstr> </vt:lpstr>
      <vt:lpstr> </vt:lpstr>
      <vt:lpstr>Questions Three findings: </vt:lpstr>
      <vt:lpstr>Smoking Status over 17 Years: </vt:lpstr>
      <vt:lpstr>Analysis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Adolescent Tobacco Consumption Patterns</dc:title>
  <dc:creator>Mereissa Henrie</dc:creator>
  <cp:lastModifiedBy>Mereissa Henrie</cp:lastModifiedBy>
  <cp:revision>6</cp:revision>
  <dcterms:created xsi:type="dcterms:W3CDTF">2024-05-13T22:10:22Z</dcterms:created>
  <dcterms:modified xsi:type="dcterms:W3CDTF">2024-05-16T23:40:01Z</dcterms:modified>
</cp:coreProperties>
</file>