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4"/>
  </p:sldMasterIdLst>
  <p:notesMasterIdLst>
    <p:notesMasterId r:id="rId13"/>
  </p:notesMasterIdLst>
  <p:handoutMasterIdLst>
    <p:handoutMasterId r:id="rId14"/>
  </p:handoutMasterIdLst>
  <p:sldIdLst>
    <p:sldId id="257" r:id="rId5"/>
    <p:sldId id="389" r:id="rId6"/>
    <p:sldId id="317" r:id="rId7"/>
    <p:sldId id="392" r:id="rId8"/>
    <p:sldId id="393" r:id="rId9"/>
    <p:sldId id="394" r:id="rId10"/>
    <p:sldId id="395" r:id="rId11"/>
    <p:sldId id="39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1" d="100"/>
          <a:sy n="61" d="100"/>
        </p:scale>
        <p:origin x="204"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9906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09532993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071830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8535136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579391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87150612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32792963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0173375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2140832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065130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32877367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28559356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0512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74534406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9442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Tuesday, February 2, 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61507152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Tuesday, February 2, 20XX</a:t>
            </a:r>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26087809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Tuesday, February 2, 20XX</a:t>
            </a:r>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8618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5848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Tuesday, February 2, 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29078941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Tuesday, February 2, 20XX</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878365509"/>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8" r:id="rId19"/>
    <p:sldLayoutId id="2147483833" r:id="rId20"/>
    <p:sldLayoutId id="2147483734" r:id="rId21"/>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p:txBody>
          <a:bodyPr anchor="b" anchorCtr="0">
            <a:normAutofit/>
          </a:bodyPr>
          <a:lstStyle/>
          <a:p>
            <a:r>
              <a:rPr lang="en-US" dirty="0"/>
              <a:t>Docker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3" b="13"/>
          <a:stretch/>
        </p:blipFill>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p:txBody>
          <a:bodyPr>
            <a:normAutofit/>
          </a:bodyPr>
          <a:lstStyle/>
          <a:p>
            <a:r>
              <a:rPr lang="en-US" dirty="0"/>
              <a:t>Vanshika Agrawal</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p:txBody>
          <a:bodyPr/>
          <a:lstStyle/>
          <a:p>
            <a:r>
              <a:rPr lang="en-US" dirty="0"/>
              <a:t>What is Docker</a:t>
            </a:r>
          </a:p>
          <a:p>
            <a:r>
              <a:rPr lang="en-US" dirty="0"/>
              <a:t>Why Docker</a:t>
            </a:r>
          </a:p>
          <a:p>
            <a:r>
              <a:rPr lang="en-US" dirty="0"/>
              <a:t>Docker Workflow</a:t>
            </a:r>
          </a:p>
          <a:p>
            <a:r>
              <a:rPr lang="en-US" dirty="0"/>
              <a:t>Docker File</a:t>
            </a:r>
          </a:p>
          <a:p>
            <a:r>
              <a:rPr lang="en-US" dirty="0"/>
              <a:t>Docker Commands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23" b="23"/>
          <a:stretch/>
        </p:blipFill>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34" b="134"/>
          <a:stretch/>
        </p:blipFill>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What</a:t>
            </a:r>
            <a:r>
              <a:rPr lang="en-US" sz="6400" kern="1200" dirty="0">
                <a:solidFill>
                  <a:schemeClr val="tx1"/>
                </a:solidFill>
                <a:latin typeface="+mj-lt"/>
                <a:ea typeface="+mj-ea"/>
                <a:cs typeface="+mj-cs"/>
              </a:rPr>
              <a:t> </a:t>
            </a:r>
            <a:r>
              <a:rPr lang="en-US" sz="4800" kern="1200" dirty="0">
                <a:solidFill>
                  <a:schemeClr val="tx1"/>
                </a:solidFill>
                <a:latin typeface="+mj-lt"/>
                <a:ea typeface="+mj-ea"/>
                <a:cs typeface="+mj-cs"/>
              </a:rPr>
              <a:t>is</a:t>
            </a:r>
            <a:r>
              <a:rPr lang="en-US" sz="6400" kern="1200" dirty="0">
                <a:solidFill>
                  <a:schemeClr val="tx1"/>
                </a:solidFill>
                <a:latin typeface="+mj-lt"/>
                <a:ea typeface="+mj-ea"/>
                <a:cs typeface="+mj-cs"/>
              </a:rPr>
              <a:t> </a:t>
            </a:r>
            <a:r>
              <a:rPr lang="en-US" sz="4800" kern="1200" dirty="0">
                <a:solidFill>
                  <a:schemeClr val="tx1"/>
                </a:solidFill>
                <a:latin typeface="+mj-lt"/>
                <a:ea typeface="+mj-ea"/>
                <a:cs typeface="+mj-cs"/>
              </a:rPr>
              <a:t>Docker</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Docker is a tool designed to make it easier to build, deploy and run applications by using containers. When a docker image is run, its called container.</a:t>
            </a:r>
            <a:endParaRPr lang="en-US" kern="1200" dirty="0">
              <a:latin typeface="+mn-lt"/>
              <a:ea typeface="+mn-ea"/>
              <a:cs typeface="+mn-cs"/>
            </a:endParaRPr>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B61B283-6FB2-4A97-927C-40146A4F54C2}"/>
              </a:ext>
            </a:extLst>
          </p:cNvPr>
          <p:cNvSpPr>
            <a:spLocks noGrp="1"/>
          </p:cNvSpPr>
          <p:nvPr>
            <p:ph type="dt" sz="half" idx="10"/>
          </p:nvPr>
        </p:nvSpPr>
        <p:spPr/>
        <p:txBody>
          <a:bodyPr vert="horz" lIns="91440" tIns="45720" rIns="91440" bIns="45720" rtlCol="0" anchor="ctr">
            <a:normAutofit/>
          </a:bodyPr>
          <a:lstStyle/>
          <a:p>
            <a:pPr>
              <a:lnSpc>
                <a:spcPct val="90000"/>
              </a:lnSpc>
              <a:spcAft>
                <a:spcPts val="600"/>
              </a:spcAft>
            </a:pPr>
            <a:r>
              <a:rPr lang="en-US" sz="700"/>
              <a:t>Tuesday, February 2, 20XX</a:t>
            </a:r>
          </a:p>
        </p:txBody>
      </p:sp>
      <p:sp>
        <p:nvSpPr>
          <p:cNvPr id="4" name="Footer Placeholder 3">
            <a:extLst>
              <a:ext uri="{FF2B5EF4-FFF2-40B4-BE49-F238E27FC236}">
                <a16:creationId xmlns:a16="http://schemas.microsoft.com/office/drawing/2014/main" id="{1A2EF187-503A-4086-B662-5DCBC069A3BA}"/>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Sample Footer Text</a:t>
            </a:r>
          </a:p>
        </p:txBody>
      </p:sp>
      <p:sp>
        <p:nvSpPr>
          <p:cNvPr id="5" name="Slide Number Placeholder 4">
            <a:extLst>
              <a:ext uri="{FF2B5EF4-FFF2-40B4-BE49-F238E27FC236}">
                <a16:creationId xmlns:a16="http://schemas.microsoft.com/office/drawing/2014/main" id="{E91999DC-A2F3-4289-9A39-624F5C9C8E1E}"/>
              </a:ext>
            </a:extLst>
          </p:cNvPr>
          <p:cNvSpPr>
            <a:spLocks noGrp="1"/>
          </p:cNvSpPr>
          <p:nvPr>
            <p:ph type="sldNum" sz="quarter" idx="12"/>
          </p:nvPr>
        </p:nvSpPr>
        <p:spPr/>
        <p:txBody>
          <a:bodyPr vert="horz" lIns="91440" tIns="45720" rIns="91440" bIns="45720" rtlCol="0" anchor="ctr">
            <a:normAutofit/>
          </a:bodyPr>
          <a:lstStyle/>
          <a:p>
            <a:pPr>
              <a:spcAft>
                <a:spcPts val="600"/>
              </a:spcAft>
            </a:pPr>
            <a:fld id="{DBA1B0FB-D917-4C8C-928F-313BD683BF39}" type="slidenum">
              <a:rPr lang="en-US" smtClean="0"/>
              <a:pPr>
                <a:spcAft>
                  <a:spcPts val="600"/>
                </a:spcAft>
              </a:pPr>
              <a:t>4</a:t>
            </a:fld>
            <a:endParaRPr lang="en-US"/>
          </a:p>
        </p:txBody>
      </p:sp>
      <p:sp>
        <p:nvSpPr>
          <p:cNvPr id="6" name="Title 5">
            <a:extLst>
              <a:ext uri="{FF2B5EF4-FFF2-40B4-BE49-F238E27FC236}">
                <a16:creationId xmlns:a16="http://schemas.microsoft.com/office/drawing/2014/main" id="{C2FFF1E1-DD76-43A9-94EE-E434656B5C30}"/>
              </a:ext>
            </a:extLst>
          </p:cNvPr>
          <p:cNvSpPr>
            <a:spLocks noGrp="1"/>
          </p:cNvSpPr>
          <p:nvPr>
            <p:ph type="ctrTitle"/>
          </p:nvPr>
        </p:nvSpPr>
        <p:spPr>
          <a:xfrm>
            <a:off x="643467" y="816638"/>
            <a:ext cx="3367359" cy="5224724"/>
          </a:xfrm>
        </p:spPr>
        <p:txBody>
          <a:bodyPr vert="horz" lIns="91440" tIns="45720" rIns="91440" bIns="45720" rtlCol="0" anchor="ctr" anchorCtr="0">
            <a:normAutofit/>
          </a:bodyPr>
          <a:lstStyle/>
          <a:p>
            <a:r>
              <a:rPr lang="en-US" sz="3600"/>
              <a:t>Why Docker?</a:t>
            </a:r>
          </a:p>
        </p:txBody>
      </p:sp>
      <p:sp>
        <p:nvSpPr>
          <p:cNvPr id="7" name="Subtitle 6">
            <a:extLst>
              <a:ext uri="{FF2B5EF4-FFF2-40B4-BE49-F238E27FC236}">
                <a16:creationId xmlns:a16="http://schemas.microsoft.com/office/drawing/2014/main" id="{BF2EF0B0-869E-43BC-8EDD-68903C16A6E0}"/>
              </a:ext>
            </a:extLst>
          </p:cNvPr>
          <p:cNvSpPr>
            <a:spLocks noGrp="1"/>
          </p:cNvSpPr>
          <p:nvPr>
            <p:ph type="subTitle" idx="1"/>
          </p:nvPr>
        </p:nvSpPr>
        <p:spPr>
          <a:xfrm>
            <a:off x="4654295" y="816638"/>
            <a:ext cx="4619706" cy="5224724"/>
          </a:xfrm>
        </p:spPr>
        <p:txBody>
          <a:bodyPr vert="horz" lIns="91440" tIns="45720" rIns="91440" bIns="45720" rtlCol="0" anchor="ctr">
            <a:normAutofit/>
          </a:bodyPr>
          <a:lstStyle/>
          <a:p>
            <a:pPr marL="0" indent="0">
              <a:lnSpc>
                <a:spcPct val="90000"/>
              </a:lnSpc>
            </a:pPr>
            <a:r>
              <a:rPr lang="en-US" b="1" dirty="0"/>
              <a:t>Problem before Docker </a:t>
            </a:r>
            <a:r>
              <a:rPr lang="en-US" dirty="0"/>
              <a:t>:</a:t>
            </a:r>
          </a:p>
          <a:p>
            <a:pPr marL="342900">
              <a:lnSpc>
                <a:spcPct val="90000"/>
              </a:lnSpc>
              <a:buFont typeface="Wingdings 3" charset="2"/>
              <a:buChar char=""/>
            </a:pPr>
            <a:r>
              <a:rPr lang="en-US" dirty="0"/>
              <a:t>Dependency version mismatch in different environments.</a:t>
            </a:r>
          </a:p>
          <a:p>
            <a:pPr marL="342900">
              <a:lnSpc>
                <a:spcPct val="90000"/>
              </a:lnSpc>
              <a:buFont typeface="Wingdings 3" charset="2"/>
              <a:buChar char=""/>
            </a:pPr>
            <a:r>
              <a:rPr lang="en-US" dirty="0"/>
              <a:t>Library Corrupted or software upgraded.	</a:t>
            </a:r>
          </a:p>
          <a:p>
            <a:pPr marL="0" indent="0">
              <a:lnSpc>
                <a:spcPct val="90000"/>
              </a:lnSpc>
            </a:pPr>
            <a:r>
              <a:rPr lang="en-US" b="1" dirty="0"/>
              <a:t>How Docker Resolve this issue? </a:t>
            </a:r>
          </a:p>
          <a:p>
            <a:pPr marL="342900">
              <a:lnSpc>
                <a:spcPct val="90000"/>
              </a:lnSpc>
              <a:buFont typeface="Wingdings 3" charset="2"/>
              <a:buChar char=""/>
            </a:pPr>
            <a:r>
              <a:rPr lang="en-US" dirty="0"/>
              <a:t>It allows the developer to package up an application with all the parts of it, such as libraries, dependencies and ship out as one package.</a:t>
            </a:r>
          </a:p>
        </p:txBody>
      </p:sp>
    </p:spTree>
    <p:extLst>
      <p:ext uri="{BB962C8B-B14F-4D97-AF65-F5344CB8AC3E}">
        <p14:creationId xmlns:p14="http://schemas.microsoft.com/office/powerpoint/2010/main" val="289014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41E2984-086B-439F-B7F2-8C300AB26A7B}"/>
              </a:ext>
            </a:extLst>
          </p:cNvPr>
          <p:cNvSpPr>
            <a:spLocks noGrp="1"/>
          </p:cNvSpPr>
          <p:nvPr>
            <p:ph type="dt" sz="half" idx="10"/>
          </p:nvPr>
        </p:nvSpPr>
        <p:spPr/>
        <p:txBody>
          <a:bodyPr vert="horz" lIns="91440" tIns="45720" rIns="91440" bIns="45720" rtlCol="0" anchor="ctr">
            <a:normAutofit/>
          </a:bodyPr>
          <a:lstStyle/>
          <a:p>
            <a:pPr>
              <a:lnSpc>
                <a:spcPct val="90000"/>
              </a:lnSpc>
              <a:spcAft>
                <a:spcPts val="600"/>
              </a:spcAft>
            </a:pPr>
            <a:r>
              <a:rPr lang="en-US" sz="700"/>
              <a:t>Tuesday, February 2, 20XX</a:t>
            </a:r>
          </a:p>
        </p:txBody>
      </p:sp>
      <p:sp>
        <p:nvSpPr>
          <p:cNvPr id="4" name="Footer Placeholder 3">
            <a:extLst>
              <a:ext uri="{FF2B5EF4-FFF2-40B4-BE49-F238E27FC236}">
                <a16:creationId xmlns:a16="http://schemas.microsoft.com/office/drawing/2014/main" id="{714030AE-B490-4850-BD21-9BB13B81606C}"/>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Sample Footer Text</a:t>
            </a:r>
            <a:endParaRPr lang="en-US"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1B80195A-6E18-46E8-BE88-7B37653F5772}"/>
              </a:ext>
            </a:extLst>
          </p:cNvPr>
          <p:cNvSpPr>
            <a:spLocks noGrp="1"/>
          </p:cNvSpPr>
          <p:nvPr>
            <p:ph type="sldNum" sz="quarter" idx="12"/>
          </p:nvPr>
        </p:nvSpPr>
        <p:spPr/>
        <p:txBody>
          <a:bodyPr vert="horz" lIns="91440" tIns="45720" rIns="91440" bIns="45720" rtlCol="0" anchor="ctr">
            <a:normAutofit/>
          </a:bodyPr>
          <a:lstStyle/>
          <a:p>
            <a:pPr>
              <a:spcAft>
                <a:spcPts val="600"/>
              </a:spcAft>
            </a:pPr>
            <a:fld id="{DBA1B0FB-D917-4C8C-928F-313BD683BF39}" type="slidenum">
              <a:rPr lang="en-US" smtClean="0"/>
              <a:pPr>
                <a:spcAft>
                  <a:spcPts val="600"/>
                </a:spcAft>
              </a:pPr>
              <a:t>5</a:t>
            </a:fld>
            <a:endParaRPr lang="en-US"/>
          </a:p>
        </p:txBody>
      </p:sp>
      <p:sp>
        <p:nvSpPr>
          <p:cNvPr id="6" name="Title 5">
            <a:extLst>
              <a:ext uri="{FF2B5EF4-FFF2-40B4-BE49-F238E27FC236}">
                <a16:creationId xmlns:a16="http://schemas.microsoft.com/office/drawing/2014/main" id="{458FA8F1-80DE-4BDD-ADEF-CAD1393436E3}"/>
              </a:ext>
            </a:extLst>
          </p:cNvPr>
          <p:cNvSpPr>
            <a:spLocks noGrp="1"/>
          </p:cNvSpPr>
          <p:nvPr>
            <p:ph type="ctrTitle"/>
          </p:nvPr>
        </p:nvSpPr>
        <p:spPr>
          <a:xfrm>
            <a:off x="2881423" y="451513"/>
            <a:ext cx="5135526" cy="886219"/>
          </a:xfrm>
        </p:spPr>
        <p:txBody>
          <a:bodyPr vert="horz" lIns="91440" tIns="45720" rIns="91440" bIns="45720" rtlCol="0" anchor="b">
            <a:normAutofit fontScale="90000"/>
          </a:bodyPr>
          <a:lstStyle/>
          <a:p>
            <a:pPr algn="r"/>
            <a:r>
              <a:rPr lang="en-US" sz="5400" dirty="0"/>
              <a:t>Docker Workflow</a:t>
            </a:r>
          </a:p>
        </p:txBody>
      </p:sp>
      <p:sp>
        <p:nvSpPr>
          <p:cNvPr id="7" name="Subtitle 6">
            <a:extLst>
              <a:ext uri="{FF2B5EF4-FFF2-40B4-BE49-F238E27FC236}">
                <a16:creationId xmlns:a16="http://schemas.microsoft.com/office/drawing/2014/main" id="{15A59035-770B-4137-BE40-55494F947D89}"/>
              </a:ext>
            </a:extLst>
          </p:cNvPr>
          <p:cNvSpPr>
            <a:spLocks noGrp="1"/>
          </p:cNvSpPr>
          <p:nvPr>
            <p:ph type="subTitle" idx="1"/>
          </p:nvPr>
        </p:nvSpPr>
        <p:spPr>
          <a:xfrm>
            <a:off x="995621" y="1171255"/>
            <a:ext cx="8278381" cy="5116530"/>
          </a:xfrm>
        </p:spPr>
        <p:txBody>
          <a:bodyPr vert="horz" lIns="91440" tIns="45720" rIns="91440" bIns="45720" rtlCol="0" anchor="t">
            <a:normAutofit lnSpcReduction="10000"/>
          </a:bodyPr>
          <a:lstStyle/>
          <a:p>
            <a:pPr marL="0" indent="0" algn="r"/>
            <a:endParaRPr lang="en-US" sz="1800" dirty="0">
              <a:solidFill>
                <a:schemeClr val="tx1"/>
              </a:solidFill>
            </a:endParaRPr>
          </a:p>
          <a:p>
            <a:pPr marL="0" indent="0" algn="r"/>
            <a:endParaRPr lang="en-US" sz="1800" dirty="0">
              <a:solidFill>
                <a:schemeClr val="tx1"/>
              </a:solidFill>
            </a:endParaRPr>
          </a:p>
          <a:p>
            <a:pPr marL="0" indent="0" algn="r"/>
            <a:endParaRPr lang="en-US" sz="1800" dirty="0">
              <a:solidFill>
                <a:schemeClr val="tx1"/>
              </a:solidFill>
            </a:endParaRPr>
          </a:p>
          <a:p>
            <a:pPr marL="0" indent="0" algn="r"/>
            <a:endParaRPr lang="en-US" sz="1800" dirty="0">
              <a:solidFill>
                <a:schemeClr val="tx1"/>
              </a:solidFill>
            </a:endParaRPr>
          </a:p>
          <a:p>
            <a:pPr marL="0" indent="0" algn="r"/>
            <a:endParaRPr lang="en-US" sz="1800" dirty="0">
              <a:solidFill>
                <a:schemeClr val="tx1"/>
              </a:solidFill>
            </a:endParaRPr>
          </a:p>
          <a:p>
            <a:pPr marL="0" indent="0" algn="r"/>
            <a:endParaRPr lang="en-US" sz="1800" dirty="0">
              <a:solidFill>
                <a:schemeClr val="tx1"/>
              </a:solidFill>
            </a:endParaRPr>
          </a:p>
          <a:p>
            <a:pPr marL="0" indent="0" algn="r"/>
            <a:endParaRPr lang="en-US" sz="1800" dirty="0">
              <a:solidFill>
                <a:schemeClr val="tx1"/>
              </a:solidFill>
            </a:endParaRPr>
          </a:p>
          <a:p>
            <a:pPr marL="0" indent="0"/>
            <a:r>
              <a:rPr lang="en-US" sz="1800" dirty="0">
                <a:solidFill>
                  <a:schemeClr val="tx1"/>
                </a:solidFill>
              </a:rPr>
              <a:t>As a developer we will create a </a:t>
            </a:r>
            <a:r>
              <a:rPr lang="en-US" sz="1800" dirty="0" err="1">
                <a:solidFill>
                  <a:schemeClr val="tx1"/>
                </a:solidFill>
              </a:rPr>
              <a:t>dockerfile</a:t>
            </a:r>
            <a:r>
              <a:rPr lang="en-US" sz="1800" dirty="0">
                <a:solidFill>
                  <a:schemeClr val="tx1"/>
                </a:solidFill>
              </a:rPr>
              <a:t>(in project </a:t>
            </a:r>
            <a:r>
              <a:rPr lang="en-US" sz="1800" dirty="0" err="1">
                <a:solidFill>
                  <a:schemeClr val="tx1"/>
                </a:solidFill>
              </a:rPr>
              <a:t>classpath</a:t>
            </a:r>
            <a:r>
              <a:rPr lang="en-US" sz="1800" dirty="0">
                <a:solidFill>
                  <a:schemeClr val="tx1"/>
                </a:solidFill>
              </a:rPr>
              <a:t>). Then with docker command we will create docker image(complete instance of application). Docker Container is nothing but running instance of our application. We will then push image to docker hub from where different environments can pull the image.</a:t>
            </a:r>
          </a:p>
          <a:p>
            <a:pPr marL="0" indent="0"/>
            <a:endParaRPr lang="en-US" sz="1800" dirty="0">
              <a:solidFill>
                <a:schemeClr val="tx1"/>
              </a:solidFill>
            </a:endParaRPr>
          </a:p>
          <a:p>
            <a:pPr marL="0" indent="0"/>
            <a:r>
              <a:rPr lang="en-US" sz="1800" dirty="0">
                <a:solidFill>
                  <a:schemeClr val="tx1"/>
                </a:solidFill>
              </a:rPr>
              <a:t>Docker HUB is a public repository for docker images where we need to register.</a:t>
            </a:r>
          </a:p>
          <a:p>
            <a:pPr marL="0" indent="0" algn="r"/>
            <a:endParaRPr lang="en-US" sz="1800" dirty="0">
              <a:solidFill>
                <a:schemeClr val="tx1"/>
              </a:solidFill>
            </a:endParaRPr>
          </a:p>
        </p:txBody>
      </p:sp>
      <p:sp>
        <p:nvSpPr>
          <p:cNvPr id="10" name="TextBox 9">
            <a:extLst>
              <a:ext uri="{FF2B5EF4-FFF2-40B4-BE49-F238E27FC236}">
                <a16:creationId xmlns:a16="http://schemas.microsoft.com/office/drawing/2014/main" id="{9B91A20C-EAB1-4BEB-A1E2-CB65BC9D5E0C}"/>
              </a:ext>
            </a:extLst>
          </p:cNvPr>
          <p:cNvSpPr txBox="1"/>
          <p:nvPr/>
        </p:nvSpPr>
        <p:spPr>
          <a:xfrm>
            <a:off x="1456660" y="2581908"/>
            <a:ext cx="1424763" cy="369332"/>
          </a:xfrm>
          <a:prstGeom prst="rect">
            <a:avLst/>
          </a:prstGeom>
          <a:noFill/>
        </p:spPr>
        <p:txBody>
          <a:bodyPr wrap="square" rtlCol="0">
            <a:spAutoFit/>
          </a:bodyPr>
          <a:lstStyle/>
          <a:p>
            <a:r>
              <a:rPr lang="en-US" dirty="0"/>
              <a:t>Docker File</a:t>
            </a:r>
            <a:endParaRPr lang="en-IN" dirty="0"/>
          </a:p>
        </p:txBody>
      </p:sp>
      <p:sp>
        <p:nvSpPr>
          <p:cNvPr id="11" name="Rectangle 10">
            <a:extLst>
              <a:ext uri="{FF2B5EF4-FFF2-40B4-BE49-F238E27FC236}">
                <a16:creationId xmlns:a16="http://schemas.microsoft.com/office/drawing/2014/main" id="{86B9AABB-10AB-424E-9E37-DBA63C10C2AD}"/>
              </a:ext>
            </a:extLst>
          </p:cNvPr>
          <p:cNvSpPr/>
          <p:nvPr/>
        </p:nvSpPr>
        <p:spPr>
          <a:xfrm>
            <a:off x="1456660" y="2581908"/>
            <a:ext cx="1424763" cy="46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File</a:t>
            </a:r>
            <a:endParaRPr lang="en-IN" dirty="0"/>
          </a:p>
        </p:txBody>
      </p:sp>
      <p:sp>
        <p:nvSpPr>
          <p:cNvPr id="23" name="Rectangle 22">
            <a:extLst>
              <a:ext uri="{FF2B5EF4-FFF2-40B4-BE49-F238E27FC236}">
                <a16:creationId xmlns:a16="http://schemas.microsoft.com/office/drawing/2014/main" id="{870C1374-5EB4-405E-AF77-E4EAB8248569}"/>
              </a:ext>
            </a:extLst>
          </p:cNvPr>
          <p:cNvSpPr/>
          <p:nvPr/>
        </p:nvSpPr>
        <p:spPr>
          <a:xfrm>
            <a:off x="3322327" y="1356190"/>
            <a:ext cx="1911005" cy="237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Virtual Machine</a:t>
            </a:r>
            <a:endParaRPr lang="en-IN" dirty="0"/>
          </a:p>
        </p:txBody>
      </p:sp>
      <p:sp>
        <p:nvSpPr>
          <p:cNvPr id="25" name="Rectangle 24">
            <a:extLst>
              <a:ext uri="{FF2B5EF4-FFF2-40B4-BE49-F238E27FC236}">
                <a16:creationId xmlns:a16="http://schemas.microsoft.com/office/drawing/2014/main" id="{A94CD25F-1AFA-4F13-9BC4-ED8E8A7F586F}"/>
              </a:ext>
            </a:extLst>
          </p:cNvPr>
          <p:cNvSpPr/>
          <p:nvPr/>
        </p:nvSpPr>
        <p:spPr>
          <a:xfrm>
            <a:off x="3485817" y="1650970"/>
            <a:ext cx="1608304" cy="1197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Image</a:t>
            </a:r>
          </a:p>
          <a:p>
            <a:pPr algn="ctr"/>
            <a:endParaRPr lang="en-US" dirty="0"/>
          </a:p>
          <a:p>
            <a:pPr algn="ctr"/>
            <a:r>
              <a:rPr lang="en-US" dirty="0"/>
              <a:t>Docker Container</a:t>
            </a:r>
            <a:endParaRPr lang="en-IN" dirty="0"/>
          </a:p>
        </p:txBody>
      </p:sp>
      <p:cxnSp>
        <p:nvCxnSpPr>
          <p:cNvPr id="54" name="Straight Arrow Connector 53">
            <a:extLst>
              <a:ext uri="{FF2B5EF4-FFF2-40B4-BE49-F238E27FC236}">
                <a16:creationId xmlns:a16="http://schemas.microsoft.com/office/drawing/2014/main" id="{4B20DE56-EFBD-40AD-ADFD-C5F9381835B8}"/>
              </a:ext>
            </a:extLst>
          </p:cNvPr>
          <p:cNvCxnSpPr>
            <a:cxnSpLocks/>
          </p:cNvCxnSpPr>
          <p:nvPr/>
        </p:nvCxnSpPr>
        <p:spPr>
          <a:xfrm>
            <a:off x="2882226" y="2758775"/>
            <a:ext cx="440101" cy="7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0905A17-CCF8-4246-BC3A-168AED3B9D9E}"/>
              </a:ext>
            </a:extLst>
          </p:cNvPr>
          <p:cNvCxnSpPr>
            <a:cxnSpLocks/>
          </p:cNvCxnSpPr>
          <p:nvPr/>
        </p:nvCxnSpPr>
        <p:spPr>
          <a:xfrm>
            <a:off x="4246887" y="2581908"/>
            <a:ext cx="11539" cy="233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851E7BC2-99D6-4A16-B65E-E38D8BCB6A2C}"/>
              </a:ext>
            </a:extLst>
          </p:cNvPr>
          <p:cNvSpPr/>
          <p:nvPr/>
        </p:nvSpPr>
        <p:spPr>
          <a:xfrm>
            <a:off x="6534632" y="2425062"/>
            <a:ext cx="2226866" cy="847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HUB</a:t>
            </a:r>
            <a:endParaRPr lang="en-IN" dirty="0"/>
          </a:p>
        </p:txBody>
      </p:sp>
      <p:cxnSp>
        <p:nvCxnSpPr>
          <p:cNvPr id="100" name="Straight Arrow Connector 99">
            <a:extLst>
              <a:ext uri="{FF2B5EF4-FFF2-40B4-BE49-F238E27FC236}">
                <a16:creationId xmlns:a16="http://schemas.microsoft.com/office/drawing/2014/main" id="{EEDD3739-B0C8-49E5-B662-76B48822A017}"/>
              </a:ext>
            </a:extLst>
          </p:cNvPr>
          <p:cNvCxnSpPr>
            <a:cxnSpLocks/>
          </p:cNvCxnSpPr>
          <p:nvPr/>
        </p:nvCxnSpPr>
        <p:spPr>
          <a:xfrm flipV="1">
            <a:off x="5253264" y="2787439"/>
            <a:ext cx="1267449" cy="27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50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5F2637-2F89-49C1-982F-BC47C16D6045}"/>
              </a:ext>
            </a:extLst>
          </p:cNvPr>
          <p:cNvSpPr>
            <a:spLocks noGrp="1"/>
          </p:cNvSpPr>
          <p:nvPr>
            <p:ph type="dt" sz="half" idx="10"/>
          </p:nvPr>
        </p:nvSpPr>
        <p:spPr/>
        <p:txBody>
          <a:bodyPr vert="horz" lIns="91440" tIns="45720" rIns="91440" bIns="45720" rtlCol="0" anchor="ctr">
            <a:normAutofit/>
          </a:bodyPr>
          <a:lstStyle/>
          <a:p>
            <a:pPr>
              <a:lnSpc>
                <a:spcPct val="90000"/>
              </a:lnSpc>
              <a:spcAft>
                <a:spcPts val="600"/>
              </a:spcAft>
            </a:pPr>
            <a:r>
              <a:rPr lang="en-US" sz="700">
                <a:solidFill>
                  <a:srgbClr val="FFFFFF"/>
                </a:solidFill>
              </a:rPr>
              <a:t>Tuesday, February 2, 20XX</a:t>
            </a:r>
          </a:p>
        </p:txBody>
      </p:sp>
      <p:sp>
        <p:nvSpPr>
          <p:cNvPr id="4" name="Footer Placeholder 3">
            <a:extLst>
              <a:ext uri="{FF2B5EF4-FFF2-40B4-BE49-F238E27FC236}">
                <a16:creationId xmlns:a16="http://schemas.microsoft.com/office/drawing/2014/main" id="{CC9E1548-E3CC-40BF-9830-53F580E35743}"/>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Sample Footer Text</a:t>
            </a:r>
          </a:p>
        </p:txBody>
      </p:sp>
      <p:sp>
        <p:nvSpPr>
          <p:cNvPr id="5" name="Slide Number Placeholder 4">
            <a:extLst>
              <a:ext uri="{FF2B5EF4-FFF2-40B4-BE49-F238E27FC236}">
                <a16:creationId xmlns:a16="http://schemas.microsoft.com/office/drawing/2014/main" id="{49B3DE09-C56D-416D-AFD6-A869A3299F13}"/>
              </a:ext>
            </a:extLst>
          </p:cNvPr>
          <p:cNvSpPr>
            <a:spLocks noGrp="1"/>
          </p:cNvSpPr>
          <p:nvPr>
            <p:ph type="sldNum" sz="quarter" idx="12"/>
          </p:nvPr>
        </p:nvSpPr>
        <p:spPr/>
        <p:txBody>
          <a:bodyPr vert="horz" lIns="91440" tIns="45720" rIns="91440" bIns="45720" rtlCol="0" anchor="ctr">
            <a:normAutofit/>
          </a:bodyPr>
          <a:lstStyle/>
          <a:p>
            <a:pPr>
              <a:spcAft>
                <a:spcPts val="600"/>
              </a:spcAft>
            </a:pPr>
            <a:fld id="{DBA1B0FB-D917-4C8C-928F-313BD683BF39}" type="slidenum">
              <a:rPr lang="en-US">
                <a:solidFill>
                  <a:srgbClr val="FFFFFF"/>
                </a:solidFill>
              </a:rPr>
              <a:pPr>
                <a:spcAft>
                  <a:spcPts val="600"/>
                </a:spcAft>
              </a:pPr>
              <a:t>6</a:t>
            </a:fld>
            <a:endParaRPr lang="en-US">
              <a:solidFill>
                <a:srgbClr val="FFFFFF"/>
              </a:solidFill>
            </a:endParaRPr>
          </a:p>
        </p:txBody>
      </p:sp>
      <p:sp>
        <p:nvSpPr>
          <p:cNvPr id="6" name="Title 5">
            <a:extLst>
              <a:ext uri="{FF2B5EF4-FFF2-40B4-BE49-F238E27FC236}">
                <a16:creationId xmlns:a16="http://schemas.microsoft.com/office/drawing/2014/main" id="{871E24A8-AB41-4FDF-9EA4-77F4961D1AD4}"/>
              </a:ext>
            </a:extLst>
          </p:cNvPr>
          <p:cNvSpPr>
            <a:spLocks noGrp="1"/>
          </p:cNvSpPr>
          <p:nvPr>
            <p:ph type="ctrTitle"/>
          </p:nvPr>
        </p:nvSpPr>
        <p:spPr>
          <a:xfrm>
            <a:off x="2616200" y="380067"/>
            <a:ext cx="4588933" cy="1096900"/>
          </a:xfrm>
        </p:spPr>
        <p:txBody>
          <a:bodyPr vert="horz" lIns="91440" tIns="45720" rIns="91440" bIns="45720" rtlCol="0" anchor="b">
            <a:normAutofit/>
          </a:bodyPr>
          <a:lstStyle/>
          <a:p>
            <a:pPr algn="r"/>
            <a:r>
              <a:rPr lang="en-US" sz="5400" dirty="0" err="1">
                <a:solidFill>
                  <a:srgbClr val="FFFFFF"/>
                </a:solidFill>
              </a:rPr>
              <a:t>Dockerfile</a:t>
            </a:r>
            <a:endParaRPr lang="en-US" sz="5400" dirty="0">
              <a:solidFill>
                <a:srgbClr val="FFFFFF"/>
              </a:solidFill>
            </a:endParaRPr>
          </a:p>
        </p:txBody>
      </p:sp>
      <p:sp>
        <p:nvSpPr>
          <p:cNvPr id="7" name="Subtitle 6">
            <a:extLst>
              <a:ext uri="{FF2B5EF4-FFF2-40B4-BE49-F238E27FC236}">
                <a16:creationId xmlns:a16="http://schemas.microsoft.com/office/drawing/2014/main" id="{6A2A7ED2-3E59-4BC3-8380-3DD936E89013}"/>
              </a:ext>
            </a:extLst>
          </p:cNvPr>
          <p:cNvSpPr>
            <a:spLocks noGrp="1"/>
          </p:cNvSpPr>
          <p:nvPr>
            <p:ph type="subTitle" idx="1"/>
          </p:nvPr>
        </p:nvSpPr>
        <p:spPr>
          <a:xfrm>
            <a:off x="677334" y="2110381"/>
            <a:ext cx="8596669" cy="3037352"/>
          </a:xfrm>
        </p:spPr>
        <p:txBody>
          <a:bodyPr vert="horz" lIns="91440" tIns="45720" rIns="91440" bIns="45720" rtlCol="0" anchor="t">
            <a:normAutofit/>
          </a:bodyPr>
          <a:lstStyle/>
          <a:p>
            <a:pPr marL="0" indent="0"/>
            <a:r>
              <a:rPr lang="en-US" sz="1800" dirty="0">
                <a:solidFill>
                  <a:srgbClr val="FFFFFF"/>
                </a:solidFill>
              </a:rPr>
              <a:t>FROM open:jdk:8</a:t>
            </a:r>
          </a:p>
          <a:p>
            <a:pPr marL="0" indent="0"/>
            <a:r>
              <a:rPr lang="en-US" sz="1800" dirty="0">
                <a:solidFill>
                  <a:srgbClr val="FFFFFF"/>
                </a:solidFill>
              </a:rPr>
              <a:t>EXPOSE 8080</a:t>
            </a:r>
          </a:p>
          <a:p>
            <a:pPr marL="0" indent="0"/>
            <a:r>
              <a:rPr lang="en-US" sz="1800" dirty="0">
                <a:solidFill>
                  <a:srgbClr val="FFFFFF"/>
                </a:solidFill>
              </a:rPr>
              <a:t>ADD target/spring-boot-docker.jar spring-boot-docker</a:t>
            </a:r>
          </a:p>
          <a:p>
            <a:pPr marL="0" indent="0"/>
            <a:r>
              <a:rPr lang="en-US" sz="1800" dirty="0">
                <a:solidFill>
                  <a:srgbClr val="FFFFFF"/>
                </a:solidFill>
              </a:rPr>
              <a:t>ENTRYPOINT [“java”,”–jar”,”/ spring-boot-docker.jar” ]</a:t>
            </a:r>
          </a:p>
          <a:p>
            <a:pPr marL="0" indent="0"/>
            <a:endParaRPr lang="en-US" sz="1800" dirty="0">
              <a:solidFill>
                <a:srgbClr val="FFFFFF"/>
              </a:solidFill>
            </a:endParaRPr>
          </a:p>
          <a:p>
            <a:pPr marL="0" indent="0"/>
            <a:r>
              <a:rPr lang="en-US" sz="1800" dirty="0">
                <a:solidFill>
                  <a:srgbClr val="FFFFFF"/>
                </a:solidFill>
              </a:rPr>
              <a:t>What are other commands </a:t>
            </a:r>
            <a:r>
              <a:rPr lang="en-US" sz="1800">
                <a:solidFill>
                  <a:srgbClr val="FFFFFF"/>
                </a:solidFill>
              </a:rPr>
              <a:t>for docker file????</a:t>
            </a:r>
            <a:endParaRPr lang="en-US" sz="1800" dirty="0">
              <a:solidFill>
                <a:srgbClr val="FFFFFF"/>
              </a:solidFill>
            </a:endParaRPr>
          </a:p>
          <a:p>
            <a:pPr marL="0" indent="0" algn="r"/>
            <a:endParaRPr lang="en-US" sz="1800" dirty="0">
              <a:solidFill>
                <a:srgbClr val="FFFFFF"/>
              </a:solidFill>
            </a:endParaRPr>
          </a:p>
        </p:txBody>
      </p:sp>
    </p:spTree>
    <p:extLst>
      <p:ext uri="{BB962C8B-B14F-4D97-AF65-F5344CB8AC3E}">
        <p14:creationId xmlns:p14="http://schemas.microsoft.com/office/powerpoint/2010/main" val="334231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4" name="Group 11">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5" name="Rectangle 23">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5">
            <a:extLst>
              <a:ext uri="{FF2B5EF4-FFF2-40B4-BE49-F238E27FC236}">
                <a16:creationId xmlns:a16="http://schemas.microsoft.com/office/drawing/2014/main" id="{1D9D41AE-9F65-4A4B-89BE-7DCF8F5BEC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2992E8D-AA4A-418F-83AF-5E9292FDFC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27">
              <a:extLst>
                <a:ext uri="{FF2B5EF4-FFF2-40B4-BE49-F238E27FC236}">
                  <a16:creationId xmlns:a16="http://schemas.microsoft.com/office/drawing/2014/main" id="{DDF2706B-85C6-47B7-AB92-667FC33809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AA915A6F-9ED2-4BF7-B675-A4933CAF6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9BF6A7FE-839B-4189-959C-3677715AE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CEC98746-F315-4E5A-B223-AD76F7152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19219527-6E34-4CF2-9E31-EE5883CC8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0AEA5D90-8C61-4F98-9EB1-B2713EF2B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FC1F280A-25B5-4895-B50F-7C4C0DD0F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72CD0DA6-D89C-48DE-8F3C-2614D9976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35">
              <a:extLst>
                <a:ext uri="{FF2B5EF4-FFF2-40B4-BE49-F238E27FC236}">
                  <a16:creationId xmlns:a16="http://schemas.microsoft.com/office/drawing/2014/main" id="{69468FA4-C75D-4473-8657-9517D0C3A2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 name="Subtitle 6">
            <a:extLst>
              <a:ext uri="{FF2B5EF4-FFF2-40B4-BE49-F238E27FC236}">
                <a16:creationId xmlns:a16="http://schemas.microsoft.com/office/drawing/2014/main" id="{BD665787-AF94-4C94-B1C8-553CEBFCFAB8}"/>
              </a:ext>
            </a:extLst>
          </p:cNvPr>
          <p:cNvSpPr>
            <a:spLocks noGrp="1"/>
          </p:cNvSpPr>
          <p:nvPr>
            <p:ph type="subTitle" idx="1"/>
          </p:nvPr>
        </p:nvSpPr>
        <p:spPr>
          <a:xfrm>
            <a:off x="1507067" y="1303898"/>
            <a:ext cx="7766936" cy="4819499"/>
          </a:xfrm>
        </p:spPr>
        <p:txBody>
          <a:bodyPr vert="horz" lIns="91440" tIns="45720" rIns="91440" bIns="45720" rtlCol="0" anchor="t">
            <a:normAutofit/>
          </a:bodyPr>
          <a:lstStyle/>
          <a:p>
            <a:pPr marL="285750" indent="-285750">
              <a:buFont typeface="Arial" panose="020B0604020202020204" pitchFamily="34" charset="0"/>
              <a:buChar char="•"/>
            </a:pPr>
            <a:r>
              <a:rPr lang="en-US" sz="1800" dirty="0">
                <a:solidFill>
                  <a:srgbClr val="FFFFFF"/>
                </a:solidFill>
              </a:rPr>
              <a:t>Command to create docker image: docker build –t spring-boot-docker.jar </a:t>
            </a:r>
          </a:p>
          <a:p>
            <a:pPr marL="285750" indent="-285750">
              <a:buFont typeface="Arial" panose="020B0604020202020204" pitchFamily="34" charset="0"/>
              <a:buChar char="•"/>
            </a:pPr>
            <a:r>
              <a:rPr lang="en-US" sz="1800" dirty="0">
                <a:solidFill>
                  <a:srgbClr val="FFFFFF"/>
                </a:solidFill>
              </a:rPr>
              <a:t>Command to run docker: docker run –p 9090:8080 spring–boot-docker.jar(9090 is our local port in which our rest point will be accessible and 8080 is the container port.)</a:t>
            </a:r>
          </a:p>
          <a:p>
            <a:pPr marL="285750" indent="-285750">
              <a:buFont typeface="Arial" panose="020B0604020202020204" pitchFamily="34" charset="0"/>
              <a:buChar char="•"/>
            </a:pPr>
            <a:r>
              <a:rPr lang="en-US" sz="1800" dirty="0">
                <a:solidFill>
                  <a:srgbClr val="FFFFFF"/>
                </a:solidFill>
              </a:rPr>
              <a:t>Login to </a:t>
            </a:r>
            <a:r>
              <a:rPr lang="en-US" sz="1800" dirty="0" err="1">
                <a:solidFill>
                  <a:srgbClr val="FFFFFF"/>
                </a:solidFill>
              </a:rPr>
              <a:t>DockerHub</a:t>
            </a:r>
            <a:r>
              <a:rPr lang="en-US" sz="1800" dirty="0">
                <a:solidFill>
                  <a:srgbClr val="FFFFFF"/>
                </a:solidFill>
              </a:rPr>
              <a:t>: docker login (it will prompt for username and password)</a:t>
            </a:r>
          </a:p>
          <a:p>
            <a:pPr marL="285750" indent="-285750">
              <a:buFont typeface="Arial" panose="020B0604020202020204" pitchFamily="34" charset="0"/>
              <a:buChar char="•"/>
            </a:pPr>
            <a:r>
              <a:rPr lang="en-US" sz="1800" dirty="0">
                <a:solidFill>
                  <a:srgbClr val="FFFFFF"/>
                </a:solidFill>
              </a:rPr>
              <a:t>Command to add tag to docker image: docker tag spring-boot-docker.jar version1/spring-boot-docker.jar</a:t>
            </a:r>
          </a:p>
          <a:p>
            <a:pPr marL="285750" indent="-285750">
              <a:buFont typeface="Arial" panose="020B0604020202020204" pitchFamily="34" charset="0"/>
              <a:buChar char="•"/>
            </a:pPr>
            <a:r>
              <a:rPr lang="en-US" sz="1800" dirty="0">
                <a:solidFill>
                  <a:srgbClr val="FFFFFF"/>
                </a:solidFill>
              </a:rPr>
              <a:t>Command to push tagged image to docker hub : docker push version1/spring-boot-docker.jar</a:t>
            </a:r>
          </a:p>
          <a:p>
            <a:pPr marL="285750" indent="-285750">
              <a:buFont typeface="Arial" panose="020B0604020202020204" pitchFamily="34" charset="0"/>
              <a:buChar char="•"/>
            </a:pPr>
            <a:r>
              <a:rPr lang="en-US" sz="1800" dirty="0">
                <a:solidFill>
                  <a:srgbClr val="FFFFFF"/>
                </a:solidFill>
              </a:rPr>
              <a:t>Command to pull image from </a:t>
            </a:r>
            <a:r>
              <a:rPr lang="en-US" sz="1800" dirty="0" err="1">
                <a:solidFill>
                  <a:srgbClr val="FFFFFF"/>
                </a:solidFill>
              </a:rPr>
              <a:t>dockerhub</a:t>
            </a:r>
            <a:r>
              <a:rPr lang="en-US" sz="1800" dirty="0">
                <a:solidFill>
                  <a:srgbClr val="FFFFFF"/>
                </a:solidFill>
              </a:rPr>
              <a:t>: docker pull version1/spring-boot-docker.jar</a:t>
            </a:r>
          </a:p>
          <a:p>
            <a:pPr marL="0" indent="0"/>
            <a:endParaRPr lang="en-US" sz="1800" dirty="0">
              <a:solidFill>
                <a:srgbClr val="FFFFFF"/>
              </a:solidFill>
            </a:endParaRPr>
          </a:p>
          <a:p>
            <a:pPr marL="0" indent="0"/>
            <a:endParaRPr lang="en-US" sz="1800" dirty="0">
              <a:solidFill>
                <a:srgbClr val="FFFFFF"/>
              </a:solidFill>
            </a:endParaRPr>
          </a:p>
          <a:p>
            <a:pPr marL="0" indent="0" algn="r"/>
            <a:endParaRPr lang="en-US" sz="1800" dirty="0">
              <a:solidFill>
                <a:srgbClr val="FFFFFF"/>
              </a:solidFill>
            </a:endParaRPr>
          </a:p>
        </p:txBody>
      </p:sp>
      <p:sp>
        <p:nvSpPr>
          <p:cNvPr id="6" name="Title 5">
            <a:extLst>
              <a:ext uri="{FF2B5EF4-FFF2-40B4-BE49-F238E27FC236}">
                <a16:creationId xmlns:a16="http://schemas.microsoft.com/office/drawing/2014/main" id="{FA2B59F8-54E7-4325-A432-1D6D22A461CC}"/>
              </a:ext>
            </a:extLst>
          </p:cNvPr>
          <p:cNvSpPr>
            <a:spLocks noGrp="1"/>
          </p:cNvSpPr>
          <p:nvPr>
            <p:ph type="ctrTitle"/>
          </p:nvPr>
        </p:nvSpPr>
        <p:spPr>
          <a:xfrm>
            <a:off x="1507067" y="451514"/>
            <a:ext cx="7766936" cy="760838"/>
          </a:xfrm>
        </p:spPr>
        <p:txBody>
          <a:bodyPr vert="horz" lIns="91440" tIns="45720" rIns="91440" bIns="45720" rtlCol="0" anchor="b">
            <a:normAutofit fontScale="90000"/>
          </a:bodyPr>
          <a:lstStyle/>
          <a:p>
            <a:pPr algn="ctr"/>
            <a:r>
              <a:rPr lang="en-US" sz="5400" dirty="0">
                <a:solidFill>
                  <a:srgbClr val="FFFFFF"/>
                </a:solidFill>
              </a:rPr>
              <a:t>Commands</a:t>
            </a:r>
          </a:p>
        </p:txBody>
      </p:sp>
      <p:sp>
        <p:nvSpPr>
          <p:cNvPr id="4" name="Footer Placeholder 3">
            <a:extLst>
              <a:ext uri="{FF2B5EF4-FFF2-40B4-BE49-F238E27FC236}">
                <a16:creationId xmlns:a16="http://schemas.microsoft.com/office/drawing/2014/main" id="{2B9FB764-E258-4519-890C-514621676433}"/>
              </a:ext>
            </a:extLst>
          </p:cNvPr>
          <p:cNvSpPr>
            <a:spLocks noGrp="1"/>
          </p:cNvSpPr>
          <p:nvPr>
            <p:ph type="ftr" sz="quarter" idx="11"/>
          </p:nvPr>
        </p:nvSpPr>
        <p:spPr>
          <a:xfrm>
            <a:off x="677334" y="6041362"/>
            <a:ext cx="6297612"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Sample Footer Text</a:t>
            </a:r>
          </a:p>
        </p:txBody>
      </p:sp>
      <p:sp>
        <p:nvSpPr>
          <p:cNvPr id="3" name="Date Placeholder 2">
            <a:extLst>
              <a:ext uri="{FF2B5EF4-FFF2-40B4-BE49-F238E27FC236}">
                <a16:creationId xmlns:a16="http://schemas.microsoft.com/office/drawing/2014/main" id="{CEDA9E0F-E721-49D8-A5B0-BCF3D4011D57}"/>
              </a:ext>
            </a:extLst>
          </p:cNvPr>
          <p:cNvSpPr>
            <a:spLocks noGrp="1"/>
          </p:cNvSpPr>
          <p:nvPr>
            <p:ph type="dt" sz="half" idx="10"/>
          </p:nvPr>
        </p:nvSpPr>
        <p:spPr>
          <a:xfrm>
            <a:off x="7205133" y="6041362"/>
            <a:ext cx="911939" cy="365125"/>
          </a:xfrm>
        </p:spPr>
        <p:txBody>
          <a:bodyPr vert="horz" lIns="91440" tIns="45720" rIns="91440" bIns="45720" rtlCol="0" anchor="ctr">
            <a:normAutofit/>
          </a:bodyPr>
          <a:lstStyle/>
          <a:p>
            <a:pPr>
              <a:lnSpc>
                <a:spcPct val="90000"/>
              </a:lnSpc>
              <a:spcAft>
                <a:spcPts val="600"/>
              </a:spcAft>
            </a:pPr>
            <a:r>
              <a:rPr lang="en-US" sz="700">
                <a:solidFill>
                  <a:srgbClr val="FFFFFF"/>
                </a:solidFill>
              </a:rPr>
              <a:t>Tuesday, February 2, 20XX</a:t>
            </a:r>
          </a:p>
        </p:txBody>
      </p:sp>
      <p:sp>
        <p:nvSpPr>
          <p:cNvPr id="5" name="Slide Number Placeholder 4">
            <a:extLst>
              <a:ext uri="{FF2B5EF4-FFF2-40B4-BE49-F238E27FC236}">
                <a16:creationId xmlns:a16="http://schemas.microsoft.com/office/drawing/2014/main" id="{542441F3-B83E-4AC4-B3A8-CB28E4855D0E}"/>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DBA1B0FB-D917-4C8C-928F-313BD683BF39}"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4136213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p:txBody>
          <a:bodyPr/>
          <a:lstStyle/>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l="5" r="5"/>
          <a:stretch/>
        </p:blipFill>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l="5" r="5"/>
          <a:stretch/>
        </p:blipFill>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1196</TotalTime>
  <Words>411</Words>
  <Application>Microsoft Office PowerPoint</Application>
  <PresentationFormat>Widescreen</PresentationFormat>
  <Paragraphs>79</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Docker</vt:lpstr>
      <vt:lpstr>Agenda</vt:lpstr>
      <vt:lpstr>What is Docker</vt:lpstr>
      <vt:lpstr>Why Docker?</vt:lpstr>
      <vt:lpstr>Docker Workflow</vt:lpstr>
      <vt:lpstr>Dockerfile</vt:lpstr>
      <vt:lpstr>Commands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Agrawal, Vanshika</dc:creator>
  <cp:lastModifiedBy>Agrawal, Vanshika</cp:lastModifiedBy>
  <cp:revision>15</cp:revision>
  <dcterms:created xsi:type="dcterms:W3CDTF">2022-06-06T05:35:20Z</dcterms:created>
  <dcterms:modified xsi:type="dcterms:W3CDTF">2022-06-08T04:43:11Z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