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89" r:id="rId6"/>
    <p:sldId id="317" r:id="rId7"/>
    <p:sldId id="392" r:id="rId8"/>
    <p:sldId id="393" r:id="rId9"/>
    <p:sldId id="395" r:id="rId10"/>
    <p:sldId id="397" r:id="rId11"/>
    <p:sldId id="398" r:id="rId12"/>
    <p:sldId id="399" r:id="rId13"/>
    <p:sldId id="400" r:id="rId14"/>
    <p:sldId id="401" r:id="rId15"/>
    <p:sldId id="402" r:id="rId16"/>
    <p:sldId id="403"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61" d="100"/>
          <a:sy n="61" d="100"/>
        </p:scale>
        <p:origin x="204" y="6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94330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376017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94608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526458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108442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120650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52996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100726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780942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274447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Kubernetes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Vanshika Agrawal</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9486989" cy="642527"/>
          </a:xfrm>
        </p:spPr>
        <p:txBody>
          <a:bodyPr vert="horz" wrap="square" lIns="0" tIns="0" rIns="0" bIns="0" rtlCol="0" anchor="b" anchorCtr="0">
            <a:noAutofit/>
          </a:bodyPr>
          <a:lstStyle/>
          <a:p>
            <a:pPr>
              <a:lnSpc>
                <a:spcPct val="100000"/>
              </a:lnSpc>
            </a:pPr>
            <a:r>
              <a:rPr lang="en-US" sz="4400" kern="1200" dirty="0">
                <a:solidFill>
                  <a:schemeClr val="tx1"/>
                </a:solidFill>
                <a:latin typeface="+mj-lt"/>
                <a:ea typeface="+mj-ea"/>
                <a:cs typeface="+mj-cs"/>
              </a:rPr>
              <a:t>Commands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15321"/>
            <a:ext cx="10348645" cy="4777505"/>
          </a:xfrm>
        </p:spPr>
        <p:txBody>
          <a:bodyPr vert="horz" wrap="square" lIns="0" tIns="0" rIns="0" bIns="0" rtlCol="0">
            <a:normAutofit fontScale="92500" lnSpcReduction="10000"/>
          </a:bodyPr>
          <a:lstStyle/>
          <a:p>
            <a:pPr marL="0" indent="0">
              <a:lnSpc>
                <a:spcPct val="100000"/>
              </a:lnSpc>
            </a:pPr>
            <a:r>
              <a:rPr lang="en-US" dirty="0"/>
              <a:t>8.   </a:t>
            </a:r>
            <a:r>
              <a:rPr lang="en-US" dirty="0" err="1"/>
              <a:t>kubectl</a:t>
            </a:r>
            <a:r>
              <a:rPr lang="en-US" dirty="0"/>
              <a:t> expose deployment spring-boot-k8s –type=</a:t>
            </a:r>
            <a:r>
              <a:rPr lang="en-US" dirty="0" err="1"/>
              <a:t>NodePort</a:t>
            </a:r>
            <a:r>
              <a:rPr lang="en-US" dirty="0"/>
              <a:t>(To expose application outside cluster using service)</a:t>
            </a:r>
          </a:p>
          <a:p>
            <a:pPr marL="457200" indent="-457200">
              <a:lnSpc>
                <a:spcPct val="100000"/>
              </a:lnSpc>
              <a:buAutoNum type="arabicPeriod" startAt="9"/>
            </a:pPr>
            <a:r>
              <a:rPr lang="en-US" dirty="0" err="1"/>
              <a:t>minikube</a:t>
            </a:r>
            <a:r>
              <a:rPr lang="en-US" dirty="0"/>
              <a:t> service spring-boot-k8s --</a:t>
            </a:r>
            <a:r>
              <a:rPr lang="en-US" dirty="0" err="1"/>
              <a:t>url</a:t>
            </a:r>
            <a:r>
              <a:rPr lang="en-US" dirty="0"/>
              <a:t>(to get service </a:t>
            </a:r>
            <a:r>
              <a:rPr lang="en-US" dirty="0" err="1"/>
              <a:t>url</a:t>
            </a:r>
            <a:r>
              <a:rPr lang="en-US" dirty="0"/>
              <a:t> using which we can access our application)</a:t>
            </a:r>
          </a:p>
          <a:p>
            <a:pPr marL="457200" indent="-457200">
              <a:lnSpc>
                <a:spcPct val="100000"/>
              </a:lnSpc>
              <a:buAutoNum type="arabicPeriod" startAt="9"/>
            </a:pPr>
            <a:r>
              <a:rPr lang="en-US" dirty="0"/>
              <a:t>Check if the service is exposed using to outside world using curl</a:t>
            </a:r>
          </a:p>
          <a:p>
            <a:pPr marL="457200" indent="-457200">
              <a:lnSpc>
                <a:spcPct val="100000"/>
              </a:lnSpc>
              <a:buAutoNum type="arabicPeriod" startAt="9"/>
            </a:pPr>
            <a:r>
              <a:rPr lang="en-US" dirty="0" err="1"/>
              <a:t>Kubectl</a:t>
            </a:r>
            <a:r>
              <a:rPr lang="en-US" dirty="0"/>
              <a:t> delete service -l app= spring-boot-k8s</a:t>
            </a:r>
          </a:p>
          <a:p>
            <a:pPr marL="0" indent="0">
              <a:lnSpc>
                <a:spcPct val="100000"/>
              </a:lnSpc>
            </a:pPr>
            <a:r>
              <a:rPr lang="en-US" dirty="0"/>
              <a:t>Using dashboard UI we can see Deployments, Service, Nodes, Pods </a:t>
            </a:r>
            <a:r>
              <a:rPr lang="en-US" dirty="0" err="1"/>
              <a:t>etc</a:t>
            </a:r>
            <a:r>
              <a:rPr lang="en-US" dirty="0"/>
              <a:t> in UI.</a:t>
            </a:r>
          </a:p>
          <a:p>
            <a:pPr marL="0" indent="0">
              <a:lnSpc>
                <a:spcPct val="100000"/>
              </a:lnSpc>
            </a:pPr>
            <a:r>
              <a:rPr lang="en-US" sz="2200" b="0" i="0" dirty="0">
                <a:solidFill>
                  <a:schemeClr val="tx1">
                    <a:lumMod val="75000"/>
                  </a:schemeClr>
                </a:solidFill>
                <a:effectLst/>
                <a:latin typeface="open sans" panose="020B0604020202020204" pitchFamily="34" charset="0"/>
              </a:rPr>
              <a:t>Note: To get started with Kubernetes development, you can use </a:t>
            </a:r>
            <a:r>
              <a:rPr lang="en-US" sz="2200" b="0" i="0" dirty="0" err="1">
                <a:solidFill>
                  <a:schemeClr val="tx1">
                    <a:lumMod val="75000"/>
                  </a:schemeClr>
                </a:solidFill>
                <a:effectLst/>
                <a:latin typeface="open sans" panose="020B0604020202020204" pitchFamily="34" charset="0"/>
              </a:rPr>
              <a:t>Minikube</a:t>
            </a:r>
            <a:r>
              <a:rPr lang="en-US" sz="2200" b="0" i="0" dirty="0">
                <a:solidFill>
                  <a:schemeClr val="tx1">
                    <a:lumMod val="75000"/>
                  </a:schemeClr>
                </a:solidFill>
                <a:effectLst/>
                <a:latin typeface="open sans" panose="020B0604020202020204" pitchFamily="34" charset="0"/>
              </a:rPr>
              <a:t>. </a:t>
            </a:r>
            <a:r>
              <a:rPr lang="en-US" sz="2200" b="0" i="0" dirty="0" err="1">
                <a:solidFill>
                  <a:schemeClr val="tx1">
                    <a:lumMod val="75000"/>
                  </a:schemeClr>
                </a:solidFill>
                <a:effectLst/>
                <a:latin typeface="open sans" panose="020B0604020202020204" pitchFamily="34" charset="0"/>
              </a:rPr>
              <a:t>Minikube</a:t>
            </a:r>
            <a:r>
              <a:rPr lang="en-US" sz="2200" b="0" i="0" dirty="0">
                <a:solidFill>
                  <a:schemeClr val="tx1">
                    <a:lumMod val="75000"/>
                  </a:schemeClr>
                </a:solidFill>
                <a:effectLst/>
                <a:latin typeface="open sans" panose="020B0604020202020204" pitchFamily="34" charset="0"/>
              </a:rPr>
              <a:t> is a lightweight Kubernetes implementation that creates a VM on our local machine and deploys a simple cluster containing only one node</a:t>
            </a:r>
          </a:p>
          <a:p>
            <a:pPr marL="0" indent="0">
              <a:lnSpc>
                <a:spcPct val="100000"/>
              </a:lnSpc>
            </a:pPr>
            <a:r>
              <a:rPr lang="en-US" sz="2200" dirty="0" err="1">
                <a:solidFill>
                  <a:schemeClr val="tx1">
                    <a:lumMod val="75000"/>
                  </a:schemeClr>
                </a:solidFill>
                <a:latin typeface="open sans" panose="020B0604020202020204" pitchFamily="34" charset="0"/>
              </a:rPr>
              <a:t>Kubectl</a:t>
            </a:r>
            <a:r>
              <a:rPr lang="en-US" sz="2200" dirty="0">
                <a:solidFill>
                  <a:schemeClr val="tx1">
                    <a:lumMod val="75000"/>
                  </a:schemeClr>
                </a:solidFill>
                <a:latin typeface="open sans" panose="020B0604020202020204" pitchFamily="34" charset="0"/>
              </a:rPr>
              <a:t> is a command line interface to interact with Kubernetes.</a:t>
            </a:r>
            <a:endParaRPr lang="en-US" sz="2200" dirty="0">
              <a:solidFill>
                <a:schemeClr val="tx1">
                  <a:lumMod val="75000"/>
                </a:schemeClr>
              </a:solidFill>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399139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9486989" cy="642527"/>
          </a:xfrm>
        </p:spPr>
        <p:txBody>
          <a:bodyPr vert="horz" wrap="square" lIns="0" tIns="0" rIns="0" bIns="0" rtlCol="0" anchor="b" anchorCtr="0">
            <a:noAutofit/>
          </a:bodyPr>
          <a:lstStyle/>
          <a:p>
            <a:pPr>
              <a:lnSpc>
                <a:spcPct val="100000"/>
              </a:lnSpc>
            </a:pPr>
            <a:r>
              <a:rPr lang="en-US" sz="4400" kern="1200" dirty="0">
                <a:solidFill>
                  <a:schemeClr val="tx1"/>
                </a:solidFill>
                <a:latin typeface="+mj-lt"/>
                <a:ea typeface="+mj-ea"/>
                <a:cs typeface="+mj-cs"/>
              </a:rPr>
              <a:t>Scaling a deployment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15321"/>
            <a:ext cx="10348645" cy="4777505"/>
          </a:xfrm>
        </p:spPr>
        <p:txBody>
          <a:bodyPr vert="horz" wrap="square" lIns="0" tIns="0" rIns="0" bIns="0" rtlCol="0">
            <a:normAutofit/>
          </a:bodyPr>
          <a:lstStyle/>
          <a:p>
            <a:pPr marL="0" indent="0">
              <a:lnSpc>
                <a:spcPct val="100000"/>
              </a:lnSpc>
            </a:pPr>
            <a:r>
              <a:rPr lang="en-US" sz="2200" dirty="0">
                <a:solidFill>
                  <a:schemeClr val="tx1">
                    <a:lumMod val="75000"/>
                  </a:schemeClr>
                </a:solidFill>
              </a:rPr>
              <a:t>Commands:</a:t>
            </a:r>
          </a:p>
          <a:p>
            <a:pPr marL="457200" indent="-457200">
              <a:lnSpc>
                <a:spcPct val="100000"/>
              </a:lnSpc>
              <a:buFont typeface="+mj-lt"/>
              <a:buAutoNum type="arabicPeriod"/>
            </a:pPr>
            <a:r>
              <a:rPr lang="en-US" sz="2200" dirty="0" err="1">
                <a:solidFill>
                  <a:schemeClr val="tx1">
                    <a:lumMod val="75000"/>
                  </a:schemeClr>
                </a:solidFill>
              </a:rPr>
              <a:t>Kubectl</a:t>
            </a:r>
            <a:r>
              <a:rPr lang="en-US" sz="2200" dirty="0">
                <a:solidFill>
                  <a:schemeClr val="tx1">
                    <a:lumMod val="75000"/>
                  </a:schemeClr>
                </a:solidFill>
              </a:rPr>
              <a:t> get </a:t>
            </a:r>
            <a:r>
              <a:rPr lang="en-US" sz="2200" dirty="0" err="1">
                <a:solidFill>
                  <a:schemeClr val="tx1">
                    <a:lumMod val="75000"/>
                  </a:schemeClr>
                </a:solidFill>
              </a:rPr>
              <a:t>rs</a:t>
            </a:r>
            <a:r>
              <a:rPr lang="en-US" sz="2200" dirty="0">
                <a:solidFill>
                  <a:schemeClr val="tx1">
                    <a:lumMod val="75000"/>
                  </a:schemeClr>
                </a:solidFill>
              </a:rPr>
              <a:t>(to see the replica set created by the deployment)</a:t>
            </a:r>
          </a:p>
          <a:p>
            <a:pPr marL="457200" indent="-457200">
              <a:lnSpc>
                <a:spcPct val="100000"/>
              </a:lnSpc>
              <a:buFont typeface="+mj-lt"/>
              <a:buAutoNum type="arabicPeriod"/>
            </a:pPr>
            <a:r>
              <a:rPr lang="en-US" sz="2200" dirty="0" err="1">
                <a:solidFill>
                  <a:schemeClr val="tx1">
                    <a:lumMod val="75000"/>
                  </a:schemeClr>
                </a:solidFill>
              </a:rPr>
              <a:t>Kubectl</a:t>
            </a:r>
            <a:r>
              <a:rPr lang="en-US" sz="2200" dirty="0">
                <a:solidFill>
                  <a:schemeClr val="tx1">
                    <a:lumMod val="75000"/>
                  </a:schemeClr>
                </a:solidFill>
              </a:rPr>
              <a:t> scale deployments/</a:t>
            </a:r>
            <a:r>
              <a:rPr lang="en-US" sz="2000" dirty="0"/>
              <a:t>spring-boot-k8s –replicas=4</a:t>
            </a:r>
          </a:p>
          <a:p>
            <a:pPr marL="457200" indent="-457200">
              <a:lnSpc>
                <a:spcPct val="100000"/>
              </a:lnSpc>
              <a:buFont typeface="+mj-lt"/>
              <a:buAutoNum type="arabicPeriod"/>
            </a:pPr>
            <a:r>
              <a:rPr lang="en-US" sz="2000" dirty="0">
                <a:solidFill>
                  <a:schemeClr val="tx1">
                    <a:lumMod val="75000"/>
                  </a:schemeClr>
                </a:solidFill>
              </a:rPr>
              <a:t>Check: </a:t>
            </a:r>
            <a:r>
              <a:rPr lang="en-US" sz="2000" dirty="0" err="1">
                <a:solidFill>
                  <a:schemeClr val="tx1">
                    <a:lumMod val="75000"/>
                  </a:schemeClr>
                </a:solidFill>
              </a:rPr>
              <a:t>kubectl</a:t>
            </a:r>
            <a:r>
              <a:rPr lang="en-US" sz="2000" dirty="0">
                <a:solidFill>
                  <a:schemeClr val="tx1">
                    <a:lumMod val="75000"/>
                  </a:schemeClr>
                </a:solidFill>
              </a:rPr>
              <a:t> get deployments and </a:t>
            </a:r>
            <a:r>
              <a:rPr lang="en-US" sz="2000" dirty="0" err="1">
                <a:solidFill>
                  <a:schemeClr val="tx1">
                    <a:lumMod val="75000"/>
                  </a:schemeClr>
                </a:solidFill>
              </a:rPr>
              <a:t>kubectl</a:t>
            </a:r>
            <a:r>
              <a:rPr lang="en-US" sz="2000" dirty="0">
                <a:solidFill>
                  <a:schemeClr val="tx1">
                    <a:lumMod val="75000"/>
                  </a:schemeClr>
                </a:solidFill>
              </a:rPr>
              <a:t> get pods –o wide(there are 4 pods now with different IP addresses.)</a:t>
            </a:r>
          </a:p>
          <a:p>
            <a:pPr marL="457200" indent="-457200">
              <a:lnSpc>
                <a:spcPct val="100000"/>
              </a:lnSpc>
              <a:buFont typeface="+mj-lt"/>
              <a:buAutoNum type="arabicPeriod"/>
            </a:pPr>
            <a:r>
              <a:rPr lang="en-US" sz="2000" dirty="0" err="1"/>
              <a:t>minikube</a:t>
            </a:r>
            <a:r>
              <a:rPr lang="en-US" sz="2000" dirty="0"/>
              <a:t> service spring-boot-k8s --</a:t>
            </a:r>
            <a:r>
              <a:rPr lang="en-US" sz="2000" dirty="0" err="1"/>
              <a:t>url</a:t>
            </a:r>
            <a:r>
              <a:rPr lang="en-US" sz="2000" dirty="0"/>
              <a:t>.(curl this </a:t>
            </a:r>
            <a:r>
              <a:rPr lang="en-US" sz="2000" dirty="0" err="1"/>
              <a:t>url</a:t>
            </a:r>
            <a:r>
              <a:rPr lang="en-US" sz="2000" dirty="0"/>
              <a:t> and </a:t>
            </a:r>
            <a:r>
              <a:rPr lang="en-US" sz="2000" dirty="0" err="1"/>
              <a:t>seeit</a:t>
            </a:r>
            <a:r>
              <a:rPr lang="en-US" sz="2000" dirty="0"/>
              <a:t> will load balance among all 4 pods.)</a:t>
            </a:r>
            <a:endParaRPr lang="en-US" sz="2000" dirty="0">
              <a:solidFill>
                <a:schemeClr val="tx1">
                  <a:lumMod val="75000"/>
                </a:schemeClr>
              </a:solidFill>
            </a:endParaRPr>
          </a:p>
          <a:p>
            <a:pPr marL="457200" indent="-457200">
              <a:lnSpc>
                <a:spcPct val="100000"/>
              </a:lnSpc>
              <a:buFont typeface="+mj-lt"/>
              <a:buAutoNum type="arabicPeriod"/>
            </a:pPr>
            <a:endParaRPr lang="en-US" sz="2000" dirty="0">
              <a:solidFill>
                <a:schemeClr val="tx1">
                  <a:lumMod val="75000"/>
                </a:schemeClr>
              </a:solidFill>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429100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9486989" cy="642527"/>
          </a:xfrm>
        </p:spPr>
        <p:txBody>
          <a:bodyPr vert="horz" wrap="square" lIns="0" tIns="0" rIns="0" bIns="0" rtlCol="0" anchor="b" anchorCtr="0">
            <a:noAutofit/>
          </a:bodyPr>
          <a:lstStyle/>
          <a:p>
            <a:pPr>
              <a:lnSpc>
                <a:spcPct val="100000"/>
              </a:lnSpc>
            </a:pPr>
            <a:r>
              <a:rPr lang="en-US" sz="4400" kern="1200" dirty="0">
                <a:solidFill>
                  <a:schemeClr val="tx1"/>
                </a:solidFill>
                <a:latin typeface="+mj-lt"/>
                <a:ea typeface="+mj-ea"/>
                <a:cs typeface="+mj-cs"/>
              </a:rPr>
              <a:t>Rolling Updates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15321"/>
            <a:ext cx="10348645" cy="4777505"/>
          </a:xfrm>
        </p:spPr>
        <p:txBody>
          <a:bodyPr vert="horz" wrap="square" lIns="0" tIns="0" rIns="0" bIns="0" rtlCol="0">
            <a:normAutofit/>
          </a:bodyPr>
          <a:lstStyle/>
          <a:p>
            <a:pPr marL="0" indent="0">
              <a:lnSpc>
                <a:spcPct val="100000"/>
              </a:lnSpc>
            </a:pPr>
            <a:r>
              <a:rPr lang="en-US" sz="2000" dirty="0">
                <a:solidFill>
                  <a:schemeClr val="tx1">
                    <a:lumMod val="75000"/>
                  </a:schemeClr>
                </a:solidFill>
              </a:rPr>
              <a:t>Commands:</a:t>
            </a:r>
          </a:p>
          <a:p>
            <a:pPr marL="457200" indent="-457200">
              <a:lnSpc>
                <a:spcPct val="100000"/>
              </a:lnSpc>
              <a:buFont typeface="+mj-lt"/>
              <a:buAutoNum type="arabicPeriod"/>
            </a:pPr>
            <a:r>
              <a:rPr lang="en-US" sz="2000" dirty="0" err="1">
                <a:solidFill>
                  <a:schemeClr val="tx1">
                    <a:lumMod val="75000"/>
                  </a:schemeClr>
                </a:solidFill>
              </a:rPr>
              <a:t>Kubectl</a:t>
            </a:r>
            <a:r>
              <a:rPr lang="en-US" sz="2000" dirty="0">
                <a:solidFill>
                  <a:schemeClr val="tx1">
                    <a:lumMod val="75000"/>
                  </a:schemeClr>
                </a:solidFill>
              </a:rPr>
              <a:t> describe pods(To view the current version of the app)</a:t>
            </a:r>
          </a:p>
          <a:p>
            <a:pPr marL="457200" indent="-457200">
              <a:lnSpc>
                <a:spcPct val="100000"/>
              </a:lnSpc>
              <a:buFont typeface="+mj-lt"/>
              <a:buAutoNum type="arabicPeriod"/>
            </a:pPr>
            <a:r>
              <a:rPr lang="en-US" sz="2000" dirty="0" err="1">
                <a:solidFill>
                  <a:schemeClr val="tx1">
                    <a:lumMod val="75000"/>
                  </a:schemeClr>
                </a:solidFill>
              </a:rPr>
              <a:t>Kubectl</a:t>
            </a:r>
            <a:r>
              <a:rPr lang="en-US" sz="2000" dirty="0">
                <a:solidFill>
                  <a:schemeClr val="tx1">
                    <a:lumMod val="75000"/>
                  </a:schemeClr>
                </a:solidFill>
              </a:rPr>
              <a:t> set image deployments/</a:t>
            </a:r>
            <a:r>
              <a:rPr lang="en-US" sz="2000" dirty="0"/>
              <a:t>spring-boot-k8s</a:t>
            </a:r>
            <a:r>
              <a:rPr lang="en-US" sz="2000" dirty="0">
                <a:solidFill>
                  <a:schemeClr val="tx1">
                    <a:lumMod val="75000"/>
                  </a:schemeClr>
                </a:solidFill>
              </a:rPr>
              <a:t> </a:t>
            </a:r>
            <a:r>
              <a:rPr lang="en-US" sz="2000" dirty="0" err="1">
                <a:solidFill>
                  <a:schemeClr val="tx1">
                    <a:lumMod val="75000"/>
                  </a:schemeClr>
                </a:solidFill>
              </a:rPr>
              <a:t>container_name</a:t>
            </a:r>
            <a:r>
              <a:rPr lang="en-US" sz="2000" dirty="0"/>
              <a:t>= gcr.io/google-samples/kubernetes-bootcamp:v2</a:t>
            </a:r>
            <a:r>
              <a:rPr lang="en-US" sz="2000" dirty="0">
                <a:solidFill>
                  <a:schemeClr val="tx1">
                    <a:lumMod val="75000"/>
                  </a:schemeClr>
                </a:solidFill>
              </a:rPr>
              <a:t>(to update the image to version 2)</a:t>
            </a:r>
          </a:p>
          <a:p>
            <a:pPr marL="0" indent="0">
              <a:lnSpc>
                <a:spcPct val="100000"/>
              </a:lnSpc>
            </a:pPr>
            <a:r>
              <a:rPr lang="en-US" sz="2000" dirty="0">
                <a:solidFill>
                  <a:schemeClr val="tx1">
                    <a:lumMod val="75000"/>
                  </a:schemeClr>
                </a:solidFill>
              </a:rPr>
              <a:t>The command notified the deployment to use a  different image for your app  and initiated a rolling update. Check the status of the new pods, and view the old ones getting terminated with the</a:t>
            </a:r>
          </a:p>
          <a:p>
            <a:pPr marL="0" indent="0">
              <a:lnSpc>
                <a:spcPct val="100000"/>
              </a:lnSpc>
            </a:pPr>
            <a:r>
              <a:rPr lang="en-US" sz="2000" dirty="0" err="1">
                <a:solidFill>
                  <a:schemeClr val="tx1">
                    <a:lumMod val="75000"/>
                  </a:schemeClr>
                </a:solidFill>
              </a:rPr>
              <a:t>Kubectl</a:t>
            </a:r>
            <a:r>
              <a:rPr lang="en-US" sz="2000" dirty="0">
                <a:solidFill>
                  <a:schemeClr val="tx1">
                    <a:lumMod val="75000"/>
                  </a:schemeClr>
                </a:solidFill>
              </a:rPr>
              <a:t> get pods command.</a:t>
            </a:r>
          </a:p>
          <a:p>
            <a:pPr marL="0" indent="0">
              <a:lnSpc>
                <a:spcPct val="100000"/>
              </a:lnSpc>
            </a:pPr>
            <a:r>
              <a:rPr lang="en-US" sz="2000" dirty="0">
                <a:solidFill>
                  <a:schemeClr val="tx1">
                    <a:lumMod val="75000"/>
                  </a:schemeClr>
                </a:solidFill>
              </a:rPr>
              <a:t>3.    </a:t>
            </a:r>
            <a:r>
              <a:rPr lang="en-US" sz="2000" dirty="0" err="1">
                <a:solidFill>
                  <a:schemeClr val="tx1">
                    <a:lumMod val="75000"/>
                  </a:schemeClr>
                </a:solidFill>
              </a:rPr>
              <a:t>Kubectl</a:t>
            </a:r>
            <a:r>
              <a:rPr lang="en-US" sz="2000" dirty="0">
                <a:solidFill>
                  <a:schemeClr val="tx1">
                    <a:lumMod val="75000"/>
                  </a:schemeClr>
                </a:solidFill>
              </a:rPr>
              <a:t> rollout status deployments/spring-boot-k8s(to confirm the update)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1679510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9486989" cy="642527"/>
          </a:xfrm>
        </p:spPr>
        <p:txBody>
          <a:bodyPr vert="horz" wrap="square" lIns="0" tIns="0" rIns="0" bIns="0" rtlCol="0" anchor="b" anchorCtr="0">
            <a:noAutofit/>
          </a:bodyPr>
          <a:lstStyle/>
          <a:p>
            <a:pPr>
              <a:lnSpc>
                <a:spcPct val="100000"/>
              </a:lnSpc>
            </a:pPr>
            <a:r>
              <a:rPr lang="en-US" sz="4400" kern="1200" dirty="0" err="1">
                <a:solidFill>
                  <a:schemeClr val="tx1"/>
                </a:solidFill>
                <a:latin typeface="+mj-lt"/>
                <a:ea typeface="+mj-ea"/>
                <a:cs typeface="+mj-cs"/>
              </a:rPr>
              <a:t>RollBack</a:t>
            </a:r>
            <a:r>
              <a:rPr lang="en-US" sz="4400" kern="1200" dirty="0">
                <a:solidFill>
                  <a:schemeClr val="tx1"/>
                </a:solidFill>
                <a:latin typeface="+mj-lt"/>
                <a:ea typeface="+mj-ea"/>
                <a:cs typeface="+mj-cs"/>
              </a:rPr>
              <a:t> Updates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15321"/>
            <a:ext cx="10348645" cy="4777505"/>
          </a:xfrm>
        </p:spPr>
        <p:txBody>
          <a:bodyPr vert="horz" wrap="square" lIns="0" tIns="0" rIns="0" bIns="0" rtlCol="0">
            <a:normAutofit/>
          </a:bodyPr>
          <a:lstStyle/>
          <a:p>
            <a:pPr marL="0" indent="0">
              <a:lnSpc>
                <a:spcPct val="100000"/>
              </a:lnSpc>
            </a:pPr>
            <a:r>
              <a:rPr lang="en-US" sz="2000" dirty="0">
                <a:solidFill>
                  <a:schemeClr val="tx1">
                    <a:lumMod val="75000"/>
                  </a:schemeClr>
                </a:solidFill>
              </a:rPr>
              <a:t>Commands:</a:t>
            </a:r>
          </a:p>
          <a:p>
            <a:pPr marL="457200" indent="-457200">
              <a:lnSpc>
                <a:spcPct val="100000"/>
              </a:lnSpc>
              <a:buFont typeface="+mj-lt"/>
              <a:buAutoNum type="arabicPeriod"/>
            </a:pPr>
            <a:r>
              <a:rPr lang="en-US" sz="2000" dirty="0" err="1">
                <a:solidFill>
                  <a:schemeClr val="tx1">
                    <a:lumMod val="75000"/>
                  </a:schemeClr>
                </a:solidFill>
              </a:rPr>
              <a:t>Kubectl</a:t>
            </a:r>
            <a:r>
              <a:rPr lang="en-US" sz="2000" dirty="0">
                <a:solidFill>
                  <a:schemeClr val="tx1">
                    <a:lumMod val="75000"/>
                  </a:schemeClr>
                </a:solidFill>
              </a:rPr>
              <a:t> set image deployments/</a:t>
            </a:r>
            <a:r>
              <a:rPr lang="en-US" sz="2000" dirty="0"/>
              <a:t>spring-boot-k8s</a:t>
            </a:r>
            <a:r>
              <a:rPr lang="en-US" sz="2000" dirty="0">
                <a:solidFill>
                  <a:schemeClr val="tx1">
                    <a:lumMod val="75000"/>
                  </a:schemeClr>
                </a:solidFill>
              </a:rPr>
              <a:t> </a:t>
            </a:r>
            <a:r>
              <a:rPr lang="en-US" sz="2000" dirty="0" err="1"/>
              <a:t>container_name</a:t>
            </a:r>
            <a:r>
              <a:rPr lang="en-US" sz="2000" dirty="0"/>
              <a:t>=gcr.io/google-samples/kubernetes-bootcamp:v10</a:t>
            </a:r>
            <a:r>
              <a:rPr lang="en-US" sz="2000" dirty="0">
                <a:solidFill>
                  <a:schemeClr val="tx1">
                    <a:lumMod val="75000"/>
                  </a:schemeClr>
                </a:solidFill>
              </a:rPr>
              <a:t>(to update the image to version 10)</a:t>
            </a:r>
          </a:p>
          <a:p>
            <a:pPr marL="0" indent="0">
              <a:lnSpc>
                <a:spcPct val="100000"/>
              </a:lnSpc>
            </a:pPr>
            <a:r>
              <a:rPr lang="en-US" sz="2000" dirty="0" err="1">
                <a:solidFill>
                  <a:schemeClr val="tx1">
                    <a:lumMod val="75000"/>
                  </a:schemeClr>
                </a:solidFill>
              </a:rPr>
              <a:t>Kubectl</a:t>
            </a:r>
            <a:r>
              <a:rPr lang="en-US" sz="2000" dirty="0">
                <a:solidFill>
                  <a:schemeClr val="tx1">
                    <a:lumMod val="75000"/>
                  </a:schemeClr>
                </a:solidFill>
              </a:rPr>
              <a:t> get deployments : will not list desired number of available pods.</a:t>
            </a:r>
          </a:p>
          <a:p>
            <a:pPr marL="0" indent="0">
              <a:lnSpc>
                <a:spcPct val="100000"/>
              </a:lnSpc>
            </a:pPr>
            <a:r>
              <a:rPr lang="en-US" sz="2000" dirty="0" err="1">
                <a:solidFill>
                  <a:schemeClr val="tx1">
                    <a:lumMod val="75000"/>
                  </a:schemeClr>
                </a:solidFill>
              </a:rPr>
              <a:t>Kubectl</a:t>
            </a:r>
            <a:r>
              <a:rPr lang="en-US" sz="2000" dirty="0">
                <a:solidFill>
                  <a:schemeClr val="tx1">
                    <a:lumMod val="75000"/>
                  </a:schemeClr>
                </a:solidFill>
              </a:rPr>
              <a:t> get pods: Some if the pods have status </a:t>
            </a:r>
            <a:r>
              <a:rPr lang="en-US" sz="2000" dirty="0" err="1">
                <a:solidFill>
                  <a:schemeClr val="tx1">
                    <a:lumMod val="75000"/>
                  </a:schemeClr>
                </a:solidFill>
              </a:rPr>
              <a:t>ImagePullBackOff</a:t>
            </a:r>
            <a:endParaRPr lang="en-US" sz="2000" dirty="0">
              <a:solidFill>
                <a:schemeClr val="tx1">
                  <a:lumMod val="75000"/>
                </a:schemeClr>
              </a:solidFill>
            </a:endParaRPr>
          </a:p>
          <a:p>
            <a:pPr marL="0" indent="0">
              <a:lnSpc>
                <a:spcPct val="100000"/>
              </a:lnSpc>
            </a:pPr>
            <a:r>
              <a:rPr lang="en-US" sz="2000" dirty="0" err="1">
                <a:solidFill>
                  <a:schemeClr val="tx1">
                    <a:lumMod val="75000"/>
                  </a:schemeClr>
                </a:solidFill>
              </a:rPr>
              <a:t>Kubectl</a:t>
            </a:r>
            <a:r>
              <a:rPr lang="en-US" sz="2000" dirty="0">
                <a:solidFill>
                  <a:schemeClr val="tx1">
                    <a:lumMod val="75000"/>
                  </a:schemeClr>
                </a:solidFill>
              </a:rPr>
              <a:t> describe pods: in the events section notice v10 is not available. </a:t>
            </a:r>
          </a:p>
          <a:p>
            <a:pPr marL="0" indent="0">
              <a:lnSpc>
                <a:spcPct val="100000"/>
              </a:lnSpc>
            </a:pPr>
            <a:r>
              <a:rPr lang="en-US" sz="2000" dirty="0">
                <a:solidFill>
                  <a:schemeClr val="tx1">
                    <a:lumMod val="75000"/>
                  </a:schemeClr>
                </a:solidFill>
              </a:rPr>
              <a:t>2.     </a:t>
            </a:r>
            <a:r>
              <a:rPr lang="en-US" sz="2000" dirty="0" err="1">
                <a:solidFill>
                  <a:schemeClr val="tx1">
                    <a:lumMod val="75000"/>
                  </a:schemeClr>
                </a:solidFill>
              </a:rPr>
              <a:t>Kubectl</a:t>
            </a:r>
            <a:r>
              <a:rPr lang="en-US" sz="2000" dirty="0">
                <a:solidFill>
                  <a:schemeClr val="tx1">
                    <a:lumMod val="75000"/>
                  </a:schemeClr>
                </a:solidFill>
              </a:rPr>
              <a:t> rollout undo deployments/spring-boot-k8s(it will revert the deployment to the previous known state. Updates are versioned and we can rollback to any previous state)</a:t>
            </a:r>
          </a:p>
          <a:p>
            <a:pPr marL="0" indent="0">
              <a:lnSpc>
                <a:spcPct val="100000"/>
              </a:lnSpc>
            </a:pPr>
            <a:endParaRPr lang="en-US" sz="2000" dirty="0">
              <a:solidFill>
                <a:schemeClr val="tx1">
                  <a:lumMod val="75000"/>
                </a:schemeClr>
              </a:solidFill>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2069974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449208"/>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124607"/>
            <a:ext cx="3054185" cy="4876800"/>
          </a:xfrm>
        </p:spPr>
        <p:txBody>
          <a:bodyPr/>
          <a:lstStyle/>
          <a:p>
            <a:endParaRPr lang="en-US" dirty="0"/>
          </a:p>
          <a:p>
            <a:r>
              <a:rPr lang="en-US" dirty="0"/>
              <a:t>What is Kubernetes</a:t>
            </a:r>
          </a:p>
          <a:p>
            <a:r>
              <a:rPr lang="en-US" dirty="0"/>
              <a:t>Components of K8s</a:t>
            </a:r>
          </a:p>
          <a:p>
            <a:r>
              <a:rPr lang="en-US" dirty="0"/>
              <a:t>Architecture of K8s</a:t>
            </a:r>
          </a:p>
          <a:p>
            <a:r>
              <a:rPr lang="en-US" dirty="0"/>
              <a:t>Master Node Components</a:t>
            </a:r>
          </a:p>
          <a:p>
            <a:r>
              <a:rPr lang="en-US" dirty="0"/>
              <a:t>Worker Node Components</a:t>
            </a:r>
          </a:p>
          <a:p>
            <a:r>
              <a:rPr lang="en-US" dirty="0"/>
              <a:t>Generic Commands</a:t>
            </a:r>
          </a:p>
          <a:p>
            <a:r>
              <a:rPr lang="en-US" dirty="0"/>
              <a:t>Scaling</a:t>
            </a:r>
          </a:p>
          <a:p>
            <a:r>
              <a:rPr lang="en-US" dirty="0"/>
              <a:t>Rolling Updates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9486989" cy="642527"/>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What is </a:t>
            </a:r>
            <a:r>
              <a:rPr lang="en-US" sz="6400" kern="1200" dirty="0" err="1">
                <a:solidFill>
                  <a:schemeClr val="tx1"/>
                </a:solidFill>
                <a:latin typeface="+mj-lt"/>
                <a:ea typeface="+mj-ea"/>
                <a:cs typeface="+mj-cs"/>
              </a:rPr>
              <a:t>kubernetes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15321"/>
            <a:ext cx="10348645" cy="4777505"/>
          </a:xfrm>
        </p:spPr>
        <p:txBody>
          <a:bodyPr vert="horz" wrap="square" lIns="0" tIns="0" rIns="0" bIns="0" rtlCol="0">
            <a:normAutofit fontScale="70000" lnSpcReduction="20000"/>
          </a:bodyPr>
          <a:lstStyle/>
          <a:p>
            <a:pPr marL="0" indent="0">
              <a:lnSpc>
                <a:spcPct val="100000"/>
              </a:lnSpc>
              <a:buNone/>
            </a:pPr>
            <a:r>
              <a:rPr lang="en-US" kern="1200" dirty="0">
                <a:latin typeface="+mn-lt"/>
                <a:ea typeface="+mn-ea"/>
                <a:cs typeface="+mn-cs"/>
              </a:rPr>
              <a:t>Kubernetes is an opensource container management tool which automates deploying, scaling, and managing containerized applications. </a:t>
            </a:r>
          </a:p>
          <a:p>
            <a:pPr marL="0" indent="0">
              <a:lnSpc>
                <a:spcPct val="100000"/>
              </a:lnSpc>
              <a:buNone/>
            </a:pPr>
            <a:r>
              <a:rPr lang="en-US" kern="1200" dirty="0">
                <a:latin typeface="+mn-lt"/>
                <a:ea typeface="+mn-ea"/>
                <a:cs typeface="+mn-cs"/>
              </a:rPr>
              <a:t>Kubernetes cluster consists of 2 types of resources:</a:t>
            </a:r>
          </a:p>
          <a:p>
            <a:pPr marL="342900" indent="-342900">
              <a:lnSpc>
                <a:spcPct val="100000"/>
              </a:lnSpc>
              <a:buFont typeface="Arial" panose="020B0604020202020204" pitchFamily="34" charset="0"/>
              <a:buChar char="•"/>
            </a:pPr>
            <a:r>
              <a:rPr lang="en-US" dirty="0"/>
              <a:t>Control Plane: manages the cluster. It coordinates all the activities in a cluster such as scheduling applications, managing application’s desired state, scaling applications and rolling out new updates.</a:t>
            </a:r>
          </a:p>
          <a:p>
            <a:pPr marL="342900" indent="-342900">
              <a:lnSpc>
                <a:spcPct val="100000"/>
              </a:lnSpc>
              <a:buFont typeface="Arial" panose="020B0604020202020204" pitchFamily="34" charset="0"/>
              <a:buChar char="•"/>
            </a:pPr>
            <a:r>
              <a:rPr lang="en-US" kern="1200" dirty="0">
                <a:latin typeface="+mn-lt"/>
                <a:ea typeface="+mn-ea"/>
                <a:cs typeface="+mn-cs"/>
              </a:rPr>
              <a:t>Node: </a:t>
            </a:r>
            <a:r>
              <a:rPr lang="en-US" dirty="0"/>
              <a:t> A node is a VM or physical computer that serves as a worker machine in Kubernetes cluster</a:t>
            </a:r>
            <a:endParaRPr lang="en-US" kern="1200" dirty="0">
              <a:latin typeface="+mn-lt"/>
              <a:ea typeface="+mn-ea"/>
              <a:cs typeface="+mn-cs"/>
            </a:endParaRPr>
          </a:p>
          <a:p>
            <a:pPr marL="0" indent="0">
              <a:lnSpc>
                <a:spcPct val="100000"/>
              </a:lnSpc>
              <a:buNone/>
            </a:pPr>
            <a:endParaRPr lang="en-US" dirty="0"/>
          </a:p>
          <a:p>
            <a:pPr marL="0" indent="0">
              <a:lnSpc>
                <a:spcPct val="100000"/>
              </a:lnSpc>
              <a:buNone/>
            </a:pPr>
            <a:r>
              <a:rPr lang="en-US" sz="4000" kern="1200" dirty="0">
                <a:latin typeface="+mn-lt"/>
                <a:ea typeface="+mn-ea"/>
                <a:cs typeface="+mn-cs"/>
              </a:rPr>
              <a:t>Components of Kubernetes:</a:t>
            </a:r>
          </a:p>
          <a:p>
            <a:pPr marL="742950" indent="-742950">
              <a:lnSpc>
                <a:spcPct val="100000"/>
              </a:lnSpc>
              <a:buFont typeface="+mj-lt"/>
              <a:buAutoNum type="arabicPeriod"/>
            </a:pPr>
            <a:r>
              <a:rPr lang="en-US" kern="1200" dirty="0">
                <a:latin typeface="+mn-lt"/>
                <a:ea typeface="+mn-ea"/>
                <a:cs typeface="+mn-cs"/>
              </a:rPr>
              <a:t>Pods: In K8s we do not interact with containers directly. They are wrapped into functional units called pods(may have one or more containers). Each pod associates to an IP address so that they can interact with each other.</a:t>
            </a:r>
          </a:p>
          <a:p>
            <a:pPr marL="742950" indent="-742950">
              <a:lnSpc>
                <a:spcPct val="100000"/>
              </a:lnSpc>
              <a:buFont typeface="+mj-lt"/>
              <a:buAutoNum type="arabicPeriod"/>
            </a:pPr>
            <a:r>
              <a:rPr lang="en-US" dirty="0"/>
              <a:t>Nodes: Physical or VM where pods are wrapped. It can have single or multiple pods.</a:t>
            </a:r>
          </a:p>
          <a:p>
            <a:pPr marL="742950" indent="-742950">
              <a:lnSpc>
                <a:spcPct val="100000"/>
              </a:lnSpc>
              <a:buFont typeface="+mj-lt"/>
              <a:buAutoNum type="arabicPeriod"/>
            </a:pPr>
            <a:r>
              <a:rPr lang="en-US" kern="1200" dirty="0">
                <a:latin typeface="+mn-lt"/>
                <a:ea typeface="+mn-ea"/>
                <a:cs typeface="+mn-cs"/>
              </a:rPr>
              <a:t>Cluster: Nodes are wrapped in a physical unit called cluster(single or multiple nodes).</a:t>
            </a:r>
          </a:p>
          <a:p>
            <a:pPr marL="742950" indent="-742950">
              <a:lnSpc>
                <a:spcPct val="100000"/>
              </a:lnSpc>
              <a:buFont typeface="+mj-lt"/>
              <a:buAutoNum type="arabicPeriod"/>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flipV="1">
            <a:off x="550863" y="321902"/>
            <a:ext cx="9486989" cy="1527446"/>
          </a:xfrm>
        </p:spPr>
        <p:txBody>
          <a:bodyPr vert="horz" wrap="square" lIns="0" tIns="0" rIns="0" bIns="0" rtlCol="0" anchor="b" anchorCtr="0">
            <a:normAutofit/>
          </a:bodyPr>
          <a:lstStyle/>
          <a:p>
            <a:pPr>
              <a:lnSpc>
                <a:spcPct val="100000"/>
              </a:lnSpc>
            </a:pP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672795"/>
            <a:ext cx="10348645" cy="5420032"/>
          </a:xfrm>
        </p:spPr>
        <p:txBody>
          <a:bodyPr vert="horz" wrap="square" lIns="0" tIns="0" rIns="0" bIns="0" rtlCol="0">
            <a:normAutofit/>
          </a:bodyPr>
          <a:lstStyle/>
          <a:p>
            <a:pPr marL="0" indent="0">
              <a:lnSpc>
                <a:spcPct val="100000"/>
              </a:lnSpc>
              <a:buNone/>
            </a:pPr>
            <a:endParaRPr lang="en-US" dirty="0"/>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Rectangle 4">
            <a:extLst>
              <a:ext uri="{FF2B5EF4-FFF2-40B4-BE49-F238E27FC236}">
                <a16:creationId xmlns:a16="http://schemas.microsoft.com/office/drawing/2014/main" id="{31AE1A32-1D3A-417A-953C-39B3875C1B0A}"/>
              </a:ext>
            </a:extLst>
          </p:cNvPr>
          <p:cNvSpPr/>
          <p:nvPr/>
        </p:nvSpPr>
        <p:spPr>
          <a:xfrm>
            <a:off x="457200" y="285004"/>
            <a:ext cx="11065267" cy="5991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a:p>
            <a:pPr algn="ctr"/>
            <a:endParaRPr lang="en-IN" dirty="0"/>
          </a:p>
          <a:p>
            <a:pPr algn="ctr"/>
            <a:r>
              <a:rPr lang="en-IN" sz="4000" dirty="0"/>
              <a:t>Cluster</a:t>
            </a:r>
          </a:p>
        </p:txBody>
      </p:sp>
      <p:sp>
        <p:nvSpPr>
          <p:cNvPr id="6" name="Rectangle: Rounded Corners 5">
            <a:extLst>
              <a:ext uri="{FF2B5EF4-FFF2-40B4-BE49-F238E27FC236}">
                <a16:creationId xmlns:a16="http://schemas.microsoft.com/office/drawing/2014/main" id="{69349839-3DC5-450D-95CD-99BCFFD0DFE0}"/>
              </a:ext>
            </a:extLst>
          </p:cNvPr>
          <p:cNvSpPr/>
          <p:nvPr/>
        </p:nvSpPr>
        <p:spPr>
          <a:xfrm>
            <a:off x="958159" y="1096217"/>
            <a:ext cx="6031219" cy="46463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Node 1</a:t>
            </a:r>
          </a:p>
        </p:txBody>
      </p:sp>
      <p:sp>
        <p:nvSpPr>
          <p:cNvPr id="7" name="Rectangle: Rounded Corners 6">
            <a:extLst>
              <a:ext uri="{FF2B5EF4-FFF2-40B4-BE49-F238E27FC236}">
                <a16:creationId xmlns:a16="http://schemas.microsoft.com/office/drawing/2014/main" id="{DABBBD5D-58CC-4AB3-A220-7400D26B8201}"/>
              </a:ext>
            </a:extLst>
          </p:cNvPr>
          <p:cNvSpPr/>
          <p:nvPr/>
        </p:nvSpPr>
        <p:spPr>
          <a:xfrm>
            <a:off x="8782749" y="1017875"/>
            <a:ext cx="1913980" cy="37996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Node 2</a:t>
            </a:r>
            <a:endParaRPr lang="en-IN" dirty="0"/>
          </a:p>
        </p:txBody>
      </p:sp>
      <p:sp>
        <p:nvSpPr>
          <p:cNvPr id="9" name="Oval 8">
            <a:extLst>
              <a:ext uri="{FF2B5EF4-FFF2-40B4-BE49-F238E27FC236}">
                <a16:creationId xmlns:a16="http://schemas.microsoft.com/office/drawing/2014/main" id="{51245C04-F82D-4DC3-A28E-6AE14A82F8C9}"/>
              </a:ext>
            </a:extLst>
          </p:cNvPr>
          <p:cNvSpPr/>
          <p:nvPr/>
        </p:nvSpPr>
        <p:spPr>
          <a:xfrm>
            <a:off x="1011547" y="1832556"/>
            <a:ext cx="3113070" cy="2740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1</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Pod 1</a:t>
            </a:r>
            <a:endParaRPr lang="en-IN" dirty="0"/>
          </a:p>
        </p:txBody>
      </p:sp>
      <p:sp>
        <p:nvSpPr>
          <p:cNvPr id="10" name="Oval 9">
            <a:extLst>
              <a:ext uri="{FF2B5EF4-FFF2-40B4-BE49-F238E27FC236}">
                <a16:creationId xmlns:a16="http://schemas.microsoft.com/office/drawing/2014/main" id="{3DC16365-C861-47BE-A5BC-1191D2A6A45E}"/>
              </a:ext>
            </a:extLst>
          </p:cNvPr>
          <p:cNvSpPr/>
          <p:nvPr/>
        </p:nvSpPr>
        <p:spPr>
          <a:xfrm>
            <a:off x="4433046" y="1936781"/>
            <a:ext cx="2315405" cy="2144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2</a:t>
            </a:r>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Pod 2</a:t>
            </a:r>
            <a:endParaRPr lang="en-IN" dirty="0"/>
          </a:p>
        </p:txBody>
      </p:sp>
      <p:sp>
        <p:nvSpPr>
          <p:cNvPr id="11" name="Oval 10">
            <a:extLst>
              <a:ext uri="{FF2B5EF4-FFF2-40B4-BE49-F238E27FC236}">
                <a16:creationId xmlns:a16="http://schemas.microsoft.com/office/drawing/2014/main" id="{6F768B8D-5FF7-4CBD-B31B-EDE96C6AAED0}"/>
              </a:ext>
            </a:extLst>
          </p:cNvPr>
          <p:cNvSpPr/>
          <p:nvPr/>
        </p:nvSpPr>
        <p:spPr>
          <a:xfrm>
            <a:off x="9319514" y="1500027"/>
            <a:ext cx="846313" cy="700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pod1</a:t>
            </a:r>
            <a:endParaRPr lang="en-IN" dirty="0"/>
          </a:p>
        </p:txBody>
      </p:sp>
      <p:sp>
        <p:nvSpPr>
          <p:cNvPr id="12" name="Oval 11">
            <a:extLst>
              <a:ext uri="{FF2B5EF4-FFF2-40B4-BE49-F238E27FC236}">
                <a16:creationId xmlns:a16="http://schemas.microsoft.com/office/drawing/2014/main" id="{E16798BD-998E-4410-9467-9C07AB473ECE}"/>
              </a:ext>
            </a:extLst>
          </p:cNvPr>
          <p:cNvSpPr/>
          <p:nvPr/>
        </p:nvSpPr>
        <p:spPr>
          <a:xfrm>
            <a:off x="9407296" y="2933724"/>
            <a:ext cx="846313" cy="775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pod2</a:t>
            </a:r>
            <a:endParaRPr lang="en-IN" dirty="0"/>
          </a:p>
        </p:txBody>
      </p:sp>
      <p:sp>
        <p:nvSpPr>
          <p:cNvPr id="13" name="Rectangle: Beveled 12">
            <a:extLst>
              <a:ext uri="{FF2B5EF4-FFF2-40B4-BE49-F238E27FC236}">
                <a16:creationId xmlns:a16="http://schemas.microsoft.com/office/drawing/2014/main" id="{C60E8E5C-0678-49A6-808E-9C9ECE4588EF}"/>
              </a:ext>
            </a:extLst>
          </p:cNvPr>
          <p:cNvSpPr/>
          <p:nvPr/>
        </p:nvSpPr>
        <p:spPr>
          <a:xfrm>
            <a:off x="1469602" y="2640139"/>
            <a:ext cx="1104647" cy="1111979"/>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1</a:t>
            </a:r>
            <a:endParaRPr lang="en-IN" dirty="0"/>
          </a:p>
        </p:txBody>
      </p:sp>
      <p:sp>
        <p:nvSpPr>
          <p:cNvPr id="14" name="Rectangle: Beveled 13">
            <a:extLst>
              <a:ext uri="{FF2B5EF4-FFF2-40B4-BE49-F238E27FC236}">
                <a16:creationId xmlns:a16="http://schemas.microsoft.com/office/drawing/2014/main" id="{ABEF2DCD-68A6-49A1-AB73-F70621F8C05B}"/>
              </a:ext>
            </a:extLst>
          </p:cNvPr>
          <p:cNvSpPr/>
          <p:nvPr/>
        </p:nvSpPr>
        <p:spPr>
          <a:xfrm>
            <a:off x="2850956" y="2677420"/>
            <a:ext cx="1075782" cy="76054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 2</a:t>
            </a:r>
            <a:endParaRPr lang="en-IN" dirty="0"/>
          </a:p>
        </p:txBody>
      </p:sp>
      <p:sp>
        <p:nvSpPr>
          <p:cNvPr id="17" name="Rectangle: Beveled 16">
            <a:extLst>
              <a:ext uri="{FF2B5EF4-FFF2-40B4-BE49-F238E27FC236}">
                <a16:creationId xmlns:a16="http://schemas.microsoft.com/office/drawing/2014/main" id="{0FCDE473-2718-4381-B83B-A729AEB6E642}"/>
              </a:ext>
            </a:extLst>
          </p:cNvPr>
          <p:cNvSpPr/>
          <p:nvPr/>
        </p:nvSpPr>
        <p:spPr>
          <a:xfrm>
            <a:off x="5989834" y="2472855"/>
            <a:ext cx="493159" cy="360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Beveled 17">
            <a:extLst>
              <a:ext uri="{FF2B5EF4-FFF2-40B4-BE49-F238E27FC236}">
                <a16:creationId xmlns:a16="http://schemas.microsoft.com/office/drawing/2014/main" id="{DC116469-3687-4B13-8C7F-57A1F05239D2}"/>
              </a:ext>
            </a:extLst>
          </p:cNvPr>
          <p:cNvSpPr/>
          <p:nvPr/>
        </p:nvSpPr>
        <p:spPr>
          <a:xfrm>
            <a:off x="5063838" y="2788918"/>
            <a:ext cx="493159" cy="43434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Beveled 29">
            <a:extLst>
              <a:ext uri="{FF2B5EF4-FFF2-40B4-BE49-F238E27FC236}">
                <a16:creationId xmlns:a16="http://schemas.microsoft.com/office/drawing/2014/main" id="{C5CBABF5-002F-4D14-A234-1C78F1AA70FF}"/>
              </a:ext>
            </a:extLst>
          </p:cNvPr>
          <p:cNvSpPr/>
          <p:nvPr/>
        </p:nvSpPr>
        <p:spPr>
          <a:xfrm>
            <a:off x="5955734" y="3104175"/>
            <a:ext cx="493159" cy="43434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laque 18">
            <a:extLst>
              <a:ext uri="{FF2B5EF4-FFF2-40B4-BE49-F238E27FC236}">
                <a16:creationId xmlns:a16="http://schemas.microsoft.com/office/drawing/2014/main" id="{B99BC759-53FA-4D85-B1FC-3143103B5957}"/>
              </a:ext>
            </a:extLst>
          </p:cNvPr>
          <p:cNvSpPr/>
          <p:nvPr/>
        </p:nvSpPr>
        <p:spPr>
          <a:xfrm>
            <a:off x="7155747" y="2080319"/>
            <a:ext cx="1424223" cy="1360514"/>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Plane</a:t>
            </a:r>
            <a:endParaRPr lang="en-IN" dirty="0"/>
          </a:p>
        </p:txBody>
      </p:sp>
    </p:spTree>
    <p:extLst>
      <p:ext uri="{BB962C8B-B14F-4D97-AF65-F5344CB8AC3E}">
        <p14:creationId xmlns:p14="http://schemas.microsoft.com/office/powerpoint/2010/main" val="289075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9486989" cy="642527"/>
          </a:xfrm>
        </p:spPr>
        <p:txBody>
          <a:bodyPr vert="horz" wrap="square" lIns="0" tIns="0" rIns="0" bIns="0" rtlCol="0" anchor="b" anchorCtr="0">
            <a:normAutofit fontScale="90000"/>
          </a:bodyPr>
          <a:lstStyle/>
          <a:p>
            <a:pPr>
              <a:lnSpc>
                <a:spcPct val="100000"/>
              </a:lnSpc>
            </a:pP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9" y="1306427"/>
            <a:ext cx="10575420" cy="4786399"/>
          </a:xfrm>
        </p:spPr>
        <p:txBody>
          <a:bodyPr vert="horz" wrap="square" lIns="0" tIns="0" rIns="0" bIns="0" rtlCol="0">
            <a:normAutofit fontScale="92500" lnSpcReduction="10000"/>
          </a:bodyPr>
          <a:lstStyle/>
          <a:p>
            <a:pPr marL="0" indent="0">
              <a:lnSpc>
                <a:spcPct val="100000"/>
              </a:lnSpc>
            </a:pPr>
            <a:r>
              <a:rPr lang="en-US" sz="2800" kern="1200" dirty="0">
                <a:latin typeface="+mn-lt"/>
                <a:ea typeface="+mn-ea"/>
                <a:cs typeface="+mn-cs"/>
              </a:rPr>
              <a:t>4. Replica Sets</a:t>
            </a:r>
            <a:r>
              <a:rPr lang="en-US" kern="1200" dirty="0">
                <a:latin typeface="+mn-lt"/>
                <a:ea typeface="+mn-ea"/>
                <a:cs typeface="+mn-cs"/>
              </a:rPr>
              <a:t>: When any of the pods crash, </a:t>
            </a:r>
            <a:r>
              <a:rPr lang="en-US" dirty="0"/>
              <a:t>k8s bring pods from replica sets to avoid down time.</a:t>
            </a:r>
          </a:p>
          <a:p>
            <a:pPr marL="0" indent="0">
              <a:lnSpc>
                <a:spcPct val="100000"/>
              </a:lnSpc>
            </a:pPr>
            <a:r>
              <a:rPr lang="en-US" kern="1200" dirty="0">
                <a:latin typeface="+mn-lt"/>
                <a:ea typeface="+mn-ea"/>
                <a:cs typeface="+mn-cs"/>
              </a:rPr>
              <a:t>5. Service: </a:t>
            </a:r>
            <a:r>
              <a:rPr lang="en-US" dirty="0"/>
              <a:t>Pods(one or more) can associate to service where service will provide a static IP and DNS name. So even if a pod dies and a new pod comes in, it won’t affect as DNS name will be same.  Types: Cluster IP(for applications that don’t need to be exposed), Node Port(Like LB, also enable port for particular node), Load Balancer(allows external traffic to k8s cluster).</a:t>
            </a:r>
          </a:p>
          <a:p>
            <a:pPr marL="0" indent="0">
              <a:lnSpc>
                <a:spcPct val="100000"/>
              </a:lnSpc>
            </a:pPr>
            <a:r>
              <a:rPr lang="en-US" dirty="0"/>
              <a:t>6. Deployments: These are k8s objects used to manage pods. We can scale the application by increasing the number of running pods or update application using k8s deployment.</a:t>
            </a:r>
          </a:p>
          <a:p>
            <a:pPr marL="0" indent="0">
              <a:lnSpc>
                <a:spcPct val="100000"/>
              </a:lnSpc>
            </a:pPr>
            <a:r>
              <a:rPr lang="en-US" dirty="0"/>
              <a:t>Command: </a:t>
            </a:r>
            <a:r>
              <a:rPr lang="en-US" dirty="0" err="1"/>
              <a:t>kubectl</a:t>
            </a:r>
            <a:r>
              <a:rPr lang="en-US" dirty="0"/>
              <a:t> create deployment first-deployment-image=&lt;docker-image-name&gt; --port=8080 –replicas=4</a:t>
            </a:r>
          </a:p>
          <a:p>
            <a:pPr marL="0" indent="0">
              <a:lnSpc>
                <a:spcPct val="100000"/>
              </a:lnSpc>
            </a:pPr>
            <a:r>
              <a:rPr lang="en-US" dirty="0"/>
              <a:t>	</a:t>
            </a:r>
          </a:p>
          <a:p>
            <a:pPr marL="0" indent="0">
              <a:lnSpc>
                <a:spcPct val="100000"/>
              </a:lnSpc>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232333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9486989" cy="642527"/>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Kubernetes </a:t>
            </a:r>
            <a:r>
              <a:rPr lang="en-US" sz="6400" kern="1200" dirty="0" err="1">
                <a:solidFill>
                  <a:schemeClr val="tx1"/>
                </a:solidFill>
                <a:latin typeface="+mj-lt"/>
                <a:ea typeface="+mj-ea"/>
                <a:cs typeface="+mj-cs"/>
              </a:rPr>
              <a:t>Architechture</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15321"/>
            <a:ext cx="10348645" cy="4777505"/>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dirty="0"/>
              <a:t>Cluster will have a master node and a number of worker nodes(having pods).</a:t>
            </a:r>
          </a:p>
          <a:p>
            <a:pPr marL="342900" indent="-342900">
              <a:lnSpc>
                <a:spcPct val="100000"/>
              </a:lnSpc>
              <a:buFont typeface="Arial" panose="020B0604020202020204" pitchFamily="34" charset="0"/>
              <a:buChar char="•"/>
            </a:pPr>
            <a:r>
              <a:rPr lang="en-US" kern="1200" dirty="0">
                <a:latin typeface="+mn-lt"/>
                <a:ea typeface="+mn-ea"/>
                <a:cs typeface="+mn-cs"/>
              </a:rPr>
              <a:t>Master Node will check </a:t>
            </a:r>
            <a:r>
              <a:rPr lang="en-US" dirty="0"/>
              <a:t>all worker nodes and whether pods running smoothly or not. If any pods are down inside node, he will assign a new pod with new IP. If any Nodes are down he will tag all the pods from that node to a new node.</a:t>
            </a:r>
          </a:p>
          <a:p>
            <a:pPr marL="0" indent="0">
              <a:lnSpc>
                <a:spcPct val="100000"/>
              </a:lnSpc>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1026" name="Picture 2" descr="Kubernetes Architecture">
            <a:extLst>
              <a:ext uri="{FF2B5EF4-FFF2-40B4-BE49-F238E27FC236}">
                <a16:creationId xmlns:a16="http://schemas.microsoft.com/office/drawing/2014/main" id="{06B9E290-8090-4A8F-A347-8D6759C804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382" y="3095315"/>
            <a:ext cx="59436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7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9486989" cy="642527"/>
          </a:xfrm>
        </p:spPr>
        <p:txBody>
          <a:bodyPr vert="horz" wrap="square" lIns="0" tIns="0" rIns="0" bIns="0" rtlCol="0" anchor="b" anchorCtr="0">
            <a:noAutofit/>
          </a:bodyPr>
          <a:lstStyle/>
          <a:p>
            <a:pPr>
              <a:lnSpc>
                <a:spcPct val="100000"/>
              </a:lnSpc>
            </a:pPr>
            <a:r>
              <a:rPr lang="en-US" sz="4400" kern="1200" dirty="0">
                <a:solidFill>
                  <a:schemeClr val="tx1"/>
                </a:solidFill>
                <a:latin typeface="+mj-lt"/>
                <a:ea typeface="+mj-ea"/>
                <a:cs typeface="+mj-cs"/>
              </a:rPr>
              <a:t>Components of Master Node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15321"/>
            <a:ext cx="10348645" cy="4777505"/>
          </a:xfrm>
        </p:spPr>
        <p:txBody>
          <a:bodyPr vert="horz" wrap="square" lIns="0" tIns="0" rIns="0" bIns="0" rtlCol="0">
            <a:normAutofit fontScale="92500" lnSpcReduction="10000"/>
          </a:bodyPr>
          <a:lstStyle/>
          <a:p>
            <a:pPr marL="0" indent="0">
              <a:lnSpc>
                <a:spcPct val="100000"/>
              </a:lnSpc>
            </a:pPr>
            <a:r>
              <a:rPr lang="en-US" dirty="0"/>
              <a:t>Master Node is the first and most vital component which is responsible of k8s cluster. It is the entry point of all administrative tasks.</a:t>
            </a:r>
          </a:p>
          <a:p>
            <a:pPr marL="457200" indent="-457200">
              <a:lnSpc>
                <a:spcPct val="100000"/>
              </a:lnSpc>
              <a:buFont typeface="+mj-lt"/>
              <a:buAutoNum type="arabicPeriod"/>
            </a:pPr>
            <a:r>
              <a:rPr lang="en-US" dirty="0"/>
              <a:t>API Server: acts as a cluster gateway(entry point). Each request coming to the cluster is first served by </a:t>
            </a:r>
            <a:r>
              <a:rPr lang="en-US" dirty="0" err="1"/>
              <a:t>api</a:t>
            </a:r>
            <a:r>
              <a:rPr lang="en-US" dirty="0"/>
              <a:t> server. Basically it exposes few IP’s to access all operations going in cluster. We can this using command </a:t>
            </a:r>
            <a:r>
              <a:rPr lang="en-US" dirty="0" err="1"/>
              <a:t>kubectl</a:t>
            </a:r>
            <a:r>
              <a:rPr lang="en-US" dirty="0"/>
              <a:t> or K8s UI.</a:t>
            </a:r>
          </a:p>
          <a:p>
            <a:pPr marL="457200" indent="-457200">
              <a:lnSpc>
                <a:spcPct val="100000"/>
              </a:lnSpc>
              <a:buFont typeface="+mj-lt"/>
              <a:buAutoNum type="arabicPeriod"/>
            </a:pPr>
            <a:r>
              <a:rPr lang="en-US" dirty="0"/>
              <a:t>Scheduler: It schedules the tasks to the slave nodes. It stores the </a:t>
            </a:r>
            <a:r>
              <a:rPr lang="en-US" dirty="0" err="1"/>
              <a:t>resourse</a:t>
            </a:r>
            <a:r>
              <a:rPr lang="en-US" dirty="0"/>
              <a:t> usage information of every slave node and distribute the work accordingly. </a:t>
            </a:r>
          </a:p>
          <a:p>
            <a:pPr marL="457200" indent="-457200">
              <a:lnSpc>
                <a:spcPct val="100000"/>
              </a:lnSpc>
              <a:buFont typeface="+mj-lt"/>
              <a:buAutoNum type="arabicPeriod"/>
            </a:pPr>
            <a:r>
              <a:rPr lang="en-US" dirty="0">
                <a:solidFill>
                  <a:schemeClr val="tx1">
                    <a:lumMod val="75000"/>
                  </a:schemeClr>
                </a:solidFill>
              </a:rPr>
              <a:t>Controller Manager: </a:t>
            </a:r>
            <a:r>
              <a:rPr lang="en-US" b="0" i="0" dirty="0">
                <a:solidFill>
                  <a:schemeClr val="tx1">
                    <a:lumMod val="75000"/>
                  </a:schemeClr>
                </a:solidFill>
                <a:effectLst/>
                <a:latin typeface="Roboto" panose="020B0604020202020204" pitchFamily="2" charset="0"/>
              </a:rPr>
              <a:t>In Kubernetes, a controller is a control loop that watches the shared state of the cluster through the </a:t>
            </a:r>
            <a:r>
              <a:rPr lang="en-US" b="0" i="0" dirty="0" err="1">
                <a:solidFill>
                  <a:schemeClr val="tx1">
                    <a:lumMod val="75000"/>
                  </a:schemeClr>
                </a:solidFill>
                <a:effectLst/>
                <a:latin typeface="Roboto" panose="020B0604020202020204" pitchFamily="2" charset="0"/>
              </a:rPr>
              <a:t>apiserver</a:t>
            </a:r>
            <a:r>
              <a:rPr lang="en-US" b="0" i="0" dirty="0">
                <a:solidFill>
                  <a:schemeClr val="tx1">
                    <a:lumMod val="75000"/>
                  </a:schemeClr>
                </a:solidFill>
                <a:effectLst/>
                <a:latin typeface="Roboto" panose="020B0604020202020204" pitchFamily="2" charset="0"/>
              </a:rPr>
              <a:t> and makes changes attempting to move the current state towards the desired state</a:t>
            </a:r>
            <a:endParaRPr lang="en-US" dirty="0">
              <a:solidFill>
                <a:schemeClr val="tx1">
                  <a:lumMod val="75000"/>
                </a:schemeClr>
              </a:solidFill>
            </a:endParaRPr>
          </a:p>
          <a:p>
            <a:pPr marL="457200" indent="-457200">
              <a:lnSpc>
                <a:spcPct val="100000"/>
              </a:lnSpc>
              <a:buFont typeface="+mj-lt"/>
              <a:buAutoNum type="arabicPeriod"/>
            </a:pPr>
            <a:r>
              <a:rPr lang="en-US" dirty="0"/>
              <a:t>ETCD: Key-Value database store which stores configuration of k8s cluster. It also stores all secret and </a:t>
            </a:r>
            <a:r>
              <a:rPr lang="en-US" dirty="0" err="1"/>
              <a:t>configmap</a:t>
            </a:r>
            <a:r>
              <a:rPr lang="en-US" dirty="0"/>
              <a:t> data.</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247987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9486989" cy="642527"/>
          </a:xfrm>
        </p:spPr>
        <p:txBody>
          <a:bodyPr vert="horz" wrap="square" lIns="0" tIns="0" rIns="0" bIns="0" rtlCol="0" anchor="b" anchorCtr="0">
            <a:noAutofit/>
          </a:bodyPr>
          <a:lstStyle/>
          <a:p>
            <a:pPr>
              <a:lnSpc>
                <a:spcPct val="100000"/>
              </a:lnSpc>
            </a:pPr>
            <a:r>
              <a:rPr lang="en-US" sz="4400" kern="1200" dirty="0">
                <a:solidFill>
                  <a:schemeClr val="tx1"/>
                </a:solidFill>
                <a:latin typeface="+mj-lt"/>
                <a:ea typeface="+mj-ea"/>
                <a:cs typeface="+mj-cs"/>
              </a:rPr>
              <a:t>Components of Worker Node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15321"/>
            <a:ext cx="10348645" cy="4777505"/>
          </a:xfrm>
        </p:spPr>
        <p:txBody>
          <a:bodyPr vert="horz" wrap="square" lIns="0" tIns="0" rIns="0" bIns="0" rtlCol="0">
            <a:normAutofit/>
          </a:bodyPr>
          <a:lstStyle/>
          <a:p>
            <a:pPr marL="0" indent="0">
              <a:lnSpc>
                <a:spcPct val="100000"/>
              </a:lnSpc>
            </a:pPr>
            <a:r>
              <a:rPr lang="en-US" dirty="0"/>
              <a:t>Worker nodes are another essential component which contains all the required services to manage the networking between containers , communicate with master node, which allows us to assign resources to scheduled containers.</a:t>
            </a:r>
          </a:p>
          <a:p>
            <a:pPr marL="457200" indent="-457200">
              <a:lnSpc>
                <a:spcPct val="100000"/>
              </a:lnSpc>
              <a:buFont typeface="+mj-lt"/>
              <a:buAutoNum type="arabicPeriod"/>
            </a:pPr>
            <a:r>
              <a:rPr lang="en-US" dirty="0" err="1"/>
              <a:t>Kubelet</a:t>
            </a:r>
            <a:r>
              <a:rPr lang="en-US" dirty="0"/>
              <a:t>: A process responsible for communication between the k8s control plane and the Node. It manages pods and containers running on a machine </a:t>
            </a:r>
          </a:p>
          <a:p>
            <a:pPr marL="457200" indent="-457200">
              <a:lnSpc>
                <a:spcPct val="100000"/>
              </a:lnSpc>
              <a:buFont typeface="+mj-lt"/>
              <a:buAutoNum type="arabicPeriod"/>
            </a:pPr>
            <a:r>
              <a:rPr lang="en-US" dirty="0"/>
              <a:t>Container runtime: responsible for pulling container image from a registry, unpacking the container running the application.</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1004739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9486989" cy="642527"/>
          </a:xfrm>
        </p:spPr>
        <p:txBody>
          <a:bodyPr vert="horz" wrap="square" lIns="0" tIns="0" rIns="0" bIns="0" rtlCol="0" anchor="b" anchorCtr="0">
            <a:noAutofit/>
          </a:bodyPr>
          <a:lstStyle/>
          <a:p>
            <a:pPr>
              <a:lnSpc>
                <a:spcPct val="100000"/>
              </a:lnSpc>
            </a:pPr>
            <a:r>
              <a:rPr lang="en-US" sz="4400" kern="1200" dirty="0">
                <a:solidFill>
                  <a:schemeClr val="tx1"/>
                </a:solidFill>
                <a:latin typeface="+mj-lt"/>
                <a:ea typeface="+mj-ea"/>
                <a:cs typeface="+mj-cs"/>
              </a:rPr>
              <a:t>Commands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15321"/>
            <a:ext cx="10348645" cy="4777505"/>
          </a:xfrm>
        </p:spPr>
        <p:txBody>
          <a:bodyPr vert="horz" wrap="square" lIns="0" tIns="0" rIns="0" bIns="0" rtlCol="0">
            <a:normAutofit fontScale="92500" lnSpcReduction="20000"/>
          </a:bodyPr>
          <a:lstStyle/>
          <a:p>
            <a:pPr marL="457200" indent="-457200">
              <a:lnSpc>
                <a:spcPct val="100000"/>
              </a:lnSpc>
              <a:buFont typeface="+mj-lt"/>
              <a:buAutoNum type="arabicPeriod"/>
            </a:pPr>
            <a:r>
              <a:rPr lang="en-US" dirty="0" err="1"/>
              <a:t>minikube</a:t>
            </a:r>
            <a:r>
              <a:rPr lang="en-US" dirty="0"/>
              <a:t> version and </a:t>
            </a:r>
            <a:r>
              <a:rPr lang="en-US" dirty="0" err="1"/>
              <a:t>kubectl</a:t>
            </a:r>
            <a:r>
              <a:rPr lang="en-US" dirty="0"/>
              <a:t> version(to check </a:t>
            </a:r>
            <a:r>
              <a:rPr lang="en-US" dirty="0" err="1"/>
              <a:t>minikube</a:t>
            </a:r>
            <a:r>
              <a:rPr lang="en-US" dirty="0"/>
              <a:t> and </a:t>
            </a:r>
            <a:r>
              <a:rPr lang="en-US" dirty="0" err="1"/>
              <a:t>kubectl</a:t>
            </a:r>
            <a:r>
              <a:rPr lang="en-US" dirty="0"/>
              <a:t> are in place)</a:t>
            </a:r>
          </a:p>
          <a:p>
            <a:pPr marL="457200" indent="-457200">
              <a:lnSpc>
                <a:spcPct val="100000"/>
              </a:lnSpc>
              <a:buFont typeface="+mj-lt"/>
              <a:buAutoNum type="arabicPeriod"/>
            </a:pPr>
            <a:r>
              <a:rPr lang="en-US" dirty="0" err="1"/>
              <a:t>minikube</a:t>
            </a:r>
            <a:r>
              <a:rPr lang="en-US" dirty="0"/>
              <a:t> start(to start the cluster)</a:t>
            </a:r>
          </a:p>
          <a:p>
            <a:pPr marL="457200" indent="-457200">
              <a:lnSpc>
                <a:spcPct val="100000"/>
              </a:lnSpc>
              <a:buFont typeface="+mj-lt"/>
              <a:buAutoNum type="arabicPeriod"/>
            </a:pPr>
            <a:r>
              <a:rPr lang="en-US" dirty="0" err="1"/>
              <a:t>kubectl</a:t>
            </a:r>
            <a:r>
              <a:rPr lang="en-US" dirty="0"/>
              <a:t> cluster-info</a:t>
            </a:r>
          </a:p>
          <a:p>
            <a:pPr marL="457200" indent="-457200">
              <a:lnSpc>
                <a:spcPct val="100000"/>
              </a:lnSpc>
              <a:buFont typeface="+mj-lt"/>
              <a:buAutoNum type="arabicPeriod"/>
            </a:pPr>
            <a:r>
              <a:rPr lang="en-US" dirty="0" err="1"/>
              <a:t>kubectl</a:t>
            </a:r>
            <a:r>
              <a:rPr lang="en-US" dirty="0"/>
              <a:t> get nodes(shows all nodes that can be used to host our applications. In this case one node is available)</a:t>
            </a:r>
          </a:p>
          <a:p>
            <a:pPr marL="457200" indent="-457200">
              <a:lnSpc>
                <a:spcPct val="100000"/>
              </a:lnSpc>
              <a:buFont typeface="+mj-lt"/>
              <a:buAutoNum type="arabicPeriod"/>
            </a:pPr>
            <a:r>
              <a:rPr lang="en-US" dirty="0" err="1"/>
              <a:t>kubectl</a:t>
            </a:r>
            <a:r>
              <a:rPr lang="en-US" dirty="0"/>
              <a:t> create deployment spring-boot-k8s –image=</a:t>
            </a:r>
            <a:r>
              <a:rPr lang="en-IN" b="0" i="0" dirty="0">
                <a:solidFill>
                  <a:srgbClr val="FFFFFF"/>
                </a:solidFill>
                <a:effectLst/>
                <a:latin typeface="SFMono-Regular"/>
              </a:rPr>
              <a:t> gcr.io/google-samples/kubernetes-bootcamp:v1 </a:t>
            </a:r>
            <a:r>
              <a:rPr lang="en-US" dirty="0"/>
              <a:t>--port=8080 (to run docker image in a pod)</a:t>
            </a:r>
          </a:p>
          <a:p>
            <a:pPr marL="457200" indent="-457200">
              <a:lnSpc>
                <a:spcPct val="100000"/>
              </a:lnSpc>
              <a:buFont typeface="+mj-lt"/>
              <a:buAutoNum type="arabicPeriod"/>
            </a:pPr>
            <a:r>
              <a:rPr lang="en-US" dirty="0" err="1"/>
              <a:t>kubectl</a:t>
            </a:r>
            <a:r>
              <a:rPr lang="en-US" dirty="0"/>
              <a:t> get deployments(we can see 1 deployment running a single instance of our app. The instance is running inside a docker container on our node)</a:t>
            </a:r>
          </a:p>
          <a:p>
            <a:pPr marL="457200" indent="-457200">
              <a:lnSpc>
                <a:spcPct val="100000"/>
              </a:lnSpc>
              <a:buFont typeface="+mj-lt"/>
              <a:buAutoNum type="arabicPeriod"/>
            </a:pPr>
            <a:r>
              <a:rPr lang="en-US" dirty="0" err="1"/>
              <a:t>kubectl</a:t>
            </a:r>
            <a:r>
              <a:rPr lang="en-US" dirty="0"/>
              <a:t> get services: We have a service called Kubernetes by default when </a:t>
            </a:r>
            <a:r>
              <a:rPr lang="en-US" dirty="0" err="1"/>
              <a:t>minikube</a:t>
            </a:r>
            <a:r>
              <a:rPr lang="en-US" dirty="0"/>
              <a:t> starts. TO create a new service and expose it to external traffic we will use the expose command.</a:t>
            </a:r>
          </a:p>
          <a:p>
            <a:pPr marL="0" indent="0">
              <a:lnSpc>
                <a:spcPct val="100000"/>
              </a:lnSpc>
            </a:pPr>
            <a:endParaRPr lang="en-US" dirty="0"/>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223814889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{3093B806-DC89-4C91-9CFA-57FB3EDE1B5C}tf33713516_win32</Template>
  <TotalTime>1067</TotalTime>
  <Words>1365</Words>
  <Application>Microsoft Office PowerPoint</Application>
  <PresentationFormat>Widescreen</PresentationFormat>
  <Paragraphs>197</Paragraphs>
  <Slides>14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Gill Sans MT</vt:lpstr>
      <vt:lpstr>Open Sans</vt:lpstr>
      <vt:lpstr>Roboto</vt:lpstr>
      <vt:lpstr>SFMono-Regular</vt:lpstr>
      <vt:lpstr>Walbaum Display</vt:lpstr>
      <vt:lpstr>3DFloatVTI</vt:lpstr>
      <vt:lpstr>Kubernetes</vt:lpstr>
      <vt:lpstr>Agenda</vt:lpstr>
      <vt:lpstr>What is kubernetes</vt:lpstr>
      <vt:lpstr>PowerPoint Presentation</vt:lpstr>
      <vt:lpstr>PowerPoint Presentation</vt:lpstr>
      <vt:lpstr>Kubernetes Architechture</vt:lpstr>
      <vt:lpstr>Components of Master Node</vt:lpstr>
      <vt:lpstr>Components of Worker Node</vt:lpstr>
      <vt:lpstr>Commands</vt:lpstr>
      <vt:lpstr>Commands</vt:lpstr>
      <vt:lpstr>Scaling a deployment</vt:lpstr>
      <vt:lpstr>Rolling Updates</vt:lpstr>
      <vt:lpstr>RollBack Updates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Agrawal, Vanshika</dc:creator>
  <cp:lastModifiedBy>Agrawal, Vanshika</cp:lastModifiedBy>
  <cp:revision>46</cp:revision>
  <dcterms:created xsi:type="dcterms:W3CDTF">2022-06-06T09:21:05Z</dcterms:created>
  <dcterms:modified xsi:type="dcterms:W3CDTF">2022-06-07T18:27:03Z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