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2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2017/4/1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实验</a:t>
            </a:r>
            <a:r>
              <a:rPr lang="en-US" altLang="zh-CN" smtClean="0"/>
              <a:t>1 </a:t>
            </a:r>
            <a:r>
              <a:rPr lang="zh-CN" altLang="zh-CN" dirty="0" smtClean="0"/>
              <a:t>进程</a:t>
            </a:r>
            <a:r>
              <a:rPr lang="zh-CN" altLang="en-US" dirty="0" smtClean="0"/>
              <a:t>和进程通信</a:t>
            </a:r>
            <a:endParaRPr lang="zh-CN" altLang="en-US" dirty="0"/>
          </a:p>
        </p:txBody>
      </p:sp>
      <p:sp>
        <p:nvSpPr>
          <p:cNvPr id="3" name="副标题 2"/>
          <p:cNvSpPr>
            <a:spLocks noGrp="1"/>
          </p:cNvSpPr>
          <p:nvPr>
            <p:ph type="subTitle" idx="1"/>
          </p:nvPr>
        </p:nvSpPr>
        <p:spPr>
          <a:xfrm>
            <a:off x="1371600" y="3886200"/>
            <a:ext cx="6400800" cy="1126976"/>
          </a:xfrm>
        </p:spPr>
        <p:txBody>
          <a:bodyPr/>
          <a:lstStyle/>
          <a:p>
            <a:r>
              <a:rPr lang="zh-CN" altLang="en-US" dirty="0" smtClean="0">
                <a:solidFill>
                  <a:schemeClr val="tx1"/>
                </a:solidFill>
              </a:rPr>
              <a:t>要求</a:t>
            </a:r>
            <a:r>
              <a:rPr lang="en-US" altLang="zh-CN" dirty="0" smtClean="0">
                <a:solidFill>
                  <a:schemeClr val="tx1"/>
                </a:solidFill>
              </a:rPr>
              <a:t>4</a:t>
            </a:r>
            <a:r>
              <a:rPr lang="zh-CN" altLang="en-US" dirty="0" smtClean="0">
                <a:solidFill>
                  <a:schemeClr val="tx1"/>
                </a:solidFill>
              </a:rPr>
              <a:t>月</a:t>
            </a:r>
            <a:r>
              <a:rPr lang="en-US" altLang="zh-CN" smtClean="0">
                <a:solidFill>
                  <a:schemeClr val="tx1"/>
                </a:solidFill>
              </a:rPr>
              <a:t>10</a:t>
            </a:r>
            <a:r>
              <a:rPr lang="zh-CN" altLang="en-US" smtClean="0">
                <a:solidFill>
                  <a:schemeClr val="tx1"/>
                </a:solidFill>
              </a:rPr>
              <a:t>日晚上</a:t>
            </a:r>
            <a:r>
              <a:rPr lang="en-US" altLang="zh-CN" dirty="0" smtClean="0">
                <a:solidFill>
                  <a:schemeClr val="tx1"/>
                </a:solidFill>
              </a:rPr>
              <a:t>12:00</a:t>
            </a:r>
            <a:r>
              <a:rPr lang="zh-CN" altLang="en-US" dirty="0" smtClean="0">
                <a:solidFill>
                  <a:schemeClr val="tx1"/>
                </a:solidFill>
              </a:rPr>
              <a:t>之前交</a:t>
            </a:r>
            <a:endParaRPr lang="zh-CN"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实验目的</a:t>
            </a:r>
            <a:endParaRPr lang="zh-CN" altLang="en-US" dirty="0"/>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zh-CN" dirty="0" smtClean="0"/>
              <a:t>加深对进程概念的理解，明确进程和程序的区别。进一步认识并发执行的实质。</a:t>
            </a:r>
            <a:endParaRPr lang="en-US" altLang="zh-CN" dirty="0" smtClean="0"/>
          </a:p>
          <a:p>
            <a:pPr marL="514350" indent="-514350">
              <a:buFont typeface="+mj-lt"/>
              <a:buAutoNum type="arabicPeriod"/>
            </a:pPr>
            <a:r>
              <a:rPr lang="zh-CN" altLang="en-US" dirty="0" smtClean="0"/>
              <a:t>了解信号处理。</a:t>
            </a:r>
            <a:endParaRPr lang="en-US" altLang="zh-CN" dirty="0" smtClean="0"/>
          </a:p>
          <a:p>
            <a:pPr marL="609600" indent="-609600">
              <a:buFontTx/>
              <a:buAutoNum type="arabicPeriod"/>
            </a:pPr>
            <a:r>
              <a:rPr lang="zh-CN" altLang="zh-CN" dirty="0"/>
              <a:t>认识</a:t>
            </a:r>
            <a:r>
              <a:rPr lang="zh-CN" altLang="en-US" dirty="0" smtClean="0"/>
              <a:t>进程间通信（</a:t>
            </a:r>
            <a:r>
              <a:rPr lang="en-US" altLang="zh-CN" dirty="0" smtClean="0"/>
              <a:t>IPC</a:t>
            </a:r>
            <a:r>
              <a:rPr lang="zh-CN" altLang="en-US" dirty="0" smtClean="0"/>
              <a:t>）：进程</a:t>
            </a:r>
            <a:r>
              <a:rPr lang="zh-CN" altLang="en-US" dirty="0"/>
              <a:t>间共享内存</a:t>
            </a:r>
          </a:p>
          <a:p>
            <a:pPr marL="514350" indent="-514350">
              <a:buFont typeface="+mj-lt"/>
              <a:buAutoNum type="arabicPeriod"/>
            </a:pPr>
            <a:r>
              <a:rPr lang="zh-CN" altLang="en-US" dirty="0"/>
              <a:t>实现</a:t>
            </a:r>
            <a:r>
              <a:rPr lang="en-US" altLang="zh-CN" dirty="0" smtClean="0"/>
              <a:t>shell</a:t>
            </a:r>
            <a:r>
              <a:rPr lang="zh-CN" altLang="en-US" dirty="0" smtClean="0"/>
              <a:t>：了解程序运行。</a:t>
            </a:r>
            <a:endParaRPr lang="zh-CN" altLang="zh-CN" dirty="0" smtClean="0"/>
          </a:p>
          <a:p>
            <a:pPr marL="514350" indent="-514350">
              <a:buFont typeface="+mj-lt"/>
              <a:buAutoNum type="arabicPeriod"/>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a:t>、</a:t>
            </a:r>
            <a:r>
              <a:rPr lang="zh-CN" altLang="zh-CN" dirty="0"/>
              <a:t>进程的</a:t>
            </a:r>
            <a:r>
              <a:rPr lang="zh-CN" altLang="zh-CN" dirty="0" smtClean="0"/>
              <a:t>创建实验</a:t>
            </a:r>
            <a:endParaRPr lang="zh-CN" altLang="en-US" dirty="0"/>
          </a:p>
        </p:txBody>
      </p:sp>
      <p:sp>
        <p:nvSpPr>
          <p:cNvPr id="3" name="内容占位符 2"/>
          <p:cNvSpPr>
            <a:spLocks noGrp="1"/>
          </p:cNvSpPr>
          <p:nvPr>
            <p:ph idx="1"/>
          </p:nvPr>
        </p:nvSpPr>
        <p:spPr/>
        <p:txBody>
          <a:bodyPr>
            <a:normAutofit fontScale="62500" lnSpcReduction="20000"/>
          </a:bodyPr>
          <a:lstStyle/>
          <a:p>
            <a:endParaRPr lang="zh-CN" altLang="zh-CN" dirty="0" smtClean="0"/>
          </a:p>
          <a:p>
            <a:r>
              <a:rPr lang="zh-CN" altLang="en-US" dirty="0" smtClean="0"/>
              <a:t>将下面的程序编译运行，并解释现象。</a:t>
            </a:r>
            <a:endParaRPr lang="en-US" altLang="zh-CN" dirty="0" smtClean="0"/>
          </a:p>
          <a:p>
            <a:pPr marL="457200" lvl="1" indent="0">
              <a:buNone/>
            </a:pPr>
            <a:r>
              <a:rPr lang="en-US" altLang="zh-CN" dirty="0" smtClean="0"/>
              <a:t>void main(){</a:t>
            </a:r>
          </a:p>
          <a:p>
            <a:pPr marL="457200" lvl="1" indent="0">
              <a:buNone/>
            </a:pPr>
            <a:r>
              <a:rPr lang="en-US" altLang="zh-CN" dirty="0"/>
              <a:t> </a:t>
            </a:r>
            <a:r>
              <a:rPr lang="en-US" altLang="zh-CN" dirty="0" smtClean="0"/>
              <a:t>  </a:t>
            </a:r>
            <a:r>
              <a:rPr lang="en-US" altLang="zh-CN" dirty="0" err="1" smtClean="0"/>
              <a:t>int</a:t>
            </a:r>
            <a:r>
              <a:rPr lang="en-US" altLang="zh-CN" dirty="0" smtClean="0"/>
              <a:t> pid1=fork();</a:t>
            </a:r>
          </a:p>
          <a:p>
            <a:pPr marL="457200" lvl="1" indent="0">
              <a:buNone/>
            </a:pPr>
            <a:r>
              <a:rPr lang="en-US" altLang="zh-CN" dirty="0"/>
              <a:t> </a:t>
            </a:r>
            <a:r>
              <a:rPr lang="en-US" altLang="zh-CN" dirty="0" smtClean="0"/>
              <a:t>  </a:t>
            </a:r>
            <a:r>
              <a:rPr lang="en-US" altLang="zh-CN" dirty="0" err="1" smtClean="0"/>
              <a:t>printf</a:t>
            </a:r>
            <a:r>
              <a:rPr lang="en-US" altLang="zh-CN" dirty="0" smtClean="0"/>
              <a:t>(“**1**\n”);</a:t>
            </a:r>
          </a:p>
          <a:p>
            <a:pPr marL="457200" lvl="1" indent="0">
              <a:buNone/>
            </a:pPr>
            <a:r>
              <a:rPr lang="en-US" altLang="zh-CN" dirty="0"/>
              <a:t> </a:t>
            </a:r>
            <a:r>
              <a:rPr lang="en-US" altLang="zh-CN" dirty="0" smtClean="0"/>
              <a:t>  </a:t>
            </a:r>
            <a:r>
              <a:rPr lang="en-US" altLang="zh-CN" dirty="0" err="1" smtClean="0"/>
              <a:t>int</a:t>
            </a:r>
            <a:r>
              <a:rPr lang="en-US" altLang="zh-CN" dirty="0" smtClean="0"/>
              <a:t> pid2=fork();</a:t>
            </a:r>
          </a:p>
          <a:p>
            <a:pPr marL="457200" lvl="1" indent="0">
              <a:buNone/>
            </a:pPr>
            <a:r>
              <a:rPr lang="en-US" altLang="zh-CN" dirty="0"/>
              <a:t> </a:t>
            </a:r>
            <a:r>
              <a:rPr lang="en-US" altLang="zh-CN" dirty="0" smtClean="0"/>
              <a:t>  </a:t>
            </a:r>
            <a:r>
              <a:rPr lang="en-US" altLang="zh-CN" dirty="0" err="1" smtClean="0"/>
              <a:t>printf</a:t>
            </a:r>
            <a:r>
              <a:rPr lang="en-US" altLang="zh-CN" dirty="0" smtClean="0"/>
              <a:t>(“**2**\n”);</a:t>
            </a:r>
          </a:p>
          <a:p>
            <a:pPr marL="457200" lvl="1" indent="0">
              <a:buNone/>
            </a:pPr>
            <a:r>
              <a:rPr lang="en-US" altLang="zh-CN" dirty="0"/>
              <a:t> </a:t>
            </a:r>
            <a:r>
              <a:rPr lang="en-US" altLang="zh-CN" dirty="0" smtClean="0"/>
              <a:t>  if(pid1==0){</a:t>
            </a:r>
            <a:r>
              <a:rPr lang="en-US" altLang="zh-CN" dirty="0" err="1" smtClean="0"/>
              <a:t>int</a:t>
            </a:r>
            <a:r>
              <a:rPr lang="en-US" altLang="zh-CN" dirty="0" smtClean="0"/>
              <a:t> pid3=fork();</a:t>
            </a:r>
            <a:r>
              <a:rPr lang="en-US" altLang="zh-CN" dirty="0" err="1" smtClean="0"/>
              <a:t>printf</a:t>
            </a:r>
            <a:r>
              <a:rPr lang="en-US" altLang="zh-CN" dirty="0" smtClean="0"/>
              <a:t>(“**3**\n”);}</a:t>
            </a:r>
          </a:p>
          <a:p>
            <a:pPr marL="457200" lvl="1" indent="0">
              <a:buNone/>
            </a:pPr>
            <a:r>
              <a:rPr lang="en-US" altLang="zh-CN" dirty="0"/>
              <a:t> </a:t>
            </a:r>
            <a:r>
              <a:rPr lang="en-US" altLang="zh-CN" dirty="0" smtClean="0"/>
              <a:t>  else </a:t>
            </a:r>
            <a:r>
              <a:rPr lang="en-US" altLang="zh-CN" dirty="0" err="1"/>
              <a:t>printf</a:t>
            </a:r>
            <a:r>
              <a:rPr lang="en-US" altLang="zh-CN" dirty="0" smtClean="0"/>
              <a:t>(“**4**\n”);</a:t>
            </a:r>
          </a:p>
          <a:p>
            <a:pPr marL="457200" lvl="1" indent="0">
              <a:buNone/>
            </a:pPr>
            <a:r>
              <a:rPr lang="en-US" altLang="zh-CN" dirty="0"/>
              <a:t>}</a:t>
            </a:r>
            <a:endParaRPr lang="en-US" altLang="zh-CN" dirty="0" smtClean="0"/>
          </a:p>
          <a:p>
            <a:r>
              <a:rPr lang="zh-CN" altLang="zh-CN" dirty="0" smtClean="0"/>
              <a:t>编写一段程序，使用系统调用</a:t>
            </a:r>
            <a:r>
              <a:rPr lang="en-US" altLang="zh-CN" dirty="0" smtClean="0"/>
              <a:t>fork()</a:t>
            </a:r>
            <a:r>
              <a:rPr lang="zh-CN" altLang="zh-CN" dirty="0" smtClean="0"/>
              <a:t>创建两个子进程。当此程序运行时，在系统中有一个父进程和两个子进程活动。让每一个进程在屏幕上显示一个字符；父进程显示字符“</a:t>
            </a:r>
            <a:r>
              <a:rPr lang="en-US" altLang="zh-CN" dirty="0" smtClean="0"/>
              <a:t>a</a:t>
            </a:r>
            <a:r>
              <a:rPr lang="zh-CN" altLang="zh-CN" dirty="0" smtClean="0"/>
              <a:t>”；子进程分别显示字符“</a:t>
            </a:r>
            <a:r>
              <a:rPr lang="en-US" altLang="zh-CN" dirty="0" smtClean="0"/>
              <a:t>b</a:t>
            </a:r>
            <a:r>
              <a:rPr lang="zh-CN" altLang="zh-CN" dirty="0" smtClean="0"/>
              <a:t>”和字符“</a:t>
            </a:r>
            <a:r>
              <a:rPr lang="en-US" altLang="zh-CN" dirty="0" smtClean="0"/>
              <a:t>c</a:t>
            </a:r>
            <a:r>
              <a:rPr lang="zh-CN" altLang="zh-CN" dirty="0" smtClean="0"/>
              <a:t>”。试观察记录屏幕上的显示结果，并分析原因。</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741368"/>
            <a:ext cx="8229600" cy="1143000"/>
          </a:xfrm>
        </p:spPr>
        <p:txBody>
          <a:bodyPr/>
          <a:lstStyle/>
          <a:p>
            <a:endParaRPr lang="zh-CN" altLang="en-US" dirty="0"/>
          </a:p>
        </p:txBody>
      </p:sp>
      <p:sp>
        <p:nvSpPr>
          <p:cNvPr id="3" name="内容占位符 2"/>
          <p:cNvSpPr>
            <a:spLocks noGrp="1"/>
          </p:cNvSpPr>
          <p:nvPr>
            <p:ph idx="1"/>
          </p:nvPr>
        </p:nvSpPr>
        <p:spPr>
          <a:xfrm>
            <a:off x="457200" y="116632"/>
            <a:ext cx="8229600" cy="6408712"/>
          </a:xfrm>
        </p:spPr>
        <p:txBody>
          <a:bodyPr>
            <a:noAutofit/>
          </a:bodyPr>
          <a:lstStyle/>
          <a:p>
            <a:pPr marL="0" indent="0">
              <a:buNone/>
            </a:pPr>
            <a:r>
              <a:rPr lang="zh-CN" altLang="zh-CN" sz="1600" b="1" dirty="0" smtClean="0"/>
              <a:t>下面程序将在屏幕上输出的字符‘</a:t>
            </a:r>
            <a:r>
              <a:rPr lang="en-US" altLang="zh-CN" sz="1600" b="1" dirty="0" smtClean="0"/>
              <a:t>X</a:t>
            </a:r>
            <a:r>
              <a:rPr lang="zh-CN" altLang="zh-CN" sz="1600" b="1" dirty="0" smtClean="0"/>
              <a:t>’、数字“</a:t>
            </a:r>
            <a:r>
              <a:rPr lang="en-US" altLang="zh-CN" sz="1600" b="1" dirty="0" smtClean="0"/>
              <a:t>1</a:t>
            </a:r>
            <a:r>
              <a:rPr lang="zh-CN" altLang="zh-CN" sz="1600" b="1" dirty="0" smtClean="0"/>
              <a:t>” 和“</a:t>
            </a:r>
            <a:r>
              <a:rPr lang="en-US" altLang="zh-CN" sz="1600" b="1" dirty="0" smtClean="0"/>
              <a:t>0</a:t>
            </a:r>
            <a:r>
              <a:rPr lang="zh-CN" altLang="zh-CN" sz="1600" b="1" dirty="0" smtClean="0"/>
              <a:t>”各多少个？为什么？</a:t>
            </a:r>
          </a:p>
          <a:p>
            <a:pPr marL="0" indent="0">
              <a:buNone/>
            </a:pPr>
            <a:r>
              <a:rPr lang="en-US" altLang="zh-CN" sz="1200" dirty="0" smtClean="0"/>
              <a:t>#</a:t>
            </a:r>
            <a:r>
              <a:rPr lang="en-US" altLang="zh-CN" sz="1200" dirty="0"/>
              <a:t>include &lt;</a:t>
            </a:r>
            <a:r>
              <a:rPr lang="en-US" altLang="zh-CN" sz="1200" dirty="0" err="1"/>
              <a:t>stdio.h</a:t>
            </a:r>
            <a:r>
              <a:rPr lang="en-US" altLang="zh-CN" sz="1200" dirty="0"/>
              <a:t>&gt;  </a:t>
            </a:r>
            <a:endParaRPr lang="zh-CN" altLang="zh-CN" sz="1200" dirty="0"/>
          </a:p>
          <a:p>
            <a:pPr marL="0" indent="0">
              <a:buNone/>
            </a:pPr>
            <a:r>
              <a:rPr lang="en-US" altLang="zh-CN" sz="1200" dirty="0"/>
              <a:t>#include &lt;sys/</a:t>
            </a:r>
            <a:r>
              <a:rPr lang="en-US" altLang="zh-CN" sz="1200" dirty="0" err="1"/>
              <a:t>types.h</a:t>
            </a:r>
            <a:r>
              <a:rPr lang="en-US" altLang="zh-CN" sz="1200" dirty="0"/>
              <a:t>&gt;  </a:t>
            </a:r>
            <a:endParaRPr lang="zh-CN" altLang="zh-CN" sz="1200" dirty="0"/>
          </a:p>
          <a:p>
            <a:pPr marL="0" indent="0">
              <a:buNone/>
            </a:pPr>
            <a:r>
              <a:rPr lang="en-US" altLang="zh-CN" sz="1200" dirty="0"/>
              <a:t>#include &lt;</a:t>
            </a:r>
            <a:r>
              <a:rPr lang="en-US" altLang="zh-CN" sz="1200" dirty="0" err="1"/>
              <a:t>unistd.h</a:t>
            </a:r>
            <a:r>
              <a:rPr lang="en-US" altLang="zh-CN" sz="1200" dirty="0"/>
              <a:t>&gt;  </a:t>
            </a:r>
            <a:endParaRPr lang="zh-CN" altLang="zh-CN" sz="1200" dirty="0"/>
          </a:p>
          <a:p>
            <a:pPr marL="0" indent="0">
              <a:buNone/>
            </a:pPr>
            <a:r>
              <a:rPr lang="en-US" altLang="zh-CN" sz="1200" dirty="0" err="1"/>
              <a:t>int</a:t>
            </a:r>
            <a:r>
              <a:rPr lang="en-US" altLang="zh-CN" sz="1200" dirty="0"/>
              <a:t> main(void)  </a:t>
            </a:r>
            <a:endParaRPr lang="zh-CN" altLang="zh-CN" sz="1200" dirty="0"/>
          </a:p>
          <a:p>
            <a:pPr marL="0" indent="0">
              <a:buNone/>
            </a:pPr>
            <a:r>
              <a:rPr lang="en-US" altLang="zh-CN" sz="1200" dirty="0"/>
              <a:t>{  </a:t>
            </a:r>
            <a:endParaRPr lang="zh-CN" altLang="zh-CN" sz="1200" dirty="0"/>
          </a:p>
          <a:p>
            <a:pPr marL="0" indent="0">
              <a:buNone/>
            </a:pPr>
            <a:r>
              <a:rPr lang="en-US" altLang="zh-CN" sz="1200" dirty="0"/>
              <a:t>   </a:t>
            </a:r>
            <a:r>
              <a:rPr lang="en-US" altLang="zh-CN" sz="1200" dirty="0" err="1"/>
              <a:t>int</a:t>
            </a:r>
            <a:r>
              <a:rPr lang="en-US" altLang="zh-CN" sz="1200" dirty="0"/>
              <a:t> </a:t>
            </a:r>
            <a:r>
              <a:rPr lang="en-US" altLang="zh-CN" sz="1200" dirty="0" err="1"/>
              <a:t>i</a:t>
            </a:r>
            <a:r>
              <a:rPr lang="en-US" altLang="zh-CN" sz="1200" dirty="0"/>
              <a:t>, a=0;  </a:t>
            </a:r>
            <a:endParaRPr lang="zh-CN" altLang="zh-CN" sz="1200" dirty="0"/>
          </a:p>
          <a:p>
            <a:pPr marL="0" indent="0">
              <a:buNone/>
            </a:pPr>
            <a:r>
              <a:rPr lang="en-US" altLang="zh-CN" sz="1200" dirty="0"/>
              <a:t>   </a:t>
            </a:r>
            <a:r>
              <a:rPr lang="en-US" altLang="zh-CN" sz="1200" dirty="0" err="1"/>
              <a:t>pid_t</a:t>
            </a:r>
            <a:r>
              <a:rPr lang="en-US" altLang="zh-CN" sz="1200" dirty="0"/>
              <a:t> </a:t>
            </a:r>
            <a:r>
              <a:rPr lang="en-US" altLang="zh-CN" sz="1200" dirty="0" err="1"/>
              <a:t>pid</a:t>
            </a:r>
            <a:r>
              <a:rPr lang="en-US" altLang="zh-CN" sz="1200" dirty="0"/>
              <a:t>;</a:t>
            </a:r>
            <a:endParaRPr lang="zh-CN" altLang="zh-CN" sz="1200" dirty="0"/>
          </a:p>
          <a:p>
            <a:pPr marL="0" indent="0">
              <a:buNone/>
            </a:pPr>
            <a:r>
              <a:rPr lang="en-US" altLang="zh-CN" sz="1200" dirty="0"/>
              <a:t>if((</a:t>
            </a:r>
            <a:r>
              <a:rPr lang="en-US" altLang="zh-CN" sz="1200" dirty="0" err="1"/>
              <a:t>pid</a:t>
            </a:r>
            <a:r>
              <a:rPr lang="en-US" altLang="zh-CN" sz="1200" dirty="0"/>
              <a:t>=fork()))</a:t>
            </a:r>
            <a:r>
              <a:rPr lang="en-US" altLang="zh-CN" sz="1200" dirty="0" smtClean="0"/>
              <a:t>a=1;</a:t>
            </a:r>
            <a:endParaRPr lang="zh-CN" altLang="zh-CN" sz="1200" dirty="0"/>
          </a:p>
          <a:p>
            <a:pPr marL="0" indent="0">
              <a:buNone/>
            </a:pPr>
            <a:r>
              <a:rPr lang="en-US" altLang="zh-CN" sz="1200" dirty="0"/>
              <a:t>   for(</a:t>
            </a:r>
            <a:r>
              <a:rPr lang="en-US" altLang="zh-CN" sz="1200" dirty="0" err="1"/>
              <a:t>i</a:t>
            </a:r>
            <a:r>
              <a:rPr lang="en-US" altLang="zh-CN" sz="1200" dirty="0"/>
              <a:t>=0; </a:t>
            </a:r>
            <a:r>
              <a:rPr lang="en-US" altLang="zh-CN" sz="1200" dirty="0" err="1"/>
              <a:t>i</a:t>
            </a:r>
            <a:r>
              <a:rPr lang="en-US" altLang="zh-CN" sz="1200" dirty="0"/>
              <a:t>&lt;2; </a:t>
            </a:r>
            <a:r>
              <a:rPr lang="en-US" altLang="zh-CN" sz="1200" dirty="0" err="1"/>
              <a:t>i</a:t>
            </a:r>
            <a:r>
              <a:rPr lang="en-US" altLang="zh-CN" sz="1200" dirty="0"/>
              <a:t>++){  </a:t>
            </a:r>
            <a:endParaRPr lang="zh-CN" altLang="zh-CN" sz="1200" dirty="0"/>
          </a:p>
          <a:p>
            <a:pPr marL="0" indent="0">
              <a:buNone/>
            </a:pPr>
            <a:r>
              <a:rPr lang="en-US" altLang="zh-CN" sz="1200" dirty="0"/>
              <a:t>      </a:t>
            </a:r>
            <a:r>
              <a:rPr lang="en-US" altLang="zh-CN" sz="1200" dirty="0" err="1"/>
              <a:t>printf</a:t>
            </a:r>
            <a:r>
              <a:rPr lang="en-US" altLang="zh-CN" sz="1200" dirty="0"/>
              <a:t>("X");  </a:t>
            </a:r>
            <a:endParaRPr lang="zh-CN" altLang="zh-CN" sz="1200" dirty="0"/>
          </a:p>
          <a:p>
            <a:pPr marL="0" indent="0">
              <a:buNone/>
            </a:pPr>
            <a:r>
              <a:rPr lang="en-US" altLang="zh-CN" sz="1200" dirty="0"/>
              <a:t>   }  </a:t>
            </a:r>
            <a:endParaRPr lang="zh-CN" altLang="zh-CN" sz="1200" dirty="0"/>
          </a:p>
          <a:p>
            <a:pPr marL="0" indent="0">
              <a:buNone/>
            </a:pPr>
            <a:r>
              <a:rPr lang="en-US" altLang="zh-CN" sz="1200" dirty="0"/>
              <a:t>   if(</a:t>
            </a:r>
            <a:r>
              <a:rPr lang="en-US" altLang="zh-CN" sz="1200" dirty="0" err="1"/>
              <a:t>pid</a:t>
            </a:r>
            <a:r>
              <a:rPr lang="en-US" altLang="zh-CN" sz="1200" dirty="0"/>
              <a:t>==0)</a:t>
            </a:r>
            <a:r>
              <a:rPr lang="en-US" altLang="zh-CN" sz="1200" dirty="0" err="1"/>
              <a:t>printf</a:t>
            </a:r>
            <a:r>
              <a:rPr lang="en-US" altLang="zh-CN" sz="1200" dirty="0"/>
              <a:t>(“%d\</a:t>
            </a:r>
            <a:r>
              <a:rPr lang="en-US" altLang="zh-CN" sz="1200" dirty="0" err="1"/>
              <a:t>n”,a</a:t>
            </a:r>
            <a:r>
              <a:rPr lang="en-US" altLang="zh-CN" sz="1200" dirty="0"/>
              <a:t>);</a:t>
            </a:r>
            <a:endParaRPr lang="zh-CN" altLang="zh-CN" sz="1200" dirty="0"/>
          </a:p>
          <a:p>
            <a:pPr marL="0" indent="0">
              <a:buNone/>
            </a:pPr>
            <a:r>
              <a:rPr lang="en-US" altLang="zh-CN" sz="1200" dirty="0"/>
              <a:t>   return 0;  </a:t>
            </a:r>
            <a:endParaRPr lang="zh-CN" altLang="zh-CN" sz="1200" dirty="0"/>
          </a:p>
          <a:p>
            <a:pPr marL="0" indent="0">
              <a:buNone/>
            </a:pPr>
            <a:r>
              <a:rPr lang="en-US" altLang="zh-CN" sz="1200" dirty="0"/>
              <a:t>}  </a:t>
            </a:r>
            <a:endParaRPr lang="zh-CN" altLang="zh-CN" sz="1200" dirty="0"/>
          </a:p>
          <a:p>
            <a:pPr marL="0" indent="0">
              <a:buNone/>
            </a:pPr>
            <a:r>
              <a:rPr lang="zh-CN" altLang="zh-CN" sz="1400" b="1" dirty="0" smtClean="0"/>
              <a:t>如果</a:t>
            </a:r>
            <a:r>
              <a:rPr lang="zh-CN" altLang="zh-CN" sz="1400" b="1" dirty="0"/>
              <a:t>将上面</a:t>
            </a:r>
            <a:r>
              <a:rPr lang="en-US" altLang="zh-CN" sz="1400" b="1" dirty="0"/>
              <a:t>main</a:t>
            </a:r>
            <a:r>
              <a:rPr lang="zh-CN" altLang="zh-CN" sz="1400" b="1" dirty="0"/>
              <a:t>函数修改如下，则屏幕上输出的字符‘</a:t>
            </a:r>
            <a:r>
              <a:rPr lang="en-US" altLang="zh-CN" sz="1400" b="1" dirty="0"/>
              <a:t>X</a:t>
            </a:r>
            <a:r>
              <a:rPr lang="zh-CN" altLang="zh-CN" sz="1400" b="1" dirty="0"/>
              <a:t>’、数字“</a:t>
            </a:r>
            <a:r>
              <a:rPr lang="en-US" altLang="zh-CN" sz="1400" b="1" dirty="0" smtClean="0"/>
              <a:t>1</a:t>
            </a:r>
            <a:r>
              <a:rPr lang="zh-CN" altLang="zh-CN" sz="1400" b="1" dirty="0" smtClean="0"/>
              <a:t>”</a:t>
            </a:r>
            <a:r>
              <a:rPr lang="zh-CN" altLang="zh-CN" sz="1400" b="1" dirty="0"/>
              <a:t>和“</a:t>
            </a:r>
            <a:r>
              <a:rPr lang="en-US" altLang="zh-CN" sz="1400" b="1" dirty="0"/>
              <a:t>0</a:t>
            </a:r>
            <a:r>
              <a:rPr lang="zh-CN" altLang="zh-CN" sz="1400" b="1" dirty="0"/>
              <a:t>”各多少个？为什么</a:t>
            </a:r>
            <a:r>
              <a:rPr lang="zh-CN" altLang="zh-CN" sz="1400" b="1" dirty="0" smtClean="0"/>
              <a:t>？</a:t>
            </a:r>
            <a:endParaRPr lang="zh-CN" altLang="zh-CN" sz="1400" b="1" dirty="0"/>
          </a:p>
          <a:p>
            <a:pPr marL="0" indent="0">
              <a:buNone/>
            </a:pPr>
            <a:r>
              <a:rPr lang="en-US" altLang="zh-CN" sz="1200" dirty="0" err="1"/>
              <a:t>int</a:t>
            </a:r>
            <a:r>
              <a:rPr lang="en-US" altLang="zh-CN" sz="1200" dirty="0"/>
              <a:t> main(void)  </a:t>
            </a:r>
            <a:endParaRPr lang="zh-CN" altLang="zh-CN" sz="1200" dirty="0"/>
          </a:p>
          <a:p>
            <a:pPr marL="0" indent="0">
              <a:buNone/>
            </a:pPr>
            <a:r>
              <a:rPr lang="en-US" altLang="zh-CN" sz="1200" dirty="0"/>
              <a:t>{  </a:t>
            </a:r>
            <a:endParaRPr lang="zh-CN" altLang="zh-CN" sz="1200" dirty="0"/>
          </a:p>
          <a:p>
            <a:pPr marL="0" indent="0">
              <a:buNone/>
            </a:pPr>
            <a:r>
              <a:rPr lang="en-US" altLang="zh-CN" sz="1200" dirty="0"/>
              <a:t>   </a:t>
            </a:r>
            <a:r>
              <a:rPr lang="en-US" altLang="zh-CN" sz="1200" dirty="0" err="1"/>
              <a:t>int</a:t>
            </a:r>
            <a:r>
              <a:rPr lang="en-US" altLang="zh-CN" sz="1200" dirty="0"/>
              <a:t> </a:t>
            </a:r>
            <a:r>
              <a:rPr lang="en-US" altLang="zh-CN" sz="1200" dirty="0" err="1"/>
              <a:t>i</a:t>
            </a:r>
            <a:r>
              <a:rPr lang="en-US" altLang="zh-CN" sz="1200" dirty="0"/>
              <a:t>, a=0;  </a:t>
            </a:r>
            <a:endParaRPr lang="zh-CN" altLang="zh-CN" sz="1200" dirty="0"/>
          </a:p>
          <a:p>
            <a:pPr marL="0" indent="0">
              <a:buNone/>
            </a:pPr>
            <a:r>
              <a:rPr lang="en-US" altLang="zh-CN" sz="1200" dirty="0"/>
              <a:t>   </a:t>
            </a:r>
            <a:r>
              <a:rPr lang="en-US" altLang="zh-CN" sz="1200" dirty="0" err="1"/>
              <a:t>pid_t</a:t>
            </a:r>
            <a:r>
              <a:rPr lang="en-US" altLang="zh-CN" sz="1200" dirty="0"/>
              <a:t> </a:t>
            </a:r>
            <a:r>
              <a:rPr lang="en-US" altLang="zh-CN" sz="1200" dirty="0" err="1"/>
              <a:t>pid</a:t>
            </a:r>
            <a:r>
              <a:rPr lang="en-US" altLang="zh-CN" sz="1200" dirty="0"/>
              <a:t>[2];</a:t>
            </a:r>
            <a:endParaRPr lang="zh-CN" altLang="zh-CN" sz="1200" dirty="0"/>
          </a:p>
          <a:p>
            <a:pPr marL="0" indent="0">
              <a:buNone/>
            </a:pPr>
            <a:r>
              <a:rPr lang="en-US" altLang="zh-CN" sz="1200" dirty="0"/>
              <a:t>   for(</a:t>
            </a:r>
            <a:r>
              <a:rPr lang="en-US" altLang="zh-CN" sz="1200" dirty="0" err="1"/>
              <a:t>i</a:t>
            </a:r>
            <a:r>
              <a:rPr lang="en-US" altLang="zh-CN" sz="1200" dirty="0"/>
              <a:t>=0; </a:t>
            </a:r>
            <a:r>
              <a:rPr lang="en-US" altLang="zh-CN" sz="1200" dirty="0" err="1"/>
              <a:t>i</a:t>
            </a:r>
            <a:r>
              <a:rPr lang="en-US" altLang="zh-CN" sz="1200" dirty="0"/>
              <a:t>&lt;2; </a:t>
            </a:r>
            <a:r>
              <a:rPr lang="en-US" altLang="zh-CN" sz="1200" dirty="0" err="1"/>
              <a:t>i</a:t>
            </a:r>
            <a:r>
              <a:rPr lang="en-US" altLang="zh-CN" sz="1200" dirty="0"/>
              <a:t>++){ </a:t>
            </a:r>
            <a:endParaRPr lang="zh-CN" altLang="zh-CN" sz="1200" dirty="0"/>
          </a:p>
          <a:p>
            <a:pPr marL="0" indent="0">
              <a:buNone/>
            </a:pPr>
            <a:r>
              <a:rPr lang="en-US" altLang="zh-CN" sz="1200" dirty="0"/>
              <a:t>   if((</a:t>
            </a:r>
            <a:r>
              <a:rPr lang="en-US" altLang="zh-CN" sz="1200" dirty="0" err="1"/>
              <a:t>pid</a:t>
            </a:r>
            <a:r>
              <a:rPr lang="en-US" altLang="zh-CN" sz="1200" dirty="0"/>
              <a:t>[</a:t>
            </a:r>
            <a:r>
              <a:rPr lang="en-US" altLang="zh-CN" sz="1200" dirty="0" err="1"/>
              <a:t>i</a:t>
            </a:r>
            <a:r>
              <a:rPr lang="en-US" altLang="zh-CN" sz="1200" dirty="0"/>
              <a:t>]=fork()))</a:t>
            </a:r>
            <a:r>
              <a:rPr lang="en-US" altLang="zh-CN" sz="1200" dirty="0" smtClean="0"/>
              <a:t>a=1;</a:t>
            </a:r>
            <a:endParaRPr lang="zh-CN" altLang="zh-CN" sz="1200" dirty="0"/>
          </a:p>
          <a:p>
            <a:pPr marL="0" indent="0">
              <a:buNone/>
            </a:pPr>
            <a:r>
              <a:rPr lang="en-US" altLang="zh-CN" sz="1200" dirty="0"/>
              <a:t>      </a:t>
            </a:r>
            <a:r>
              <a:rPr lang="en-US" altLang="zh-CN" sz="1200" dirty="0" err="1"/>
              <a:t>printf</a:t>
            </a:r>
            <a:r>
              <a:rPr lang="en-US" altLang="zh-CN" sz="1200" dirty="0"/>
              <a:t>("X");  </a:t>
            </a:r>
            <a:endParaRPr lang="zh-CN" altLang="zh-CN" sz="1200" dirty="0"/>
          </a:p>
          <a:p>
            <a:pPr marL="0" indent="0">
              <a:buNone/>
            </a:pPr>
            <a:r>
              <a:rPr lang="en-US" altLang="zh-CN" sz="1200" dirty="0"/>
              <a:t>   }  </a:t>
            </a:r>
            <a:endParaRPr lang="zh-CN" altLang="zh-CN" sz="1200" dirty="0"/>
          </a:p>
          <a:p>
            <a:pPr marL="0" indent="0">
              <a:buNone/>
            </a:pPr>
            <a:r>
              <a:rPr lang="en-US" altLang="zh-CN" sz="1200" dirty="0"/>
              <a:t>   if(</a:t>
            </a:r>
            <a:r>
              <a:rPr lang="en-US" altLang="zh-CN" sz="1200" dirty="0" err="1"/>
              <a:t>pid</a:t>
            </a:r>
            <a:r>
              <a:rPr lang="en-US" altLang="zh-CN" sz="1200" dirty="0"/>
              <a:t>[0]==0)</a:t>
            </a:r>
            <a:r>
              <a:rPr lang="en-US" altLang="zh-CN" sz="1200" dirty="0" err="1"/>
              <a:t>printf</a:t>
            </a:r>
            <a:r>
              <a:rPr lang="en-US" altLang="zh-CN" sz="1200" dirty="0"/>
              <a:t>(“%d\</a:t>
            </a:r>
            <a:r>
              <a:rPr lang="en-US" altLang="zh-CN" sz="1200" dirty="0" err="1"/>
              <a:t>n”,a</a:t>
            </a:r>
            <a:r>
              <a:rPr lang="en-US" altLang="zh-CN" sz="1200" dirty="0"/>
              <a:t>);</a:t>
            </a:r>
            <a:endParaRPr lang="zh-CN" altLang="zh-CN" sz="1200" dirty="0"/>
          </a:p>
          <a:p>
            <a:pPr marL="0" indent="0">
              <a:buNone/>
            </a:pPr>
            <a:r>
              <a:rPr lang="en-US" altLang="zh-CN" sz="1200" dirty="0"/>
              <a:t>   if(</a:t>
            </a:r>
            <a:r>
              <a:rPr lang="en-US" altLang="zh-CN" sz="1200" dirty="0" err="1"/>
              <a:t>pid</a:t>
            </a:r>
            <a:r>
              <a:rPr lang="en-US" altLang="zh-CN" sz="1200" dirty="0"/>
              <a:t>[1]==0)</a:t>
            </a:r>
            <a:r>
              <a:rPr lang="en-US" altLang="zh-CN" sz="1200" dirty="0" err="1"/>
              <a:t>printf</a:t>
            </a:r>
            <a:r>
              <a:rPr lang="en-US" altLang="zh-CN" sz="1200" dirty="0"/>
              <a:t>(“%d\</a:t>
            </a:r>
            <a:r>
              <a:rPr lang="en-US" altLang="zh-CN" sz="1200" dirty="0" err="1"/>
              <a:t>n”,a</a:t>
            </a:r>
            <a:r>
              <a:rPr lang="en-US" altLang="zh-CN" sz="1200" dirty="0"/>
              <a:t>);</a:t>
            </a:r>
            <a:endParaRPr lang="zh-CN" altLang="zh-CN" sz="1200" dirty="0"/>
          </a:p>
          <a:p>
            <a:pPr marL="0" indent="0">
              <a:buNone/>
            </a:pPr>
            <a:r>
              <a:rPr lang="en-US" altLang="zh-CN" sz="1200" dirty="0"/>
              <a:t>   return 0;  </a:t>
            </a:r>
            <a:endParaRPr lang="zh-CN" altLang="zh-CN" sz="1200" dirty="0"/>
          </a:p>
          <a:p>
            <a:pPr marL="0" indent="0">
              <a:buNone/>
            </a:pPr>
            <a:r>
              <a:rPr lang="en-US" altLang="zh-CN" sz="1200" dirty="0"/>
              <a:t>}  </a:t>
            </a:r>
            <a:endParaRPr lang="zh-CN" altLang="en-US" sz="1200" dirty="0"/>
          </a:p>
        </p:txBody>
      </p:sp>
    </p:spTree>
    <p:extLst>
      <p:ext uri="{BB962C8B-B14F-4D97-AF65-F5344CB8AC3E}">
        <p14:creationId xmlns:p14="http://schemas.microsoft.com/office/powerpoint/2010/main" val="109396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smtClean="0"/>
              <a:t>Copy on Write</a:t>
            </a:r>
            <a:r>
              <a:rPr lang="zh-CN" altLang="zh-CN" dirty="0" smtClean="0"/>
              <a:t>——拷贝虚拟内存页是相当困难和耗时的工作，因为虚拟内存页可能在物理内存中，也可能在映像文件或交换设备中。而且，拷贝的虚拟内存也可能立刻被新执行映像替换掉，所以能不拷贝最好就不拷贝，如果必须拷贝，也要尽可能地少拷贝。为此，</a:t>
            </a:r>
            <a:r>
              <a:rPr lang="en-US" altLang="zh-CN" dirty="0" smtClean="0"/>
              <a:t>Linux</a:t>
            </a:r>
            <a:r>
              <a:rPr lang="zh-CN" altLang="zh-CN" dirty="0" smtClean="0"/>
              <a:t>采用了</a:t>
            </a:r>
            <a:r>
              <a:rPr lang="en-US" altLang="zh-CN" dirty="0" smtClean="0"/>
              <a:t>Copy on Write</a:t>
            </a:r>
            <a:r>
              <a:rPr lang="zh-CN" altLang="zh-CN" dirty="0" smtClean="0"/>
              <a:t>技术，把真正的虚拟内存拷贝推迟到两个进程中的任一个试图写虚拟页的时候。如果某虚拟内存页上没有出现写的动作，父子进程就一直共享该页而不用拷贝。只读的内存，例如执行代码，将总是被共享而不拷贝。在实现</a:t>
            </a:r>
            <a:r>
              <a:rPr lang="en-US" altLang="zh-CN" dirty="0" smtClean="0"/>
              <a:t>Copy on Write</a:t>
            </a:r>
            <a:r>
              <a:rPr lang="zh-CN" altLang="zh-CN" dirty="0" smtClean="0"/>
              <a:t>时，两个进程的页表项都被标记为只读。当某进程试图向</a:t>
            </a:r>
            <a:r>
              <a:rPr lang="en-US" altLang="zh-CN" dirty="0" smtClean="0"/>
              <a:t>Copy on Write</a:t>
            </a:r>
            <a:r>
              <a:rPr lang="zh-CN" altLang="zh-CN" dirty="0" smtClean="0"/>
              <a:t>页写时，由于写保护，处理器会产生“页错误”。异常处理程序制作该页的拷贝并修改进程的页表项。</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b="1" smtClean="0"/>
              <a:t>2.</a:t>
            </a:r>
            <a:r>
              <a:rPr lang="zh-CN" altLang="en-US" b="1" smtClean="0"/>
              <a:t>信号处理</a:t>
            </a:r>
            <a:r>
              <a:rPr lang="zh-CN" altLang="en-US" smtClean="0"/>
              <a:t>实验</a:t>
            </a:r>
          </a:p>
        </p:txBody>
      </p:sp>
      <p:sp>
        <p:nvSpPr>
          <p:cNvPr id="4099" name="Rectangle 3"/>
          <p:cNvSpPr>
            <a:spLocks noGrp="1" noChangeArrowheads="1"/>
          </p:cNvSpPr>
          <p:nvPr>
            <p:ph type="body" idx="1"/>
          </p:nvPr>
        </p:nvSpPr>
        <p:spPr>
          <a:xfrm>
            <a:off x="457200" y="1484784"/>
            <a:ext cx="8229600" cy="4641379"/>
          </a:xfrm>
        </p:spPr>
        <p:txBody>
          <a:bodyPr/>
          <a:lstStyle/>
          <a:p>
            <a:pPr eaLnBrk="1" hangingPunct="1">
              <a:lnSpc>
                <a:spcPct val="80000"/>
              </a:lnSpc>
            </a:pPr>
            <a:r>
              <a:rPr lang="en-US" altLang="zh-CN" sz="2400" b="1" dirty="0" smtClean="0"/>
              <a:t>(a)</a:t>
            </a:r>
            <a:r>
              <a:rPr lang="zh-CN" altLang="en-US" sz="2400" b="1" dirty="0" smtClean="0"/>
              <a:t>编制一段程序，使用系统调用</a:t>
            </a:r>
            <a:r>
              <a:rPr lang="en-US" altLang="zh-CN" sz="2400" b="1" dirty="0" smtClean="0"/>
              <a:t>fork()</a:t>
            </a:r>
            <a:r>
              <a:rPr lang="zh-CN" altLang="en-US" sz="2400" b="1" dirty="0" smtClean="0"/>
              <a:t>创建两个子程序，再用系统调用</a:t>
            </a:r>
            <a:r>
              <a:rPr lang="en-US" altLang="zh-CN" sz="2400" b="1" dirty="0" smtClean="0"/>
              <a:t>signal()</a:t>
            </a:r>
            <a:r>
              <a:rPr lang="zh-CN" altLang="en-US" sz="2400" b="1" dirty="0" smtClean="0"/>
              <a:t>让父进程捕捉键盘上来的中断信号</a:t>
            </a:r>
            <a:r>
              <a:rPr lang="en-US" altLang="zh-CN" sz="2400" b="1" dirty="0" smtClean="0"/>
              <a:t>(</a:t>
            </a:r>
            <a:r>
              <a:rPr lang="zh-CN" altLang="en-US" sz="2400" b="1" dirty="0" smtClean="0"/>
              <a:t>即按</a:t>
            </a:r>
            <a:r>
              <a:rPr lang="en-US" altLang="zh-CN" sz="2400" b="1" dirty="0" smtClean="0"/>
              <a:t>Ctrl C</a:t>
            </a:r>
            <a:r>
              <a:rPr lang="zh-CN" altLang="en-US" sz="2400" b="1" dirty="0" smtClean="0"/>
              <a:t>键</a:t>
            </a:r>
            <a:r>
              <a:rPr lang="en-US" altLang="zh-CN" sz="2400" b="1" dirty="0" smtClean="0"/>
              <a:t>)</a:t>
            </a:r>
            <a:r>
              <a:rPr lang="zh-CN" altLang="en-US" sz="2400" b="1" dirty="0" smtClean="0"/>
              <a:t>，当捕捉到中断信号后，父进程调用</a:t>
            </a:r>
            <a:r>
              <a:rPr lang="en-US" altLang="zh-CN" sz="2400" b="1" dirty="0" smtClean="0"/>
              <a:t>kill()</a:t>
            </a:r>
            <a:r>
              <a:rPr lang="zh-CN" altLang="en-US" sz="2400" b="1" dirty="0" smtClean="0"/>
              <a:t>向两个子进程发出信号，子进程捕捉到信号后，分别输出下面信息后终止：</a:t>
            </a:r>
            <a:br>
              <a:rPr lang="zh-CN" altLang="en-US" sz="2400" b="1" dirty="0" smtClean="0"/>
            </a:br>
            <a:r>
              <a:rPr lang="en-US" altLang="zh-CN" sz="2400" b="1" dirty="0" smtClean="0"/>
              <a:t>child process 1 is killed by parent!</a:t>
            </a:r>
            <a:br>
              <a:rPr lang="en-US" altLang="zh-CN" sz="2400" b="1" dirty="0" smtClean="0"/>
            </a:br>
            <a:r>
              <a:rPr lang="en-US" altLang="zh-CN" sz="2400" b="1" dirty="0" smtClean="0"/>
              <a:t>child process 2 is killed by parent!</a:t>
            </a:r>
            <a:br>
              <a:rPr lang="en-US" altLang="zh-CN" sz="2400" b="1" dirty="0" smtClean="0"/>
            </a:br>
            <a:r>
              <a:rPr lang="zh-CN" altLang="en-US" sz="2400" b="1" dirty="0" smtClean="0"/>
              <a:t>父进程等待两个子进程终止后，输出以下信息后终止：</a:t>
            </a:r>
            <a:br>
              <a:rPr lang="zh-CN" altLang="en-US" sz="2400" b="1" dirty="0" smtClean="0"/>
            </a:br>
            <a:r>
              <a:rPr lang="en-US" altLang="zh-CN" sz="2400" b="1" dirty="0" smtClean="0"/>
              <a:t>parent process is killed!</a:t>
            </a:r>
          </a:p>
          <a:p>
            <a:pPr eaLnBrk="1" hangingPunct="1">
              <a:lnSpc>
                <a:spcPct val="80000"/>
              </a:lnSpc>
            </a:pPr>
            <a:r>
              <a:rPr lang="en-US" altLang="zh-CN" sz="2400" b="1" dirty="0" smtClean="0"/>
              <a:t>(b)</a:t>
            </a:r>
            <a:r>
              <a:rPr lang="zh-CN" altLang="en-US" sz="2400" b="1" dirty="0" smtClean="0"/>
              <a:t>在上述（</a:t>
            </a:r>
            <a:r>
              <a:rPr lang="en-US" altLang="zh-CN" sz="2400" b="1" dirty="0" smtClean="0"/>
              <a:t>a</a:t>
            </a:r>
            <a:r>
              <a:rPr lang="zh-CN" altLang="en-US" sz="2400" b="1" dirty="0" smtClean="0"/>
              <a:t>）中的程序中增加语句</a:t>
            </a:r>
            <a:r>
              <a:rPr lang="en-US" altLang="zh-CN" sz="2400" b="1" dirty="0" smtClean="0"/>
              <a:t>signal(SIGINT, SIG_IGN)</a:t>
            </a:r>
            <a:r>
              <a:rPr lang="zh-CN" altLang="en-US" sz="2400" b="1" dirty="0" smtClean="0"/>
              <a:t>和</a:t>
            </a:r>
            <a:r>
              <a:rPr lang="en-US" altLang="zh-CN" sz="2400" b="1" dirty="0" smtClean="0"/>
              <a:t>signal(SIGQUIT, SIG_IGN)</a:t>
            </a:r>
            <a:r>
              <a:rPr lang="zh-CN" altLang="en-US" sz="2400" b="1" dirty="0" smtClean="0"/>
              <a:t>，观察执行结果并分析原因。这里</a:t>
            </a:r>
            <a:r>
              <a:rPr lang="en-US" altLang="zh-CN" sz="2400" b="1" dirty="0" smtClean="0"/>
              <a:t>signal(SIGINT, SIG_IGN)</a:t>
            </a:r>
            <a:r>
              <a:rPr lang="zh-CN" altLang="en-US" sz="2400" b="1" dirty="0" smtClean="0"/>
              <a:t>和</a:t>
            </a:r>
            <a:r>
              <a:rPr lang="en-US" altLang="zh-CN" sz="2400" b="1" dirty="0" smtClean="0"/>
              <a:t>signal(SIGQUIT, SIG_IGN)</a:t>
            </a:r>
            <a:r>
              <a:rPr lang="zh-CN" altLang="en-US" sz="2400" b="1" dirty="0" smtClean="0"/>
              <a:t>分别为忽略“</a:t>
            </a:r>
            <a:r>
              <a:rPr lang="en-US" altLang="zh-CN" sz="2400" b="1" dirty="0" smtClean="0"/>
              <a:t>Ctrl Z”</a:t>
            </a:r>
            <a:r>
              <a:rPr lang="zh-CN" altLang="en-US" sz="2400" b="1" dirty="0" smtClean="0"/>
              <a:t>键信号以及忽略“</a:t>
            </a:r>
            <a:r>
              <a:rPr lang="en-US" altLang="zh-CN" sz="2400" b="1" dirty="0" smtClean="0"/>
              <a:t>Ctrl C”</a:t>
            </a:r>
            <a:r>
              <a:rPr lang="zh-CN" altLang="en-US" sz="2400" b="1" dirty="0" smtClean="0"/>
              <a:t>中断信号。</a:t>
            </a:r>
            <a:r>
              <a:rPr lang="zh-CN" altLang="en-US" sz="2400" dirty="0" smtClean="0"/>
              <a:t> </a:t>
            </a:r>
          </a:p>
        </p:txBody>
      </p:sp>
    </p:spTree>
    <p:extLst>
      <p:ext uri="{BB962C8B-B14F-4D97-AF65-F5344CB8AC3E}">
        <p14:creationId xmlns:p14="http://schemas.microsoft.com/office/powerpoint/2010/main" val="397065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a:t>3</a:t>
            </a:r>
            <a:r>
              <a:rPr lang="en-US" altLang="zh-CN" dirty="0" smtClean="0"/>
              <a:t>.</a:t>
            </a:r>
            <a:r>
              <a:rPr lang="zh-CN" altLang="en-US" dirty="0" smtClean="0"/>
              <a:t>进程间共享内存实验</a:t>
            </a:r>
          </a:p>
        </p:txBody>
      </p:sp>
      <p:sp>
        <p:nvSpPr>
          <p:cNvPr id="6147" name="Rectangle 3"/>
          <p:cNvSpPr>
            <a:spLocks noGrp="1" noChangeArrowheads="1"/>
          </p:cNvSpPr>
          <p:nvPr>
            <p:ph type="body" idx="1"/>
          </p:nvPr>
        </p:nvSpPr>
        <p:spPr>
          <a:xfrm>
            <a:off x="1295400" y="1524000"/>
            <a:ext cx="7162800" cy="4525963"/>
          </a:xfrm>
        </p:spPr>
        <p:txBody>
          <a:bodyPr/>
          <a:lstStyle/>
          <a:p>
            <a:pPr eaLnBrk="1" hangingPunct="1"/>
            <a:r>
              <a:rPr lang="zh-CN" altLang="en-US" dirty="0" smtClean="0"/>
              <a:t>完成课本第三章的练习</a:t>
            </a:r>
            <a:r>
              <a:rPr lang="en-US" altLang="zh-CN" dirty="0" smtClean="0"/>
              <a:t>3.10</a:t>
            </a:r>
            <a:r>
              <a:rPr lang="zh-CN" altLang="en-US" dirty="0" smtClean="0"/>
              <a:t>的程序</a:t>
            </a:r>
          </a:p>
          <a:p>
            <a:pPr lvl="1"/>
            <a:r>
              <a:rPr lang="zh-CN" altLang="en-US" dirty="0" smtClean="0"/>
              <a:t>共享内存的系统调用的使用例见课本</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3378551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304800"/>
            <a:ext cx="7772400" cy="1470025"/>
          </a:xfrm>
        </p:spPr>
        <p:txBody>
          <a:bodyPr/>
          <a:lstStyle/>
          <a:p>
            <a:pPr eaLnBrk="1" hangingPunct="1"/>
            <a:r>
              <a:rPr lang="en-US" altLang="zh-CN" dirty="0"/>
              <a:t>4</a:t>
            </a:r>
            <a:r>
              <a:rPr lang="en-US" altLang="zh-CN" dirty="0" smtClean="0"/>
              <a:t>.</a:t>
            </a:r>
            <a:r>
              <a:rPr lang="zh-CN" altLang="en-US" dirty="0" smtClean="0"/>
              <a:t>实现</a:t>
            </a:r>
            <a:r>
              <a:rPr lang="en-US" altLang="zh-CN" dirty="0" smtClean="0"/>
              <a:t>shell</a:t>
            </a:r>
            <a:r>
              <a:rPr lang="zh-CN" altLang="en-US" dirty="0" smtClean="0"/>
              <a:t>的要求</a:t>
            </a:r>
          </a:p>
        </p:txBody>
      </p:sp>
      <p:sp>
        <p:nvSpPr>
          <p:cNvPr id="3075" name="Rectangle 3"/>
          <p:cNvSpPr>
            <a:spLocks noGrp="1" noChangeArrowheads="1"/>
          </p:cNvSpPr>
          <p:nvPr>
            <p:ph type="subTitle" idx="1"/>
          </p:nvPr>
        </p:nvSpPr>
        <p:spPr>
          <a:xfrm>
            <a:off x="1371600" y="1905000"/>
            <a:ext cx="6400800" cy="3352800"/>
          </a:xfrm>
        </p:spPr>
        <p:txBody>
          <a:bodyPr/>
          <a:lstStyle/>
          <a:p>
            <a:pPr marL="609600" indent="-609600" algn="l" eaLnBrk="1" hangingPunct="1">
              <a:lnSpc>
                <a:spcPct val="90000"/>
              </a:lnSpc>
              <a:buFontTx/>
              <a:buChar char="•"/>
            </a:pPr>
            <a:r>
              <a:rPr lang="zh-CN" altLang="en-US" dirty="0" smtClean="0">
                <a:solidFill>
                  <a:schemeClr val="tx1"/>
                </a:solidFill>
              </a:rPr>
              <a:t>完成课本上第三章的项目：实现</a:t>
            </a:r>
            <a:r>
              <a:rPr lang="en-US" altLang="zh-CN" dirty="0" smtClean="0">
                <a:solidFill>
                  <a:schemeClr val="tx1"/>
                </a:solidFill>
              </a:rPr>
              <a:t>shell</a:t>
            </a:r>
            <a:r>
              <a:rPr lang="zh-CN" altLang="en-US" dirty="0" smtClean="0">
                <a:solidFill>
                  <a:schemeClr val="tx1"/>
                </a:solidFill>
              </a:rPr>
              <a:t>。除此之外满足下面要求：</a:t>
            </a:r>
          </a:p>
          <a:p>
            <a:pPr marL="990600" lvl="1" indent="-533400" algn="l" eaLnBrk="1" hangingPunct="1">
              <a:lnSpc>
                <a:spcPct val="90000"/>
              </a:lnSpc>
              <a:buFontTx/>
              <a:buChar char="–"/>
            </a:pPr>
            <a:r>
              <a:rPr lang="zh-CN" altLang="en-US" dirty="0" smtClean="0">
                <a:solidFill>
                  <a:schemeClr val="tx1"/>
                </a:solidFill>
              </a:rPr>
              <a:t>在</a:t>
            </a:r>
            <a:r>
              <a:rPr lang="en-US" altLang="zh-CN" dirty="0" smtClean="0">
                <a:solidFill>
                  <a:schemeClr val="tx1"/>
                </a:solidFill>
              </a:rPr>
              <a:t>shell</a:t>
            </a:r>
            <a:r>
              <a:rPr lang="zh-CN" altLang="en-US" dirty="0" smtClean="0">
                <a:solidFill>
                  <a:schemeClr val="tx1"/>
                </a:solidFill>
              </a:rPr>
              <a:t>下，按</a:t>
            </a:r>
            <a:r>
              <a:rPr lang="en-US" altLang="zh-CN" dirty="0" err="1" smtClean="0">
                <a:solidFill>
                  <a:schemeClr val="tx1"/>
                </a:solidFill>
              </a:rPr>
              <a:t>ctrl+C</a:t>
            </a:r>
            <a:r>
              <a:rPr lang="zh-CN" altLang="en-US" dirty="0" smtClean="0">
                <a:solidFill>
                  <a:schemeClr val="tx1"/>
                </a:solidFill>
              </a:rPr>
              <a:t>时不会终止</a:t>
            </a:r>
            <a:r>
              <a:rPr lang="en-US" altLang="zh-CN" dirty="0" smtClean="0">
                <a:solidFill>
                  <a:schemeClr val="tx1"/>
                </a:solidFill>
              </a:rPr>
              <a:t>shell</a:t>
            </a:r>
            <a:r>
              <a:rPr lang="zh-CN" altLang="en-US" dirty="0" smtClean="0">
                <a:solidFill>
                  <a:schemeClr val="tx1"/>
                </a:solidFill>
              </a:rPr>
              <a:t>；</a:t>
            </a:r>
          </a:p>
          <a:p>
            <a:pPr marL="990600" lvl="1" indent="-533400" algn="l" eaLnBrk="1" hangingPunct="1">
              <a:lnSpc>
                <a:spcPct val="90000"/>
              </a:lnSpc>
              <a:buFontTx/>
              <a:buChar char="–"/>
            </a:pPr>
            <a:endParaRPr lang="zh-CN" altLang="en-US" dirty="0" smtClean="0">
              <a:solidFill>
                <a:schemeClr val="tx1"/>
              </a:solidFill>
            </a:endParaRPr>
          </a:p>
        </p:txBody>
      </p:sp>
    </p:spTree>
    <p:extLst>
      <p:ext uri="{BB962C8B-B14F-4D97-AF65-F5344CB8AC3E}">
        <p14:creationId xmlns:p14="http://schemas.microsoft.com/office/powerpoint/2010/main" val="4222284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712</Words>
  <Application>Microsoft Office PowerPoint</Application>
  <PresentationFormat>全屏显示(4:3)</PresentationFormat>
  <Paragraphs>57</Paragraphs>
  <Slides>8</Slides>
  <Notes>0</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宋体</vt:lpstr>
      <vt:lpstr>Arial</vt:lpstr>
      <vt:lpstr>Calibri</vt:lpstr>
      <vt:lpstr>Office 主题</vt:lpstr>
      <vt:lpstr>实验1 进程和进程通信</vt:lpstr>
      <vt:lpstr>实验目的</vt:lpstr>
      <vt:lpstr>1、进程的创建实验</vt:lpstr>
      <vt:lpstr>PowerPoint 演示文稿</vt:lpstr>
      <vt:lpstr>PowerPoint 演示文稿</vt:lpstr>
      <vt:lpstr>2.信号处理实验</vt:lpstr>
      <vt:lpstr>3.进程间共享内存实验</vt:lpstr>
      <vt:lpstr>4.实现shell的要求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进程管理</dc:title>
  <dc:creator>zyd</dc:creator>
  <cp:lastModifiedBy>Windows 用户</cp:lastModifiedBy>
  <cp:revision>28</cp:revision>
  <dcterms:created xsi:type="dcterms:W3CDTF">2013-04-02T06:40:47Z</dcterms:created>
  <dcterms:modified xsi:type="dcterms:W3CDTF">2017-04-01T07:15:55Z</dcterms:modified>
</cp:coreProperties>
</file>