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0" r:id="rId5"/>
    <p:sldId id="269" r:id="rId6"/>
    <p:sldId id="268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E17F8-7974-45F1-B57A-D10CD415038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89FD8-F58D-47D9-A923-061A62E7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6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-LoRA/S-LoRA/blob/main/figures/unifiedpaging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-LoRA/S-LoRA/blob/main/figures/slora_tp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S-</a:t>
            </a:r>
            <a:r>
              <a:rPr lang="en-US" dirty="0" err="1"/>
              <a:t>LoRA</a:t>
            </a:r>
            <a:r>
              <a:rPr lang="en-US" dirty="0"/>
              <a:t> - Empowering Multiple </a:t>
            </a:r>
            <a:r>
              <a:rPr lang="en-US" dirty="0" err="1"/>
              <a:t>LoRA</a:t>
            </a:r>
            <a:r>
              <a:rPr lang="en-US" dirty="0"/>
              <a:t>-Adapted Models</a:t>
            </a:r>
          </a:p>
        </p:txBody>
      </p:sp>
    </p:spTree>
    <p:extLst>
      <p:ext uri="{BB962C8B-B14F-4D97-AF65-F5344CB8AC3E}">
        <p14:creationId xmlns:p14="http://schemas.microsoft.com/office/powerpoint/2010/main" val="76878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32763"/>
          </a:xfrm>
        </p:spPr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Gains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86560"/>
            <a:ext cx="10363826" cy="4104639"/>
          </a:xfrm>
        </p:spPr>
        <p:txBody>
          <a:bodyPr/>
          <a:lstStyle/>
          <a:p>
            <a:r>
              <a:rPr lang="en-US" dirty="0"/>
              <a:t>these features enable S-</a:t>
            </a:r>
            <a:r>
              <a:rPr lang="en-US" dirty="0" err="1"/>
              <a:t>LoRA</a:t>
            </a:r>
            <a:r>
              <a:rPr lang="en-US" dirty="0"/>
              <a:t> to serve thousands of </a:t>
            </a:r>
            <a:r>
              <a:rPr lang="en-US" dirty="0" err="1"/>
              <a:t>LoRA</a:t>
            </a:r>
            <a:r>
              <a:rPr lang="en-US" dirty="0"/>
              <a:t> adapters on a single GPU.</a:t>
            </a:r>
          </a:p>
          <a:p>
            <a:r>
              <a:rPr lang="en-US" dirty="0"/>
              <a:t>Compared to state-of-the-art libraries such as Hugging Face PEFT and </a:t>
            </a:r>
            <a:r>
              <a:rPr lang="en-US" dirty="0" err="1"/>
              <a:t>vLLM</a:t>
            </a:r>
            <a:r>
              <a:rPr lang="en-US" dirty="0"/>
              <a:t> (with naive support of </a:t>
            </a:r>
            <a:r>
              <a:rPr lang="en-US" dirty="0" err="1"/>
              <a:t>LoRA</a:t>
            </a:r>
            <a:r>
              <a:rPr lang="en-US" dirty="0"/>
              <a:t> serving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S-</a:t>
            </a:r>
            <a:r>
              <a:rPr lang="en-US" dirty="0" err="1"/>
              <a:t>LoRA</a:t>
            </a:r>
            <a:r>
              <a:rPr lang="en-US" dirty="0"/>
              <a:t> can improve the throughput by up to 4 times and increase the number of served adapters by several orders of magnitude. </a:t>
            </a:r>
          </a:p>
          <a:p>
            <a:r>
              <a:rPr lang="en-US" dirty="0"/>
              <a:t>S-</a:t>
            </a:r>
            <a:r>
              <a:rPr lang="en-US" dirty="0" err="1"/>
              <a:t>LoRA</a:t>
            </a:r>
            <a:r>
              <a:rPr lang="en-US" dirty="0"/>
              <a:t> enables scalable serving of many task-specific fine-tuned models and offers the potential for large-scale customized fine-tuning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0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3723"/>
          </a:xfrm>
        </p:spPr>
        <p:txBody>
          <a:bodyPr/>
          <a:lstStyle/>
          <a:p>
            <a:pPr algn="l"/>
            <a:r>
              <a:rPr lang="en-US" dirty="0" smtClean="0"/>
              <a:t>WHAT IS LORA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3520"/>
            <a:ext cx="10363826" cy="49987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Low-Rank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Adaptation 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/>
              <a:t> </a:t>
            </a:r>
            <a:r>
              <a:rPr lang="en-US" u="sng" dirty="0" smtClean="0"/>
              <a:t>is</a:t>
            </a:r>
            <a:r>
              <a:rPr lang="en-US" dirty="0" smtClean="0"/>
              <a:t> </a:t>
            </a:r>
            <a:r>
              <a:rPr lang="en-US" dirty="0"/>
              <a:t>a technique that accelerates the fine-tuning of large models while consuming less memory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/>
              <a:t> To make fine-tuning more efficient, </a:t>
            </a:r>
            <a:r>
              <a:rPr lang="en-US" dirty="0" err="1"/>
              <a:t>LoRA’s</a:t>
            </a:r>
            <a:r>
              <a:rPr lang="en-US" dirty="0"/>
              <a:t> approach is to represent the weight updates with two smaller matrices (called </a:t>
            </a:r>
            <a:r>
              <a:rPr lang="en-US" b="1" dirty="0"/>
              <a:t>update matrices</a:t>
            </a:r>
            <a:r>
              <a:rPr lang="en-US" dirty="0"/>
              <a:t>) through low-rank decomposition</a:t>
            </a:r>
            <a:r>
              <a:rPr lang="en-US" dirty="0" smtClean="0"/>
              <a:t>.</a:t>
            </a:r>
          </a:p>
          <a:p>
            <a:r>
              <a:rPr lang="en-US" dirty="0"/>
              <a:t>Low-Rank Adaptation (</a:t>
            </a:r>
            <a:r>
              <a:rPr lang="en-US" dirty="0" err="1"/>
              <a:t>LoRA</a:t>
            </a:r>
            <a:r>
              <a:rPr lang="en-US" dirty="0"/>
              <a:t>), a parameter-efficient fine-tuning method, is often employed to adapt a base model to a multitude of tasks, resulting in a substantial collection of </a:t>
            </a:r>
            <a:r>
              <a:rPr lang="en-US" dirty="0" err="1"/>
              <a:t>LoRA</a:t>
            </a:r>
            <a:r>
              <a:rPr lang="en-US" dirty="0"/>
              <a:t> adapters derived from one base model.</a:t>
            </a:r>
            <a:endParaRPr lang="en-US" dirty="0" smtClean="0"/>
          </a:p>
          <a:p>
            <a:r>
              <a:rPr lang="en-US" dirty="0" err="1"/>
              <a:t>LoRA</a:t>
            </a:r>
            <a:r>
              <a:rPr lang="en-US" dirty="0"/>
              <a:t> makes fine-tuning more efficient by drastically reducing the number of trainable parameters.</a:t>
            </a:r>
          </a:p>
          <a:p>
            <a:r>
              <a:rPr lang="en-US" dirty="0"/>
              <a:t>The original pre-trained weights are kept frozen, which means you can have multiple </a:t>
            </a:r>
            <a:r>
              <a:rPr lang="en-US" dirty="0" smtClean="0"/>
              <a:t>lightweight.</a:t>
            </a:r>
          </a:p>
          <a:p>
            <a:r>
              <a:rPr lang="en-US" dirty="0" err="1"/>
              <a:t>LoRA</a:t>
            </a:r>
            <a:r>
              <a:rPr lang="en-US" dirty="0"/>
              <a:t> does not add any inference latency because adapter weights can be merged with the base model.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61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57201"/>
            <a:ext cx="10364451" cy="670559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S-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lora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51282"/>
            <a:ext cx="10363826" cy="4795518"/>
          </a:xfrm>
        </p:spPr>
        <p:txBody>
          <a:bodyPr>
            <a:normAutofit/>
          </a:bodyPr>
          <a:lstStyle/>
          <a:p>
            <a:r>
              <a:rPr lang="en-US" sz="2400" dirty="0"/>
              <a:t>S-</a:t>
            </a:r>
            <a:r>
              <a:rPr lang="en-US" sz="2400" dirty="0" err="1"/>
              <a:t>LoRA</a:t>
            </a:r>
            <a:r>
              <a:rPr lang="en-US" sz="2400" dirty="0"/>
              <a:t>, a system designed to handle many of these </a:t>
            </a:r>
            <a:r>
              <a:rPr lang="en-US" sz="2400" dirty="0" err="1"/>
              <a:t>LoRA</a:t>
            </a:r>
            <a:r>
              <a:rPr lang="en-US" sz="2400" dirty="0"/>
              <a:t>-adapted models efficiently. </a:t>
            </a:r>
          </a:p>
          <a:p>
            <a:r>
              <a:rPr lang="en-US" sz="2400" dirty="0" smtClean="0"/>
              <a:t>"</a:t>
            </a:r>
            <a:r>
              <a:rPr lang="en-US" sz="2400" dirty="0" err="1"/>
              <a:t>Pretrain</a:t>
            </a:r>
            <a:r>
              <a:rPr lang="en-US" sz="2400" dirty="0"/>
              <a:t>-then-</a:t>
            </a:r>
            <a:r>
              <a:rPr lang="en-US" sz="2400" dirty="0" err="1"/>
              <a:t>finetune</a:t>
            </a:r>
            <a:r>
              <a:rPr lang="en-US" sz="2400" dirty="0"/>
              <a:t>" Paradigm: This is a common approach for using large language models. </a:t>
            </a:r>
            <a:endParaRPr lang="en-US" sz="2400" dirty="0" smtClean="0"/>
          </a:p>
          <a:p>
            <a:r>
              <a:rPr lang="en-US" sz="2400" dirty="0"/>
              <a:t> S-</a:t>
            </a:r>
            <a:r>
              <a:rPr lang="en-US" sz="2400" dirty="0" err="1"/>
              <a:t>LoRA</a:t>
            </a:r>
            <a:r>
              <a:rPr lang="en-US" sz="2400" dirty="0"/>
              <a:t>, a system designed for the scalable serving of many </a:t>
            </a:r>
            <a:r>
              <a:rPr lang="en-US" sz="2400" dirty="0" err="1"/>
              <a:t>LoRA</a:t>
            </a:r>
            <a:r>
              <a:rPr lang="en-US" sz="2400" dirty="0"/>
              <a:t> </a:t>
            </a:r>
            <a:r>
              <a:rPr lang="en-US" sz="2400" dirty="0" smtClean="0"/>
              <a:t>adapters.</a:t>
            </a:r>
          </a:p>
          <a:p>
            <a:r>
              <a:rPr lang="en-US" sz="2400" dirty="0"/>
              <a:t>S-</a:t>
            </a:r>
            <a:r>
              <a:rPr lang="en-US" sz="2400" dirty="0" err="1"/>
              <a:t>LoRA</a:t>
            </a:r>
            <a:r>
              <a:rPr lang="en-US" sz="2400" dirty="0"/>
              <a:t> stores all adapters in the main memory and fetches the adapters used by the currently running queries to the GPU </a:t>
            </a:r>
            <a:r>
              <a:rPr lang="en-US" sz="2400" dirty="0" smtClean="0"/>
              <a:t>memory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18517"/>
            <a:ext cx="10634759" cy="5355562"/>
          </a:xfrm>
        </p:spPr>
      </p:pic>
    </p:spTree>
    <p:extLst>
      <p:ext uri="{BB962C8B-B14F-4D97-AF65-F5344CB8AC3E}">
        <p14:creationId xmlns:p14="http://schemas.microsoft.com/office/powerpoint/2010/main" val="241837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65760"/>
            <a:ext cx="10364451" cy="1300479"/>
          </a:xfrm>
        </p:spPr>
        <p:txBody>
          <a:bodyPr>
            <a:normAutofit/>
          </a:bodyPr>
          <a:lstStyle/>
          <a:p>
            <a:r>
              <a:rPr lang="en-US" dirty="0" smtClean="0"/>
              <a:t>Unified paging And Optimization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87120" y="1666240"/>
            <a:ext cx="10190480" cy="4653279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400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 smtClean="0"/>
              <a:t>To </a:t>
            </a:r>
            <a:r>
              <a:rPr lang="en-US" sz="2400" dirty="0"/>
              <a:t>efficiently use the GPU memory and reduce </a:t>
            </a:r>
            <a:r>
              <a:rPr lang="en-US" sz="2400" dirty="0" smtClean="0"/>
              <a:t>fragmentation.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/>
              <a:t>Unified Paging uses a unified memory pool to manage dynamic adapter weights with different ranks and KV cache tensors with varying sequence lengths</a:t>
            </a:r>
            <a:r>
              <a:rPr lang="en-US" sz="2400" dirty="0" smtClean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/>
              <a:t> To reduce memory fragmentation and increase batch size, S-</a:t>
            </a:r>
            <a:r>
              <a:rPr lang="en-US" sz="2400" dirty="0" err="1"/>
              <a:t>LoRA</a:t>
            </a:r>
            <a:r>
              <a:rPr lang="en-US" sz="2400" dirty="0"/>
              <a:t> introduces a unified memory pool. This pool manages dynamic adapter weights and KV cache tensors by a unified paging </a:t>
            </a:r>
            <a:r>
              <a:rPr lang="en-US" sz="2400" dirty="0" smtClean="0"/>
              <a:t>mechanism.</a:t>
            </a:r>
            <a:endParaRPr lang="en-US" altLang="en-US" sz="2400" cap="none" dirty="0" smtClean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876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ifiedpaging">
            <a:hlinkClick r:id="rId2"/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95" y="842963"/>
            <a:ext cx="8891010" cy="494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6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5163"/>
          </a:xfrm>
        </p:spPr>
        <p:txBody>
          <a:bodyPr/>
          <a:lstStyle/>
          <a:p>
            <a:r>
              <a:rPr lang="en-US" dirty="0"/>
              <a:t>Heterogeneous Batching: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68400" y="1828800"/>
            <a:ext cx="9702800" cy="4216400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minimize the latency overhead when batching different adapters of varying ranks, S-</a:t>
            </a:r>
            <a:r>
              <a:rPr lang="en-US" dirty="0" err="1"/>
              <a:t>LoRA</a:t>
            </a:r>
            <a:r>
              <a:rPr lang="en-US" dirty="0"/>
              <a:t> employs highly optimized custom CUDA kernels.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kernels operate directly on non-contiguous memory and align with the memory pool design, facilitating efficient batched inference for added </a:t>
            </a:r>
            <a:r>
              <a:rPr lang="en-US" dirty="0" err="1"/>
              <a:t>LoRA</a:t>
            </a:r>
            <a:r>
              <a:rPr lang="en-US" dirty="0"/>
              <a:t> computation</a:t>
            </a:r>
            <a:r>
              <a:rPr lang="en-US" dirty="0" smtClean="0"/>
              <a:t>.</a:t>
            </a:r>
          </a:p>
          <a:p>
            <a:r>
              <a:rPr lang="en-US" dirty="0"/>
              <a:t>S-</a:t>
            </a:r>
            <a:r>
              <a:rPr lang="en-US" dirty="0" err="1"/>
              <a:t>LoRA</a:t>
            </a:r>
            <a:r>
              <a:rPr lang="en-US" dirty="0"/>
              <a:t> employs a novel tensor parallelism strategy and highly optimized custom CUDA kernels for heterogeneous batching of </a:t>
            </a:r>
            <a:r>
              <a:rPr lang="en-US" dirty="0" err="1"/>
              <a:t>LoRA</a:t>
            </a:r>
            <a:r>
              <a:rPr lang="en-US" dirty="0"/>
              <a:t> </a:t>
            </a:r>
            <a:r>
              <a:rPr lang="en-US" dirty="0" smtClean="0"/>
              <a:t>computation.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7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26721"/>
            <a:ext cx="10364451" cy="822960"/>
          </a:xfrm>
        </p:spPr>
        <p:txBody>
          <a:bodyPr/>
          <a:lstStyle/>
          <a:p>
            <a:r>
              <a:rPr lang="en-US" dirty="0"/>
              <a:t>tensor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15440"/>
            <a:ext cx="10363826" cy="417575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S-</a:t>
            </a:r>
            <a:r>
              <a:rPr lang="en-US" sz="2400" dirty="0" err="1"/>
              <a:t>LoRA</a:t>
            </a:r>
            <a:r>
              <a:rPr lang="en-US" sz="2400" dirty="0"/>
              <a:t> TP: To ensure effective parallelization across multiple GPUs, S-</a:t>
            </a:r>
            <a:r>
              <a:rPr lang="en-US" sz="2400" dirty="0" err="1"/>
              <a:t>LoRA</a:t>
            </a:r>
            <a:r>
              <a:rPr lang="en-US" sz="2400" dirty="0"/>
              <a:t> introduces a novel tensor parallelism strategy.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approach incurs minimal communication cost for the added </a:t>
            </a:r>
            <a:r>
              <a:rPr lang="en-US" sz="2400" dirty="0" err="1"/>
              <a:t>LoRA</a:t>
            </a:r>
            <a:r>
              <a:rPr lang="en-US" sz="2400" dirty="0"/>
              <a:t> computation compared to that of the base model.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realized by scheduling communications on small intermediate tensors and fusing them with the communications of the base model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Memory </a:t>
            </a:r>
            <a:r>
              <a:rPr lang="en-US" sz="2400" dirty="0" err="1"/>
              <a:t>fragmantation</a:t>
            </a:r>
            <a:r>
              <a:rPr lang="en-US" sz="2400" dirty="0"/>
              <a:t> : When we have lot of unused spaces in memory block. This is in </a:t>
            </a:r>
            <a:r>
              <a:rPr lang="en-US" sz="2400" dirty="0" smtClean="0"/>
              <a:t>efficient.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8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lora_tp">
            <a:hlinkClick r:id="rId2"/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8" y="762001"/>
            <a:ext cx="10283852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5642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2884</TotalTime>
  <Words>312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Tw Cen MT</vt:lpstr>
      <vt:lpstr>Droplet</vt:lpstr>
      <vt:lpstr>S-LoRA - Empowering Multiple LoRA-Adapted Models</vt:lpstr>
      <vt:lpstr>WHAT IS LORA .</vt:lpstr>
      <vt:lpstr>S-lora</vt:lpstr>
      <vt:lpstr>PowerPoint Presentation</vt:lpstr>
      <vt:lpstr>Unified paging And Optimization techniques</vt:lpstr>
      <vt:lpstr>PowerPoint Presentation</vt:lpstr>
      <vt:lpstr>Heterogeneous Batching:</vt:lpstr>
      <vt:lpstr>tensor parallelism</vt:lpstr>
      <vt:lpstr>PowerPoint Presentation</vt:lpstr>
      <vt:lpstr>Performance Gains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</dc:title>
  <dc:creator>Lokesh B</dc:creator>
  <cp:lastModifiedBy>Lokesh B</cp:lastModifiedBy>
  <cp:revision>49</cp:revision>
  <dcterms:created xsi:type="dcterms:W3CDTF">2023-11-24T05:39:37Z</dcterms:created>
  <dcterms:modified xsi:type="dcterms:W3CDTF">2023-12-03T17:14:09Z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8fb5de70-2467-4075-920f-ac0e9576b619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