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B96391-CF23-4EE1-BC5B-A9BC9AA006FB}" type="datetimeFigureOut">
              <a:rPr lang="en-IN" smtClean="0"/>
              <a:t>24-11-2016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B40C7E-0484-49EC-A58E-6960A059A822}" type="slidenum">
              <a:rPr lang="en-IN" smtClean="0"/>
              <a:t>‹#›</a:t>
            </a:fld>
            <a:endParaRPr lang="en-IN"/>
          </a:p>
        </p:txBody>
      </p:sp>
    </p:spTree>
    <p:extLst>
      <p:ext uri="{BB962C8B-B14F-4D97-AF65-F5344CB8AC3E}">
        <p14:creationId xmlns:p14="http://schemas.microsoft.com/office/powerpoint/2010/main" val="1913520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26DD303E-1500-4BE3-8F07-FD90B2901434}" type="slidenum">
              <a:rPr lang="en-US" sz="1200"/>
              <a:pPr algn="r" eaLnBrk="1" hangingPunct="1"/>
              <a:t>2</a:t>
            </a:fld>
            <a:endParaRPr lang="en-US"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0DEEDC4B-B47D-4064-B339-9259E94F899D}" type="slidenum">
              <a:rPr lang="en-US" sz="1200"/>
              <a:pPr algn="r" eaLnBrk="1" hangingPunct="1"/>
              <a:t>11</a:t>
            </a:fld>
            <a:endParaRPr lang="en-US" sz="12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48D40F90-AE5C-4892-AE60-8AF4B46591F9}" type="slidenum">
              <a:rPr lang="en-US" sz="1200"/>
              <a:pPr algn="r" eaLnBrk="1" hangingPunct="1"/>
              <a:t>12</a:t>
            </a:fld>
            <a:endParaRPr lang="en-US"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F77E2385-3751-47D0-9936-40F806CDDC25}" type="slidenum">
              <a:rPr lang="en-US" sz="1200"/>
              <a:pPr algn="r" eaLnBrk="1" hangingPunct="1"/>
              <a:t>13</a:t>
            </a:fld>
            <a:endParaRPr lang="en-US"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83F76577-93BF-43C6-8075-1202F1146F36}" type="slidenum">
              <a:rPr lang="en-US" sz="1200"/>
              <a:pPr algn="r" eaLnBrk="1" hangingPunct="1"/>
              <a:t>14</a:t>
            </a:fld>
            <a:endParaRPr lang="en-US"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23A55E00-9330-4647-93F6-88B94332A56F}" type="slidenum">
              <a:rPr lang="en-US" sz="1200"/>
              <a:pPr algn="r" eaLnBrk="1" hangingPunct="1"/>
              <a:t>15</a:t>
            </a:fld>
            <a:endParaRPr lang="en-US" sz="12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C4D7A666-D652-46C7-9D7B-4D78E1DB7AF4}" type="slidenum">
              <a:rPr lang="en-US" sz="1200"/>
              <a:pPr algn="r" eaLnBrk="1" hangingPunct="1"/>
              <a:t>16</a:t>
            </a:fld>
            <a:endParaRPr lang="en-US"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11578FDA-FF0B-442C-B4B7-7C9BD7907767}" type="slidenum">
              <a:rPr lang="en-US" sz="1200" smtClean="0"/>
              <a:pPr eaLnBrk="1" hangingPunct="1"/>
              <a:t>17</a:t>
            </a:fld>
            <a:endParaRPr lang="en-US" sz="1200"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0D0854A0-7285-408B-94F4-23CCFE5811CF}" type="slidenum">
              <a:rPr lang="en-US" sz="1200" smtClean="0"/>
              <a:pPr eaLnBrk="1" hangingPunct="1"/>
              <a:t>18</a:t>
            </a:fld>
            <a:endParaRPr lang="en-US" sz="1200"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r>
              <a:rPr lang="en-US" b="1" smtClean="0"/>
              <a:t>Rules and Defaults</a:t>
            </a:r>
            <a:endParaRPr lang="en-US" smtClean="0"/>
          </a:p>
          <a:p>
            <a:pPr lvl="2"/>
            <a:r>
              <a:rPr lang="en-US" smtClean="0"/>
              <a:t>CHECK constraints can also be implemented using rules. Similarly, default constraints can also be implemented using defaults. If the same check constraints or default constraints apply to columns in more than one table, then a rule or default can be created and bound to the columns. </a:t>
            </a:r>
          </a:p>
          <a:p>
            <a:pPr lvl="2"/>
            <a:endParaRPr lang="en-US" sz="1400" smtClean="0">
              <a:solidFill>
                <a:schemeClr val="accent2"/>
              </a:solidFill>
              <a:latin typeface="Arial "/>
              <a:cs typeface="Times New Roman" pitchFamily="18" charset="0"/>
            </a:endParaRPr>
          </a:p>
          <a:p>
            <a:pPr lvl="2"/>
            <a:r>
              <a:rPr lang="en-US" sz="1400" b="1" smtClean="0">
                <a:solidFill>
                  <a:schemeClr val="accent2"/>
                </a:solidFill>
                <a:latin typeface="Arial "/>
                <a:cs typeface="Times New Roman" pitchFamily="18" charset="0"/>
              </a:rPr>
              <a:t>Example:</a:t>
            </a:r>
          </a:p>
          <a:p>
            <a:pPr lvl="3"/>
            <a:r>
              <a:rPr lang="en-US" sz="1400" smtClean="0">
                <a:solidFill>
                  <a:schemeClr val="accent2"/>
                </a:solidFill>
                <a:latin typeface="Arial "/>
                <a:cs typeface="Times New Roman" pitchFamily="18" charset="0"/>
              </a:rPr>
              <a:t>Creating a rule, rulType for the LeaveType column of EmployeeLeave table</a:t>
            </a:r>
          </a:p>
          <a:p>
            <a:pPr lvl="3"/>
            <a:endParaRPr lang="en-US" sz="1400" smtClean="0">
              <a:solidFill>
                <a:schemeClr val="accent2"/>
              </a:solidFill>
              <a:latin typeface="Arial "/>
            </a:endParaRPr>
          </a:p>
          <a:p>
            <a:pPr lvl="3"/>
            <a:r>
              <a:rPr lang="en-US" smtClean="0">
                <a:solidFill>
                  <a:schemeClr val="accent2"/>
                </a:solidFill>
                <a:latin typeface="Arial "/>
              </a:rPr>
              <a:t>CREATE RULE rulType</a:t>
            </a:r>
          </a:p>
          <a:p>
            <a:pPr lvl="3"/>
            <a:r>
              <a:rPr lang="en-US" smtClean="0">
                <a:solidFill>
                  <a:schemeClr val="accent2"/>
                </a:solidFill>
                <a:latin typeface="Arial "/>
              </a:rPr>
              <a:t>AS @LeaveType IN ('CL', 'SL', 'PL')</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D3F040C3-2BF8-4444-8AEF-3C2FE87D3946}" type="slidenum">
              <a:rPr lang="en-US" sz="1200" smtClean="0"/>
              <a:pPr eaLnBrk="1" hangingPunct="1"/>
              <a:t>19</a:t>
            </a:fld>
            <a:endParaRPr lang="en-US" sz="120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r>
              <a:rPr lang="en-US" b="1" smtClean="0"/>
              <a:t>Rules and Defaults</a:t>
            </a:r>
            <a:endParaRPr lang="en-US" smtClean="0"/>
          </a:p>
          <a:p>
            <a:pPr lvl="2"/>
            <a:r>
              <a:rPr lang="en-US" smtClean="0"/>
              <a:t>CHECK constraints can also be implemented using rules. Similarly, default constraints can also be implemented using defaults. If the same check constraints or default constraints apply to columns in more than one table, then a rule or default can be created and bound to the columns. </a:t>
            </a:r>
          </a:p>
          <a:p>
            <a:pPr lvl="2"/>
            <a:endParaRPr lang="en-US" sz="1400" smtClean="0">
              <a:solidFill>
                <a:schemeClr val="accent2"/>
              </a:solidFill>
              <a:latin typeface="Arial "/>
              <a:cs typeface="Times New Roman" pitchFamily="18" charset="0"/>
            </a:endParaRPr>
          </a:p>
          <a:p>
            <a:pPr lvl="2"/>
            <a:r>
              <a:rPr lang="en-US" sz="1400" b="1" smtClean="0">
                <a:solidFill>
                  <a:schemeClr val="accent2"/>
                </a:solidFill>
                <a:latin typeface="Arial "/>
                <a:cs typeface="Times New Roman" pitchFamily="18" charset="0"/>
              </a:rPr>
              <a:t>Example:</a:t>
            </a:r>
          </a:p>
          <a:p>
            <a:pPr lvl="3"/>
            <a:r>
              <a:rPr lang="en-US" sz="1400" smtClean="0">
                <a:solidFill>
                  <a:schemeClr val="accent2"/>
                </a:solidFill>
                <a:latin typeface="Arial "/>
                <a:cs typeface="Times New Roman" pitchFamily="18" charset="0"/>
              </a:rPr>
              <a:t>Creating a rule, rulType for the LeaveType column of EmployeeLeave table</a:t>
            </a:r>
          </a:p>
          <a:p>
            <a:pPr lvl="3"/>
            <a:endParaRPr lang="en-US" sz="1400" smtClean="0">
              <a:solidFill>
                <a:schemeClr val="accent2"/>
              </a:solidFill>
              <a:latin typeface="Arial "/>
            </a:endParaRPr>
          </a:p>
          <a:p>
            <a:pPr lvl="3"/>
            <a:r>
              <a:rPr lang="en-US" smtClean="0">
                <a:solidFill>
                  <a:schemeClr val="accent2"/>
                </a:solidFill>
                <a:latin typeface="Arial "/>
              </a:rPr>
              <a:t>CREATE RULE rulType</a:t>
            </a:r>
          </a:p>
          <a:p>
            <a:pPr lvl="3"/>
            <a:r>
              <a:rPr lang="en-US" smtClean="0">
                <a:solidFill>
                  <a:schemeClr val="accent2"/>
                </a:solidFill>
                <a:latin typeface="Arial "/>
              </a:rPr>
              <a:t>AS @LeaveType IN ('CL', 'SL', 'PL')</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8C533CDE-685C-4C71-915B-B7EDBE0F1A3F}" type="slidenum">
              <a:rPr lang="en-US" sz="1200" smtClean="0"/>
              <a:pPr eaLnBrk="1" hangingPunct="1"/>
              <a:t>20</a:t>
            </a:fld>
            <a:endParaRPr lang="en-US" sz="1200"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r>
              <a:rPr lang="en-US" b="1" smtClean="0"/>
              <a:t>Rules and Defaults</a:t>
            </a:r>
            <a:endParaRPr lang="en-US" smtClean="0"/>
          </a:p>
          <a:p>
            <a:pPr lvl="2"/>
            <a:r>
              <a:rPr lang="en-US" smtClean="0"/>
              <a:t>CHECK constraints can also be implemented using rules. Similarly, default constraints can also be implemented using defaults. If the same check constraints or default constraints apply to columns in more than one table, then a rule or default can be created and bound to the columns. </a:t>
            </a:r>
          </a:p>
          <a:p>
            <a:pPr lvl="2"/>
            <a:endParaRPr lang="en-US" sz="1400" smtClean="0">
              <a:solidFill>
                <a:schemeClr val="accent2"/>
              </a:solidFill>
              <a:latin typeface="Arial "/>
              <a:cs typeface="Times New Roman" pitchFamily="18" charset="0"/>
            </a:endParaRPr>
          </a:p>
          <a:p>
            <a:pPr lvl="2"/>
            <a:r>
              <a:rPr lang="en-US" sz="1400" b="1" smtClean="0">
                <a:solidFill>
                  <a:schemeClr val="accent2"/>
                </a:solidFill>
                <a:latin typeface="Arial "/>
                <a:cs typeface="Times New Roman" pitchFamily="18" charset="0"/>
              </a:rPr>
              <a:t>Example:</a:t>
            </a:r>
          </a:p>
          <a:p>
            <a:pPr lvl="3"/>
            <a:r>
              <a:rPr lang="en-US" sz="1400" smtClean="0">
                <a:solidFill>
                  <a:schemeClr val="accent2"/>
                </a:solidFill>
                <a:latin typeface="Arial "/>
                <a:cs typeface="Times New Roman" pitchFamily="18" charset="0"/>
              </a:rPr>
              <a:t>Creating a rule, rulType for the LeaveType column of EmployeeLeave table</a:t>
            </a:r>
          </a:p>
          <a:p>
            <a:pPr lvl="3"/>
            <a:endParaRPr lang="en-US" sz="1400" smtClean="0">
              <a:solidFill>
                <a:schemeClr val="accent2"/>
              </a:solidFill>
              <a:latin typeface="Arial "/>
            </a:endParaRPr>
          </a:p>
          <a:p>
            <a:pPr lvl="3"/>
            <a:r>
              <a:rPr lang="en-US" smtClean="0">
                <a:solidFill>
                  <a:schemeClr val="accent2"/>
                </a:solidFill>
                <a:latin typeface="Arial "/>
              </a:rPr>
              <a:t>CREATE RULE rulType</a:t>
            </a:r>
          </a:p>
          <a:p>
            <a:pPr lvl="3"/>
            <a:r>
              <a:rPr lang="en-US" smtClean="0">
                <a:solidFill>
                  <a:schemeClr val="accent2"/>
                </a:solidFill>
                <a:latin typeface="Arial "/>
              </a:rPr>
              <a:t>AS @LeaveType IN ('CL', 'SL', 'PL')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B1C26B09-CD32-40FA-9B25-73CF1014BCE4}" type="slidenum">
              <a:rPr lang="en-US" sz="1200"/>
              <a:pPr algn="r" eaLnBrk="1" hangingPunct="1"/>
              <a:t>3</a:t>
            </a:fld>
            <a:endParaRPr lang="en-U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90C98D87-ED5E-446F-923B-BAEAFF1BED15}" type="slidenum">
              <a:rPr lang="en-US" sz="1200" smtClean="0"/>
              <a:pPr eaLnBrk="1" hangingPunct="1"/>
              <a:t>21</a:t>
            </a:fld>
            <a:endParaRPr lang="en-US" sz="1200"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r>
              <a:rPr lang="en-US" b="1" smtClean="0"/>
              <a:t>Rules and Defaults</a:t>
            </a:r>
            <a:endParaRPr lang="en-US" smtClean="0"/>
          </a:p>
          <a:p>
            <a:pPr lvl="2"/>
            <a:r>
              <a:rPr lang="en-US" smtClean="0"/>
              <a:t>CHECK constraints can also be implemented using rules. Similarly, default constraints can also be implemented using defaults. If the same check constraints or default constraints apply to columns in more than one table, then a rule or default can be created and bound to the columns. </a:t>
            </a:r>
          </a:p>
          <a:p>
            <a:pPr lvl="2"/>
            <a:endParaRPr lang="en-US" sz="1400" smtClean="0">
              <a:solidFill>
                <a:schemeClr val="accent2"/>
              </a:solidFill>
              <a:latin typeface="Arial "/>
              <a:cs typeface="Times New Roman" pitchFamily="18" charset="0"/>
            </a:endParaRPr>
          </a:p>
          <a:p>
            <a:pPr lvl="2"/>
            <a:r>
              <a:rPr lang="en-US" sz="1400" b="1" smtClean="0">
                <a:solidFill>
                  <a:schemeClr val="accent2"/>
                </a:solidFill>
                <a:latin typeface="Arial "/>
                <a:cs typeface="Times New Roman" pitchFamily="18" charset="0"/>
              </a:rPr>
              <a:t>Example:</a:t>
            </a:r>
          </a:p>
          <a:p>
            <a:pPr lvl="3"/>
            <a:r>
              <a:rPr lang="en-US" sz="1400" smtClean="0">
                <a:solidFill>
                  <a:schemeClr val="accent2"/>
                </a:solidFill>
                <a:latin typeface="Arial "/>
                <a:cs typeface="Times New Roman" pitchFamily="18" charset="0"/>
              </a:rPr>
              <a:t>Creating a rule, rulType for the LeaveType column of EmployeeLeave table</a:t>
            </a:r>
          </a:p>
          <a:p>
            <a:pPr lvl="3"/>
            <a:endParaRPr lang="en-US" sz="1400" smtClean="0">
              <a:solidFill>
                <a:schemeClr val="accent2"/>
              </a:solidFill>
              <a:latin typeface="Arial "/>
            </a:endParaRPr>
          </a:p>
          <a:p>
            <a:pPr lvl="3"/>
            <a:r>
              <a:rPr lang="en-US" smtClean="0">
                <a:solidFill>
                  <a:schemeClr val="accent2"/>
                </a:solidFill>
                <a:latin typeface="Arial "/>
              </a:rPr>
              <a:t>CREATE RULE rulType</a:t>
            </a:r>
          </a:p>
          <a:p>
            <a:pPr lvl="3"/>
            <a:r>
              <a:rPr lang="en-US" smtClean="0">
                <a:solidFill>
                  <a:schemeClr val="accent2"/>
                </a:solidFill>
                <a:latin typeface="Arial "/>
              </a:rPr>
              <a:t>AS @LeaveType IN ('CL', 'SL', 'PL')</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94DFE67C-0109-4BA6-A12E-1837683750E4}" type="slidenum">
              <a:rPr lang="en-US" sz="1200" smtClean="0"/>
              <a:pPr eaLnBrk="1" hangingPunct="1"/>
              <a:t>22</a:t>
            </a:fld>
            <a:endParaRPr lang="en-US" sz="120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r>
              <a:rPr lang="en-US" b="1" smtClean="0"/>
              <a:t>Rules and Defaults</a:t>
            </a:r>
            <a:endParaRPr lang="en-US" smtClean="0"/>
          </a:p>
          <a:p>
            <a:pPr lvl="2"/>
            <a:r>
              <a:rPr lang="en-US" smtClean="0"/>
              <a:t>CHECK constraints can also be implemented using rules. Similarly, default constraints can also be implemented using defaults. If the same check constraints or default constraints apply to columns in more than one table, then a rule or default can be created and bound to the columns. </a:t>
            </a:r>
          </a:p>
          <a:p>
            <a:pPr lvl="2"/>
            <a:endParaRPr lang="en-US" sz="1400" smtClean="0">
              <a:solidFill>
                <a:schemeClr val="accent2"/>
              </a:solidFill>
              <a:latin typeface="Arial "/>
              <a:cs typeface="Times New Roman" pitchFamily="18" charset="0"/>
            </a:endParaRPr>
          </a:p>
          <a:p>
            <a:pPr lvl="2"/>
            <a:r>
              <a:rPr lang="en-US" sz="1400" b="1" smtClean="0">
                <a:solidFill>
                  <a:schemeClr val="accent2"/>
                </a:solidFill>
                <a:latin typeface="Arial "/>
                <a:cs typeface="Times New Roman" pitchFamily="18" charset="0"/>
              </a:rPr>
              <a:t>Example:</a:t>
            </a:r>
          </a:p>
          <a:p>
            <a:pPr lvl="3"/>
            <a:r>
              <a:rPr lang="en-US" sz="1400" smtClean="0">
                <a:solidFill>
                  <a:schemeClr val="accent2"/>
                </a:solidFill>
                <a:latin typeface="Arial "/>
                <a:cs typeface="Times New Roman" pitchFamily="18" charset="0"/>
              </a:rPr>
              <a:t>Creating a rule, rulType for the LeaveType column of EmployeeLeave table</a:t>
            </a:r>
          </a:p>
          <a:p>
            <a:pPr lvl="3"/>
            <a:endParaRPr lang="en-US" sz="1400" smtClean="0">
              <a:solidFill>
                <a:schemeClr val="accent2"/>
              </a:solidFill>
              <a:latin typeface="Arial "/>
            </a:endParaRPr>
          </a:p>
          <a:p>
            <a:pPr lvl="3"/>
            <a:r>
              <a:rPr lang="en-US" smtClean="0">
                <a:solidFill>
                  <a:schemeClr val="accent2"/>
                </a:solidFill>
                <a:latin typeface="Arial "/>
              </a:rPr>
              <a:t>CREATE RULE rulType</a:t>
            </a:r>
          </a:p>
          <a:p>
            <a:pPr lvl="3"/>
            <a:r>
              <a:rPr lang="en-US" smtClean="0">
                <a:solidFill>
                  <a:schemeClr val="accent2"/>
                </a:solidFill>
                <a:latin typeface="Arial "/>
              </a:rPr>
              <a:t>AS @LeaveType IN ('CL', 'SL', 'PL')</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6501153B-A8CF-4EC9-B089-DF8E2DC85C96}" type="slidenum">
              <a:rPr lang="en-US" sz="1200" smtClean="0"/>
              <a:pPr eaLnBrk="1" hangingPunct="1"/>
              <a:t>23</a:t>
            </a:fld>
            <a:endParaRPr lang="en-US" sz="120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r>
              <a:rPr lang="en-US" b="1" smtClean="0"/>
              <a:t>User-defined Data types</a:t>
            </a:r>
          </a:p>
          <a:p>
            <a:pPr lvl="2"/>
            <a:r>
              <a:rPr lang="en-US" smtClean="0"/>
              <a:t>Explain to the students that a user-defined data type is created for an attribute if the attribute appears in more than one table. Besides, a user-defined data type is used to maintain consistency of the system data type used for an attribute across tables.</a:t>
            </a:r>
          </a:p>
          <a:p>
            <a:pPr lvl="2"/>
            <a:r>
              <a:rPr lang="en-US" smtClean="0"/>
              <a:t>Tell the students that a user-defined data type needs to be created before creating the table.</a:t>
            </a:r>
          </a:p>
          <a:p>
            <a:pPr lvl="2"/>
            <a:r>
              <a:rPr lang="en-US" smtClean="0"/>
              <a:t>Before dropping a user-defined data type, ensure that it is not being used in any table.</a:t>
            </a:r>
          </a:p>
          <a:p>
            <a:pPr lvl="2"/>
            <a:r>
              <a:rPr lang="en-US" smtClean="0"/>
              <a:t>Stress again the need for naming the data types meaningfully. Also, ask them to follow the recommended naming conventions.</a:t>
            </a:r>
          </a:p>
          <a:p>
            <a:pPr lvl="2"/>
            <a:r>
              <a:rPr lang="en-US" b="1" smtClean="0"/>
              <a:t>Additional Inputs</a:t>
            </a:r>
          </a:p>
          <a:p>
            <a:pPr lvl="2"/>
            <a:r>
              <a:rPr lang="en-US" smtClean="0"/>
              <a:t>User-defined data types created in the model database are automatically included in all databases that are subsequently created.</a:t>
            </a:r>
          </a:p>
          <a:p>
            <a:pPr lvl="2"/>
            <a:r>
              <a:rPr lang="en-US" smtClean="0"/>
              <a:t>Each user-defined data type when created adds a row to the systypes table.</a:t>
            </a:r>
          </a:p>
          <a:p>
            <a:pPr lvl="2"/>
            <a:r>
              <a:rPr lang="en-US" smtClean="0"/>
              <a:t>The nullability of the column defined in the table, overrides that of the data type’s.</a:t>
            </a:r>
            <a:endParaRPr lang="en-US" sz="1400" smtClean="0">
              <a:solidFill>
                <a:schemeClr val="accent2"/>
              </a:solidFill>
              <a:latin typeface="Arial "/>
              <a:cs typeface="Times New Roman" pitchFamily="18" charset="0"/>
            </a:endParaRPr>
          </a:p>
          <a:p>
            <a:pPr lvl="2"/>
            <a:r>
              <a:rPr lang="en-US" sz="1400" b="1" smtClean="0">
                <a:solidFill>
                  <a:schemeClr val="accent2"/>
                </a:solidFill>
                <a:latin typeface="Arial "/>
                <a:cs typeface="Times New Roman" pitchFamily="18" charset="0"/>
              </a:rPr>
              <a:t>Example:</a:t>
            </a:r>
          </a:p>
          <a:p>
            <a:pPr lvl="3"/>
            <a:r>
              <a:rPr lang="en-US" sz="1400" smtClean="0">
                <a:solidFill>
                  <a:schemeClr val="accent2"/>
                </a:solidFill>
                <a:latin typeface="Arial "/>
                <a:cs typeface="Times New Roman" pitchFamily="18" charset="0"/>
              </a:rPr>
              <a:t>Creating an user-defined data type for descriptive columns</a:t>
            </a:r>
            <a:endParaRPr lang="en-US" sz="1400" smtClean="0">
              <a:solidFill>
                <a:schemeClr val="accent2"/>
              </a:solidFill>
              <a:latin typeface="Arial "/>
            </a:endParaRPr>
          </a:p>
          <a:p>
            <a:pPr lvl="4"/>
            <a:r>
              <a:rPr lang="en-US" smtClean="0">
                <a:solidFill>
                  <a:schemeClr val="accent2"/>
                </a:solidFill>
                <a:latin typeface="Arial "/>
              </a:rPr>
              <a:t>CREATE TYPE DSCRP</a:t>
            </a:r>
          </a:p>
          <a:p>
            <a:pPr lvl="4"/>
            <a:r>
              <a:rPr lang="en-US" smtClean="0">
                <a:solidFill>
                  <a:schemeClr val="accent2"/>
                </a:solidFill>
                <a:latin typeface="Arial "/>
              </a:rPr>
              <a:t>FROM varchar(100) NOT NULL ;</a:t>
            </a:r>
          </a:p>
          <a:p>
            <a:pPr lvl="4"/>
            <a:endParaRPr lang="en-US" smtClean="0">
              <a:solidFill>
                <a:schemeClr val="accent2"/>
              </a:solidFill>
              <a:latin typeface="Arial "/>
              <a:cs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87F10705-A545-486D-9D9A-B1B09A9A307A}" type="slidenum">
              <a:rPr lang="en-US" sz="1200" smtClean="0"/>
              <a:pPr eaLnBrk="1" hangingPunct="1"/>
              <a:t>24</a:t>
            </a:fld>
            <a:endParaRPr lang="en-US" sz="120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r>
              <a:rPr lang="en-US" b="1" smtClean="0"/>
              <a:t>User-defined Data types</a:t>
            </a:r>
          </a:p>
          <a:p>
            <a:pPr lvl="2"/>
            <a:r>
              <a:rPr lang="en-US" smtClean="0"/>
              <a:t>Explain to the students that a user-defined data type is created for an attribute if the attribute appears in more than one table. Besides, a user-defined data type is used to maintain consistency of the system data type used for an attribute across tables.</a:t>
            </a:r>
          </a:p>
          <a:p>
            <a:pPr lvl="2"/>
            <a:r>
              <a:rPr lang="en-US" smtClean="0"/>
              <a:t>Tell the students that a user-defined data type needs to be created before creating the table.</a:t>
            </a:r>
          </a:p>
          <a:p>
            <a:pPr lvl="2"/>
            <a:r>
              <a:rPr lang="en-US" smtClean="0"/>
              <a:t>Before dropping a user-defined data type, ensure that it is not being used in any table.</a:t>
            </a:r>
          </a:p>
          <a:p>
            <a:pPr lvl="2"/>
            <a:r>
              <a:rPr lang="en-US" smtClean="0"/>
              <a:t>Stress again the need for naming the data types meaningfully. Also, ask them to follow the recommended naming conventions.</a:t>
            </a:r>
          </a:p>
          <a:p>
            <a:pPr lvl="2"/>
            <a:r>
              <a:rPr lang="en-US" b="1" smtClean="0"/>
              <a:t>Additional Inputs</a:t>
            </a:r>
          </a:p>
          <a:p>
            <a:pPr lvl="2"/>
            <a:r>
              <a:rPr lang="en-US" smtClean="0"/>
              <a:t>User-defined data types created in the model database are automatically included in all databases that are subsequently created.</a:t>
            </a:r>
          </a:p>
          <a:p>
            <a:pPr lvl="2"/>
            <a:r>
              <a:rPr lang="en-US" smtClean="0"/>
              <a:t>Each user-defined data type when created adds a row to the systypes table.</a:t>
            </a:r>
          </a:p>
          <a:p>
            <a:pPr lvl="2"/>
            <a:r>
              <a:rPr lang="en-US" smtClean="0"/>
              <a:t>The nullability of the column defined in the table, overrides that of the data type’s.</a:t>
            </a:r>
            <a:endParaRPr lang="en-US" sz="1400" smtClean="0">
              <a:solidFill>
                <a:schemeClr val="accent2"/>
              </a:solidFill>
              <a:latin typeface="Arial "/>
              <a:cs typeface="Times New Roman" pitchFamily="18" charset="0"/>
            </a:endParaRPr>
          </a:p>
          <a:p>
            <a:pPr lvl="2"/>
            <a:r>
              <a:rPr lang="en-US" sz="1400" b="1" smtClean="0">
                <a:solidFill>
                  <a:schemeClr val="accent2"/>
                </a:solidFill>
                <a:latin typeface="Arial "/>
                <a:cs typeface="Times New Roman" pitchFamily="18" charset="0"/>
              </a:rPr>
              <a:t>Example:</a:t>
            </a:r>
          </a:p>
          <a:p>
            <a:pPr lvl="3"/>
            <a:r>
              <a:rPr lang="en-US" sz="1400" smtClean="0">
                <a:solidFill>
                  <a:schemeClr val="accent2"/>
                </a:solidFill>
                <a:latin typeface="Arial "/>
                <a:cs typeface="Times New Roman" pitchFamily="18" charset="0"/>
              </a:rPr>
              <a:t>Creating an user-defined data type for descriptive columns</a:t>
            </a:r>
            <a:endParaRPr lang="en-US" sz="1400" smtClean="0">
              <a:solidFill>
                <a:schemeClr val="accent2"/>
              </a:solidFill>
              <a:latin typeface="Arial "/>
            </a:endParaRPr>
          </a:p>
          <a:p>
            <a:pPr lvl="4"/>
            <a:r>
              <a:rPr lang="en-US" smtClean="0">
                <a:solidFill>
                  <a:schemeClr val="accent2"/>
                </a:solidFill>
                <a:latin typeface="Arial "/>
              </a:rPr>
              <a:t>CREATE TYPE DSCRP</a:t>
            </a:r>
          </a:p>
          <a:p>
            <a:pPr lvl="4"/>
            <a:r>
              <a:rPr lang="en-US" smtClean="0">
                <a:solidFill>
                  <a:schemeClr val="accent2"/>
                </a:solidFill>
                <a:latin typeface="Arial "/>
              </a:rPr>
              <a:t>FROM varchar(100) NOT NULL ;</a:t>
            </a:r>
          </a:p>
          <a:p>
            <a:pPr lvl="4"/>
            <a:endParaRPr lang="en-US" smtClean="0">
              <a:solidFill>
                <a:schemeClr val="accent2"/>
              </a:solidFill>
              <a:latin typeface="Arial "/>
              <a:cs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397E12CD-162D-48FE-98D3-DE2ED44F0A4B}" type="slidenum">
              <a:rPr lang="en-US" sz="1200" smtClean="0"/>
              <a:pPr eaLnBrk="1" hangingPunct="1"/>
              <a:t>25</a:t>
            </a:fld>
            <a:endParaRPr lang="en-US" sz="1200"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1FC8F35B-F667-4B8D-9CE7-C4DE4474FC00}" type="slidenum">
              <a:rPr lang="en-US" sz="1200" smtClean="0"/>
              <a:pPr eaLnBrk="1" hangingPunct="1"/>
              <a:t>26</a:t>
            </a:fld>
            <a:endParaRPr lang="en-US" sz="120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4"/>
            <a:endParaRPr lang="en-IN" smtClean="0">
              <a:solidFill>
                <a:schemeClr val="accent2"/>
              </a:solidFill>
              <a:latin typeface="Arial "/>
              <a:cs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673384BA-1D10-401D-81E1-87722B1FD22D}" type="slidenum">
              <a:rPr lang="en-US" sz="1200" smtClean="0"/>
              <a:pPr eaLnBrk="1" hangingPunct="1"/>
              <a:t>27</a:t>
            </a:fld>
            <a:endParaRPr lang="en-US" sz="1200"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4"/>
            <a:endParaRPr lang="en-IN" smtClean="0">
              <a:solidFill>
                <a:schemeClr val="accent2"/>
              </a:solidFill>
              <a:latin typeface="Arial "/>
              <a:cs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CA495CD2-065A-411E-9EDF-1A9B748625DC}" type="slidenum">
              <a:rPr lang="en-US" sz="1200" smtClean="0"/>
              <a:pPr eaLnBrk="1" hangingPunct="1"/>
              <a:t>28</a:t>
            </a:fld>
            <a:endParaRPr lang="en-US" sz="120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4"/>
            <a:endParaRPr lang="en-IN" smtClean="0">
              <a:solidFill>
                <a:schemeClr val="accent2"/>
              </a:solidFill>
              <a:latin typeface="Arial "/>
              <a:cs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42614E7F-F150-4540-86D7-89A2371741AC}" type="slidenum">
              <a:rPr lang="en-US" sz="1200" smtClean="0"/>
              <a:pPr eaLnBrk="1" hangingPunct="1"/>
              <a:t>29</a:t>
            </a:fld>
            <a:endParaRPr lang="en-US" sz="1200"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4"/>
            <a:endParaRPr lang="en-IN" smtClean="0">
              <a:solidFill>
                <a:schemeClr val="accent2"/>
              </a:solidFill>
              <a:latin typeface="Arial "/>
              <a:cs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4CFB56D4-9C78-4021-BC9B-3A824B9DD776}" type="slidenum">
              <a:rPr lang="en-US" sz="1200" smtClean="0"/>
              <a:pPr eaLnBrk="1" hangingPunct="1"/>
              <a:t>30</a:t>
            </a:fld>
            <a:endParaRPr lang="en-US" sz="120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4"/>
            <a:endParaRPr lang="en-IN" smtClean="0">
              <a:solidFill>
                <a:schemeClr val="accent2"/>
              </a:solidFill>
              <a:latin typeface="Arial "/>
              <a:cs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75EB5FCC-1380-4442-B422-B6FE0A222ABF}" type="slidenum">
              <a:rPr lang="en-US" sz="1200"/>
              <a:pPr algn="r" eaLnBrk="1" hangingPunct="1"/>
              <a:t>4</a:t>
            </a:fld>
            <a:endParaRPr lang="en-US"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4792EFF5-D732-467D-9549-77B726CB5021}" type="slidenum">
              <a:rPr lang="en-US" sz="1200"/>
              <a:pPr algn="r" eaLnBrk="1" hangingPunct="1"/>
              <a:t>31</a:t>
            </a:fld>
            <a:endParaRPr lang="en-US" sz="120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E1CB89C3-9286-4039-AF5D-91578E00E74C}" type="slidenum">
              <a:rPr lang="en-US" sz="1200" smtClean="0"/>
              <a:pPr eaLnBrk="1" hangingPunct="1"/>
              <a:t>32</a:t>
            </a:fld>
            <a:endParaRPr lang="en-US" sz="1200"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4"/>
            <a:endParaRPr lang="en-IN" smtClean="0">
              <a:solidFill>
                <a:schemeClr val="accent2"/>
              </a:solidFill>
              <a:latin typeface="Arial "/>
              <a:cs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D5F1A947-89BA-4ED3-B62E-7C0646F011D4}" type="slidenum">
              <a:rPr lang="en-US" sz="1200" smtClean="0"/>
              <a:pPr eaLnBrk="1" hangingPunct="1"/>
              <a:t>33</a:t>
            </a:fld>
            <a:endParaRPr lang="en-US" sz="120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4"/>
            <a:endParaRPr lang="en-IN" smtClean="0">
              <a:solidFill>
                <a:schemeClr val="accent2"/>
              </a:solidFill>
              <a:latin typeface="Arial "/>
              <a:cs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3A93BACC-7868-4431-B0FC-1047854EC7D9}" type="slidenum">
              <a:rPr lang="en-US" sz="1200" smtClean="0"/>
              <a:pPr eaLnBrk="1" hangingPunct="1"/>
              <a:t>34</a:t>
            </a:fld>
            <a:endParaRPr lang="en-US" sz="1200"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4"/>
            <a:endParaRPr lang="en-IN" smtClean="0">
              <a:solidFill>
                <a:schemeClr val="accent2"/>
              </a:solidFill>
              <a:latin typeface="Arial "/>
              <a:cs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75264DB8-D6BB-4DAB-8DD5-03F4CC5B9ACA}" type="slidenum">
              <a:rPr lang="en-US" sz="1200" smtClean="0"/>
              <a:pPr eaLnBrk="1" hangingPunct="1"/>
              <a:t>35</a:t>
            </a:fld>
            <a:endParaRPr lang="en-US" sz="1200"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4"/>
            <a:endParaRPr lang="en-IN" smtClean="0">
              <a:solidFill>
                <a:schemeClr val="accent2"/>
              </a:solidFill>
              <a:latin typeface="Arial "/>
              <a:cs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25142CDF-2949-4238-9A06-3678B04EA67B}" type="slidenum">
              <a:rPr lang="en-US" sz="1200" smtClean="0"/>
              <a:pPr eaLnBrk="1" hangingPunct="1"/>
              <a:t>36</a:t>
            </a:fld>
            <a:endParaRPr lang="en-US" sz="1200"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4"/>
            <a:endParaRPr lang="en-IN" smtClean="0">
              <a:solidFill>
                <a:schemeClr val="accent2"/>
              </a:solidFill>
              <a:latin typeface="Arial "/>
              <a:cs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AE0AEDDD-C8F5-443D-BC21-85B7B46D75A3}" type="slidenum">
              <a:rPr lang="en-US" sz="1200" smtClean="0"/>
              <a:pPr eaLnBrk="1" hangingPunct="1"/>
              <a:t>37</a:t>
            </a:fld>
            <a:endParaRPr lang="en-US" sz="1200"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4"/>
            <a:endParaRPr lang="en-IN" smtClean="0">
              <a:solidFill>
                <a:schemeClr val="accent2"/>
              </a:solidFill>
              <a:latin typeface="Arial "/>
              <a:cs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1DCF6774-EA7B-4541-B69C-21AFBB5E2024}" type="slidenum">
              <a:rPr lang="en-US" sz="1200" smtClean="0"/>
              <a:pPr eaLnBrk="1" hangingPunct="1"/>
              <a:t>38</a:t>
            </a:fld>
            <a:endParaRPr lang="en-US" sz="120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summarize the session by running through the summary given in SG. </a:t>
            </a:r>
          </a:p>
          <a:p>
            <a:pPr eaLnBrk="1" hangingPunct="1"/>
            <a:r>
              <a:rPr lang="en-US" smtClean="0"/>
              <a:t>In addition, you can also ask students summarize what they have learnt in this session.</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7AC4F77A-E39F-4846-BB92-D75DC6E0AEFE}" type="slidenum">
              <a:rPr lang="en-US" sz="1200" smtClean="0"/>
              <a:pPr eaLnBrk="1" hangingPunct="1"/>
              <a:t>39</a:t>
            </a:fld>
            <a:endParaRPr lang="en-US" sz="1200"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summarize the session by running through the summary given in SG. </a:t>
            </a:r>
          </a:p>
          <a:p>
            <a:pPr eaLnBrk="1" hangingPunct="1"/>
            <a:r>
              <a:rPr lang="en-US" smtClean="0"/>
              <a:t>In addition, you can also ask students summarize what they have learnt in this session.</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97E3BAD3-261F-4E96-A8D8-AFABEBE3953A}" type="slidenum">
              <a:rPr lang="en-US" sz="1200" smtClean="0"/>
              <a:pPr eaLnBrk="1" hangingPunct="1"/>
              <a:t>40</a:t>
            </a:fld>
            <a:endParaRPr lang="en-US" sz="120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summarize the session by running through the summary given in SG. </a:t>
            </a:r>
          </a:p>
          <a:p>
            <a:pPr eaLnBrk="1" hangingPunct="1"/>
            <a:r>
              <a:rPr lang="en-US" smtClean="0"/>
              <a:t>In addition, you can also ask students summarize what they have learnt in this session.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1327D357-9843-41B3-BAA7-7A2965F43A29}" type="slidenum">
              <a:rPr lang="en-US" sz="1200"/>
              <a:pPr algn="r" eaLnBrk="1" hangingPunct="1"/>
              <a:t>5</a:t>
            </a:fld>
            <a:endParaRPr 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05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FC530BDF-88FE-45C2-A473-65BB167A1816}" type="slidenum">
              <a:rPr lang="en-US" sz="1200" smtClean="0"/>
              <a:pPr eaLnBrk="1" hangingPunct="1"/>
              <a:t>41</a:t>
            </a:fld>
            <a:endParaRPr lang="en-US" sz="1200"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can summarize the session by running through the summary given in SG. </a:t>
            </a:r>
          </a:p>
          <a:p>
            <a:pPr eaLnBrk="1" hangingPunct="1"/>
            <a:r>
              <a:rPr lang="en-US" smtClean="0"/>
              <a:t>In addition, you can also ask students summarize what they have learnt in this session.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8D7D8B6D-AC16-40D0-B7FF-560937F97439}" type="slidenum">
              <a:rPr lang="en-US" sz="1200"/>
              <a:pPr algn="r" eaLnBrk="1" hangingPunct="1"/>
              <a:t>6</a:t>
            </a:fld>
            <a:endParaRPr lang="en-US"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68D0BCB0-2EF0-4BB7-8FFB-58CBF848EC33}" type="slidenum">
              <a:rPr lang="en-US" sz="1200"/>
              <a:pPr algn="r" eaLnBrk="1" hangingPunct="1"/>
              <a:t>7</a:t>
            </a:fld>
            <a:endParaRPr lang="en-US"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A4B2BD52-DEA1-4FC0-841E-57F2A392652F}" type="slidenum">
              <a:rPr lang="en-US" sz="1200"/>
              <a:pPr algn="r" eaLnBrk="1" hangingPunct="1"/>
              <a:t>8</a:t>
            </a:fld>
            <a:endParaRPr lang="en-US"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51E75136-4410-4A72-B010-9860EA0CECA6}" type="slidenum">
              <a:rPr lang="en-US" sz="1200"/>
              <a:pPr algn="r" eaLnBrk="1" hangingPunct="1"/>
              <a:t>9</a:t>
            </a:fld>
            <a:endParaRPr lang="en-US"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055"/>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r" eaLnBrk="1" hangingPunct="1"/>
            <a:fld id="{753CD842-9432-4936-AD35-9652EF5503CC}" type="slidenum">
              <a:rPr lang="en-US" sz="1200"/>
              <a:pPr algn="r" eaLnBrk="1" hangingPunct="1"/>
              <a:t>10</a:t>
            </a:fld>
            <a:endParaRPr lang="en-US" sz="12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Student already have learnt about type 2 SCDs in Module I. Therefore, you can start this topic by asking the following questions to students:</a:t>
            </a:r>
          </a:p>
          <a:p>
            <a:pPr marL="228600" indent="-228600" eaLnBrk="1" hangingPunct="1">
              <a:buFontTx/>
              <a:buAutoNum type="arabicPeriod"/>
            </a:pPr>
            <a:r>
              <a:rPr lang="en-US" smtClean="0"/>
              <a:t>What are type 2 SCDs?</a:t>
            </a:r>
          </a:p>
          <a:p>
            <a:pPr marL="228600" indent="-228600" eaLnBrk="1" hangingPunct="1">
              <a:buFontTx/>
              <a:buAutoNum type="arabicPeriod"/>
            </a:pPr>
            <a:r>
              <a:rPr lang="en-US" smtClean="0"/>
              <a:t>Given an example to explain type 2 SCDs.</a:t>
            </a:r>
          </a:p>
          <a:p>
            <a:pPr marL="228600" indent="-228600" eaLnBrk="1" hangingPunct="1"/>
            <a:r>
              <a:rPr lang="en-US" smtClean="0"/>
              <a:t>This will recapitulate what they have learnt about type 2 SCD in Module 1. </a:t>
            </a:r>
          </a:p>
          <a:p>
            <a:pPr marL="228600" indent="-228600" eaLnBrk="1" hangingPunct="1"/>
            <a:r>
              <a:rPr lang="en-US" smtClean="0"/>
              <a:t>Now explain the strategy to update the data into these dimension tables with help the example given in SG.</a:t>
            </a:r>
          </a:p>
          <a:p>
            <a:pPr marL="228600" indent="-228600" eaLnBrk="1" hangingPunct="1"/>
            <a:r>
              <a:rPr lang="en-US" smtClean="0"/>
              <a:t>After explaining the examples, you can ask students to think of an example of a type 2 SCD and then tell the strategy to update the data into this dimension table.</a:t>
            </a:r>
          </a:p>
          <a:p>
            <a:pPr marL="228600" indent="-228600"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97F7837-1FD4-47D2-84A5-69A041E98E2F}" type="datetimeFigureOut">
              <a:rPr lang="en-IN" smtClean="0"/>
              <a:t>24-11-2016</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5671A6D-8768-41A9-92CC-D504AFFC5A5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97F7837-1FD4-47D2-84A5-69A041E98E2F}" type="datetimeFigureOut">
              <a:rPr lang="en-IN" smtClean="0"/>
              <a:t>24-11-2016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5671A6D-8768-41A9-92CC-D504AFFC5A5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97F7837-1FD4-47D2-84A5-69A041E98E2F}" type="datetimeFigureOut">
              <a:rPr lang="en-IN" smtClean="0"/>
              <a:t>24-11-2016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5671A6D-8768-41A9-92CC-D504AFFC5A5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97F7837-1FD4-47D2-84A5-69A041E98E2F}" type="datetimeFigureOut">
              <a:rPr lang="en-IN" smtClean="0"/>
              <a:t>24-11-2016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5671A6D-8768-41A9-92CC-D504AFFC5A5A}"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97F7837-1FD4-47D2-84A5-69A041E98E2F}" type="datetimeFigureOut">
              <a:rPr lang="en-IN" smtClean="0"/>
              <a:t>24-11-2016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5671A6D-8768-41A9-92CC-D504AFFC5A5A}"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97F7837-1FD4-47D2-84A5-69A041E98E2F}" type="datetimeFigureOut">
              <a:rPr lang="en-IN" smtClean="0"/>
              <a:t>24-11-2016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15671A6D-8768-41A9-92CC-D504AFFC5A5A}"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97F7837-1FD4-47D2-84A5-69A041E98E2F}" type="datetimeFigureOut">
              <a:rPr lang="en-IN" smtClean="0"/>
              <a:t>24-11-2016</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15671A6D-8768-41A9-92CC-D504AFFC5A5A}"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97F7837-1FD4-47D2-84A5-69A041E98E2F}" type="datetimeFigureOut">
              <a:rPr lang="en-IN" smtClean="0"/>
              <a:t>24-11-2016</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15671A6D-8768-41A9-92CC-D504AFFC5A5A}"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97F7837-1FD4-47D2-84A5-69A041E98E2F}" type="datetimeFigureOut">
              <a:rPr lang="en-IN" smtClean="0"/>
              <a:t>24-11-2016</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15671A6D-8768-41A9-92CC-D504AFFC5A5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97F7837-1FD4-47D2-84A5-69A041E98E2F}" type="datetimeFigureOut">
              <a:rPr lang="en-IN" smtClean="0"/>
              <a:t>24-11-2016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15671A6D-8768-41A9-92CC-D504AFFC5A5A}"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97F7837-1FD4-47D2-84A5-69A041E98E2F}" type="datetimeFigureOut">
              <a:rPr lang="en-IN" smtClean="0"/>
              <a:t>24-11-2016</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5671A6D-8768-41A9-92CC-D504AFFC5A5A}"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97F7837-1FD4-47D2-84A5-69A041E98E2F}" type="datetimeFigureOut">
              <a:rPr lang="en-IN" smtClean="0"/>
              <a:t>24-11-2016</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5671A6D-8768-41A9-92CC-D504AFFC5A5A}"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file:///C:\SQL%20Presentations\Partitioning%20Tables.swf"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txBox="1">
            <a:spLocks noChangeArrowheads="1"/>
          </p:cNvSpPr>
          <p:nvPr/>
        </p:nvSpPr>
        <p:spPr bwMode="auto">
          <a:xfrm>
            <a:off x="1525588" y="1598613"/>
            <a:ext cx="7315200"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20000"/>
              </a:spcBef>
              <a:buFontTx/>
              <a:buBlip>
                <a:blip r:embed="rId2"/>
              </a:buBlip>
            </a:pPr>
            <a:r>
              <a:rPr lang="en-US">
                <a:solidFill>
                  <a:schemeClr val="accent2"/>
                </a:solidFill>
                <a:latin typeface="Arial" pitchFamily="34" charset="0"/>
                <a:cs typeface="Times New Roman" pitchFamily="18" charset="0"/>
              </a:rPr>
              <a:t>In this session, you will learn to:</a:t>
            </a:r>
          </a:p>
          <a:p>
            <a:pPr lvl="1" eaLnBrk="1" hangingPunct="1">
              <a:spcBef>
                <a:spcPct val="20000"/>
              </a:spcBef>
              <a:buFontTx/>
              <a:buBlip>
                <a:blip r:embed="rId3"/>
              </a:buBlip>
            </a:pPr>
            <a:r>
              <a:rPr lang="en-US" sz="1800">
                <a:solidFill>
                  <a:schemeClr val="accent2"/>
                </a:solidFill>
                <a:latin typeface="Arial" pitchFamily="34" charset="0"/>
                <a:cs typeface="Times New Roman" pitchFamily="18" charset="0"/>
              </a:rPr>
              <a:t>Manage tables</a:t>
            </a: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a:p>
            <a:pPr lvl="1" eaLnBrk="1" hangingPunct="1">
              <a:spcBef>
                <a:spcPct val="20000"/>
              </a:spcBef>
              <a:buFontTx/>
              <a:buBlip>
                <a:blip r:embed="rId3"/>
              </a:buBlip>
            </a:pPr>
            <a:endParaRPr lang="en-US" sz="1800">
              <a:solidFill>
                <a:schemeClr val="accent2"/>
              </a:solidFill>
              <a:latin typeface="Arial" pitchFamily="34" charset="0"/>
              <a:cs typeface="Times New Roman" pitchFamily="18" charset="0"/>
            </a:endParaRPr>
          </a:p>
        </p:txBody>
      </p:sp>
      <p:sp>
        <p:nvSpPr>
          <p:cNvPr id="2051"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rgbClr val="FF0000"/>
                </a:solidFill>
                <a:latin typeface="Tahoma" pitchFamily="34" charset="0"/>
                <a:cs typeface="Times New Roman" pitchFamily="18" charset="0"/>
              </a:rPr>
              <a:t> Objectives</a:t>
            </a:r>
            <a:endParaRPr lang="en-US" b="1">
              <a:solidFill>
                <a:srgbClr val="FF0000"/>
              </a:solidFill>
              <a:latin typeface="Tahoma" pitchFamily="34" charset="0"/>
              <a:cs typeface="Times New Roman" pitchFamily="18" charset="0"/>
            </a:endParaRPr>
          </a:p>
        </p:txBody>
      </p:sp>
    </p:spTree>
    <p:extLst>
      <p:ext uri="{BB962C8B-B14F-4D97-AF65-F5344CB8AC3E}">
        <p14:creationId xmlns:p14="http://schemas.microsoft.com/office/powerpoint/2010/main" val="1259337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4294967295"/>
          </p:nvPr>
        </p:nvSpPr>
        <p:spPr bwMode="auto">
          <a:xfrm>
            <a:off x="1830388" y="1598613"/>
            <a:ext cx="7313612" cy="4573587"/>
          </a:xfrm>
          <a:prstGeom prst="rect">
            <a:avLst/>
          </a:prstGeom>
          <a:solidFill>
            <a:srgbClr val="FFFFFF"/>
          </a:solidFill>
          <a:ln>
            <a:miter lim="800000"/>
            <a:headEnd/>
            <a:tailEnd/>
          </a:ln>
        </p:spPr>
        <p:txBody>
          <a:bodyPr/>
          <a:lstStyle/>
          <a:p>
            <a:pPr lvl="1" eaLnBrk="1" hangingPunct="1">
              <a:buFontTx/>
              <a:buBlip>
                <a:blip r:embed="rId3"/>
              </a:buBlip>
              <a:defRPr/>
            </a:pPr>
            <a:r>
              <a:rPr lang="en-US" sz="1800" kern="1200" dirty="0" smtClean="0">
                <a:solidFill>
                  <a:schemeClr val="accent2"/>
                </a:solidFill>
                <a:latin typeface="Arial" charset="0"/>
                <a:ea typeface="+mn-ea"/>
                <a:cs typeface="Times New Roman" pitchFamily="18" charset="0"/>
              </a:rPr>
              <a:t>The cascading referential integrity constraint: </a:t>
            </a:r>
          </a:p>
          <a:p>
            <a:pPr lvl="2" eaLnBrk="1" hangingPunct="1">
              <a:buFontTx/>
              <a:buBlip>
                <a:blip r:embed="rId3"/>
              </a:buBlip>
              <a:defRPr/>
            </a:pPr>
            <a:r>
              <a:rPr lang="en-US" sz="1600" kern="1200" dirty="0" smtClean="0">
                <a:solidFill>
                  <a:schemeClr val="accent2"/>
                </a:solidFill>
                <a:latin typeface="Arial" charset="0"/>
                <a:ea typeface="+mn-ea"/>
                <a:cs typeface="Times New Roman" pitchFamily="18" charset="0"/>
              </a:rPr>
              <a:t>Defines the action that SQL Server performs when an attempt is made to update or delete a row in a table with a key referenced by a foreign key in another table. </a:t>
            </a:r>
          </a:p>
          <a:p>
            <a:pPr lvl="1" eaLnBrk="1" hangingPunct="1">
              <a:buFontTx/>
              <a:buBlip>
                <a:blip r:embed="rId3"/>
              </a:buBlip>
              <a:defRPr/>
            </a:pPr>
            <a:r>
              <a:rPr lang="en-US" sz="1800" kern="1200" dirty="0" smtClean="0">
                <a:solidFill>
                  <a:schemeClr val="accent2"/>
                </a:solidFill>
                <a:latin typeface="Arial" charset="0"/>
                <a:ea typeface="+mn-ea"/>
                <a:cs typeface="Times New Roman" pitchFamily="18" charset="0"/>
              </a:rPr>
              <a:t>SQL Server supports the ON DELETE and ON UPDATE clauses to apply the cascading referential integrity constraint.</a:t>
            </a:r>
          </a:p>
          <a:p>
            <a:pPr lvl="1" eaLnBrk="1" hangingPunct="1">
              <a:buFontTx/>
              <a:buBlip>
                <a:blip r:embed="rId3"/>
              </a:buBlip>
              <a:defRPr/>
            </a:pPr>
            <a:r>
              <a:rPr lang="en-US" sz="1800" kern="1200" dirty="0" smtClean="0">
                <a:solidFill>
                  <a:schemeClr val="accent2"/>
                </a:solidFill>
                <a:latin typeface="Arial" charset="0"/>
                <a:ea typeface="+mn-ea"/>
                <a:cs typeface="Times New Roman" pitchFamily="18" charset="0"/>
              </a:rPr>
              <a:t>The ON DELETE and ON UPDATE clauses can be used with the following options:</a:t>
            </a:r>
          </a:p>
          <a:p>
            <a:pPr lvl="2" eaLnBrk="1" hangingPunct="1">
              <a:buFontTx/>
              <a:buBlip>
                <a:blip r:embed="rId3"/>
              </a:buBlip>
              <a:defRPr/>
            </a:pPr>
            <a:r>
              <a:rPr lang="en-US" sz="1600" kern="1200" dirty="0" smtClean="0">
                <a:solidFill>
                  <a:schemeClr val="accent2"/>
                </a:solidFill>
                <a:latin typeface="Arial" charset="0"/>
                <a:ea typeface="+mn-ea"/>
                <a:cs typeface="Times New Roman" pitchFamily="18" charset="0"/>
              </a:rPr>
              <a:t>ON DELETE | ON UPDATE NO ACTION</a:t>
            </a:r>
          </a:p>
          <a:p>
            <a:pPr lvl="2" eaLnBrk="1" hangingPunct="1">
              <a:buFontTx/>
              <a:buBlip>
                <a:blip r:embed="rId3"/>
              </a:buBlip>
              <a:defRPr/>
            </a:pPr>
            <a:r>
              <a:rPr lang="en-US" sz="1600" kern="1200" dirty="0" smtClean="0">
                <a:solidFill>
                  <a:schemeClr val="accent2"/>
                </a:solidFill>
                <a:latin typeface="Arial" charset="0"/>
                <a:ea typeface="+mn-ea"/>
                <a:cs typeface="Times New Roman" pitchFamily="18" charset="0"/>
              </a:rPr>
              <a:t>ON DELETE | ON UPDATE CASCADE</a:t>
            </a:r>
          </a:p>
          <a:p>
            <a:pPr lvl="2" eaLnBrk="1" hangingPunct="1">
              <a:buFontTx/>
              <a:buBlip>
                <a:blip r:embed="rId3"/>
              </a:buBlip>
              <a:defRPr/>
            </a:pPr>
            <a:r>
              <a:rPr lang="en-US" sz="1600" kern="1200" dirty="0" smtClean="0">
                <a:solidFill>
                  <a:schemeClr val="accent2"/>
                </a:solidFill>
                <a:latin typeface="Arial" charset="0"/>
                <a:ea typeface="+mn-ea"/>
                <a:cs typeface="Times New Roman" pitchFamily="18" charset="0"/>
              </a:rPr>
              <a:t>ON DELETE | ON UPDATE SET NULL</a:t>
            </a:r>
          </a:p>
          <a:p>
            <a:pPr lvl="2" eaLnBrk="1" hangingPunct="1">
              <a:buFontTx/>
              <a:buBlip>
                <a:blip r:embed="rId3"/>
              </a:buBlip>
              <a:defRPr/>
            </a:pPr>
            <a:r>
              <a:rPr lang="en-US" sz="1600" kern="1200" dirty="0" smtClean="0">
                <a:solidFill>
                  <a:schemeClr val="accent2"/>
                </a:solidFill>
                <a:latin typeface="Arial" charset="0"/>
                <a:ea typeface="+mn-ea"/>
                <a:cs typeface="Times New Roman" pitchFamily="18" charset="0"/>
              </a:rPr>
              <a:t>ON DELETE | ON UPDATE SET DEFAULT</a:t>
            </a:r>
          </a:p>
        </p:txBody>
      </p:sp>
      <p:sp>
        <p:nvSpPr>
          <p:cNvPr id="11267"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b="1" dirty="0">
                <a:solidFill>
                  <a:srgbClr val="FF0000"/>
                </a:solidFill>
                <a:latin typeface="Tahoma" pitchFamily="34" charset="0"/>
                <a:cs typeface="Times New Roman" pitchFamily="18" charset="0"/>
              </a:rPr>
              <a:t>Implementing Data Integrity (Contd.)</a:t>
            </a:r>
          </a:p>
        </p:txBody>
      </p:sp>
    </p:spTree>
    <p:extLst>
      <p:ext uri="{BB962C8B-B14F-4D97-AF65-F5344CB8AC3E}">
        <p14:creationId xmlns:p14="http://schemas.microsoft.com/office/powerpoint/2010/main" val="3387462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4294967295"/>
          </p:nvPr>
        </p:nvSpPr>
        <p:spPr bwMode="auto">
          <a:xfrm>
            <a:off x="1830388" y="1598613"/>
            <a:ext cx="7313612" cy="4573587"/>
          </a:xfrm>
          <a:prstGeom prst="rect">
            <a:avLst/>
          </a:prstGeom>
          <a:solidFill>
            <a:srgbClr val="FFFFFF"/>
          </a:solidFill>
          <a:ln>
            <a:miter lim="800000"/>
            <a:headEnd/>
            <a:tailEnd/>
          </a:ln>
        </p:spPr>
        <p:txBody>
          <a:bodyPr/>
          <a:lstStyle/>
          <a:p>
            <a:pPr lvl="1" eaLnBrk="1" hangingPunct="1">
              <a:buFontTx/>
              <a:buBlip>
                <a:blip r:embed="rId3"/>
              </a:buBlip>
              <a:defRPr/>
            </a:pPr>
            <a:r>
              <a:rPr lang="en-US" sz="1800" kern="1200" dirty="0" smtClean="0">
                <a:solidFill>
                  <a:schemeClr val="accent2"/>
                </a:solidFill>
                <a:latin typeface="Arial" charset="0"/>
                <a:cs typeface="Times New Roman" pitchFamily="18" charset="0"/>
              </a:rPr>
              <a:t>For example:</a:t>
            </a:r>
          </a:p>
          <a:p>
            <a:pPr marL="1257300" lvl="2" indent="-342900" eaLnBrk="1" hangingPunct="1">
              <a:buFontTx/>
              <a:buNone/>
              <a:defRPr/>
            </a:pPr>
            <a:r>
              <a:rPr lang="en-US" sz="1600" kern="1200" dirty="0" smtClean="0">
                <a:solidFill>
                  <a:schemeClr val="accent2"/>
                </a:solidFill>
                <a:latin typeface="Courier New" pitchFamily="49" charset="0"/>
                <a:cs typeface="Courier New" pitchFamily="49" charset="0"/>
              </a:rPr>
              <a:t>ALTER TABLE </a:t>
            </a:r>
            <a:r>
              <a:rPr lang="en-US" sz="1600" kern="1200" dirty="0" err="1" smtClean="0">
                <a:solidFill>
                  <a:schemeClr val="accent2"/>
                </a:solidFill>
                <a:latin typeface="Courier New" pitchFamily="49" charset="0"/>
                <a:cs typeface="Courier New" pitchFamily="49" charset="0"/>
              </a:rPr>
              <a:t>HumanResources.EmployeeLeave</a:t>
            </a:r>
            <a:endParaRPr lang="en-US" sz="1600" kern="1200" dirty="0" smtClean="0">
              <a:solidFill>
                <a:schemeClr val="accent2"/>
              </a:solidFill>
              <a:latin typeface="Courier New" pitchFamily="49" charset="0"/>
              <a:cs typeface="Courier New" pitchFamily="49" charset="0"/>
            </a:endParaRPr>
          </a:p>
          <a:p>
            <a:pPr marL="1257300" lvl="2" indent="-342900" eaLnBrk="1" hangingPunct="1">
              <a:buFontTx/>
              <a:buNone/>
              <a:defRPr/>
            </a:pPr>
            <a:r>
              <a:rPr lang="en-US" sz="1600" kern="1200" dirty="0" smtClean="0">
                <a:solidFill>
                  <a:schemeClr val="accent2"/>
                </a:solidFill>
                <a:latin typeface="Courier New" pitchFamily="49" charset="0"/>
                <a:cs typeface="Courier New" pitchFamily="49" charset="0"/>
              </a:rPr>
              <a:t>ADD CONSTRAINT </a:t>
            </a:r>
            <a:r>
              <a:rPr lang="en-US" sz="1600" kern="1200" dirty="0" err="1" smtClean="0">
                <a:solidFill>
                  <a:schemeClr val="accent2"/>
                </a:solidFill>
                <a:latin typeface="Courier New" pitchFamily="49" charset="0"/>
                <a:cs typeface="Courier New" pitchFamily="49" charset="0"/>
              </a:rPr>
              <a:t>rfkcEmployeeID</a:t>
            </a:r>
            <a:r>
              <a:rPr lang="en-US" sz="1600" kern="1200" dirty="0" smtClean="0">
                <a:solidFill>
                  <a:schemeClr val="accent2"/>
                </a:solidFill>
                <a:latin typeface="Courier New" pitchFamily="49" charset="0"/>
                <a:cs typeface="Courier New" pitchFamily="49" charset="0"/>
              </a:rPr>
              <a:t> FOREIGN KEY(EmployeeID) </a:t>
            </a:r>
          </a:p>
          <a:p>
            <a:pPr marL="1257300" lvl="2" indent="-342900" eaLnBrk="1" hangingPunct="1">
              <a:buFontTx/>
              <a:buNone/>
              <a:defRPr/>
            </a:pPr>
            <a:r>
              <a:rPr lang="en-US" sz="1600" kern="1200" dirty="0" smtClean="0">
                <a:solidFill>
                  <a:schemeClr val="accent2"/>
                </a:solidFill>
                <a:latin typeface="Courier New" pitchFamily="49" charset="0"/>
                <a:cs typeface="Courier New" pitchFamily="49" charset="0"/>
              </a:rPr>
              <a:t>REFERENCES HumanResources.Employee(EmployeeID)</a:t>
            </a:r>
          </a:p>
          <a:p>
            <a:pPr marL="1257300" lvl="2" indent="-342900" eaLnBrk="1" hangingPunct="1">
              <a:buFontTx/>
              <a:buNone/>
              <a:defRPr/>
            </a:pPr>
            <a:r>
              <a:rPr lang="en-US" sz="1600" kern="1200" dirty="0" smtClean="0">
                <a:solidFill>
                  <a:schemeClr val="accent2"/>
                </a:solidFill>
                <a:latin typeface="Courier New" pitchFamily="49" charset="0"/>
                <a:cs typeface="Courier New" pitchFamily="49" charset="0"/>
              </a:rPr>
              <a:t>ON DELETE NO ACTION ON UPDATE NO ACTION</a:t>
            </a:r>
          </a:p>
          <a:p>
            <a:pPr lvl="2" eaLnBrk="1" hangingPunct="1">
              <a:buFontTx/>
              <a:buBlip>
                <a:blip r:embed="rId3"/>
              </a:buBlip>
              <a:defRPr/>
            </a:pPr>
            <a:endParaRPr lang="en-US" sz="1600" dirty="0" smtClean="0">
              <a:solidFill>
                <a:schemeClr val="accent2"/>
              </a:solidFill>
              <a:latin typeface="Courier New" pitchFamily="49" charset="0"/>
              <a:cs typeface="Courier New" pitchFamily="49" charset="0"/>
            </a:endParaRPr>
          </a:p>
        </p:txBody>
      </p:sp>
      <p:sp>
        <p:nvSpPr>
          <p:cNvPr id="12291"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b="1" dirty="0">
                <a:solidFill>
                  <a:srgbClr val="FF0000"/>
                </a:solidFill>
                <a:latin typeface="Tahoma" pitchFamily="34" charset="0"/>
                <a:cs typeface="Times New Roman" pitchFamily="18" charset="0"/>
              </a:rPr>
              <a:t>Implementing Data Integrity (Contd.)</a:t>
            </a:r>
          </a:p>
        </p:txBody>
      </p:sp>
      <p:sp>
        <p:nvSpPr>
          <p:cNvPr id="4" name="TextBox 3"/>
          <p:cNvSpPr txBox="1">
            <a:spLocks noChangeArrowheads="1"/>
          </p:cNvSpPr>
          <p:nvPr/>
        </p:nvSpPr>
        <p:spPr bwMode="auto">
          <a:xfrm>
            <a:off x="2473325" y="3540125"/>
            <a:ext cx="5043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Ensures that any attempt to delete or update the EmployeeID in the Employee table will not be successful.</a:t>
            </a:r>
          </a:p>
        </p:txBody>
      </p:sp>
    </p:spTree>
    <p:extLst>
      <p:ext uri="{BB962C8B-B14F-4D97-AF65-F5344CB8AC3E}">
        <p14:creationId xmlns:p14="http://schemas.microsoft.com/office/powerpoint/2010/main" val="1538238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3" presetClass="emph" presetSubtype="2" fill="hold" nodeType="withEffect">
                                  <p:stCondLst>
                                    <p:cond delay="0"/>
                                  </p:stCondLst>
                                  <p:childTnLst>
                                    <p:animClr clrSpc="rgb" dir="cw">
                                      <p:cBhvr override="childStyle">
                                        <p:cTn id="9" dur="500" fill="hold"/>
                                        <p:tgtEl>
                                          <p:spTgt spid="6146">
                                            <p:txEl>
                                              <p:pRg st="4" end="4"/>
                                            </p:txEl>
                                          </p:spTgt>
                                        </p:tgtEl>
                                        <p:attrNameLst>
                                          <p:attrName>style.color</p:attrName>
                                        </p:attrNameLst>
                                      </p:cBhvr>
                                      <p:to>
                                        <a:srgbClr val="C0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4294967295"/>
          </p:nvPr>
        </p:nvSpPr>
        <p:spPr bwMode="auto">
          <a:xfrm>
            <a:off x="1830388" y="1598613"/>
            <a:ext cx="7313612" cy="4497387"/>
          </a:xfrm>
          <a:prstGeom prst="rect">
            <a:avLst/>
          </a:prstGeom>
          <a:solidFill>
            <a:srgbClr val="FFFFFF"/>
          </a:solidFill>
          <a:ln>
            <a:miter lim="800000"/>
            <a:headEnd/>
            <a:tailEnd/>
          </a:ln>
        </p:spPr>
        <p:txBody>
          <a:bodyPr/>
          <a:lstStyle/>
          <a:p>
            <a:pPr lvl="1" eaLnBrk="1" hangingPunct="1">
              <a:buFontTx/>
              <a:buBlip>
                <a:blip r:embed="rId3"/>
              </a:buBlip>
              <a:defRPr/>
            </a:pPr>
            <a:r>
              <a:rPr lang="en-US" sz="1800" kern="1200" dirty="0" smtClean="0">
                <a:solidFill>
                  <a:schemeClr val="accent2"/>
                </a:solidFill>
                <a:latin typeface="Arial" charset="0"/>
                <a:ea typeface="+mn-ea"/>
                <a:cs typeface="Times New Roman" pitchFamily="18" charset="0"/>
              </a:rPr>
              <a:t>Check constraint:</a:t>
            </a:r>
          </a:p>
          <a:p>
            <a:pPr lvl="2" eaLnBrk="1" hangingPunct="1">
              <a:buFontTx/>
              <a:buBlip>
                <a:blip r:embed="rId3"/>
              </a:buBlip>
              <a:defRPr/>
            </a:pPr>
            <a:r>
              <a:rPr lang="en-US" sz="1600" kern="1200" dirty="0" smtClean="0">
                <a:solidFill>
                  <a:schemeClr val="accent2"/>
                </a:solidFill>
                <a:latin typeface="Arial" charset="0"/>
                <a:ea typeface="+mn-ea"/>
                <a:cs typeface="Times New Roman" pitchFamily="18" charset="0"/>
              </a:rPr>
              <a:t>Enforces domain integrity by restricting the values to be inserted in a column. </a:t>
            </a:r>
          </a:p>
          <a:p>
            <a:pPr lvl="2" eaLnBrk="1" hangingPunct="1">
              <a:buFontTx/>
              <a:buBlip>
                <a:blip r:embed="rId3"/>
              </a:buBlip>
              <a:defRPr/>
            </a:pPr>
            <a:r>
              <a:rPr lang="en-US" sz="1600" kern="1200" dirty="0" smtClean="0">
                <a:solidFill>
                  <a:schemeClr val="accent2"/>
                </a:solidFill>
                <a:latin typeface="Arial" charset="0"/>
                <a:ea typeface="+mn-ea"/>
                <a:cs typeface="Times New Roman" pitchFamily="18" charset="0"/>
              </a:rPr>
              <a:t>Syntax:</a:t>
            </a:r>
          </a:p>
          <a:p>
            <a:pPr lvl="4" eaLnBrk="1" hangingPunct="1">
              <a:buFontTx/>
              <a:buNone/>
              <a:defRPr/>
            </a:pPr>
            <a:r>
              <a:rPr lang="en-IN" sz="1600" dirty="0" smtClean="0">
                <a:solidFill>
                  <a:schemeClr val="accent2"/>
                </a:solidFill>
                <a:latin typeface="Courier New" pitchFamily="49" charset="0"/>
                <a:cs typeface="Courier New" pitchFamily="49" charset="0"/>
              </a:rPr>
              <a:t>CREATE TABLE </a:t>
            </a:r>
            <a:r>
              <a:rPr lang="en-IN" sz="1600" dirty="0" err="1" smtClean="0">
                <a:solidFill>
                  <a:schemeClr val="accent2"/>
                </a:solidFill>
                <a:latin typeface="Courier New" pitchFamily="49" charset="0"/>
                <a:cs typeface="Courier New" pitchFamily="49" charset="0"/>
              </a:rPr>
              <a:t>table_name</a:t>
            </a:r>
            <a:endParaRPr lang="en-US" sz="1600" dirty="0" smtClean="0">
              <a:solidFill>
                <a:schemeClr val="accent2"/>
              </a:solidFill>
              <a:latin typeface="Courier New" pitchFamily="49" charset="0"/>
              <a:cs typeface="Courier New" pitchFamily="49" charset="0"/>
            </a:endParaRPr>
          </a:p>
          <a:p>
            <a:pPr lvl="4" eaLnBrk="1" hangingPunct="1">
              <a:buFontTx/>
              <a:buNone/>
              <a:defRPr/>
            </a:pPr>
            <a:r>
              <a:rPr lang="en-IN" sz="1600" dirty="0" smtClean="0">
                <a:solidFill>
                  <a:schemeClr val="accent2"/>
                </a:solidFill>
                <a:latin typeface="Courier New" pitchFamily="49" charset="0"/>
                <a:cs typeface="Courier New" pitchFamily="49" charset="0"/>
              </a:rPr>
              <a:t>(</a:t>
            </a:r>
            <a:endParaRPr lang="en-US" sz="1600" dirty="0" smtClean="0">
              <a:solidFill>
                <a:schemeClr val="accent2"/>
              </a:solidFill>
              <a:latin typeface="Courier New" pitchFamily="49" charset="0"/>
              <a:cs typeface="Courier New" pitchFamily="49" charset="0"/>
            </a:endParaRPr>
          </a:p>
          <a:p>
            <a:pPr lvl="4" eaLnBrk="1" hangingPunct="1">
              <a:buFontTx/>
              <a:buNone/>
              <a:defRPr/>
            </a:pPr>
            <a:r>
              <a:rPr lang="en-IN" sz="1600" dirty="0" err="1" smtClean="0">
                <a:solidFill>
                  <a:schemeClr val="accent2"/>
                </a:solidFill>
                <a:latin typeface="Courier New" pitchFamily="49" charset="0"/>
                <a:cs typeface="Courier New" pitchFamily="49" charset="0"/>
              </a:rPr>
              <a:t>col_name</a:t>
            </a:r>
            <a:r>
              <a:rPr lang="en-IN" sz="1600" dirty="0" smtClean="0">
                <a:solidFill>
                  <a:schemeClr val="accent2"/>
                </a:solidFill>
                <a:latin typeface="Courier New" pitchFamily="49" charset="0"/>
                <a:cs typeface="Courier New" pitchFamily="49" charset="0"/>
              </a:rPr>
              <a:t> [CONSTRAINT </a:t>
            </a:r>
            <a:r>
              <a:rPr lang="en-IN" sz="1600" dirty="0" err="1" smtClean="0">
                <a:solidFill>
                  <a:schemeClr val="accent2"/>
                </a:solidFill>
                <a:latin typeface="Courier New" pitchFamily="49" charset="0"/>
                <a:cs typeface="Courier New" pitchFamily="49" charset="0"/>
              </a:rPr>
              <a:t>constraint_name</a:t>
            </a:r>
            <a:r>
              <a:rPr lang="en-IN" sz="1600" dirty="0" smtClean="0">
                <a:solidFill>
                  <a:schemeClr val="accent2"/>
                </a:solidFill>
                <a:latin typeface="Courier New" pitchFamily="49" charset="0"/>
                <a:cs typeface="Courier New" pitchFamily="49" charset="0"/>
              </a:rPr>
              <a:t>] CHECK (expression)</a:t>
            </a:r>
            <a:endParaRPr lang="en-US" sz="1600" dirty="0" smtClean="0">
              <a:solidFill>
                <a:schemeClr val="accent2"/>
              </a:solidFill>
              <a:latin typeface="Courier New" pitchFamily="49" charset="0"/>
              <a:cs typeface="Courier New" pitchFamily="49" charset="0"/>
            </a:endParaRPr>
          </a:p>
          <a:p>
            <a:pPr lvl="4" eaLnBrk="1" hangingPunct="1">
              <a:buFontTx/>
              <a:buNone/>
              <a:defRPr/>
            </a:pPr>
            <a:r>
              <a:rPr lang="en-IN" sz="1600" dirty="0" smtClean="0">
                <a:solidFill>
                  <a:schemeClr val="accent2"/>
                </a:solidFill>
                <a:latin typeface="Courier New" pitchFamily="49" charset="0"/>
                <a:cs typeface="Courier New" pitchFamily="49" charset="0"/>
              </a:rPr>
              <a:t>(</a:t>
            </a:r>
            <a:r>
              <a:rPr lang="en-IN" sz="1600" dirty="0" err="1" smtClean="0">
                <a:solidFill>
                  <a:schemeClr val="accent2"/>
                </a:solidFill>
                <a:latin typeface="Courier New" pitchFamily="49" charset="0"/>
                <a:cs typeface="Courier New" pitchFamily="49" charset="0"/>
              </a:rPr>
              <a:t>col_name</a:t>
            </a:r>
            <a:r>
              <a:rPr lang="en-IN" sz="1600" dirty="0" smtClean="0">
                <a:solidFill>
                  <a:schemeClr val="accent2"/>
                </a:solidFill>
                <a:latin typeface="Courier New" pitchFamily="49" charset="0"/>
                <a:cs typeface="Courier New" pitchFamily="49" charset="0"/>
              </a:rPr>
              <a:t> [, </a:t>
            </a:r>
            <a:r>
              <a:rPr lang="en-IN" sz="1600" dirty="0" err="1" smtClean="0">
                <a:solidFill>
                  <a:schemeClr val="accent2"/>
                </a:solidFill>
                <a:latin typeface="Courier New" pitchFamily="49" charset="0"/>
                <a:cs typeface="Courier New" pitchFamily="49" charset="0"/>
              </a:rPr>
              <a:t>col_name</a:t>
            </a:r>
            <a:r>
              <a:rPr lang="en-IN" sz="1600" dirty="0" smtClean="0">
                <a:solidFill>
                  <a:schemeClr val="accent2"/>
                </a:solidFill>
                <a:latin typeface="Courier New" pitchFamily="49" charset="0"/>
                <a:cs typeface="Courier New" pitchFamily="49" charset="0"/>
              </a:rPr>
              <a:t> [, …]])</a:t>
            </a:r>
            <a:endParaRPr lang="en-US" sz="1600" dirty="0" smtClean="0">
              <a:solidFill>
                <a:schemeClr val="accent2"/>
              </a:solidFill>
              <a:latin typeface="Courier New" pitchFamily="49" charset="0"/>
              <a:cs typeface="Courier New" pitchFamily="49" charset="0"/>
            </a:endParaRPr>
          </a:p>
          <a:p>
            <a:pPr lvl="4" eaLnBrk="1" hangingPunct="1">
              <a:buFontTx/>
              <a:buNone/>
              <a:defRPr/>
            </a:pPr>
            <a:r>
              <a:rPr lang="en-IN" sz="1600" dirty="0" smtClean="0">
                <a:solidFill>
                  <a:schemeClr val="accent2"/>
                </a:solidFill>
                <a:latin typeface="Courier New" pitchFamily="49" charset="0"/>
                <a:cs typeface="Courier New" pitchFamily="49" charset="0"/>
              </a:rPr>
              <a:t>.</a:t>
            </a:r>
            <a:endParaRPr lang="en-US" sz="1600" dirty="0" smtClean="0">
              <a:solidFill>
                <a:schemeClr val="accent2"/>
              </a:solidFill>
              <a:latin typeface="Courier New" pitchFamily="49" charset="0"/>
              <a:cs typeface="Courier New" pitchFamily="49" charset="0"/>
            </a:endParaRPr>
          </a:p>
          <a:p>
            <a:pPr lvl="4" eaLnBrk="1" hangingPunct="1">
              <a:buFontTx/>
              <a:buNone/>
              <a:defRPr/>
            </a:pPr>
            <a:r>
              <a:rPr lang="en-IN" sz="1600" dirty="0" smtClean="0">
                <a:solidFill>
                  <a:schemeClr val="accent2"/>
                </a:solidFill>
                <a:latin typeface="Courier New" pitchFamily="49" charset="0"/>
                <a:cs typeface="Courier New" pitchFamily="49" charset="0"/>
              </a:rPr>
              <a:t>)</a:t>
            </a:r>
          </a:p>
          <a:p>
            <a:pPr lvl="2" eaLnBrk="1" hangingPunct="1">
              <a:buFontTx/>
              <a:buBlip>
                <a:blip r:embed="rId3"/>
              </a:buBlip>
              <a:defRPr/>
            </a:pPr>
            <a:r>
              <a:rPr lang="en-US" sz="1600" kern="1200" dirty="0" smtClean="0">
                <a:solidFill>
                  <a:schemeClr val="accent2"/>
                </a:solidFill>
                <a:latin typeface="Arial" charset="0"/>
                <a:cs typeface="Times New Roman" pitchFamily="18" charset="0"/>
              </a:rPr>
              <a:t>Can be specified by using the following keywords:</a:t>
            </a:r>
          </a:p>
          <a:p>
            <a:pPr lvl="3" eaLnBrk="1" hangingPunct="1">
              <a:buFontTx/>
              <a:buBlip>
                <a:blip r:embed="rId3"/>
              </a:buBlip>
              <a:defRPr/>
            </a:pPr>
            <a:r>
              <a:rPr lang="en-US" sz="1400" kern="1200" dirty="0" smtClean="0">
                <a:solidFill>
                  <a:schemeClr val="accent2"/>
                </a:solidFill>
                <a:latin typeface="Arial" charset="0"/>
                <a:cs typeface="Times New Roman" pitchFamily="18" charset="0"/>
              </a:rPr>
              <a:t>IN</a:t>
            </a:r>
          </a:p>
          <a:p>
            <a:pPr lvl="3" eaLnBrk="1" hangingPunct="1">
              <a:buFontTx/>
              <a:buBlip>
                <a:blip r:embed="rId3"/>
              </a:buBlip>
              <a:defRPr/>
            </a:pPr>
            <a:r>
              <a:rPr lang="en-US" sz="1400" kern="1200" dirty="0" smtClean="0">
                <a:solidFill>
                  <a:schemeClr val="accent2"/>
                </a:solidFill>
                <a:latin typeface="Arial" charset="0"/>
                <a:cs typeface="Times New Roman" pitchFamily="18" charset="0"/>
              </a:rPr>
              <a:t>LIKE </a:t>
            </a:r>
          </a:p>
          <a:p>
            <a:pPr lvl="3" eaLnBrk="1" hangingPunct="1">
              <a:buFontTx/>
              <a:buBlip>
                <a:blip r:embed="rId3"/>
              </a:buBlip>
              <a:defRPr/>
            </a:pPr>
            <a:r>
              <a:rPr lang="en-US" sz="1400" kern="1200" dirty="0" smtClean="0">
                <a:solidFill>
                  <a:schemeClr val="accent2"/>
                </a:solidFill>
                <a:latin typeface="Arial" charset="0"/>
                <a:cs typeface="Times New Roman" pitchFamily="18" charset="0"/>
              </a:rPr>
              <a:t>BETWEEN</a:t>
            </a:r>
            <a:endParaRPr lang="en-US" sz="1600" dirty="0" smtClean="0">
              <a:solidFill>
                <a:schemeClr val="accent2"/>
              </a:solidFill>
              <a:latin typeface="Courier New" pitchFamily="49" charset="0"/>
              <a:cs typeface="Courier New" pitchFamily="49" charset="0"/>
            </a:endParaRPr>
          </a:p>
          <a:p>
            <a:pPr lvl="2" eaLnBrk="1" hangingPunct="1">
              <a:buFontTx/>
              <a:buNone/>
              <a:defRPr/>
            </a:pPr>
            <a:endParaRPr lang="en-US" sz="1600" dirty="0" smtClean="0">
              <a:solidFill>
                <a:schemeClr val="accent2"/>
              </a:solidFill>
              <a:latin typeface="Courier New" pitchFamily="49" charset="0"/>
              <a:cs typeface="Courier New" pitchFamily="49" charset="0"/>
            </a:endParaRPr>
          </a:p>
          <a:p>
            <a:pPr lvl="1" eaLnBrk="1" hangingPunct="1">
              <a:buFontTx/>
              <a:buNone/>
              <a:defRPr/>
            </a:pPr>
            <a:endParaRPr lang="en-US" sz="1600" dirty="0" smtClean="0">
              <a:solidFill>
                <a:schemeClr val="accent2"/>
              </a:solidFill>
              <a:latin typeface="Courier New" pitchFamily="49" charset="0"/>
              <a:cs typeface="Courier New" pitchFamily="49" charset="0"/>
            </a:endParaRPr>
          </a:p>
          <a:p>
            <a:pPr lvl="1" eaLnBrk="1" hangingPunct="1">
              <a:buFontTx/>
              <a:buNone/>
              <a:defRPr/>
            </a:pPr>
            <a:endParaRPr lang="en-US" sz="1600" dirty="0" smtClean="0">
              <a:solidFill>
                <a:schemeClr val="accent2"/>
              </a:solidFill>
              <a:latin typeface="Courier New" pitchFamily="49" charset="0"/>
              <a:cs typeface="Courier New" pitchFamily="49" charset="0"/>
            </a:endParaRPr>
          </a:p>
        </p:txBody>
      </p:sp>
      <p:sp>
        <p:nvSpPr>
          <p:cNvPr id="13315"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b="1">
                <a:solidFill>
                  <a:srgbClr val="FF0000"/>
                </a:solidFill>
                <a:latin typeface="Tahoma" pitchFamily="34" charset="0"/>
                <a:cs typeface="Times New Roman" pitchFamily="18" charset="0"/>
              </a:rPr>
              <a:t>Implementing Data Integrity (Contd.)</a:t>
            </a:r>
          </a:p>
        </p:txBody>
      </p:sp>
    </p:spTree>
    <p:extLst>
      <p:ext uri="{BB962C8B-B14F-4D97-AF65-F5344CB8AC3E}">
        <p14:creationId xmlns:p14="http://schemas.microsoft.com/office/powerpoint/2010/main" val="35351396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4294967295"/>
          </p:nvPr>
        </p:nvSpPr>
        <p:spPr bwMode="auto">
          <a:xfrm>
            <a:off x="1830388" y="1598613"/>
            <a:ext cx="7313612" cy="4802187"/>
          </a:xfrm>
          <a:prstGeom prst="rect">
            <a:avLst/>
          </a:prstGeom>
          <a:solidFill>
            <a:srgbClr val="FFFFFF"/>
          </a:solidFill>
          <a:ln>
            <a:miter lim="800000"/>
            <a:headEnd/>
            <a:tailEnd/>
          </a:ln>
        </p:spPr>
        <p:txBody>
          <a:bodyPr/>
          <a:lstStyle/>
          <a:p>
            <a:pPr lvl="1" eaLnBrk="1" hangingPunct="1">
              <a:buFontTx/>
              <a:buBlip>
                <a:blip r:embed="rId3"/>
              </a:buBlip>
              <a:defRPr/>
            </a:pPr>
            <a:r>
              <a:rPr lang="en-US" sz="1800" kern="1200" dirty="0" smtClean="0">
                <a:solidFill>
                  <a:schemeClr val="accent2"/>
                </a:solidFill>
                <a:latin typeface="Arial" charset="0"/>
                <a:ea typeface="+mn-ea"/>
                <a:cs typeface="Times New Roman" pitchFamily="18" charset="0"/>
              </a:rPr>
              <a:t>IN:</a:t>
            </a:r>
          </a:p>
          <a:p>
            <a:pPr lvl="2" eaLnBrk="1" hangingPunct="1">
              <a:buFontTx/>
              <a:buBlip>
                <a:blip r:embed="rId3"/>
              </a:buBlip>
              <a:defRPr/>
            </a:pPr>
            <a:r>
              <a:rPr lang="en-US" sz="1600" kern="1200" dirty="0" smtClean="0">
                <a:solidFill>
                  <a:schemeClr val="accent2"/>
                </a:solidFill>
                <a:latin typeface="Arial" charset="0"/>
                <a:ea typeface="+mn-ea"/>
                <a:cs typeface="Times New Roman" pitchFamily="18" charset="0"/>
              </a:rPr>
              <a:t>Is used to ensure that the values entered are from a list of constant expressions. </a:t>
            </a:r>
          </a:p>
          <a:p>
            <a:pPr lvl="2" eaLnBrk="1" hangingPunct="1">
              <a:buFontTx/>
              <a:buBlip>
                <a:blip r:embed="rId3"/>
              </a:buBlip>
              <a:defRPr/>
            </a:pPr>
            <a:r>
              <a:rPr lang="en-US" sz="1600" kern="1200" dirty="0" smtClean="0">
                <a:solidFill>
                  <a:schemeClr val="accent2"/>
                </a:solidFill>
                <a:latin typeface="Arial" charset="0"/>
                <a:ea typeface="+mn-ea"/>
                <a:cs typeface="Times New Roman" pitchFamily="18" charset="0"/>
              </a:rPr>
              <a:t>For example:</a:t>
            </a:r>
          </a:p>
          <a:p>
            <a:pPr lvl="4" eaLnBrk="1" hangingPunct="1">
              <a:buFontTx/>
              <a:buNone/>
              <a:defRPr/>
            </a:pPr>
            <a:r>
              <a:rPr lang="en-US" sz="1400" kern="1200" dirty="0" smtClean="0">
                <a:solidFill>
                  <a:schemeClr val="accent2"/>
                </a:solidFill>
                <a:latin typeface="Arial" charset="0"/>
                <a:cs typeface="Times New Roman" pitchFamily="18" charset="0"/>
              </a:rPr>
              <a:t>	</a:t>
            </a:r>
            <a:r>
              <a:rPr lang="en-IN" sz="1600" dirty="0" smtClean="0">
                <a:solidFill>
                  <a:schemeClr val="accent2"/>
                </a:solidFill>
                <a:latin typeface="Courier New" pitchFamily="49" charset="0"/>
                <a:cs typeface="Courier New" pitchFamily="49" charset="0"/>
              </a:rPr>
              <a:t>CREATE TABLE </a:t>
            </a:r>
            <a:r>
              <a:rPr lang="en-IN" sz="1600" dirty="0" err="1" smtClean="0">
                <a:solidFill>
                  <a:schemeClr val="accent2"/>
                </a:solidFill>
                <a:latin typeface="Courier New" pitchFamily="49" charset="0"/>
                <a:cs typeface="Courier New" pitchFamily="49" charset="0"/>
              </a:rPr>
              <a:t>HumanResources.EmployeeLeave</a:t>
            </a:r>
            <a:endParaRPr lang="en-US" sz="1600" dirty="0" smtClean="0">
              <a:solidFill>
                <a:schemeClr val="accent2"/>
              </a:solidFill>
              <a:latin typeface="Courier New" pitchFamily="49" charset="0"/>
              <a:cs typeface="Courier New" pitchFamily="49" charset="0"/>
            </a:endParaRPr>
          </a:p>
          <a:p>
            <a:pPr lvl="4" eaLnBrk="1" hangingPunct="1">
              <a:buFontTx/>
              <a:buNone/>
              <a:defRPr/>
            </a:pPr>
            <a:r>
              <a:rPr lang="en-IN" sz="1600" dirty="0" smtClean="0">
                <a:solidFill>
                  <a:schemeClr val="accent2"/>
                </a:solidFill>
                <a:latin typeface="Courier New" pitchFamily="49" charset="0"/>
                <a:cs typeface="Courier New" pitchFamily="49" charset="0"/>
              </a:rPr>
              <a:t>(</a:t>
            </a:r>
            <a:endParaRPr lang="en-US" sz="1600" dirty="0" smtClean="0">
              <a:solidFill>
                <a:schemeClr val="accent2"/>
              </a:solidFill>
              <a:latin typeface="Courier New" pitchFamily="49" charset="0"/>
              <a:cs typeface="Courier New" pitchFamily="49" charset="0"/>
            </a:endParaRPr>
          </a:p>
          <a:p>
            <a:pPr lvl="4" eaLnBrk="1" hangingPunct="1">
              <a:buFontTx/>
              <a:buNone/>
              <a:defRPr/>
            </a:pPr>
            <a:r>
              <a:rPr lang="en-IN" sz="1600" dirty="0" err="1" smtClean="0">
                <a:solidFill>
                  <a:schemeClr val="accent2"/>
                </a:solidFill>
                <a:latin typeface="Courier New" pitchFamily="49" charset="0"/>
                <a:cs typeface="Courier New" pitchFamily="49" charset="0"/>
              </a:rPr>
              <a:t>EmployeeID</a:t>
            </a:r>
            <a:r>
              <a:rPr lang="en-IN" sz="1600" dirty="0" smtClean="0">
                <a:solidFill>
                  <a:schemeClr val="accent2"/>
                </a:solidFill>
                <a:latin typeface="Courier New" pitchFamily="49" charset="0"/>
                <a:cs typeface="Courier New" pitchFamily="49" charset="0"/>
              </a:rPr>
              <a:t> </a:t>
            </a:r>
            <a:r>
              <a:rPr lang="en-IN" sz="1600" dirty="0" err="1" smtClean="0">
                <a:solidFill>
                  <a:schemeClr val="accent2"/>
                </a:solidFill>
                <a:latin typeface="Courier New" pitchFamily="49" charset="0"/>
                <a:cs typeface="Courier New" pitchFamily="49" charset="0"/>
              </a:rPr>
              <a:t>int</a:t>
            </a:r>
            <a:r>
              <a:rPr lang="en-IN" sz="1600" dirty="0" smtClean="0">
                <a:solidFill>
                  <a:schemeClr val="accent2"/>
                </a:solidFill>
                <a:latin typeface="Courier New" pitchFamily="49" charset="0"/>
                <a:cs typeface="Courier New" pitchFamily="49" charset="0"/>
              </a:rPr>
              <a:t>,</a:t>
            </a:r>
            <a:endParaRPr lang="en-US" sz="1600" dirty="0" smtClean="0">
              <a:solidFill>
                <a:schemeClr val="accent2"/>
              </a:solidFill>
              <a:latin typeface="Courier New" pitchFamily="49" charset="0"/>
              <a:cs typeface="Courier New" pitchFamily="49" charset="0"/>
            </a:endParaRPr>
          </a:p>
          <a:p>
            <a:pPr lvl="4" eaLnBrk="1" hangingPunct="1">
              <a:buFontTx/>
              <a:buNone/>
              <a:defRPr/>
            </a:pPr>
            <a:r>
              <a:rPr lang="en-IN" sz="1600" dirty="0" err="1" smtClean="0">
                <a:solidFill>
                  <a:schemeClr val="accent2"/>
                </a:solidFill>
                <a:latin typeface="Courier New" pitchFamily="49" charset="0"/>
                <a:cs typeface="Courier New" pitchFamily="49" charset="0"/>
              </a:rPr>
              <a:t>LeaveStartDate</a:t>
            </a:r>
            <a:r>
              <a:rPr lang="en-IN" sz="1600" dirty="0" smtClean="0">
                <a:solidFill>
                  <a:schemeClr val="accent2"/>
                </a:solidFill>
                <a:latin typeface="Courier New" pitchFamily="49" charset="0"/>
                <a:cs typeface="Courier New" pitchFamily="49" charset="0"/>
              </a:rPr>
              <a:t> </a:t>
            </a:r>
            <a:r>
              <a:rPr lang="en-IN" sz="1600" dirty="0" err="1" smtClean="0">
                <a:solidFill>
                  <a:schemeClr val="accent2"/>
                </a:solidFill>
                <a:latin typeface="Courier New" pitchFamily="49" charset="0"/>
                <a:cs typeface="Courier New" pitchFamily="49" charset="0"/>
              </a:rPr>
              <a:t>datetime</a:t>
            </a:r>
            <a:r>
              <a:rPr lang="en-IN" sz="1600" dirty="0" smtClean="0">
                <a:solidFill>
                  <a:schemeClr val="accent2"/>
                </a:solidFill>
                <a:latin typeface="Courier New" pitchFamily="49" charset="0"/>
                <a:cs typeface="Courier New" pitchFamily="49" charset="0"/>
              </a:rPr>
              <a:t> CONSTRAINT </a:t>
            </a:r>
            <a:r>
              <a:rPr lang="en-IN" sz="1600" dirty="0" err="1" smtClean="0">
                <a:solidFill>
                  <a:schemeClr val="accent2"/>
                </a:solidFill>
                <a:latin typeface="Courier New" pitchFamily="49" charset="0"/>
                <a:cs typeface="Courier New" pitchFamily="49" charset="0"/>
              </a:rPr>
              <a:t>cpkLeaveStartDate</a:t>
            </a:r>
            <a:r>
              <a:rPr lang="en-IN" sz="1600" dirty="0" smtClean="0">
                <a:solidFill>
                  <a:schemeClr val="accent2"/>
                </a:solidFill>
                <a:latin typeface="Courier New" pitchFamily="49" charset="0"/>
                <a:cs typeface="Courier New" pitchFamily="49" charset="0"/>
              </a:rPr>
              <a:t> PRIMARY KEY(</a:t>
            </a:r>
            <a:r>
              <a:rPr lang="en-IN" sz="1600" dirty="0" err="1" smtClean="0">
                <a:solidFill>
                  <a:schemeClr val="accent2"/>
                </a:solidFill>
                <a:latin typeface="Courier New" pitchFamily="49" charset="0"/>
                <a:cs typeface="Courier New" pitchFamily="49" charset="0"/>
              </a:rPr>
              <a:t>EmployeeID</a:t>
            </a:r>
            <a:r>
              <a:rPr lang="en-IN" sz="1600" dirty="0" smtClean="0">
                <a:solidFill>
                  <a:schemeClr val="accent2"/>
                </a:solidFill>
                <a:latin typeface="Courier New" pitchFamily="49" charset="0"/>
                <a:cs typeface="Courier New" pitchFamily="49" charset="0"/>
              </a:rPr>
              <a:t>, </a:t>
            </a:r>
            <a:r>
              <a:rPr lang="en-IN" sz="1600" dirty="0" err="1" smtClean="0">
                <a:solidFill>
                  <a:schemeClr val="accent2"/>
                </a:solidFill>
                <a:latin typeface="Courier New" pitchFamily="49" charset="0"/>
                <a:cs typeface="Courier New" pitchFamily="49" charset="0"/>
              </a:rPr>
              <a:t>LeaveStartDate</a:t>
            </a:r>
            <a:r>
              <a:rPr lang="en-IN" sz="1600" dirty="0" smtClean="0">
                <a:solidFill>
                  <a:schemeClr val="accent2"/>
                </a:solidFill>
                <a:latin typeface="Courier New" pitchFamily="49" charset="0"/>
                <a:cs typeface="Courier New" pitchFamily="49" charset="0"/>
              </a:rPr>
              <a:t>),</a:t>
            </a:r>
            <a:endParaRPr lang="en-US" sz="1600" dirty="0" smtClean="0">
              <a:solidFill>
                <a:schemeClr val="accent2"/>
              </a:solidFill>
              <a:latin typeface="Courier New" pitchFamily="49" charset="0"/>
              <a:cs typeface="Courier New" pitchFamily="49" charset="0"/>
            </a:endParaRPr>
          </a:p>
          <a:p>
            <a:pPr lvl="4" eaLnBrk="1" hangingPunct="1">
              <a:buFontTx/>
              <a:buNone/>
              <a:defRPr/>
            </a:pPr>
            <a:r>
              <a:rPr lang="en-IN" sz="1600" dirty="0" err="1" smtClean="0">
                <a:solidFill>
                  <a:schemeClr val="accent2"/>
                </a:solidFill>
                <a:latin typeface="Courier New" pitchFamily="49" charset="0"/>
                <a:cs typeface="Courier New" pitchFamily="49" charset="0"/>
              </a:rPr>
              <a:t>LeaveEndDate</a:t>
            </a:r>
            <a:r>
              <a:rPr lang="en-IN" sz="1600" dirty="0" smtClean="0">
                <a:solidFill>
                  <a:schemeClr val="accent2"/>
                </a:solidFill>
                <a:latin typeface="Courier New" pitchFamily="49" charset="0"/>
                <a:cs typeface="Courier New" pitchFamily="49" charset="0"/>
              </a:rPr>
              <a:t> </a:t>
            </a:r>
            <a:r>
              <a:rPr lang="en-IN" sz="1600" dirty="0" err="1" smtClean="0">
                <a:solidFill>
                  <a:schemeClr val="accent2"/>
                </a:solidFill>
                <a:latin typeface="Courier New" pitchFamily="49" charset="0"/>
                <a:cs typeface="Courier New" pitchFamily="49" charset="0"/>
              </a:rPr>
              <a:t>datetime</a:t>
            </a:r>
            <a:r>
              <a:rPr lang="en-IN" sz="1600" dirty="0" smtClean="0">
                <a:solidFill>
                  <a:schemeClr val="accent2"/>
                </a:solidFill>
                <a:latin typeface="Courier New" pitchFamily="49" charset="0"/>
                <a:cs typeface="Courier New" pitchFamily="49" charset="0"/>
              </a:rPr>
              <a:t> NOT NULL,</a:t>
            </a:r>
            <a:endParaRPr lang="en-US" sz="1600" dirty="0" smtClean="0">
              <a:solidFill>
                <a:schemeClr val="accent2"/>
              </a:solidFill>
              <a:latin typeface="Courier New" pitchFamily="49" charset="0"/>
              <a:cs typeface="Courier New" pitchFamily="49" charset="0"/>
            </a:endParaRPr>
          </a:p>
          <a:p>
            <a:pPr lvl="4" eaLnBrk="1" hangingPunct="1">
              <a:buFontTx/>
              <a:buNone/>
              <a:defRPr/>
            </a:pPr>
            <a:r>
              <a:rPr lang="en-IN" sz="1600" dirty="0" err="1" smtClean="0">
                <a:solidFill>
                  <a:schemeClr val="accent2"/>
                </a:solidFill>
                <a:latin typeface="Courier New" pitchFamily="49" charset="0"/>
                <a:cs typeface="Courier New" pitchFamily="49" charset="0"/>
              </a:rPr>
              <a:t>LeaveReason</a:t>
            </a:r>
            <a:r>
              <a:rPr lang="en-IN" sz="1600" dirty="0" smtClean="0">
                <a:solidFill>
                  <a:schemeClr val="accent2"/>
                </a:solidFill>
                <a:latin typeface="Courier New" pitchFamily="49" charset="0"/>
                <a:cs typeface="Courier New" pitchFamily="49" charset="0"/>
              </a:rPr>
              <a:t> </a:t>
            </a:r>
            <a:r>
              <a:rPr lang="en-IN" sz="1600" dirty="0" err="1" smtClean="0">
                <a:solidFill>
                  <a:schemeClr val="accent2"/>
                </a:solidFill>
                <a:latin typeface="Courier New" pitchFamily="49" charset="0"/>
                <a:cs typeface="Courier New" pitchFamily="49" charset="0"/>
              </a:rPr>
              <a:t>varchar</a:t>
            </a:r>
            <a:r>
              <a:rPr lang="en-IN" sz="1600" dirty="0" smtClean="0">
                <a:solidFill>
                  <a:schemeClr val="accent2"/>
                </a:solidFill>
                <a:latin typeface="Courier New" pitchFamily="49" charset="0"/>
                <a:cs typeface="Courier New" pitchFamily="49" charset="0"/>
              </a:rPr>
              <a:t>(100),</a:t>
            </a:r>
            <a:endParaRPr lang="en-US" sz="1600" dirty="0" smtClean="0">
              <a:solidFill>
                <a:schemeClr val="accent2"/>
              </a:solidFill>
              <a:latin typeface="Courier New" pitchFamily="49" charset="0"/>
              <a:cs typeface="Courier New" pitchFamily="49" charset="0"/>
            </a:endParaRPr>
          </a:p>
          <a:p>
            <a:pPr lvl="4" eaLnBrk="1" hangingPunct="1">
              <a:buFontTx/>
              <a:buNone/>
              <a:defRPr/>
            </a:pPr>
            <a:r>
              <a:rPr lang="en-IN" sz="1600" dirty="0" err="1" smtClean="0">
                <a:solidFill>
                  <a:schemeClr val="accent2"/>
                </a:solidFill>
                <a:latin typeface="Courier New" pitchFamily="49" charset="0"/>
                <a:cs typeface="Courier New" pitchFamily="49" charset="0"/>
              </a:rPr>
              <a:t>LeaveType</a:t>
            </a:r>
            <a:r>
              <a:rPr lang="en-IN" sz="1600" dirty="0" smtClean="0">
                <a:solidFill>
                  <a:schemeClr val="accent2"/>
                </a:solidFill>
                <a:latin typeface="Courier New" pitchFamily="49" charset="0"/>
                <a:cs typeface="Courier New" pitchFamily="49" charset="0"/>
              </a:rPr>
              <a:t> char(2) CONSTRAINT </a:t>
            </a:r>
            <a:r>
              <a:rPr lang="en-IN" sz="1600" dirty="0" err="1" smtClean="0">
                <a:solidFill>
                  <a:schemeClr val="accent2"/>
                </a:solidFill>
                <a:latin typeface="Courier New" pitchFamily="49" charset="0"/>
                <a:cs typeface="Courier New" pitchFamily="49" charset="0"/>
              </a:rPr>
              <a:t>chkLeave</a:t>
            </a:r>
            <a:r>
              <a:rPr lang="en-IN" sz="1600" dirty="0" smtClean="0">
                <a:solidFill>
                  <a:schemeClr val="accent2"/>
                </a:solidFill>
                <a:latin typeface="Courier New" pitchFamily="49" charset="0"/>
                <a:cs typeface="Courier New" pitchFamily="49" charset="0"/>
              </a:rPr>
              <a:t> CHECK(</a:t>
            </a:r>
            <a:r>
              <a:rPr lang="en-IN" sz="1600" dirty="0" err="1" smtClean="0">
                <a:solidFill>
                  <a:schemeClr val="accent2"/>
                </a:solidFill>
                <a:latin typeface="Courier New" pitchFamily="49" charset="0"/>
                <a:cs typeface="Courier New" pitchFamily="49" charset="0"/>
              </a:rPr>
              <a:t>LeaveType</a:t>
            </a:r>
            <a:r>
              <a:rPr lang="en-IN" sz="1600" dirty="0" smtClean="0">
                <a:solidFill>
                  <a:schemeClr val="accent2"/>
                </a:solidFill>
                <a:latin typeface="Courier New" pitchFamily="49" charset="0"/>
                <a:cs typeface="Courier New" pitchFamily="49" charset="0"/>
              </a:rPr>
              <a:t> IN('CL','SL','PL'))</a:t>
            </a:r>
            <a:endParaRPr lang="en-US" sz="1600" dirty="0" smtClean="0">
              <a:solidFill>
                <a:schemeClr val="accent2"/>
              </a:solidFill>
              <a:latin typeface="Courier New" pitchFamily="49" charset="0"/>
              <a:cs typeface="Courier New" pitchFamily="49" charset="0"/>
            </a:endParaRPr>
          </a:p>
          <a:p>
            <a:pPr lvl="4" eaLnBrk="1" hangingPunct="1">
              <a:buFontTx/>
              <a:buNone/>
              <a:defRPr/>
            </a:pPr>
            <a:r>
              <a:rPr lang="en-IN" sz="1600" dirty="0" smtClean="0">
                <a:solidFill>
                  <a:schemeClr val="accent2"/>
                </a:solidFill>
                <a:latin typeface="Courier New" pitchFamily="49" charset="0"/>
                <a:cs typeface="Courier New" pitchFamily="49" charset="0"/>
              </a:rPr>
              <a:t>)</a:t>
            </a:r>
            <a:r>
              <a:rPr lang="en-IN" sz="1600" dirty="0" smtClean="0">
                <a:latin typeface="Courier New" pitchFamily="49" charset="0"/>
                <a:cs typeface="Courier New" pitchFamily="49" charset="0"/>
              </a:rPr>
              <a:t/>
            </a:r>
            <a:br>
              <a:rPr lang="en-IN" sz="1600" dirty="0" smtClean="0">
                <a:latin typeface="Courier New" pitchFamily="49" charset="0"/>
                <a:cs typeface="Courier New" pitchFamily="49" charset="0"/>
              </a:rPr>
            </a:br>
            <a:endParaRPr lang="en-US" sz="1600" kern="1200" dirty="0" smtClean="0">
              <a:solidFill>
                <a:schemeClr val="accent2"/>
              </a:solidFill>
              <a:latin typeface="Courier New" pitchFamily="49" charset="0"/>
              <a:cs typeface="Courier New" pitchFamily="49" charset="0"/>
            </a:endParaRPr>
          </a:p>
          <a:p>
            <a:pPr lvl="4" eaLnBrk="1" hangingPunct="1">
              <a:buFontTx/>
              <a:buNone/>
              <a:defRPr/>
            </a:pPr>
            <a:r>
              <a:rPr lang="en-US" sz="1400" kern="1200" dirty="0" smtClean="0">
                <a:solidFill>
                  <a:schemeClr val="accent2"/>
                </a:solidFill>
                <a:latin typeface="Courier New" pitchFamily="49" charset="0"/>
                <a:cs typeface="Courier New" pitchFamily="49" charset="0"/>
              </a:rPr>
              <a:t>	</a:t>
            </a:r>
            <a:endParaRPr lang="en-US" sz="1600" dirty="0" smtClean="0">
              <a:solidFill>
                <a:schemeClr val="accent2"/>
              </a:solidFill>
              <a:latin typeface="Courier New" pitchFamily="49" charset="0"/>
              <a:cs typeface="Courier New" pitchFamily="49" charset="0"/>
            </a:endParaRPr>
          </a:p>
          <a:p>
            <a:pPr lvl="1" eaLnBrk="1" hangingPunct="1">
              <a:buFontTx/>
              <a:buNone/>
              <a:defRPr/>
            </a:pPr>
            <a:endParaRPr lang="en-US" sz="1600" dirty="0" smtClean="0">
              <a:solidFill>
                <a:schemeClr val="accent2"/>
              </a:solidFill>
              <a:latin typeface="Courier New" pitchFamily="49" charset="0"/>
              <a:cs typeface="Courier New" pitchFamily="49" charset="0"/>
            </a:endParaRPr>
          </a:p>
          <a:p>
            <a:pPr lvl="1" eaLnBrk="1" hangingPunct="1">
              <a:buFontTx/>
              <a:buNone/>
              <a:defRPr/>
            </a:pPr>
            <a:endParaRPr lang="en-US" sz="1600" dirty="0" smtClean="0">
              <a:solidFill>
                <a:schemeClr val="accent2"/>
              </a:solidFill>
              <a:latin typeface="Courier New" pitchFamily="49" charset="0"/>
              <a:cs typeface="Courier New" pitchFamily="49" charset="0"/>
            </a:endParaRPr>
          </a:p>
        </p:txBody>
      </p:sp>
      <p:sp>
        <p:nvSpPr>
          <p:cNvPr id="14339"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b="1" dirty="0">
                <a:solidFill>
                  <a:srgbClr val="FF0000"/>
                </a:solidFill>
                <a:latin typeface="Tahoma" pitchFamily="34" charset="0"/>
                <a:cs typeface="Times New Roman" pitchFamily="18" charset="0"/>
              </a:rPr>
              <a:t>Implementing Data Integrity (Contd.)</a:t>
            </a:r>
          </a:p>
        </p:txBody>
      </p:sp>
    </p:spTree>
    <p:extLst>
      <p:ext uri="{BB962C8B-B14F-4D97-AF65-F5344CB8AC3E}">
        <p14:creationId xmlns:p14="http://schemas.microsoft.com/office/powerpoint/2010/main" val="1772054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4294967295"/>
          </p:nvPr>
        </p:nvSpPr>
        <p:spPr bwMode="auto">
          <a:xfrm>
            <a:off x="1830388" y="1598613"/>
            <a:ext cx="7313612" cy="4573587"/>
          </a:xfrm>
          <a:prstGeom prst="rect">
            <a:avLst/>
          </a:prstGeom>
          <a:solidFill>
            <a:srgbClr val="FFFFFF"/>
          </a:solidFill>
          <a:ln>
            <a:miter lim="800000"/>
            <a:headEnd/>
            <a:tailEnd/>
          </a:ln>
        </p:spPr>
        <p:txBody>
          <a:bodyPr/>
          <a:lstStyle/>
          <a:p>
            <a:pPr lvl="1" eaLnBrk="1" hangingPunct="1">
              <a:buFontTx/>
              <a:buBlip>
                <a:blip r:embed="rId3"/>
              </a:buBlip>
              <a:defRPr/>
            </a:pPr>
            <a:r>
              <a:rPr lang="en-US" sz="1800" kern="1200" dirty="0" smtClean="0">
                <a:solidFill>
                  <a:schemeClr val="accent2"/>
                </a:solidFill>
                <a:latin typeface="Arial" charset="0"/>
                <a:ea typeface="+mn-ea"/>
                <a:cs typeface="Times New Roman" pitchFamily="18" charset="0"/>
              </a:rPr>
              <a:t>LIKE:</a:t>
            </a:r>
          </a:p>
          <a:p>
            <a:pPr lvl="2" eaLnBrk="1" hangingPunct="1">
              <a:buFontTx/>
              <a:buBlip>
                <a:blip r:embed="rId3"/>
              </a:buBlip>
              <a:defRPr/>
            </a:pPr>
            <a:r>
              <a:rPr lang="en-US" sz="1600" kern="1200" dirty="0" smtClean="0">
                <a:solidFill>
                  <a:schemeClr val="accent2"/>
                </a:solidFill>
                <a:latin typeface="Arial" charset="0"/>
                <a:ea typeface="+mn-ea"/>
                <a:cs typeface="Times New Roman" pitchFamily="18" charset="0"/>
              </a:rPr>
              <a:t>Is used to ensure that the values entered in specific columns are of a certain pattern.  </a:t>
            </a:r>
          </a:p>
          <a:p>
            <a:pPr lvl="2" eaLnBrk="1" hangingPunct="1">
              <a:buFontTx/>
              <a:buBlip>
                <a:blip r:embed="rId3"/>
              </a:buBlip>
              <a:defRPr/>
            </a:pPr>
            <a:r>
              <a:rPr lang="en-US" sz="1600" kern="1200" dirty="0" smtClean="0">
                <a:solidFill>
                  <a:schemeClr val="accent2"/>
                </a:solidFill>
                <a:latin typeface="Arial" charset="0"/>
                <a:ea typeface="+mn-ea"/>
                <a:cs typeface="Times New Roman" pitchFamily="18" charset="0"/>
              </a:rPr>
              <a:t>For example:</a:t>
            </a:r>
          </a:p>
          <a:p>
            <a:pPr lvl="3" eaLnBrk="1" hangingPunct="1">
              <a:buFontTx/>
              <a:buNone/>
              <a:defRPr/>
            </a:pPr>
            <a:r>
              <a:rPr lang="en-US" kern="1200" dirty="0" smtClean="0">
                <a:solidFill>
                  <a:schemeClr val="accent2"/>
                </a:solidFill>
                <a:latin typeface="Arial" charset="0"/>
                <a:ea typeface="+mn-ea"/>
                <a:cs typeface="Times New Roman" pitchFamily="18" charset="0"/>
              </a:rPr>
              <a:t>	</a:t>
            </a:r>
            <a:r>
              <a:rPr lang="en-US" sz="1600" kern="1200" dirty="0" smtClean="0">
                <a:solidFill>
                  <a:schemeClr val="accent2"/>
                </a:solidFill>
                <a:latin typeface="Courier New" pitchFamily="49" charset="0"/>
                <a:cs typeface="Courier New" pitchFamily="49" charset="0"/>
              </a:rPr>
              <a:t>CREATE TABLE Emp</a:t>
            </a:r>
          </a:p>
          <a:p>
            <a:pPr lvl="3" eaLnBrk="1" hangingPunct="1">
              <a:buFontTx/>
              <a:buNone/>
              <a:defRPr/>
            </a:pPr>
            <a:r>
              <a:rPr lang="en-US" sz="1600" kern="1200" dirty="0" smtClean="0">
                <a:solidFill>
                  <a:schemeClr val="accent2"/>
                </a:solidFill>
                <a:latin typeface="Courier New" pitchFamily="49" charset="0"/>
                <a:cs typeface="Courier New" pitchFamily="49" charset="0"/>
              </a:rPr>
              <a:t>	(</a:t>
            </a:r>
          </a:p>
          <a:p>
            <a:pPr lvl="3" eaLnBrk="1" hangingPunct="1">
              <a:buFontTx/>
              <a:buNone/>
              <a:defRPr/>
            </a:pPr>
            <a:r>
              <a:rPr lang="en-US" sz="1600" kern="1200" dirty="0" smtClean="0">
                <a:solidFill>
                  <a:schemeClr val="accent2"/>
                </a:solidFill>
                <a:latin typeface="Courier New" pitchFamily="49" charset="0"/>
                <a:cs typeface="Courier New" pitchFamily="49" charset="0"/>
              </a:rPr>
              <a:t>	...</a:t>
            </a:r>
          </a:p>
          <a:p>
            <a:pPr lvl="3" eaLnBrk="1" hangingPunct="1">
              <a:buFontTx/>
              <a:buNone/>
              <a:defRPr/>
            </a:pPr>
            <a:r>
              <a:rPr lang="en-US" sz="1600" kern="1200" dirty="0" smtClean="0">
                <a:solidFill>
                  <a:schemeClr val="accent2"/>
                </a:solidFill>
                <a:latin typeface="Courier New" pitchFamily="49" charset="0"/>
                <a:cs typeface="Courier New" pitchFamily="49" charset="0"/>
              </a:rPr>
              <a:t>	...</a:t>
            </a:r>
          </a:p>
          <a:p>
            <a:pPr lvl="3" eaLnBrk="1" hangingPunct="1">
              <a:buFontTx/>
              <a:buNone/>
              <a:defRPr/>
            </a:pPr>
            <a:r>
              <a:rPr lang="en-US" sz="1600" kern="1200" dirty="0" smtClean="0">
                <a:solidFill>
                  <a:schemeClr val="accent2"/>
                </a:solidFill>
                <a:latin typeface="Courier New" pitchFamily="49" charset="0"/>
                <a:cs typeface="Courier New" pitchFamily="49" charset="0"/>
              </a:rPr>
              <a:t>	</a:t>
            </a:r>
            <a:r>
              <a:rPr lang="en-US" sz="1600" kern="1200" dirty="0" err="1" smtClean="0">
                <a:solidFill>
                  <a:schemeClr val="accent2"/>
                </a:solidFill>
                <a:latin typeface="Courier New" pitchFamily="49" charset="0"/>
                <a:cs typeface="Courier New" pitchFamily="49" charset="0"/>
              </a:rPr>
              <a:t>DeptCode</a:t>
            </a:r>
            <a:r>
              <a:rPr lang="en-US" sz="1600" kern="1200" dirty="0" smtClean="0">
                <a:solidFill>
                  <a:schemeClr val="accent2"/>
                </a:solidFill>
                <a:latin typeface="Courier New" pitchFamily="49" charset="0"/>
                <a:cs typeface="Courier New" pitchFamily="49" charset="0"/>
              </a:rPr>
              <a:t> char(4) CHECK (</a:t>
            </a:r>
            <a:r>
              <a:rPr lang="en-US" sz="1600" kern="1200" dirty="0" err="1" smtClean="0">
                <a:solidFill>
                  <a:schemeClr val="accent2"/>
                </a:solidFill>
                <a:latin typeface="Courier New" pitchFamily="49" charset="0"/>
                <a:cs typeface="Courier New" pitchFamily="49" charset="0"/>
              </a:rPr>
              <a:t>DeptCode</a:t>
            </a:r>
            <a:r>
              <a:rPr lang="en-US" sz="1600" kern="1200" dirty="0" smtClean="0">
                <a:solidFill>
                  <a:schemeClr val="accent2"/>
                </a:solidFill>
                <a:latin typeface="Courier New" pitchFamily="49" charset="0"/>
                <a:cs typeface="Courier New" pitchFamily="49" charset="0"/>
              </a:rPr>
              <a:t> LIKE '[0-9][0-9][0-9][0-9]')</a:t>
            </a:r>
          </a:p>
          <a:p>
            <a:pPr lvl="3" eaLnBrk="1" hangingPunct="1">
              <a:buFontTx/>
              <a:buNone/>
              <a:defRPr/>
            </a:pPr>
            <a:r>
              <a:rPr lang="en-US" sz="1600" kern="1200" dirty="0" smtClean="0">
                <a:solidFill>
                  <a:schemeClr val="accent2"/>
                </a:solidFill>
                <a:latin typeface="Courier New" pitchFamily="49" charset="0"/>
                <a:cs typeface="Courier New" pitchFamily="49" charset="0"/>
              </a:rPr>
              <a:t>	)</a:t>
            </a:r>
          </a:p>
          <a:p>
            <a:pPr lvl="4" eaLnBrk="1" hangingPunct="1">
              <a:buFontTx/>
              <a:buNone/>
              <a:defRPr/>
            </a:pPr>
            <a:endParaRPr lang="en-US" sz="1400" kern="1200" dirty="0" smtClean="0">
              <a:solidFill>
                <a:schemeClr val="accent2"/>
              </a:solidFill>
              <a:latin typeface="Courier New" pitchFamily="49" charset="0"/>
              <a:cs typeface="Courier New" pitchFamily="49" charset="0"/>
            </a:endParaRPr>
          </a:p>
          <a:p>
            <a:pPr lvl="4" eaLnBrk="1" hangingPunct="1">
              <a:buFontTx/>
              <a:buNone/>
              <a:defRPr/>
            </a:pPr>
            <a:r>
              <a:rPr lang="en-US" sz="1400" kern="1200" dirty="0" smtClean="0">
                <a:solidFill>
                  <a:schemeClr val="accent2"/>
                </a:solidFill>
                <a:latin typeface="Courier New" pitchFamily="49" charset="0"/>
                <a:cs typeface="Courier New" pitchFamily="49" charset="0"/>
              </a:rPr>
              <a:t>	</a:t>
            </a:r>
            <a:endParaRPr lang="en-US" sz="1600" dirty="0" smtClean="0">
              <a:solidFill>
                <a:schemeClr val="accent2"/>
              </a:solidFill>
              <a:latin typeface="Courier New" pitchFamily="49" charset="0"/>
              <a:cs typeface="Courier New" pitchFamily="49" charset="0"/>
            </a:endParaRPr>
          </a:p>
          <a:p>
            <a:pPr lvl="1" eaLnBrk="1" hangingPunct="1">
              <a:buFontTx/>
              <a:buNone/>
              <a:defRPr/>
            </a:pPr>
            <a:endParaRPr lang="en-US" sz="1600" dirty="0" smtClean="0">
              <a:solidFill>
                <a:schemeClr val="accent2"/>
              </a:solidFill>
              <a:latin typeface="Courier New" pitchFamily="49" charset="0"/>
              <a:cs typeface="Courier New" pitchFamily="49" charset="0"/>
            </a:endParaRPr>
          </a:p>
          <a:p>
            <a:pPr lvl="1" eaLnBrk="1" hangingPunct="1">
              <a:buFontTx/>
              <a:buNone/>
              <a:defRPr/>
            </a:pPr>
            <a:endParaRPr lang="en-US" sz="1600" dirty="0" smtClean="0">
              <a:solidFill>
                <a:schemeClr val="accent2"/>
              </a:solidFill>
              <a:latin typeface="Courier New" pitchFamily="49" charset="0"/>
              <a:cs typeface="Courier New" pitchFamily="49" charset="0"/>
            </a:endParaRPr>
          </a:p>
        </p:txBody>
      </p:sp>
      <p:sp>
        <p:nvSpPr>
          <p:cNvPr id="15363"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b="1" dirty="0">
                <a:solidFill>
                  <a:srgbClr val="FF0000"/>
                </a:solidFill>
                <a:latin typeface="Tahoma" pitchFamily="34" charset="0"/>
                <a:cs typeface="Times New Roman" pitchFamily="18" charset="0"/>
              </a:rPr>
              <a:t>Implementing Data Integrity (Contd.)</a:t>
            </a:r>
          </a:p>
        </p:txBody>
      </p:sp>
    </p:spTree>
    <p:extLst>
      <p:ext uri="{BB962C8B-B14F-4D97-AF65-F5344CB8AC3E}">
        <p14:creationId xmlns:p14="http://schemas.microsoft.com/office/powerpoint/2010/main" val="21198990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4294967295"/>
          </p:nvPr>
        </p:nvSpPr>
        <p:spPr bwMode="auto">
          <a:xfrm>
            <a:off x="1830388" y="1598613"/>
            <a:ext cx="7313612" cy="4573587"/>
          </a:xfrm>
          <a:prstGeom prst="rect">
            <a:avLst/>
          </a:prstGeom>
          <a:solidFill>
            <a:srgbClr val="FFFFFF"/>
          </a:solidFill>
          <a:ln>
            <a:miter lim="800000"/>
            <a:headEnd/>
            <a:tailEnd/>
          </a:ln>
        </p:spPr>
        <p:txBody>
          <a:bodyPr/>
          <a:lstStyle/>
          <a:p>
            <a:pPr lvl="1" eaLnBrk="1" hangingPunct="1">
              <a:buFontTx/>
              <a:buBlip>
                <a:blip r:embed="rId3"/>
              </a:buBlip>
              <a:defRPr/>
            </a:pPr>
            <a:r>
              <a:rPr lang="en-US" sz="1800" kern="1200" dirty="0" smtClean="0">
                <a:solidFill>
                  <a:schemeClr val="accent2"/>
                </a:solidFill>
                <a:latin typeface="Arial" charset="0"/>
                <a:ea typeface="+mn-ea"/>
                <a:cs typeface="Times New Roman" pitchFamily="18" charset="0"/>
              </a:rPr>
              <a:t>BETWEEN:</a:t>
            </a:r>
          </a:p>
          <a:p>
            <a:pPr lvl="2" eaLnBrk="1" hangingPunct="1">
              <a:buFontTx/>
              <a:buBlip>
                <a:blip r:embed="rId3"/>
              </a:buBlip>
              <a:defRPr/>
            </a:pPr>
            <a:r>
              <a:rPr lang="en-US" sz="1600" kern="1200" dirty="0" smtClean="0">
                <a:solidFill>
                  <a:schemeClr val="accent2"/>
                </a:solidFill>
                <a:latin typeface="Arial" charset="0"/>
                <a:ea typeface="+mn-ea"/>
                <a:cs typeface="Times New Roman" pitchFamily="18" charset="0"/>
              </a:rPr>
              <a:t>Is used to specify a range of constant expressions by using the BETWEEN keyword. </a:t>
            </a:r>
          </a:p>
          <a:p>
            <a:pPr lvl="2" eaLnBrk="1" hangingPunct="1">
              <a:buFontTx/>
              <a:buBlip>
                <a:blip r:embed="rId3"/>
              </a:buBlip>
              <a:defRPr/>
            </a:pPr>
            <a:r>
              <a:rPr lang="en-US" sz="1600" kern="1200" dirty="0" smtClean="0">
                <a:solidFill>
                  <a:schemeClr val="accent2"/>
                </a:solidFill>
                <a:latin typeface="Arial" charset="0"/>
                <a:ea typeface="+mn-ea"/>
                <a:cs typeface="Times New Roman" pitchFamily="18" charset="0"/>
              </a:rPr>
              <a:t>For example:</a:t>
            </a:r>
          </a:p>
          <a:p>
            <a:pPr lvl="3" eaLnBrk="1" hangingPunct="1">
              <a:buFontTx/>
              <a:buNone/>
              <a:defRPr/>
            </a:pPr>
            <a:r>
              <a:rPr lang="en-US" sz="1400" kern="1200" dirty="0" smtClean="0">
                <a:solidFill>
                  <a:schemeClr val="accent2"/>
                </a:solidFill>
                <a:latin typeface="Arial" charset="0"/>
                <a:cs typeface="Times New Roman" pitchFamily="18" charset="0"/>
              </a:rPr>
              <a:t>	</a:t>
            </a:r>
            <a:r>
              <a:rPr lang="en-US" sz="1600" kern="1200" dirty="0" smtClean="0">
                <a:solidFill>
                  <a:schemeClr val="accent2"/>
                </a:solidFill>
                <a:latin typeface="Courier New" pitchFamily="49" charset="0"/>
                <a:cs typeface="Courier New" pitchFamily="49" charset="0"/>
              </a:rPr>
              <a:t>CREATE TABLE </a:t>
            </a:r>
            <a:r>
              <a:rPr lang="en-US" sz="1600" kern="1200" dirty="0" err="1" smtClean="0">
                <a:solidFill>
                  <a:schemeClr val="accent2"/>
                </a:solidFill>
                <a:latin typeface="Courier New" pitchFamily="49" charset="0"/>
                <a:cs typeface="Courier New" pitchFamily="49" charset="0"/>
              </a:rPr>
              <a:t>EmpTable</a:t>
            </a:r>
            <a:endParaRPr lang="en-US" sz="1600" kern="1200" dirty="0" smtClean="0">
              <a:solidFill>
                <a:schemeClr val="accent2"/>
              </a:solidFill>
              <a:latin typeface="Courier New" pitchFamily="49" charset="0"/>
              <a:cs typeface="Courier New" pitchFamily="49" charset="0"/>
            </a:endParaRPr>
          </a:p>
          <a:p>
            <a:pPr lvl="3" eaLnBrk="1" hangingPunct="1">
              <a:buFontTx/>
              <a:buNone/>
              <a:defRPr/>
            </a:pPr>
            <a:r>
              <a:rPr lang="en-US" sz="1600" kern="1200" dirty="0" smtClean="0">
                <a:solidFill>
                  <a:schemeClr val="accent2"/>
                </a:solidFill>
                <a:latin typeface="Courier New" pitchFamily="49" charset="0"/>
                <a:cs typeface="Courier New" pitchFamily="49" charset="0"/>
              </a:rPr>
              <a:t>(</a:t>
            </a:r>
          </a:p>
          <a:p>
            <a:pPr lvl="3" eaLnBrk="1" hangingPunct="1">
              <a:buFontTx/>
              <a:buNone/>
              <a:defRPr/>
            </a:pPr>
            <a:r>
              <a:rPr lang="en-US" sz="1600" kern="1200" dirty="0" smtClean="0">
                <a:solidFill>
                  <a:schemeClr val="accent2"/>
                </a:solidFill>
                <a:latin typeface="Courier New" pitchFamily="49" charset="0"/>
                <a:cs typeface="Courier New" pitchFamily="49" charset="0"/>
              </a:rPr>
              <a:t>...</a:t>
            </a:r>
          </a:p>
          <a:p>
            <a:pPr lvl="3" eaLnBrk="1" hangingPunct="1">
              <a:buFontTx/>
              <a:buNone/>
              <a:defRPr/>
            </a:pPr>
            <a:r>
              <a:rPr lang="en-US" sz="1600" kern="1200" dirty="0" smtClean="0">
                <a:solidFill>
                  <a:schemeClr val="accent2"/>
                </a:solidFill>
                <a:latin typeface="Courier New" pitchFamily="49" charset="0"/>
                <a:cs typeface="Courier New" pitchFamily="49" charset="0"/>
              </a:rPr>
              <a:t>...</a:t>
            </a:r>
          </a:p>
          <a:p>
            <a:pPr lvl="3" eaLnBrk="1" hangingPunct="1">
              <a:buFontTx/>
              <a:buNone/>
              <a:defRPr/>
            </a:pPr>
            <a:r>
              <a:rPr lang="en-US" sz="1600" kern="1200" dirty="0" err="1" smtClean="0">
                <a:solidFill>
                  <a:schemeClr val="accent2"/>
                </a:solidFill>
                <a:latin typeface="Courier New" pitchFamily="49" charset="0"/>
                <a:cs typeface="Courier New" pitchFamily="49" charset="0"/>
              </a:rPr>
              <a:t>sal</a:t>
            </a:r>
            <a:r>
              <a:rPr lang="en-US" sz="1600" kern="1200" dirty="0" smtClean="0">
                <a:solidFill>
                  <a:schemeClr val="accent2"/>
                </a:solidFill>
                <a:latin typeface="Courier New" pitchFamily="49" charset="0"/>
                <a:cs typeface="Courier New" pitchFamily="49" charset="0"/>
              </a:rPr>
              <a:t> money CHECK (</a:t>
            </a:r>
            <a:r>
              <a:rPr lang="en-US" sz="1600" kern="1200" dirty="0" err="1" smtClean="0">
                <a:solidFill>
                  <a:schemeClr val="accent2"/>
                </a:solidFill>
                <a:latin typeface="Courier New" pitchFamily="49" charset="0"/>
                <a:cs typeface="Courier New" pitchFamily="49" charset="0"/>
              </a:rPr>
              <a:t>sal</a:t>
            </a:r>
            <a:r>
              <a:rPr lang="en-US" sz="1600" kern="1200" dirty="0" smtClean="0">
                <a:solidFill>
                  <a:schemeClr val="accent2"/>
                </a:solidFill>
                <a:latin typeface="Courier New" pitchFamily="49" charset="0"/>
                <a:cs typeface="Courier New" pitchFamily="49" charset="0"/>
              </a:rPr>
              <a:t> BETWEEN 20000 AND 80000)</a:t>
            </a:r>
          </a:p>
          <a:p>
            <a:pPr lvl="3" eaLnBrk="1" hangingPunct="1">
              <a:buFontTx/>
              <a:buNone/>
              <a:defRPr/>
            </a:pPr>
            <a:r>
              <a:rPr lang="en-US" sz="1600" kern="1200" dirty="0" smtClean="0">
                <a:solidFill>
                  <a:schemeClr val="accent2"/>
                </a:solidFill>
                <a:latin typeface="Courier New" pitchFamily="49" charset="0"/>
                <a:cs typeface="Courier New" pitchFamily="49" charset="0"/>
              </a:rPr>
              <a:t>)</a:t>
            </a:r>
          </a:p>
          <a:p>
            <a:pPr lvl="4" eaLnBrk="1" hangingPunct="1">
              <a:buFontTx/>
              <a:buNone/>
              <a:defRPr/>
            </a:pPr>
            <a:endParaRPr lang="en-US" sz="1600" dirty="0" smtClean="0">
              <a:solidFill>
                <a:schemeClr val="accent2"/>
              </a:solidFill>
              <a:latin typeface="Courier New" pitchFamily="49" charset="0"/>
              <a:cs typeface="Courier New" pitchFamily="49" charset="0"/>
            </a:endParaRPr>
          </a:p>
          <a:p>
            <a:pPr lvl="1" eaLnBrk="1" hangingPunct="1">
              <a:buFontTx/>
              <a:buNone/>
              <a:defRPr/>
            </a:pPr>
            <a:endParaRPr lang="en-US" sz="1600" dirty="0" smtClean="0">
              <a:solidFill>
                <a:schemeClr val="accent2"/>
              </a:solidFill>
              <a:latin typeface="Courier New" pitchFamily="49" charset="0"/>
              <a:cs typeface="Courier New" pitchFamily="49" charset="0"/>
            </a:endParaRPr>
          </a:p>
          <a:p>
            <a:pPr lvl="1" eaLnBrk="1" hangingPunct="1">
              <a:buFontTx/>
              <a:buNone/>
              <a:defRPr/>
            </a:pPr>
            <a:endParaRPr lang="en-US" sz="1600" dirty="0" smtClean="0">
              <a:solidFill>
                <a:schemeClr val="accent2"/>
              </a:solidFill>
              <a:latin typeface="Courier New" pitchFamily="49" charset="0"/>
              <a:cs typeface="Courier New" pitchFamily="49" charset="0"/>
            </a:endParaRPr>
          </a:p>
        </p:txBody>
      </p:sp>
      <p:sp>
        <p:nvSpPr>
          <p:cNvPr id="16387"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b="1" dirty="0">
                <a:solidFill>
                  <a:srgbClr val="FF0000"/>
                </a:solidFill>
                <a:latin typeface="Tahoma" pitchFamily="34" charset="0"/>
                <a:cs typeface="Times New Roman" pitchFamily="18" charset="0"/>
              </a:rPr>
              <a:t>Implementing Data Integrity (Contd.)</a:t>
            </a:r>
          </a:p>
        </p:txBody>
      </p:sp>
    </p:spTree>
    <p:extLst>
      <p:ext uri="{BB962C8B-B14F-4D97-AF65-F5344CB8AC3E}">
        <p14:creationId xmlns:p14="http://schemas.microsoft.com/office/powerpoint/2010/main" val="2830721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4294967295"/>
          </p:nvPr>
        </p:nvSpPr>
        <p:spPr bwMode="auto">
          <a:xfrm>
            <a:off x="1830388" y="1598613"/>
            <a:ext cx="7313612" cy="4421187"/>
          </a:xfrm>
          <a:prstGeom prst="rect">
            <a:avLst/>
          </a:prstGeom>
          <a:solidFill>
            <a:srgbClr val="FFFFFF"/>
          </a:solidFill>
          <a:ln>
            <a:miter lim="800000"/>
            <a:headEnd/>
            <a:tailEnd/>
          </a:ln>
        </p:spPr>
        <p:txBody>
          <a:bodyPr>
            <a:normAutofit fontScale="92500" lnSpcReduction="10000"/>
          </a:bodyPr>
          <a:lstStyle/>
          <a:p>
            <a:pPr lvl="1" eaLnBrk="1" hangingPunct="1">
              <a:buFontTx/>
              <a:buBlip>
                <a:blip r:embed="rId3"/>
              </a:buBlip>
              <a:defRPr/>
            </a:pPr>
            <a:r>
              <a:rPr lang="en-US" sz="1800" kern="1200" dirty="0" smtClean="0">
                <a:solidFill>
                  <a:schemeClr val="accent2"/>
                </a:solidFill>
                <a:latin typeface="Arial" charset="0"/>
                <a:ea typeface="+mn-ea"/>
                <a:cs typeface="Times New Roman" pitchFamily="18" charset="0"/>
              </a:rPr>
              <a:t>Default constraint:</a:t>
            </a:r>
          </a:p>
          <a:p>
            <a:pPr lvl="2" eaLnBrk="1" hangingPunct="1">
              <a:buFontTx/>
              <a:buBlip>
                <a:blip r:embed="rId3"/>
              </a:buBlip>
              <a:defRPr/>
            </a:pPr>
            <a:r>
              <a:rPr lang="en-US" sz="1600" kern="1200" dirty="0" smtClean="0">
                <a:solidFill>
                  <a:schemeClr val="accent2"/>
                </a:solidFill>
                <a:latin typeface="Arial" charset="0"/>
                <a:ea typeface="+mn-ea"/>
                <a:cs typeface="Times New Roman" pitchFamily="18" charset="0"/>
              </a:rPr>
              <a:t>Can be used to assign a constant value to a column, and the user need not insert values for such a column.</a:t>
            </a:r>
          </a:p>
          <a:p>
            <a:pPr lvl="2" eaLnBrk="1" hangingPunct="1">
              <a:buFontTx/>
              <a:buBlip>
                <a:blip r:embed="rId3"/>
              </a:buBlip>
              <a:defRPr/>
            </a:pPr>
            <a:r>
              <a:rPr lang="en-US" sz="1600" kern="1200" dirty="0" smtClean="0">
                <a:solidFill>
                  <a:schemeClr val="accent2"/>
                </a:solidFill>
                <a:latin typeface="Arial" charset="0"/>
                <a:ea typeface="+mn-ea"/>
                <a:cs typeface="Times New Roman" pitchFamily="18" charset="0"/>
              </a:rPr>
              <a:t>Syntax:</a:t>
            </a:r>
          </a:p>
          <a:p>
            <a:pPr marL="1657350" lvl="4" indent="-342900" eaLnBrk="1" hangingPunct="1">
              <a:buFontTx/>
              <a:buNone/>
              <a:defRPr/>
            </a:pPr>
            <a:r>
              <a:rPr lang="en-US" sz="1200" dirty="0" smtClean="0">
                <a:solidFill>
                  <a:schemeClr val="accent2"/>
                </a:solidFill>
                <a:latin typeface="Arial" charset="0"/>
                <a:ea typeface="+mn-ea"/>
                <a:cs typeface="Times New Roman" pitchFamily="18" charset="0"/>
              </a:rPr>
              <a:t> 	</a:t>
            </a:r>
            <a:r>
              <a:rPr lang="en-US" sz="1600" dirty="0" smtClean="0">
                <a:solidFill>
                  <a:schemeClr val="accent2"/>
                </a:solidFill>
                <a:latin typeface="Courier New" pitchFamily="49" charset="0"/>
                <a:ea typeface="+mn-ea"/>
                <a:cs typeface="Courier New" pitchFamily="49" charset="0"/>
              </a:rPr>
              <a:t>CREATE TABLE </a:t>
            </a:r>
            <a:r>
              <a:rPr lang="en-US" sz="1600" dirty="0" err="1" smtClean="0">
                <a:solidFill>
                  <a:schemeClr val="accent2"/>
                </a:solidFill>
                <a:latin typeface="Courier New" pitchFamily="49" charset="0"/>
                <a:ea typeface="+mn-ea"/>
                <a:cs typeface="Courier New" pitchFamily="49" charset="0"/>
              </a:rPr>
              <a:t>table_name</a:t>
            </a:r>
            <a:r>
              <a:rPr lang="en-US" sz="1600" dirty="0" smtClean="0">
                <a:solidFill>
                  <a:schemeClr val="accent2"/>
                </a:solidFill>
                <a:latin typeface="Courier New" pitchFamily="49" charset="0"/>
                <a:ea typeface="+mn-ea"/>
                <a:cs typeface="Courier New" pitchFamily="49" charset="0"/>
              </a:rPr>
              <a:t>	(</a:t>
            </a:r>
          </a:p>
          <a:p>
            <a:pPr marL="1657350" lvl="4" indent="-342900" eaLnBrk="1" hangingPunct="1">
              <a:buFontTx/>
              <a:buNone/>
              <a:defRPr/>
            </a:pPr>
            <a:r>
              <a:rPr lang="en-US" sz="1600" dirty="0" smtClean="0">
                <a:solidFill>
                  <a:schemeClr val="accent2"/>
                </a:solidFill>
                <a:latin typeface="Courier New" pitchFamily="49" charset="0"/>
                <a:ea typeface="+mn-ea"/>
                <a:cs typeface="Courier New" pitchFamily="49" charset="0"/>
              </a:rPr>
              <a:t>	</a:t>
            </a:r>
            <a:r>
              <a:rPr lang="en-US" sz="1600" dirty="0" err="1" smtClean="0">
                <a:solidFill>
                  <a:schemeClr val="accent2"/>
                </a:solidFill>
                <a:latin typeface="Courier New" pitchFamily="49" charset="0"/>
                <a:ea typeface="+mn-ea"/>
                <a:cs typeface="Courier New" pitchFamily="49" charset="0"/>
              </a:rPr>
              <a:t>col_name</a:t>
            </a:r>
            <a:r>
              <a:rPr lang="en-US" sz="1600" dirty="0" smtClean="0">
                <a:solidFill>
                  <a:schemeClr val="accent2"/>
                </a:solidFill>
                <a:latin typeface="Courier New" pitchFamily="49" charset="0"/>
                <a:ea typeface="+mn-ea"/>
                <a:cs typeface="Courier New" pitchFamily="49" charset="0"/>
              </a:rPr>
              <a:t> [CONSTRAINT </a:t>
            </a:r>
            <a:r>
              <a:rPr lang="en-US" sz="1600" dirty="0" err="1" smtClean="0">
                <a:solidFill>
                  <a:schemeClr val="accent2"/>
                </a:solidFill>
                <a:latin typeface="Courier New" pitchFamily="49" charset="0"/>
                <a:ea typeface="+mn-ea"/>
                <a:cs typeface="Courier New" pitchFamily="49" charset="0"/>
              </a:rPr>
              <a:t>constraint_name</a:t>
            </a:r>
            <a:r>
              <a:rPr lang="en-US" sz="1600" dirty="0" smtClean="0">
                <a:solidFill>
                  <a:schemeClr val="accent2"/>
                </a:solidFill>
                <a:latin typeface="Courier New" pitchFamily="49" charset="0"/>
                <a:ea typeface="+mn-ea"/>
                <a:cs typeface="Courier New" pitchFamily="49" charset="0"/>
              </a:rPr>
              <a:t>] DEFAULT (</a:t>
            </a:r>
            <a:r>
              <a:rPr lang="en-US" sz="1600" dirty="0" err="1" smtClean="0">
                <a:solidFill>
                  <a:schemeClr val="accent2"/>
                </a:solidFill>
                <a:latin typeface="Courier New" pitchFamily="49" charset="0"/>
                <a:ea typeface="+mn-ea"/>
                <a:cs typeface="Courier New" pitchFamily="49" charset="0"/>
              </a:rPr>
              <a:t>constant_expression</a:t>
            </a:r>
            <a:r>
              <a:rPr lang="en-US" sz="1600" dirty="0" smtClean="0">
                <a:solidFill>
                  <a:schemeClr val="accent2"/>
                </a:solidFill>
                <a:latin typeface="Courier New" pitchFamily="49" charset="0"/>
                <a:ea typeface="+mn-ea"/>
                <a:cs typeface="Courier New" pitchFamily="49" charset="0"/>
              </a:rPr>
              <a:t> | NULL)</a:t>
            </a:r>
          </a:p>
          <a:p>
            <a:pPr marL="1657350" lvl="4" indent="-342900" eaLnBrk="1" hangingPunct="1">
              <a:buFontTx/>
              <a:buNone/>
              <a:defRPr/>
            </a:pPr>
            <a:r>
              <a:rPr lang="en-US" sz="1600" dirty="0" smtClean="0">
                <a:solidFill>
                  <a:schemeClr val="accent2"/>
                </a:solidFill>
                <a:latin typeface="Courier New" pitchFamily="49" charset="0"/>
                <a:ea typeface="+mn-ea"/>
                <a:cs typeface="Courier New" pitchFamily="49" charset="0"/>
              </a:rPr>
              <a:t> 	(</a:t>
            </a:r>
            <a:r>
              <a:rPr lang="en-US" sz="1600" dirty="0" err="1" smtClean="0">
                <a:solidFill>
                  <a:schemeClr val="accent2"/>
                </a:solidFill>
                <a:latin typeface="Courier New" pitchFamily="49" charset="0"/>
                <a:ea typeface="+mn-ea"/>
                <a:cs typeface="Courier New" pitchFamily="49" charset="0"/>
              </a:rPr>
              <a:t>col_name</a:t>
            </a:r>
            <a:r>
              <a:rPr lang="en-US" sz="1600" dirty="0" smtClean="0">
                <a:solidFill>
                  <a:schemeClr val="accent2"/>
                </a:solidFill>
                <a:latin typeface="Courier New" pitchFamily="49" charset="0"/>
                <a:ea typeface="+mn-ea"/>
                <a:cs typeface="Courier New" pitchFamily="49" charset="0"/>
              </a:rPr>
              <a:t> [, </a:t>
            </a:r>
            <a:r>
              <a:rPr lang="en-US" sz="1600" dirty="0" err="1" smtClean="0">
                <a:solidFill>
                  <a:schemeClr val="accent2"/>
                </a:solidFill>
                <a:latin typeface="Courier New" pitchFamily="49" charset="0"/>
                <a:ea typeface="+mn-ea"/>
                <a:cs typeface="Courier New" pitchFamily="49" charset="0"/>
              </a:rPr>
              <a:t>col_name</a:t>
            </a:r>
            <a:r>
              <a:rPr lang="en-US" sz="1600" dirty="0" smtClean="0">
                <a:solidFill>
                  <a:schemeClr val="accent2"/>
                </a:solidFill>
                <a:latin typeface="Courier New" pitchFamily="49" charset="0"/>
                <a:ea typeface="+mn-ea"/>
                <a:cs typeface="Courier New" pitchFamily="49" charset="0"/>
              </a:rPr>
              <a:t> [, …]])	</a:t>
            </a:r>
          </a:p>
          <a:p>
            <a:pPr marL="1657350" lvl="4" indent="-342900" eaLnBrk="1" hangingPunct="1">
              <a:buFontTx/>
              <a:buNone/>
              <a:defRPr/>
            </a:pPr>
            <a:r>
              <a:rPr lang="en-US" sz="1600" dirty="0" smtClean="0">
                <a:solidFill>
                  <a:schemeClr val="accent2"/>
                </a:solidFill>
                <a:latin typeface="Courier New" pitchFamily="49" charset="0"/>
                <a:ea typeface="+mn-ea"/>
                <a:cs typeface="Courier New" pitchFamily="49" charset="0"/>
              </a:rPr>
              <a:t>	)</a:t>
            </a:r>
          </a:p>
          <a:p>
            <a:pPr lvl="2" eaLnBrk="1" hangingPunct="1">
              <a:buFontTx/>
              <a:buBlip>
                <a:blip r:embed="rId3"/>
              </a:buBlip>
              <a:defRPr/>
            </a:pPr>
            <a:r>
              <a:rPr lang="en-US" sz="1600" kern="1200" dirty="0" smtClean="0">
                <a:solidFill>
                  <a:schemeClr val="accent2"/>
                </a:solidFill>
                <a:latin typeface="Arial" charset="0"/>
                <a:cs typeface="Times New Roman" pitchFamily="18" charset="0"/>
              </a:rPr>
              <a:t>For example:</a:t>
            </a:r>
          </a:p>
          <a:p>
            <a:pPr lvl="2" eaLnBrk="1" hangingPunct="1">
              <a:buFontTx/>
              <a:buNone/>
              <a:defRPr/>
            </a:pPr>
            <a:r>
              <a:rPr lang="en-US" sz="1200" dirty="0" smtClean="0">
                <a:solidFill>
                  <a:schemeClr val="accent2"/>
                </a:solidFill>
                <a:latin typeface="Arial" charset="0"/>
                <a:cs typeface="Times New Roman" pitchFamily="18" charset="0"/>
              </a:rPr>
              <a:t>		</a:t>
            </a:r>
            <a:r>
              <a:rPr lang="en-US" sz="1600" dirty="0" smtClean="0">
                <a:solidFill>
                  <a:schemeClr val="accent2"/>
                </a:solidFill>
                <a:latin typeface="Courier New" pitchFamily="49" charset="0"/>
                <a:cs typeface="Courier New" pitchFamily="49" charset="0"/>
              </a:rPr>
              <a:t>CREATE TABLE </a:t>
            </a:r>
            <a:r>
              <a:rPr lang="en-US" sz="1600" dirty="0" err="1" smtClean="0">
                <a:solidFill>
                  <a:schemeClr val="accent2"/>
                </a:solidFill>
                <a:latin typeface="Courier New" pitchFamily="49" charset="0"/>
                <a:cs typeface="Courier New" pitchFamily="49" charset="0"/>
              </a:rPr>
              <a:t>HumanResources.EmployeeLeave</a:t>
            </a:r>
            <a:endParaRPr lang="en-US" sz="1600" dirty="0" smtClean="0">
              <a:solidFill>
                <a:schemeClr val="accent2"/>
              </a:solidFill>
              <a:latin typeface="Courier New" pitchFamily="49" charset="0"/>
              <a:cs typeface="Courier New" pitchFamily="49" charset="0"/>
            </a:endParaRPr>
          </a:p>
          <a:p>
            <a:pPr lvl="2" eaLnBrk="1" hangingPunct="1">
              <a:buFontTx/>
              <a:buNone/>
              <a:defRPr/>
            </a:pPr>
            <a:r>
              <a:rPr lang="en-US" sz="1600" dirty="0" smtClean="0">
                <a:solidFill>
                  <a:schemeClr val="accent2"/>
                </a:solidFill>
                <a:latin typeface="Courier New" pitchFamily="49" charset="0"/>
                <a:cs typeface="Courier New" pitchFamily="49" charset="0"/>
              </a:rPr>
              <a:t>		(</a:t>
            </a:r>
          </a:p>
          <a:p>
            <a:pPr lvl="2" eaLnBrk="1" hangingPunct="1">
              <a:buFontTx/>
              <a:buNone/>
              <a:defRPr/>
            </a:pPr>
            <a:r>
              <a:rPr lang="en-US" sz="1600" dirty="0" smtClean="0">
                <a:solidFill>
                  <a:schemeClr val="accent2"/>
                </a:solidFill>
                <a:latin typeface="Courier New" pitchFamily="49" charset="0"/>
                <a:cs typeface="Courier New" pitchFamily="49" charset="0"/>
              </a:rPr>
              <a:t>		……</a:t>
            </a:r>
          </a:p>
          <a:p>
            <a:pPr lvl="2" eaLnBrk="1" hangingPunct="1">
              <a:buFontTx/>
              <a:buNone/>
              <a:defRPr/>
            </a:pPr>
            <a:r>
              <a:rPr lang="en-US" sz="1600" dirty="0" smtClean="0">
                <a:solidFill>
                  <a:schemeClr val="accent2"/>
                </a:solidFill>
                <a:latin typeface="Courier New" pitchFamily="49" charset="0"/>
                <a:cs typeface="Courier New" pitchFamily="49" charset="0"/>
              </a:rPr>
              <a:t>		</a:t>
            </a:r>
            <a:r>
              <a:rPr lang="en-US" sz="1600" dirty="0" err="1" smtClean="0">
                <a:solidFill>
                  <a:schemeClr val="accent2"/>
                </a:solidFill>
                <a:latin typeface="Courier New" pitchFamily="49" charset="0"/>
                <a:cs typeface="Courier New" pitchFamily="49" charset="0"/>
              </a:rPr>
              <a:t>LeaveType</a:t>
            </a:r>
            <a:r>
              <a:rPr lang="en-US" sz="1600" dirty="0" smtClean="0">
                <a:solidFill>
                  <a:schemeClr val="accent2"/>
                </a:solidFill>
                <a:latin typeface="Courier New" pitchFamily="49" charset="0"/>
                <a:cs typeface="Courier New" pitchFamily="49" charset="0"/>
              </a:rPr>
              <a:t> char(2) CONSTRAINT </a:t>
            </a:r>
            <a:r>
              <a:rPr lang="en-US" sz="1600" dirty="0" err="1" smtClean="0">
                <a:solidFill>
                  <a:schemeClr val="accent2"/>
                </a:solidFill>
                <a:latin typeface="Courier New" pitchFamily="49" charset="0"/>
                <a:cs typeface="Courier New" pitchFamily="49" charset="0"/>
              </a:rPr>
              <a:t>chkLeave</a:t>
            </a:r>
            <a:r>
              <a:rPr lang="en-US" sz="1600" dirty="0" smtClean="0">
                <a:solidFill>
                  <a:schemeClr val="accent2"/>
                </a:solidFill>
                <a:latin typeface="Courier New" pitchFamily="49" charset="0"/>
                <a:cs typeface="Courier New" pitchFamily="49" charset="0"/>
              </a:rPr>
              <a:t> 	CHECK(</a:t>
            </a:r>
            <a:r>
              <a:rPr lang="en-US" sz="1600" dirty="0" err="1" smtClean="0">
                <a:solidFill>
                  <a:schemeClr val="accent2"/>
                </a:solidFill>
                <a:latin typeface="Courier New" pitchFamily="49" charset="0"/>
                <a:cs typeface="Courier New" pitchFamily="49" charset="0"/>
              </a:rPr>
              <a:t>LeaveType</a:t>
            </a:r>
            <a:r>
              <a:rPr lang="en-US" sz="1600" dirty="0" smtClean="0">
                <a:solidFill>
                  <a:schemeClr val="accent2"/>
                </a:solidFill>
                <a:latin typeface="Courier New" pitchFamily="49" charset="0"/>
                <a:cs typeface="Courier New" pitchFamily="49" charset="0"/>
              </a:rPr>
              <a:t> IN('CL','SL','PL')) 	CONSTRAINT </a:t>
            </a:r>
            <a:r>
              <a:rPr lang="en-US" sz="1600" dirty="0" err="1" smtClean="0">
                <a:solidFill>
                  <a:schemeClr val="accent2"/>
                </a:solidFill>
                <a:latin typeface="Courier New" pitchFamily="49" charset="0"/>
                <a:cs typeface="Courier New" pitchFamily="49" charset="0"/>
              </a:rPr>
              <a:t>chkDefLeave</a:t>
            </a:r>
            <a:r>
              <a:rPr lang="en-US" sz="1600" dirty="0" smtClean="0">
                <a:solidFill>
                  <a:schemeClr val="accent2"/>
                </a:solidFill>
                <a:latin typeface="Courier New" pitchFamily="49" charset="0"/>
                <a:cs typeface="Courier New" pitchFamily="49" charset="0"/>
              </a:rPr>
              <a:t> DEFAULT 'PL'</a:t>
            </a:r>
          </a:p>
          <a:p>
            <a:pPr lvl="2" eaLnBrk="1" hangingPunct="1">
              <a:buFontTx/>
              <a:buNone/>
              <a:defRPr/>
            </a:pPr>
            <a:r>
              <a:rPr lang="en-US" sz="1600" dirty="0" smtClean="0">
                <a:solidFill>
                  <a:schemeClr val="accent2"/>
                </a:solidFill>
                <a:latin typeface="Courier New" pitchFamily="49" charset="0"/>
                <a:cs typeface="Courier New" pitchFamily="49" charset="0"/>
              </a:rPr>
              <a:t>		)</a:t>
            </a:r>
          </a:p>
        </p:txBody>
      </p:sp>
      <p:sp>
        <p:nvSpPr>
          <p:cNvPr id="17411"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b="1" dirty="0">
                <a:solidFill>
                  <a:srgbClr val="FF0000"/>
                </a:solidFill>
                <a:latin typeface="Tahoma" pitchFamily="34" charset="0"/>
                <a:cs typeface="Times New Roman" pitchFamily="18" charset="0"/>
              </a:rPr>
              <a:t>Implementing Data Integrity (Contd.)</a:t>
            </a:r>
          </a:p>
        </p:txBody>
      </p:sp>
    </p:spTree>
    <p:extLst>
      <p:ext uri="{BB962C8B-B14F-4D97-AF65-F5344CB8AC3E}">
        <p14:creationId xmlns:p14="http://schemas.microsoft.com/office/powerpoint/2010/main" val="33562416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3"/>
          <p:cNvSpPr txBox="1">
            <a:spLocks noChangeArrowheads="1"/>
          </p:cNvSpPr>
          <p:nvPr/>
        </p:nvSpPr>
        <p:spPr bwMode="auto">
          <a:xfrm>
            <a:off x="152400" y="6858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rgbClr val="FF0000"/>
                </a:solidFill>
                <a:latin typeface="Tahoma" pitchFamily="34" charset="0"/>
                <a:cs typeface="Times New Roman" pitchFamily="18" charset="0"/>
              </a:rPr>
              <a:t>Just a minute</a:t>
            </a:r>
          </a:p>
        </p:txBody>
      </p:sp>
      <p:sp>
        <p:nvSpPr>
          <p:cNvPr id="18435" name="Rectangle 2"/>
          <p:cNvSpPr txBox="1">
            <a:spLocks noChangeArrowheads="1"/>
          </p:cNvSpPr>
          <p:nvPr/>
        </p:nvSpPr>
        <p:spPr bwMode="auto">
          <a:xfrm>
            <a:off x="1524000" y="1600200"/>
            <a:ext cx="7391400" cy="990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20000"/>
              </a:spcBef>
              <a:buFontTx/>
              <a:buBlip>
                <a:blip r:embed="rId3"/>
              </a:buBlip>
            </a:pPr>
            <a:r>
              <a:rPr lang="en-US">
                <a:solidFill>
                  <a:schemeClr val="accent2"/>
                </a:solidFill>
                <a:latin typeface="Arial" pitchFamily="34" charset="0"/>
                <a:cs typeface="Times New Roman" pitchFamily="18" charset="0"/>
              </a:rPr>
              <a:t>Which keyword is used to specify a check constraint?</a:t>
            </a:r>
          </a:p>
          <a:p>
            <a:pPr eaLnBrk="1" hangingPunct="1">
              <a:spcBef>
                <a:spcPct val="20000"/>
              </a:spcBef>
              <a:buFontTx/>
              <a:buBlip>
                <a:blip r:embed="rId3"/>
              </a:buBlip>
            </a:pPr>
            <a:endParaRPr lang="en-US">
              <a:solidFill>
                <a:schemeClr val="accent2"/>
              </a:solidFill>
              <a:latin typeface="Arial" pitchFamily="34" charset="0"/>
              <a:cs typeface="Times New Roman" pitchFamily="18" charset="0"/>
            </a:endParaRPr>
          </a:p>
          <a:p>
            <a:pPr eaLnBrk="1" hangingPunct="1">
              <a:spcBef>
                <a:spcPct val="20000"/>
              </a:spcBef>
              <a:buFontTx/>
              <a:buBlip>
                <a:blip r:embed="rId3"/>
              </a:buBlip>
            </a:pPr>
            <a:endParaRPr lang="en-US">
              <a:solidFill>
                <a:schemeClr val="accent2"/>
              </a:solidFill>
              <a:latin typeface="Arial" pitchFamily="34" charset="0"/>
              <a:cs typeface="Times New Roman" pitchFamily="18" charset="0"/>
            </a:endParaRPr>
          </a:p>
          <a:p>
            <a:pPr eaLnBrk="1" hangingPunct="1">
              <a:spcBef>
                <a:spcPct val="20000"/>
              </a:spcBef>
              <a:buFontTx/>
              <a:buBlip>
                <a:blip r:embed="rId3"/>
              </a:buBlip>
            </a:pPr>
            <a:endParaRPr lang="en-US">
              <a:solidFill>
                <a:schemeClr val="accent2"/>
              </a:solidFill>
              <a:latin typeface="Arial" pitchFamily="34" charset="0"/>
              <a:cs typeface="Times New Roman" pitchFamily="18" charset="0"/>
            </a:endParaRPr>
          </a:p>
          <a:p>
            <a:pPr eaLnBrk="1" hangingPunct="1">
              <a:spcBef>
                <a:spcPct val="20000"/>
              </a:spcBef>
              <a:buFontTx/>
              <a:buBlip>
                <a:blip r:embed="rId3"/>
              </a:buBlip>
            </a:pPr>
            <a:endParaRPr lang="en-US">
              <a:solidFill>
                <a:schemeClr val="accent2"/>
              </a:solidFill>
              <a:latin typeface="Arial" pitchFamily="34" charset="0"/>
              <a:cs typeface="Times New Roman" pitchFamily="18" charset="0"/>
            </a:endParaRPr>
          </a:p>
          <a:p>
            <a:pPr eaLnBrk="1" hangingPunct="1">
              <a:spcBef>
                <a:spcPct val="20000"/>
              </a:spcBef>
              <a:buFontTx/>
              <a:buBlip>
                <a:blip r:embed="rId3"/>
              </a:buBlip>
            </a:pPr>
            <a:endParaRPr lang="en-US" i="1"/>
          </a:p>
          <a:p>
            <a:pPr eaLnBrk="1" hangingPunct="1">
              <a:spcBef>
                <a:spcPct val="20000"/>
              </a:spcBef>
              <a:buFontTx/>
              <a:buBlip>
                <a:blip r:embed="rId3"/>
              </a:buBlip>
            </a:pPr>
            <a:endParaRPr lang="en-US">
              <a:solidFill>
                <a:schemeClr val="accent2"/>
              </a:solidFill>
              <a:latin typeface="Arial" pitchFamily="34" charset="0"/>
              <a:cs typeface="Times New Roman" pitchFamily="18" charset="0"/>
            </a:endParaRPr>
          </a:p>
          <a:p>
            <a:pPr eaLnBrk="1" hangingPunct="1">
              <a:spcBef>
                <a:spcPct val="20000"/>
              </a:spcBef>
              <a:buFontTx/>
              <a:buBlip>
                <a:blip r:embed="rId3"/>
              </a:buBlip>
            </a:pPr>
            <a:endParaRPr lang="en-US">
              <a:solidFill>
                <a:schemeClr val="accent2"/>
              </a:solidFill>
              <a:latin typeface="Arial" pitchFamily="34" charset="0"/>
              <a:cs typeface="Times New Roman" pitchFamily="18" charset="0"/>
            </a:endParaRPr>
          </a:p>
        </p:txBody>
      </p:sp>
      <p:sp>
        <p:nvSpPr>
          <p:cNvPr id="4" name="Rectangle 2"/>
          <p:cNvSpPr txBox="1">
            <a:spLocks noChangeArrowheads="1"/>
          </p:cNvSpPr>
          <p:nvPr/>
        </p:nvSpPr>
        <p:spPr bwMode="auto">
          <a:xfrm>
            <a:off x="1600200" y="4572000"/>
            <a:ext cx="7391400" cy="1828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20000"/>
              </a:spcBef>
              <a:buFontTx/>
              <a:buBlip>
                <a:blip r:embed="rId3"/>
              </a:buBlip>
            </a:pPr>
            <a:r>
              <a:rPr lang="en-US">
                <a:solidFill>
                  <a:schemeClr val="accent2"/>
                </a:solidFill>
                <a:latin typeface="Arial" pitchFamily="34" charset="0"/>
                <a:cs typeface="Times New Roman" pitchFamily="18" charset="0"/>
              </a:rPr>
              <a:t>Solution:</a:t>
            </a:r>
          </a:p>
          <a:p>
            <a:pPr lvl="1" eaLnBrk="1" hangingPunct="1">
              <a:spcBef>
                <a:spcPct val="20000"/>
              </a:spcBef>
              <a:buFontTx/>
              <a:buBlip>
                <a:blip r:embed="rId4"/>
              </a:buBlip>
            </a:pPr>
            <a:r>
              <a:rPr lang="en-US" sz="1800">
                <a:solidFill>
                  <a:schemeClr val="accent2"/>
                </a:solidFill>
                <a:latin typeface="Arial" pitchFamily="34" charset="0"/>
                <a:cs typeface="Times New Roman" pitchFamily="18" charset="0"/>
              </a:rPr>
              <a:t>A check constraint can be specified by using the LIKE, IN, and BETWEEN keywords.</a:t>
            </a:r>
          </a:p>
        </p:txBody>
      </p:sp>
    </p:spTree>
    <p:extLst>
      <p:ext uri="{BB962C8B-B14F-4D97-AF65-F5344CB8AC3E}">
        <p14:creationId xmlns:p14="http://schemas.microsoft.com/office/powerpoint/2010/main" val="16635799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idx="1"/>
          </p:nvPr>
        </p:nvSpPr>
        <p:spPr bwMode="auto">
          <a:xfrm>
            <a:off x="1525588" y="1598613"/>
            <a:ext cx="7313612"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smtClean="0">
                <a:solidFill>
                  <a:schemeClr val="accent2"/>
                </a:solidFill>
                <a:latin typeface="Arial "/>
                <a:cs typeface="Times New Roman" pitchFamily="18" charset="0"/>
              </a:rPr>
              <a:t>You can disable the check constraint applied on the EmployeeLeave table by using the following statement:</a:t>
            </a:r>
            <a:endParaRPr lang="en-US" sz="2000" smtClean="0">
              <a:solidFill>
                <a:schemeClr val="accent2"/>
              </a:solidFill>
              <a:latin typeface="Arial "/>
            </a:endParaRPr>
          </a:p>
          <a:p>
            <a:pPr lvl="2">
              <a:buFontTx/>
              <a:buNone/>
            </a:pPr>
            <a:r>
              <a:rPr lang="en-US" sz="1600" smtClean="0">
                <a:solidFill>
                  <a:schemeClr val="accent2"/>
                </a:solidFill>
                <a:latin typeface="Courier New" pitchFamily="49" charset="0"/>
              </a:rPr>
              <a:t>ALTER TABLE HumanResources.EmployeeLeave</a:t>
            </a:r>
          </a:p>
          <a:p>
            <a:pPr lvl="2">
              <a:buFontTx/>
              <a:buNone/>
            </a:pPr>
            <a:r>
              <a:rPr lang="en-US" sz="1600" smtClean="0">
                <a:solidFill>
                  <a:schemeClr val="accent2"/>
                </a:solidFill>
                <a:latin typeface="Courier New" pitchFamily="49" charset="0"/>
              </a:rPr>
              <a:t>NOCHECK CONSTRAINT chkLeave</a:t>
            </a:r>
          </a:p>
          <a:p>
            <a:pPr lvl="1">
              <a:buFontTx/>
              <a:buNone/>
            </a:pPr>
            <a:endParaRPr lang="en-US" sz="1800" smtClean="0">
              <a:solidFill>
                <a:schemeClr val="accent2"/>
              </a:solidFill>
              <a:latin typeface="Arial "/>
              <a:cs typeface="Times New Roman" pitchFamily="18" charset="0"/>
            </a:endParaRPr>
          </a:p>
        </p:txBody>
      </p:sp>
      <p:sp>
        <p:nvSpPr>
          <p:cNvPr id="19459"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b="1" dirty="0">
                <a:solidFill>
                  <a:srgbClr val="FF0000"/>
                </a:solidFill>
                <a:latin typeface="Tahoma" pitchFamily="34" charset="0"/>
                <a:cs typeface="Times New Roman" pitchFamily="18" charset="0"/>
              </a:rPr>
              <a:t>Implementing Data Integrity (Contd.)</a:t>
            </a:r>
          </a:p>
        </p:txBody>
      </p:sp>
      <p:sp>
        <p:nvSpPr>
          <p:cNvPr id="4" name="TextBox 3"/>
          <p:cNvSpPr txBox="1">
            <a:spLocks noChangeArrowheads="1"/>
          </p:cNvSpPr>
          <p:nvPr/>
        </p:nvSpPr>
        <p:spPr bwMode="auto">
          <a:xfrm>
            <a:off x="2473325" y="3048000"/>
            <a:ext cx="5043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Disables the check constraint applied on the EmployeeLeave table.</a:t>
            </a:r>
          </a:p>
        </p:txBody>
      </p:sp>
    </p:spTree>
    <p:extLst>
      <p:ext uri="{BB962C8B-B14F-4D97-AF65-F5344CB8AC3E}">
        <p14:creationId xmlns:p14="http://schemas.microsoft.com/office/powerpoint/2010/main" val="758334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3" presetClass="emph" presetSubtype="2" fill="hold" nodeType="withEffect">
                                  <p:stCondLst>
                                    <p:cond delay="0"/>
                                  </p:stCondLst>
                                  <p:childTnLst>
                                    <p:animClr clrSpc="rgb" dir="cw">
                                      <p:cBhvr override="childStyle">
                                        <p:cTn id="9" dur="500" fill="hold"/>
                                        <p:tgtEl>
                                          <p:spTgt spid="30722">
                                            <p:txEl>
                                              <p:pRg st="2" end="2"/>
                                            </p:txEl>
                                          </p:spTgt>
                                        </p:tgtEl>
                                        <p:attrNameLst>
                                          <p:attrName>style.color</p:attrName>
                                        </p:attrNameLst>
                                      </p:cBhvr>
                                      <p:to>
                                        <a:srgbClr val="C0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idx="1"/>
          </p:nvPr>
        </p:nvSpPr>
        <p:spPr bwMode="auto">
          <a:xfrm>
            <a:off x="1525588" y="1598613"/>
            <a:ext cx="7313612"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smtClean="0">
                <a:solidFill>
                  <a:schemeClr val="accent2"/>
                </a:solidFill>
                <a:latin typeface="Arial "/>
                <a:cs typeface="Times New Roman" pitchFamily="18" charset="0"/>
              </a:rPr>
              <a:t>You can enable the check constraint applied on the EmployeeLeave table by using the following statement:</a:t>
            </a:r>
            <a:endParaRPr lang="en-US" sz="2000" smtClean="0">
              <a:solidFill>
                <a:schemeClr val="accent2"/>
              </a:solidFill>
              <a:latin typeface="Arial "/>
            </a:endParaRPr>
          </a:p>
          <a:p>
            <a:pPr lvl="2">
              <a:buFontTx/>
              <a:buNone/>
            </a:pPr>
            <a:r>
              <a:rPr lang="en-US" sz="1600" smtClean="0">
                <a:solidFill>
                  <a:schemeClr val="accent2"/>
                </a:solidFill>
                <a:latin typeface="Courier New" pitchFamily="49" charset="0"/>
              </a:rPr>
              <a:t>ALTER TABLE HumanResources.EmployeeLeave</a:t>
            </a:r>
          </a:p>
          <a:p>
            <a:pPr lvl="2">
              <a:buFontTx/>
              <a:buNone/>
            </a:pPr>
            <a:r>
              <a:rPr lang="en-US" sz="1600" smtClean="0">
                <a:solidFill>
                  <a:schemeClr val="accent2"/>
                </a:solidFill>
                <a:latin typeface="Courier New" pitchFamily="49" charset="0"/>
              </a:rPr>
              <a:t>CHECK CONSTRAINT chkLeave</a:t>
            </a:r>
          </a:p>
          <a:p>
            <a:pPr lvl="1">
              <a:buFontTx/>
              <a:buNone/>
            </a:pPr>
            <a:endParaRPr lang="en-US" sz="1800" smtClean="0">
              <a:solidFill>
                <a:schemeClr val="accent2"/>
              </a:solidFill>
              <a:latin typeface="Arial "/>
              <a:cs typeface="Times New Roman" pitchFamily="18" charset="0"/>
            </a:endParaRPr>
          </a:p>
        </p:txBody>
      </p:sp>
      <p:sp>
        <p:nvSpPr>
          <p:cNvPr id="20483"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b="1" dirty="0">
                <a:solidFill>
                  <a:srgbClr val="FF0000"/>
                </a:solidFill>
                <a:latin typeface="Tahoma" pitchFamily="34" charset="0"/>
                <a:cs typeface="Times New Roman" pitchFamily="18" charset="0"/>
              </a:rPr>
              <a:t>Implementing Data Integrity (Contd.)</a:t>
            </a:r>
          </a:p>
        </p:txBody>
      </p:sp>
      <p:sp>
        <p:nvSpPr>
          <p:cNvPr id="4" name="TextBox 3"/>
          <p:cNvSpPr txBox="1">
            <a:spLocks noChangeArrowheads="1"/>
          </p:cNvSpPr>
          <p:nvPr/>
        </p:nvSpPr>
        <p:spPr bwMode="auto">
          <a:xfrm>
            <a:off x="2473325" y="3048000"/>
            <a:ext cx="5043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Enables the check constraint applied on the EmployeeLeave table.</a:t>
            </a:r>
          </a:p>
        </p:txBody>
      </p:sp>
    </p:spTree>
    <p:extLst>
      <p:ext uri="{BB962C8B-B14F-4D97-AF65-F5344CB8AC3E}">
        <p14:creationId xmlns:p14="http://schemas.microsoft.com/office/powerpoint/2010/main" val="4206377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3" presetClass="emph" presetSubtype="2" fill="hold" nodeType="withEffect">
                                  <p:stCondLst>
                                    <p:cond delay="0"/>
                                  </p:stCondLst>
                                  <p:childTnLst>
                                    <p:animClr clrSpc="rgb" dir="cw">
                                      <p:cBhvr override="childStyle">
                                        <p:cTn id="9" dur="500" fill="hold"/>
                                        <p:tgtEl>
                                          <p:spTgt spid="30722">
                                            <p:txEl>
                                              <p:pRg st="2" end="2"/>
                                            </p:txEl>
                                          </p:spTgt>
                                        </p:tgtEl>
                                        <p:attrNameLst>
                                          <p:attrName>style.color</p:attrName>
                                        </p:attrNameLst>
                                      </p:cBhvr>
                                      <p:to>
                                        <a:srgbClr val="C0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4294967295"/>
          </p:nvPr>
        </p:nvSpPr>
        <p:spPr bwMode="auto">
          <a:xfrm>
            <a:off x="877093" y="1484784"/>
            <a:ext cx="7313613" cy="3744416"/>
          </a:xfrm>
          <a:prstGeom prst="rect">
            <a:avLst/>
          </a:prstGeom>
          <a:solidFill>
            <a:srgbClr val="FFFFFF"/>
          </a:solidFill>
          <a:ln>
            <a:miter lim="800000"/>
            <a:headEnd/>
            <a:tailEnd/>
          </a:ln>
        </p:spPr>
        <p:txBody>
          <a:bodyPr>
            <a:normAutofit/>
          </a:bodyPr>
          <a:lstStyle/>
          <a:p>
            <a:pPr marL="342900" lvl="1" indent="-342900" eaLnBrk="1" hangingPunct="1">
              <a:buFontTx/>
              <a:buBlip>
                <a:blip r:embed="rId3"/>
              </a:buBlip>
              <a:defRPr/>
            </a:pPr>
            <a:r>
              <a:rPr lang="en-US" sz="2000" dirty="0" smtClean="0">
                <a:solidFill>
                  <a:schemeClr val="accent2"/>
                </a:solidFill>
                <a:latin typeface="Arial" charset="0"/>
                <a:ea typeface="+mn-ea"/>
                <a:cs typeface="Times New Roman" pitchFamily="18" charset="0"/>
              </a:rPr>
              <a:t>Data integrity:</a:t>
            </a:r>
          </a:p>
          <a:p>
            <a:pPr lvl="1" eaLnBrk="1" hangingPunct="1">
              <a:buFontTx/>
              <a:buBlip>
                <a:blip r:embed="rId4"/>
              </a:buBlip>
              <a:defRPr/>
            </a:pPr>
            <a:r>
              <a:rPr lang="en-US" sz="1800" kern="1200" dirty="0" smtClean="0">
                <a:solidFill>
                  <a:schemeClr val="accent2"/>
                </a:solidFill>
                <a:latin typeface="Arial" charset="0"/>
                <a:ea typeface="+mn-ea"/>
                <a:cs typeface="Times New Roman" pitchFamily="18" charset="0"/>
              </a:rPr>
              <a:t>Is enforced to ensure that the data in a database is accurate, consistent, and reliable. </a:t>
            </a:r>
          </a:p>
          <a:p>
            <a:pPr lvl="1" eaLnBrk="1" hangingPunct="1">
              <a:buFontTx/>
              <a:buBlip>
                <a:blip r:embed="rId4"/>
              </a:buBlip>
              <a:defRPr/>
            </a:pPr>
            <a:r>
              <a:rPr lang="en-US" sz="1800" kern="1200" dirty="0" smtClean="0">
                <a:solidFill>
                  <a:schemeClr val="accent2"/>
                </a:solidFill>
                <a:latin typeface="Arial" charset="0"/>
                <a:ea typeface="+mn-ea"/>
                <a:cs typeface="Times New Roman" pitchFamily="18" charset="0"/>
              </a:rPr>
              <a:t>Is broadly classified into the following categories:</a:t>
            </a:r>
          </a:p>
          <a:p>
            <a:pPr lvl="2" eaLnBrk="1" hangingPunct="1">
              <a:buFontTx/>
              <a:buBlip>
                <a:blip r:embed="rId4"/>
              </a:buBlip>
              <a:defRPr/>
            </a:pPr>
            <a:r>
              <a:rPr lang="en-US" sz="1600" kern="1200" dirty="0" smtClean="0">
                <a:solidFill>
                  <a:schemeClr val="accent2"/>
                </a:solidFill>
                <a:latin typeface="Arial" charset="0"/>
                <a:ea typeface="+mn-ea"/>
                <a:cs typeface="Times New Roman" pitchFamily="18" charset="0"/>
              </a:rPr>
              <a:t>Entity integrity</a:t>
            </a:r>
          </a:p>
          <a:p>
            <a:pPr lvl="2" eaLnBrk="1" hangingPunct="1">
              <a:buFontTx/>
              <a:buBlip>
                <a:blip r:embed="rId4"/>
              </a:buBlip>
              <a:defRPr/>
            </a:pPr>
            <a:r>
              <a:rPr lang="en-US" sz="1600" kern="1200" dirty="0" smtClean="0">
                <a:solidFill>
                  <a:schemeClr val="accent2"/>
                </a:solidFill>
                <a:latin typeface="Arial" charset="0"/>
                <a:ea typeface="+mn-ea"/>
                <a:cs typeface="Times New Roman" pitchFamily="18" charset="0"/>
              </a:rPr>
              <a:t>Domain integrity</a:t>
            </a:r>
          </a:p>
          <a:p>
            <a:pPr lvl="2" eaLnBrk="1" hangingPunct="1">
              <a:buFontTx/>
              <a:buBlip>
                <a:blip r:embed="rId4"/>
              </a:buBlip>
              <a:defRPr/>
            </a:pPr>
            <a:r>
              <a:rPr lang="en-US" sz="1600" kern="1200" dirty="0" smtClean="0">
                <a:solidFill>
                  <a:schemeClr val="accent2"/>
                </a:solidFill>
                <a:latin typeface="Arial" charset="0"/>
                <a:ea typeface="+mn-ea"/>
                <a:cs typeface="Times New Roman" pitchFamily="18" charset="0"/>
              </a:rPr>
              <a:t>Referential integrity</a:t>
            </a:r>
          </a:p>
          <a:p>
            <a:pPr lvl="2" eaLnBrk="1" hangingPunct="1">
              <a:buFontTx/>
              <a:buBlip>
                <a:blip r:embed="rId4"/>
              </a:buBlip>
              <a:defRPr/>
            </a:pPr>
            <a:r>
              <a:rPr lang="en-US" sz="1600" kern="1200" dirty="0" smtClean="0">
                <a:solidFill>
                  <a:schemeClr val="accent2"/>
                </a:solidFill>
                <a:latin typeface="Arial" charset="0"/>
                <a:ea typeface="+mn-ea"/>
                <a:cs typeface="Times New Roman" pitchFamily="18" charset="0"/>
              </a:rPr>
              <a:t>User-defined integrity</a:t>
            </a:r>
          </a:p>
          <a:p>
            <a:pPr marL="342900" lvl="1" indent="-342900" eaLnBrk="1" hangingPunct="1">
              <a:buFontTx/>
              <a:buBlip>
                <a:blip r:embed="rId3"/>
              </a:buBlip>
              <a:defRPr/>
            </a:pPr>
            <a:endParaRPr lang="en-US" sz="2000" dirty="0" smtClean="0">
              <a:solidFill>
                <a:schemeClr val="accent2"/>
              </a:solidFill>
              <a:latin typeface="Arial" charset="0"/>
              <a:ea typeface="+mn-ea"/>
              <a:cs typeface="Times New Roman" pitchFamily="18" charset="0"/>
            </a:endParaRPr>
          </a:p>
          <a:p>
            <a:pPr marL="342900" lvl="1" indent="-342900" eaLnBrk="1" hangingPunct="1">
              <a:buFontTx/>
              <a:buBlip>
                <a:blip r:embed="rId3"/>
              </a:buBlip>
              <a:defRPr/>
            </a:pPr>
            <a:endParaRPr lang="en-US" sz="2000" dirty="0" smtClean="0">
              <a:solidFill>
                <a:schemeClr val="accent2"/>
              </a:solidFill>
              <a:latin typeface="Arial" charset="0"/>
              <a:ea typeface="+mn-ea"/>
              <a:cs typeface="Times New Roman" pitchFamily="18" charset="0"/>
            </a:endParaRPr>
          </a:p>
        </p:txBody>
      </p:sp>
      <p:sp>
        <p:nvSpPr>
          <p:cNvPr id="3075" name="Text Box 3"/>
          <p:cNvSpPr txBox="1">
            <a:spLocks noChangeArrowheads="1"/>
          </p:cNvSpPr>
          <p:nvPr/>
        </p:nvSpPr>
        <p:spPr bwMode="auto">
          <a:xfrm>
            <a:off x="152400" y="711199"/>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b="1" dirty="0">
                <a:solidFill>
                  <a:srgbClr val="FF0000"/>
                </a:solidFill>
                <a:latin typeface="Tahoma" pitchFamily="34" charset="0"/>
                <a:cs typeface="Times New Roman" pitchFamily="18" charset="0"/>
              </a:rPr>
              <a:t>Implementing Data Integrity</a:t>
            </a:r>
          </a:p>
        </p:txBody>
      </p:sp>
    </p:spTree>
    <p:extLst>
      <p:ext uri="{BB962C8B-B14F-4D97-AF65-F5344CB8AC3E}">
        <p14:creationId xmlns:p14="http://schemas.microsoft.com/office/powerpoint/2010/main" val="27547535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bwMode="auto">
          <a:xfrm>
            <a:off x="1525588" y="1598613"/>
            <a:ext cx="7313612"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smtClean="0">
                <a:solidFill>
                  <a:schemeClr val="accent2"/>
                </a:solidFill>
                <a:latin typeface="Arial "/>
                <a:cs typeface="Times New Roman" pitchFamily="18" charset="0"/>
              </a:rPr>
              <a:t>Rules:</a:t>
            </a:r>
            <a:endParaRPr lang="en-US" sz="2000" smtClean="0">
              <a:solidFill>
                <a:schemeClr val="accent2"/>
              </a:solidFill>
              <a:latin typeface="Arial "/>
            </a:endParaRPr>
          </a:p>
          <a:p>
            <a:pPr lvl="1">
              <a:buFontTx/>
              <a:buBlip>
                <a:blip r:embed="rId4"/>
              </a:buBlip>
            </a:pPr>
            <a:r>
              <a:rPr lang="en-US" sz="1800" smtClean="0">
                <a:solidFill>
                  <a:schemeClr val="accent2"/>
                </a:solidFill>
                <a:latin typeface="Arial "/>
                <a:cs typeface="Times New Roman" pitchFamily="18" charset="0"/>
              </a:rPr>
              <a:t>Help</a:t>
            </a:r>
            <a:r>
              <a:rPr lang="en-US" sz="1800" smtClean="0">
                <a:solidFill>
                  <a:schemeClr val="accent2"/>
                </a:solidFill>
                <a:latin typeface="Arial "/>
              </a:rPr>
              <a:t> in enforcing domain integrity for columns or user-defined data types.</a:t>
            </a:r>
            <a:r>
              <a:rPr lang="en-IN" sz="1800" smtClean="0">
                <a:solidFill>
                  <a:schemeClr val="accent2"/>
                </a:solidFill>
                <a:latin typeface="Arial "/>
              </a:rPr>
              <a:t> </a:t>
            </a:r>
          </a:p>
          <a:p>
            <a:pPr lvl="1">
              <a:buFontTx/>
              <a:buBlip>
                <a:blip r:embed="rId4"/>
              </a:buBlip>
            </a:pPr>
            <a:r>
              <a:rPr lang="en-US" sz="1800" smtClean="0">
                <a:solidFill>
                  <a:schemeClr val="accent2"/>
                </a:solidFill>
                <a:latin typeface="Arial "/>
              </a:rPr>
              <a:t>Can be applied to the column or the user-defined data type before an INSERT or UPDATE statement is issued.</a:t>
            </a:r>
          </a:p>
          <a:p>
            <a:pPr lvl="1">
              <a:buFontTx/>
              <a:buBlip>
                <a:blip r:embed="rId4"/>
              </a:buBlip>
            </a:pPr>
            <a:r>
              <a:rPr lang="en-US" sz="1800" smtClean="0">
                <a:solidFill>
                  <a:schemeClr val="accent2"/>
                </a:solidFill>
                <a:latin typeface="Arial "/>
              </a:rPr>
              <a:t>Are used to implement business-related restrictions or limitations.</a:t>
            </a:r>
            <a:r>
              <a:rPr lang="en-IN" sz="1800" smtClean="0">
                <a:solidFill>
                  <a:schemeClr val="accent2"/>
                </a:solidFill>
                <a:latin typeface="Arial "/>
              </a:rPr>
              <a:t>  </a:t>
            </a:r>
          </a:p>
          <a:p>
            <a:pPr lvl="1">
              <a:buFontTx/>
              <a:buBlip>
                <a:blip r:embed="rId4"/>
              </a:buBlip>
            </a:pPr>
            <a:r>
              <a:rPr lang="en-US" sz="1800" smtClean="0">
                <a:solidFill>
                  <a:schemeClr val="accent2"/>
                </a:solidFill>
                <a:latin typeface="Arial "/>
                <a:cs typeface="Times New Roman" pitchFamily="18" charset="0"/>
              </a:rPr>
              <a:t>Can be created by using </a:t>
            </a:r>
            <a:r>
              <a:rPr lang="en-US" sz="1800" smtClean="0">
                <a:solidFill>
                  <a:schemeClr val="accent2"/>
                </a:solidFill>
                <a:latin typeface="Arial "/>
              </a:rPr>
              <a:t>the CREATE RULE statement.</a:t>
            </a:r>
            <a:r>
              <a:rPr lang="en-IN" sz="1800" smtClean="0">
                <a:solidFill>
                  <a:schemeClr val="accent2"/>
                </a:solidFill>
                <a:latin typeface="Arial "/>
              </a:rPr>
              <a:t> </a:t>
            </a:r>
          </a:p>
          <a:p>
            <a:pPr lvl="1">
              <a:buFontTx/>
              <a:buBlip>
                <a:blip r:embed="rId4"/>
              </a:buBlip>
            </a:pPr>
            <a:r>
              <a:rPr lang="en-US" sz="1800" smtClean="0">
                <a:solidFill>
                  <a:schemeClr val="accent2"/>
                </a:solidFill>
                <a:latin typeface="Arial "/>
                <a:cs typeface="Times New Roman" pitchFamily="18" charset="0"/>
              </a:rPr>
              <a:t>Syntax:</a:t>
            </a:r>
          </a:p>
          <a:p>
            <a:pPr lvl="3">
              <a:buFontTx/>
              <a:buNone/>
            </a:pPr>
            <a:r>
              <a:rPr lang="en-US" sz="1600" smtClean="0">
                <a:solidFill>
                  <a:schemeClr val="accent2"/>
                </a:solidFill>
                <a:latin typeface="Courier New" pitchFamily="49" charset="0"/>
              </a:rPr>
              <a:t>CREATE RULE rule_name AS</a:t>
            </a:r>
          </a:p>
          <a:p>
            <a:pPr lvl="3">
              <a:buFontTx/>
              <a:buNone/>
            </a:pPr>
            <a:r>
              <a:rPr lang="en-US" sz="1600" smtClean="0">
                <a:solidFill>
                  <a:schemeClr val="accent2"/>
                </a:solidFill>
                <a:latin typeface="Courier New" pitchFamily="49" charset="0"/>
              </a:rPr>
              <a:t>conditional_expression</a:t>
            </a:r>
          </a:p>
          <a:p>
            <a:pPr lvl="1">
              <a:buFontTx/>
              <a:buBlip>
                <a:blip r:embed="rId4"/>
              </a:buBlip>
            </a:pPr>
            <a:endParaRPr lang="en-US" sz="1800" smtClean="0">
              <a:solidFill>
                <a:schemeClr val="accent2"/>
              </a:solidFill>
              <a:latin typeface="Arial "/>
              <a:cs typeface="Times New Roman" pitchFamily="18" charset="0"/>
            </a:endParaRPr>
          </a:p>
        </p:txBody>
      </p:sp>
      <p:sp>
        <p:nvSpPr>
          <p:cNvPr id="21507"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b="1" dirty="0">
                <a:solidFill>
                  <a:srgbClr val="FF0000"/>
                </a:solidFill>
                <a:latin typeface="Tahoma" pitchFamily="34" charset="0"/>
                <a:cs typeface="Times New Roman" pitchFamily="18" charset="0"/>
              </a:rPr>
              <a:t>Implementing Data Integrity (Contd.)</a:t>
            </a:r>
          </a:p>
        </p:txBody>
      </p:sp>
    </p:spTree>
    <p:extLst>
      <p:ext uri="{BB962C8B-B14F-4D97-AF65-F5344CB8AC3E}">
        <p14:creationId xmlns:p14="http://schemas.microsoft.com/office/powerpoint/2010/main" val="10750566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bwMode="auto">
          <a:xfrm>
            <a:off x="1830388" y="1752600"/>
            <a:ext cx="7313612" cy="4570413"/>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buFontTx/>
              <a:buBlip>
                <a:blip r:embed="rId3"/>
              </a:buBlip>
            </a:pPr>
            <a:r>
              <a:rPr lang="en-US" sz="1800" smtClean="0">
                <a:solidFill>
                  <a:schemeClr val="accent2"/>
                </a:solidFill>
                <a:latin typeface="Arial "/>
                <a:cs typeface="Times New Roman" pitchFamily="18" charset="0"/>
              </a:rPr>
              <a:t>The following table lists the statements to create a rule.	</a:t>
            </a:r>
          </a:p>
        </p:txBody>
      </p:sp>
      <p:graphicFrame>
        <p:nvGraphicFramePr>
          <p:cNvPr id="4" name="Group 96"/>
          <p:cNvGraphicFramePr>
            <a:graphicFrameLocks/>
          </p:cNvGraphicFramePr>
          <p:nvPr/>
        </p:nvGraphicFramePr>
        <p:xfrm>
          <a:off x="2395538" y="2187575"/>
          <a:ext cx="6172200" cy="4175141"/>
        </p:xfrm>
        <a:graphic>
          <a:graphicData uri="http://schemas.openxmlformats.org/drawingml/2006/table">
            <a:tbl>
              <a:tblPr/>
              <a:tblGrid>
                <a:gridCol w="2865664"/>
                <a:gridCol w="3306536"/>
              </a:tblGrid>
              <a:tr h="5942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N" sz="1200" b="1" i="1" u="none" strike="noStrike" cap="none" normalizeH="0" baseline="0" dirty="0" smtClean="0">
                          <a:ln>
                            <a:noFill/>
                          </a:ln>
                          <a:solidFill>
                            <a:schemeClr val="accent2"/>
                          </a:solidFill>
                          <a:effectLst/>
                          <a:latin typeface="Arial "/>
                        </a:rPr>
                        <a:t>Example</a:t>
                      </a:r>
                    </a:p>
                  </a:txBody>
                  <a:tcPr marT="45709" marB="45709" horzOverflow="overflow">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N" sz="1200" b="1" i="1" u="none" strike="noStrike" cap="none" normalizeH="0" baseline="0" dirty="0" smtClean="0">
                          <a:ln>
                            <a:noFill/>
                          </a:ln>
                          <a:solidFill>
                            <a:schemeClr val="accent2"/>
                          </a:solidFill>
                          <a:effectLst/>
                          <a:latin typeface="Arial "/>
                        </a:rPr>
                        <a:t>Description</a:t>
                      </a:r>
                    </a:p>
                  </a:txBody>
                  <a:tcPr marT="45709" marB="45709" horzOverflow="overflow">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a:noFill/>
                    </a:lnTlToBr>
                    <a:lnBlToTr>
                      <a:noFill/>
                    </a:lnBlToTr>
                    <a:noFill/>
                  </a:tcPr>
                </a:tc>
              </a:tr>
              <a:tr h="115795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1" u="none" strike="noStrike" cap="none" normalizeH="0" baseline="0" dirty="0" smtClean="0">
                          <a:ln>
                            <a:noFill/>
                          </a:ln>
                          <a:solidFill>
                            <a:schemeClr val="accent2"/>
                          </a:solidFill>
                          <a:effectLst/>
                          <a:latin typeface="Courier New" pitchFamily="49" charset="0"/>
                          <a:cs typeface="Courier New" pitchFamily="49" charset="0"/>
                        </a:rPr>
                        <a:t>CREATE RULE </a:t>
                      </a:r>
                      <a:r>
                        <a:rPr kumimoji="0" lang="en-US" sz="1200" b="0" i="1" u="none" strike="noStrike" cap="none" normalizeH="0" baseline="0" dirty="0" err="1" smtClean="0">
                          <a:ln>
                            <a:noFill/>
                          </a:ln>
                          <a:solidFill>
                            <a:schemeClr val="accent2"/>
                          </a:solidFill>
                          <a:effectLst/>
                          <a:latin typeface="Courier New" pitchFamily="49" charset="0"/>
                          <a:cs typeface="Courier New" pitchFamily="49" charset="0"/>
                        </a:rPr>
                        <a:t>dept_name_rule</a:t>
                      </a:r>
                      <a:endParaRPr kumimoji="0" lang="en-US" sz="1200" b="0" i="1" u="none" strike="noStrike" cap="none" normalizeH="0" baseline="0" dirty="0" smtClean="0">
                        <a:ln>
                          <a:noFill/>
                        </a:ln>
                        <a:solidFill>
                          <a:schemeClr val="accent2"/>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1" u="none" strike="noStrike" cap="none" normalizeH="0" baseline="0" dirty="0" smtClean="0">
                          <a:ln>
                            <a:noFill/>
                          </a:ln>
                          <a:solidFill>
                            <a:schemeClr val="accent2"/>
                          </a:solidFill>
                          <a:effectLst/>
                          <a:latin typeface="Courier New" pitchFamily="49" charset="0"/>
                          <a:cs typeface="Courier New" pitchFamily="49" charset="0"/>
                        </a:rPr>
                        <a:t>AS @</a:t>
                      </a:r>
                      <a:r>
                        <a:rPr kumimoji="0" lang="en-US" sz="1200" b="0" i="1" u="none" strike="noStrike" cap="none" normalizeH="0" baseline="0" dirty="0" err="1" smtClean="0">
                          <a:ln>
                            <a:noFill/>
                          </a:ln>
                          <a:solidFill>
                            <a:schemeClr val="accent2"/>
                          </a:solidFill>
                          <a:effectLst/>
                          <a:latin typeface="Courier New" pitchFamily="49" charset="0"/>
                          <a:cs typeface="Courier New" pitchFamily="49" charset="0"/>
                        </a:rPr>
                        <a:t>deptname</a:t>
                      </a:r>
                      <a:r>
                        <a:rPr kumimoji="0" lang="en-US" sz="1200" b="0" i="1" u="none" strike="noStrike" cap="none" normalizeH="0" baseline="0" dirty="0" smtClean="0">
                          <a:ln>
                            <a:noFill/>
                          </a:ln>
                          <a:solidFill>
                            <a:schemeClr val="accent2"/>
                          </a:solidFill>
                          <a:effectLst/>
                          <a:latin typeface="Courier New" pitchFamily="49" charset="0"/>
                          <a:cs typeface="Courier New" pitchFamily="49" charset="0"/>
                        </a:rPr>
                        <a:t> NOT IN (‘</a:t>
                      </a:r>
                      <a:r>
                        <a:rPr kumimoji="0" lang="en-US" sz="1200" b="0" i="1" u="none" strike="noStrike" cap="none" normalizeH="0" baseline="0" dirty="0" err="1" smtClean="0">
                          <a:ln>
                            <a:noFill/>
                          </a:ln>
                          <a:solidFill>
                            <a:schemeClr val="accent2"/>
                          </a:solidFill>
                          <a:effectLst/>
                          <a:latin typeface="Courier New" pitchFamily="49" charset="0"/>
                          <a:cs typeface="Courier New" pitchFamily="49" charset="0"/>
                        </a:rPr>
                        <a:t>accounts’,’stores</a:t>
                      </a:r>
                      <a:r>
                        <a:rPr kumimoji="0" lang="en-US" sz="1200" b="0" i="1" u="none" strike="noStrike" cap="none" normalizeH="0" baseline="0" dirty="0" smtClean="0">
                          <a:ln>
                            <a:noFill/>
                          </a:ln>
                          <a:solidFill>
                            <a:schemeClr val="accent2"/>
                          </a:solidFill>
                          <a:effectLst/>
                          <a:latin typeface="Courier New" pitchFamily="49" charset="0"/>
                          <a:cs typeface="Courier New" pitchFamily="49" charset="0"/>
                        </a:rPr>
                        <a:t>’)</a:t>
                      </a:r>
                    </a:p>
                  </a:txBody>
                  <a:tcPr marT="45709" marB="45709" horzOverflow="overflow">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1" u="none" strike="noStrike" cap="none" normalizeH="0" baseline="0" dirty="0" smtClean="0">
                          <a:ln>
                            <a:noFill/>
                          </a:ln>
                          <a:solidFill>
                            <a:schemeClr val="accent2"/>
                          </a:solidFill>
                          <a:effectLst/>
                          <a:latin typeface="Arial "/>
                          <a:cs typeface="Times New Roman" pitchFamily="18" charset="0"/>
                        </a:rPr>
                        <a:t>Specifies that if the value of </a:t>
                      </a:r>
                      <a:r>
                        <a:rPr kumimoji="0" lang="en-US" sz="1200" b="0" i="1" u="none" strike="noStrike" cap="none" normalizeH="0" baseline="0" dirty="0" err="1" smtClean="0">
                          <a:ln>
                            <a:noFill/>
                          </a:ln>
                          <a:solidFill>
                            <a:schemeClr val="accent2"/>
                          </a:solidFill>
                          <a:effectLst/>
                          <a:latin typeface="Arial "/>
                          <a:cs typeface="Times New Roman" pitchFamily="18" charset="0"/>
                        </a:rPr>
                        <a:t>deptname</a:t>
                      </a:r>
                      <a:r>
                        <a:rPr kumimoji="0" lang="en-US" sz="1200" b="0" i="1" u="none" strike="noStrike" cap="none" normalizeH="0" baseline="0" dirty="0" smtClean="0">
                          <a:ln>
                            <a:noFill/>
                          </a:ln>
                          <a:solidFill>
                            <a:schemeClr val="accent2"/>
                          </a:solidFill>
                          <a:effectLst/>
                          <a:latin typeface="Arial "/>
                          <a:cs typeface="Times New Roman" pitchFamily="18" charset="0"/>
                        </a:rPr>
                        <a:t> is accounts or stores, then the value is to be rejected from being inserted into the column to which the rule is bound. </a:t>
                      </a:r>
                      <a:endParaRPr kumimoji="0" lang="en-IN" sz="1200" b="0" i="1" u="none" strike="noStrike" cap="none" normalizeH="0" baseline="0" dirty="0" smtClean="0">
                        <a:ln>
                          <a:noFill/>
                        </a:ln>
                        <a:solidFill>
                          <a:schemeClr val="accent2"/>
                        </a:solidFill>
                        <a:effectLst/>
                        <a:latin typeface="Arial "/>
                        <a:cs typeface="Times New Roman" pitchFamily="18" charset="0"/>
                      </a:endParaRPr>
                    </a:p>
                  </a:txBody>
                  <a:tcPr marT="45709" marB="45709" horzOverflow="overflow">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a:noFill/>
                    </a:lnTlToBr>
                    <a:lnBlToTr>
                      <a:noFill/>
                    </a:lnBlToTr>
                    <a:noFill/>
                  </a:tcPr>
                </a:tc>
              </a:tr>
              <a:tr h="68563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1" u="none" strike="noStrike" kern="1200" cap="none" normalizeH="0" baseline="0" dirty="0" smtClean="0">
                          <a:ln>
                            <a:noFill/>
                          </a:ln>
                          <a:solidFill>
                            <a:schemeClr val="accent2"/>
                          </a:solidFill>
                          <a:effectLst/>
                          <a:latin typeface="Courier New" pitchFamily="49" charset="0"/>
                          <a:ea typeface="+mn-ea"/>
                          <a:cs typeface="Courier New" pitchFamily="49" charset="0"/>
                        </a:rPr>
                        <a:t>CREATE RULE </a:t>
                      </a:r>
                      <a:r>
                        <a:rPr kumimoji="0" lang="en-US" sz="1200" b="0" i="1" u="none" strike="noStrike" kern="1200" cap="none" normalizeH="0" baseline="0" dirty="0" err="1" smtClean="0">
                          <a:ln>
                            <a:noFill/>
                          </a:ln>
                          <a:solidFill>
                            <a:schemeClr val="accent2"/>
                          </a:solidFill>
                          <a:effectLst/>
                          <a:latin typeface="Courier New" pitchFamily="49" charset="0"/>
                          <a:ea typeface="+mn-ea"/>
                          <a:cs typeface="Courier New" pitchFamily="49" charset="0"/>
                        </a:rPr>
                        <a:t>min_price_rule</a:t>
                      </a:r>
                      <a:endParaRPr kumimoji="0" lang="en-US" sz="1200" b="0" i="1" u="none" strike="noStrike" kern="1200" cap="none" normalizeH="0" baseline="0" dirty="0" smtClean="0">
                        <a:ln>
                          <a:noFill/>
                        </a:ln>
                        <a:solidFill>
                          <a:schemeClr val="accent2"/>
                        </a:solidFill>
                        <a:effectLst/>
                        <a:latin typeface="Courier New" pitchFamily="49" charset="0"/>
                        <a:ea typeface="+mn-ea"/>
                        <a:cs typeface="Courier New" pitchFamily="49"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1" u="none" strike="noStrike" kern="1200" cap="none" normalizeH="0" baseline="0" dirty="0" smtClean="0">
                          <a:ln>
                            <a:noFill/>
                          </a:ln>
                          <a:solidFill>
                            <a:schemeClr val="accent2"/>
                          </a:solidFill>
                          <a:effectLst/>
                          <a:latin typeface="Courier New" pitchFamily="49" charset="0"/>
                          <a:ea typeface="+mn-ea"/>
                          <a:cs typeface="Courier New" pitchFamily="49" charset="0"/>
                        </a:rPr>
                        <a:t>AS @</a:t>
                      </a:r>
                      <a:r>
                        <a:rPr kumimoji="0" lang="en-US" sz="1200" b="0" i="1" u="none" strike="noStrike" kern="1200" cap="none" normalizeH="0" baseline="0" dirty="0" err="1" smtClean="0">
                          <a:ln>
                            <a:noFill/>
                          </a:ln>
                          <a:solidFill>
                            <a:schemeClr val="accent2"/>
                          </a:solidFill>
                          <a:effectLst/>
                          <a:latin typeface="Courier New" pitchFamily="49" charset="0"/>
                          <a:ea typeface="+mn-ea"/>
                          <a:cs typeface="Courier New" pitchFamily="49" charset="0"/>
                        </a:rPr>
                        <a:t>minprice</a:t>
                      </a:r>
                      <a:r>
                        <a:rPr kumimoji="0" lang="en-US" sz="1200" b="0" i="1" u="none" strike="noStrike" kern="1200" cap="none" normalizeH="0" baseline="0" dirty="0" smtClean="0">
                          <a:ln>
                            <a:noFill/>
                          </a:ln>
                          <a:solidFill>
                            <a:schemeClr val="accent2"/>
                          </a:solidFill>
                          <a:effectLst/>
                          <a:latin typeface="Courier New" pitchFamily="49" charset="0"/>
                          <a:ea typeface="+mn-ea"/>
                          <a:cs typeface="Courier New" pitchFamily="49" charset="0"/>
                        </a:rPr>
                        <a:t> &gt;= $5000</a:t>
                      </a:r>
                    </a:p>
                  </a:txBody>
                  <a:tcPr marT="45709" marB="45709" horzOverflow="overflow">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1" u="none" strike="noStrike" cap="none" normalizeH="0" baseline="0" dirty="0" smtClean="0">
                          <a:ln>
                            <a:noFill/>
                          </a:ln>
                          <a:solidFill>
                            <a:schemeClr val="accent2"/>
                          </a:solidFill>
                          <a:effectLst/>
                          <a:latin typeface="Arial "/>
                          <a:cs typeface="Times New Roman" pitchFamily="18" charset="0"/>
                        </a:rPr>
                        <a:t>Allows a value of $5000 or more to be inserted in the column, to which the rule is bound.</a:t>
                      </a:r>
                      <a:endParaRPr kumimoji="0" lang="en-IN" sz="1200" b="0" i="1" u="none" strike="noStrike" cap="none" normalizeH="0" baseline="0" dirty="0" smtClean="0">
                        <a:ln>
                          <a:noFill/>
                        </a:ln>
                        <a:solidFill>
                          <a:schemeClr val="accent2"/>
                        </a:solidFill>
                        <a:effectLst/>
                        <a:latin typeface="Arial "/>
                        <a:cs typeface="Times New Roman" pitchFamily="18" charset="0"/>
                      </a:endParaRPr>
                    </a:p>
                  </a:txBody>
                  <a:tcPr marT="45709" marB="45709" horzOverflow="overflow">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a:noFill/>
                    </a:lnTlToBr>
                    <a:lnBlToTr>
                      <a:noFill/>
                    </a:lnBlToTr>
                    <a:noFill/>
                  </a:tcPr>
                </a:tc>
              </a:tr>
              <a:tr h="173732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1" u="none" strike="noStrike" kern="1200" cap="none" normalizeH="0" baseline="0" dirty="0" smtClean="0">
                          <a:ln>
                            <a:noFill/>
                          </a:ln>
                          <a:solidFill>
                            <a:schemeClr val="accent2"/>
                          </a:solidFill>
                          <a:effectLst/>
                          <a:latin typeface="Courier New" pitchFamily="49" charset="0"/>
                          <a:ea typeface="+mn-ea"/>
                          <a:cs typeface="Courier New" pitchFamily="49" charset="0"/>
                        </a:rPr>
                        <a:t>CREATE RULE </a:t>
                      </a:r>
                      <a:r>
                        <a:rPr kumimoji="0" lang="en-US" sz="1200" b="0" i="1" u="none" strike="noStrike" kern="1200" cap="none" normalizeH="0" baseline="0" dirty="0" err="1" smtClean="0">
                          <a:ln>
                            <a:noFill/>
                          </a:ln>
                          <a:solidFill>
                            <a:schemeClr val="accent2"/>
                          </a:solidFill>
                          <a:effectLst/>
                          <a:latin typeface="Courier New" pitchFamily="49" charset="0"/>
                          <a:ea typeface="+mn-ea"/>
                          <a:cs typeface="Courier New" pitchFamily="49" charset="0"/>
                        </a:rPr>
                        <a:t>emp_code_rule</a:t>
                      </a:r>
                      <a:endParaRPr kumimoji="0" lang="en-US" sz="1200" b="0" i="1" u="none" strike="noStrike" kern="1200" cap="none" normalizeH="0" baseline="0" dirty="0" smtClean="0">
                        <a:ln>
                          <a:noFill/>
                        </a:ln>
                        <a:solidFill>
                          <a:schemeClr val="accent2"/>
                        </a:solidFill>
                        <a:effectLst/>
                        <a:latin typeface="Courier New" pitchFamily="49" charset="0"/>
                        <a:ea typeface="+mn-ea"/>
                        <a:cs typeface="Courier New" pitchFamily="49"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1" u="none" strike="noStrike" kern="1200" cap="none" normalizeH="0" baseline="0" dirty="0" smtClean="0">
                          <a:ln>
                            <a:noFill/>
                          </a:ln>
                          <a:solidFill>
                            <a:schemeClr val="accent2"/>
                          </a:solidFill>
                          <a:effectLst/>
                          <a:latin typeface="Courier New" pitchFamily="49" charset="0"/>
                          <a:ea typeface="+mn-ea"/>
                          <a:cs typeface="Courier New" pitchFamily="49" charset="0"/>
                        </a:rPr>
                        <a:t>AS @</a:t>
                      </a:r>
                      <a:r>
                        <a:rPr kumimoji="0" lang="en-US" sz="1200" b="0" i="1" u="none" strike="noStrike" kern="1200" cap="none" normalizeH="0" baseline="0" dirty="0" err="1" smtClean="0">
                          <a:ln>
                            <a:noFill/>
                          </a:ln>
                          <a:solidFill>
                            <a:schemeClr val="accent2"/>
                          </a:solidFill>
                          <a:effectLst/>
                          <a:latin typeface="Courier New" pitchFamily="49" charset="0"/>
                          <a:ea typeface="+mn-ea"/>
                          <a:cs typeface="Courier New" pitchFamily="49" charset="0"/>
                        </a:rPr>
                        <a:t>empcode</a:t>
                      </a:r>
                      <a:r>
                        <a:rPr kumimoji="0" lang="en-US" sz="1200" b="0" i="1" u="none" strike="noStrike" kern="1200" cap="none" normalizeH="0" baseline="0" dirty="0" smtClean="0">
                          <a:ln>
                            <a:noFill/>
                          </a:ln>
                          <a:solidFill>
                            <a:schemeClr val="accent2"/>
                          </a:solidFill>
                          <a:effectLst/>
                          <a:latin typeface="Courier New" pitchFamily="49" charset="0"/>
                          <a:ea typeface="+mn-ea"/>
                          <a:cs typeface="Courier New" pitchFamily="49" charset="0"/>
                        </a:rPr>
                        <a:t> LIKE '[F M][A Z][0-9] [0 9][0 9]'</a:t>
                      </a:r>
                    </a:p>
                  </a:txBody>
                  <a:tcPr marT="45709" marB="45709" horzOverflow="overflow">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1" u="none" strike="noStrike" kern="1200" cap="none" normalizeH="0" baseline="0" dirty="0" smtClean="0">
                          <a:ln>
                            <a:noFill/>
                          </a:ln>
                          <a:solidFill>
                            <a:schemeClr val="accent2"/>
                          </a:solidFill>
                          <a:effectLst/>
                          <a:latin typeface="Arial "/>
                          <a:ea typeface="+mn-ea"/>
                          <a:cs typeface="Times New Roman" pitchFamily="18" charset="0"/>
                        </a:rPr>
                        <a:t>Specifies that the value to be inserted in the column, to which the rule will be bound, must follow the pattern specified in the LIKE clause. The first character of the string can be any value between F to M; the second character can be any value ranging from A to Z; and from the third character onwards, the acceptable range is a numeric value from 0 to 9</a:t>
                      </a:r>
                      <a:endParaRPr kumimoji="0" lang="en-IN" sz="1200" b="0" i="1" u="none" strike="noStrike" kern="1200" cap="none" normalizeH="0" baseline="0" dirty="0" smtClean="0">
                        <a:ln>
                          <a:noFill/>
                        </a:ln>
                        <a:solidFill>
                          <a:schemeClr val="accent2"/>
                        </a:solidFill>
                        <a:effectLst/>
                        <a:latin typeface="Arial "/>
                        <a:ea typeface="+mn-ea"/>
                        <a:cs typeface="Times New Roman" pitchFamily="18" charset="0"/>
                      </a:endParaRPr>
                    </a:p>
                  </a:txBody>
                  <a:tcPr marT="45709" marB="45709" horzOverflow="overflow">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a:noFill/>
                    </a:lnTlToBr>
                    <a:lnBlToTr>
                      <a:noFill/>
                    </a:lnBlToTr>
                    <a:noFill/>
                  </a:tcPr>
                </a:tc>
              </a:tr>
            </a:tbl>
          </a:graphicData>
        </a:graphic>
      </p:graphicFrame>
      <p:sp>
        <p:nvSpPr>
          <p:cNvPr id="22548"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b="1" dirty="0">
                <a:solidFill>
                  <a:srgbClr val="FF0000"/>
                </a:solidFill>
                <a:latin typeface="Tahoma" pitchFamily="34" charset="0"/>
                <a:cs typeface="Times New Roman" pitchFamily="18" charset="0"/>
              </a:rPr>
              <a:t>Implementing Data Integrity (Contd.)</a:t>
            </a:r>
          </a:p>
        </p:txBody>
      </p:sp>
    </p:spTree>
    <p:extLst>
      <p:ext uri="{BB962C8B-B14F-4D97-AF65-F5344CB8AC3E}">
        <p14:creationId xmlns:p14="http://schemas.microsoft.com/office/powerpoint/2010/main" val="34159458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idx="1"/>
          </p:nvPr>
        </p:nvSpPr>
        <p:spPr bwMode="auto">
          <a:xfrm>
            <a:off x="1525588" y="1598613"/>
            <a:ext cx="7313612"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buFontTx/>
              <a:buBlip>
                <a:blip r:embed="rId3"/>
              </a:buBlip>
            </a:pPr>
            <a:r>
              <a:rPr lang="en-US" sz="1800" smtClean="0">
                <a:solidFill>
                  <a:schemeClr val="accent2"/>
                </a:solidFill>
                <a:latin typeface="Arial "/>
                <a:cs typeface="Times New Roman" pitchFamily="18" charset="0"/>
              </a:rPr>
              <a:t>After you create the rule, you need to activate the rule by using a stored procedure, sp_bindrule.</a:t>
            </a:r>
          </a:p>
          <a:p>
            <a:pPr lvl="1">
              <a:buFontTx/>
              <a:buBlip>
                <a:blip r:embed="rId3"/>
              </a:buBlip>
            </a:pPr>
            <a:r>
              <a:rPr lang="en-US" sz="1800" smtClean="0">
                <a:solidFill>
                  <a:schemeClr val="accent2"/>
                </a:solidFill>
                <a:latin typeface="Arial "/>
                <a:cs typeface="Times New Roman" pitchFamily="18" charset="0"/>
              </a:rPr>
              <a:t>The syntax of sp_bindrule is:</a:t>
            </a:r>
          </a:p>
          <a:p>
            <a:pPr lvl="2">
              <a:buFontTx/>
              <a:buNone/>
            </a:pPr>
            <a:r>
              <a:rPr lang="en-US" sz="1600" smtClean="0">
                <a:solidFill>
                  <a:schemeClr val="accent2"/>
                </a:solidFill>
                <a:latin typeface="Courier New" pitchFamily="49" charset="0"/>
                <a:cs typeface="Courier New" pitchFamily="49" charset="0"/>
              </a:rPr>
              <a:t>  sp_bindrule &lt;'rule'&gt;, &lt;'object_name'&gt;, [&lt;'futureonly_flag'&gt;]</a:t>
            </a:r>
          </a:p>
          <a:p>
            <a:pPr lvl="1">
              <a:buFontTx/>
              <a:buBlip>
                <a:blip r:embed="rId3"/>
              </a:buBlip>
            </a:pPr>
            <a:r>
              <a:rPr lang="en-US" sz="1800" smtClean="0">
                <a:solidFill>
                  <a:schemeClr val="accent2"/>
                </a:solidFill>
                <a:latin typeface="Arial "/>
                <a:cs typeface="Times New Roman" pitchFamily="18" charset="0"/>
              </a:rPr>
              <a:t>For example:</a:t>
            </a:r>
          </a:p>
          <a:p>
            <a:pPr lvl="2">
              <a:buFontTx/>
              <a:buNone/>
            </a:pPr>
            <a:r>
              <a:rPr lang="en-US" sz="1600" smtClean="0">
                <a:solidFill>
                  <a:schemeClr val="accent2"/>
                </a:solidFill>
                <a:latin typeface="Courier New" pitchFamily="49" charset="0"/>
                <a:cs typeface="Courier New" pitchFamily="49" charset="0"/>
              </a:rPr>
              <a:t>  sp_bindrule 'rulType','HumanResources.EmployeeLeave.LeaveType'</a:t>
            </a:r>
          </a:p>
        </p:txBody>
      </p:sp>
      <p:sp>
        <p:nvSpPr>
          <p:cNvPr id="5" name="TextBox 4"/>
          <p:cNvSpPr txBox="1">
            <a:spLocks noChangeArrowheads="1"/>
          </p:cNvSpPr>
          <p:nvPr/>
        </p:nvSpPr>
        <p:spPr bwMode="auto">
          <a:xfrm>
            <a:off x="2743200" y="4267200"/>
            <a:ext cx="4038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Binds the rulType rule to the LeaveType column of the EmployeeLeave table.</a:t>
            </a:r>
          </a:p>
        </p:txBody>
      </p:sp>
      <p:sp>
        <p:nvSpPr>
          <p:cNvPr id="23556"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b="1">
                <a:solidFill>
                  <a:srgbClr val="FF0000"/>
                </a:solidFill>
                <a:latin typeface="Tahoma" pitchFamily="34" charset="0"/>
                <a:cs typeface="Times New Roman" pitchFamily="18" charset="0"/>
              </a:rPr>
              <a:t>Implementing Data Integrity (Contd.)</a:t>
            </a:r>
          </a:p>
        </p:txBody>
      </p:sp>
    </p:spTree>
    <p:extLst>
      <p:ext uri="{BB962C8B-B14F-4D97-AF65-F5344CB8AC3E}">
        <p14:creationId xmlns:p14="http://schemas.microsoft.com/office/powerpoint/2010/main" val="346348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idx="1"/>
          </p:nvPr>
        </p:nvSpPr>
        <p:spPr bwMode="auto">
          <a:xfrm>
            <a:off x="1525588" y="1598613"/>
            <a:ext cx="7313612"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smtClean="0">
                <a:solidFill>
                  <a:schemeClr val="accent2"/>
                </a:solidFill>
                <a:latin typeface="Arial "/>
                <a:cs typeface="Times New Roman" pitchFamily="18" charset="0"/>
              </a:rPr>
              <a:t>User-defined data types:</a:t>
            </a:r>
            <a:endParaRPr lang="en-US" sz="2000" smtClean="0">
              <a:solidFill>
                <a:schemeClr val="accent2"/>
              </a:solidFill>
              <a:latin typeface="Arial "/>
            </a:endParaRPr>
          </a:p>
          <a:p>
            <a:pPr lvl="1">
              <a:buFontTx/>
              <a:buBlip>
                <a:blip r:embed="rId4"/>
              </a:buBlip>
            </a:pPr>
            <a:r>
              <a:rPr lang="en-US" sz="1800" smtClean="0">
                <a:solidFill>
                  <a:schemeClr val="accent2"/>
                </a:solidFill>
                <a:latin typeface="Arial "/>
              </a:rPr>
              <a:t>Are custom data types defined by the users with a custom name.</a:t>
            </a:r>
            <a:r>
              <a:rPr lang="en-IN" sz="1800" smtClean="0">
                <a:solidFill>
                  <a:schemeClr val="accent2"/>
                </a:solidFill>
                <a:latin typeface="Arial "/>
              </a:rPr>
              <a:t> </a:t>
            </a:r>
          </a:p>
          <a:p>
            <a:pPr lvl="1">
              <a:buFontTx/>
              <a:buBlip>
                <a:blip r:embed="rId4"/>
              </a:buBlip>
            </a:pPr>
            <a:r>
              <a:rPr lang="en-US" sz="1800" smtClean="0">
                <a:solidFill>
                  <a:schemeClr val="accent2"/>
                </a:solidFill>
                <a:latin typeface="Arial "/>
              </a:rPr>
              <a:t>Are basically named objects with the following additional features:</a:t>
            </a:r>
          </a:p>
          <a:p>
            <a:pPr lvl="2">
              <a:buFontTx/>
              <a:buBlip>
                <a:blip r:embed="rId4"/>
              </a:buBlip>
            </a:pPr>
            <a:r>
              <a:rPr lang="en-US" sz="1600" smtClean="0">
                <a:solidFill>
                  <a:schemeClr val="accent2"/>
                </a:solidFill>
                <a:latin typeface="Arial "/>
              </a:rPr>
              <a:t>Defined data type and length</a:t>
            </a:r>
          </a:p>
          <a:p>
            <a:pPr lvl="2">
              <a:buFontTx/>
              <a:buBlip>
                <a:blip r:embed="rId4"/>
              </a:buBlip>
            </a:pPr>
            <a:r>
              <a:rPr lang="en-US" sz="1600" smtClean="0">
                <a:solidFill>
                  <a:schemeClr val="accent2"/>
                </a:solidFill>
                <a:latin typeface="Arial "/>
              </a:rPr>
              <a:t>Defined nullability</a:t>
            </a:r>
          </a:p>
          <a:p>
            <a:pPr lvl="2">
              <a:buFontTx/>
              <a:buBlip>
                <a:blip r:embed="rId4"/>
              </a:buBlip>
            </a:pPr>
            <a:r>
              <a:rPr lang="en-US" sz="1600" smtClean="0">
                <a:solidFill>
                  <a:schemeClr val="accent2"/>
                </a:solidFill>
                <a:latin typeface="Arial "/>
              </a:rPr>
              <a:t>Predefined rules that may be bound to the user-defined data types</a:t>
            </a:r>
          </a:p>
          <a:p>
            <a:pPr lvl="2">
              <a:buFontTx/>
              <a:buBlip>
                <a:blip r:embed="rId4"/>
              </a:buBlip>
            </a:pPr>
            <a:r>
              <a:rPr lang="en-US" sz="1600" smtClean="0">
                <a:solidFill>
                  <a:schemeClr val="accent2"/>
                </a:solidFill>
                <a:latin typeface="Arial "/>
              </a:rPr>
              <a:t>Predefined default value that may be bound to the user-defined data types</a:t>
            </a:r>
            <a:endParaRPr lang="en-IN" sz="1800" smtClean="0">
              <a:solidFill>
                <a:schemeClr val="accent2"/>
              </a:solidFill>
              <a:latin typeface="Arial "/>
            </a:endParaRPr>
          </a:p>
        </p:txBody>
      </p:sp>
      <p:sp>
        <p:nvSpPr>
          <p:cNvPr id="24579"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b="1" dirty="0">
                <a:solidFill>
                  <a:srgbClr val="FF0000"/>
                </a:solidFill>
                <a:latin typeface="Tahoma" pitchFamily="34" charset="0"/>
                <a:cs typeface="Times New Roman" pitchFamily="18" charset="0"/>
              </a:rPr>
              <a:t>Implementing Data Integrity (Contd.)</a:t>
            </a:r>
          </a:p>
        </p:txBody>
      </p:sp>
    </p:spTree>
    <p:extLst>
      <p:ext uri="{BB962C8B-B14F-4D97-AF65-F5344CB8AC3E}">
        <p14:creationId xmlns:p14="http://schemas.microsoft.com/office/powerpoint/2010/main" val="10674256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idx="1"/>
          </p:nvPr>
        </p:nvSpPr>
        <p:spPr bwMode="auto">
          <a:xfrm>
            <a:off x="1525588" y="1598613"/>
            <a:ext cx="7313612"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buFontTx/>
              <a:buBlip>
                <a:blip r:embed="rId3"/>
              </a:buBlip>
            </a:pPr>
            <a:r>
              <a:rPr lang="en-US" sz="1800" smtClean="0">
                <a:solidFill>
                  <a:schemeClr val="accent2"/>
                </a:solidFill>
                <a:latin typeface="Arial "/>
              </a:rPr>
              <a:t>Can be created by using the CREATE TYPE statement.</a:t>
            </a:r>
          </a:p>
          <a:p>
            <a:pPr lvl="1">
              <a:buFontTx/>
              <a:buBlip>
                <a:blip r:embed="rId3"/>
              </a:buBlip>
            </a:pPr>
            <a:r>
              <a:rPr lang="en-US" sz="1800" smtClean="0">
                <a:solidFill>
                  <a:schemeClr val="accent2"/>
                </a:solidFill>
                <a:latin typeface="Arial "/>
                <a:cs typeface="Times New Roman" pitchFamily="18" charset="0"/>
              </a:rPr>
              <a:t>Syntax:</a:t>
            </a:r>
          </a:p>
          <a:p>
            <a:pPr lvl="3">
              <a:buFontTx/>
              <a:buNone/>
            </a:pPr>
            <a:r>
              <a:rPr lang="en-US" sz="1600" smtClean="0">
                <a:solidFill>
                  <a:schemeClr val="accent2"/>
                </a:solidFill>
                <a:latin typeface="Courier New" pitchFamily="49" charset="0"/>
              </a:rPr>
              <a:t>CREATE TYPE [ schema_name. ] type_name { FROM</a:t>
            </a:r>
          </a:p>
          <a:p>
            <a:pPr lvl="3">
              <a:buFontTx/>
              <a:buNone/>
            </a:pPr>
            <a:r>
              <a:rPr lang="en-US" sz="1600" smtClean="0">
                <a:solidFill>
                  <a:schemeClr val="accent2"/>
                </a:solidFill>
                <a:latin typeface="Courier New" pitchFamily="49" charset="0"/>
              </a:rPr>
              <a:t>base_type [ ( precision</a:t>
            </a:r>
          </a:p>
          <a:p>
            <a:pPr lvl="3">
              <a:buFontTx/>
              <a:buNone/>
            </a:pPr>
            <a:r>
              <a:rPr lang="en-US" sz="1600" smtClean="0">
                <a:solidFill>
                  <a:schemeClr val="accent2"/>
                </a:solidFill>
                <a:latin typeface="Courier New" pitchFamily="49" charset="0"/>
              </a:rPr>
              <a:t>[ , scale ] ) ] [ NULL | NOT NULL ] } [ ; ]</a:t>
            </a:r>
          </a:p>
          <a:p>
            <a:pPr lvl="1">
              <a:buFontTx/>
              <a:buBlip>
                <a:blip r:embed="rId3"/>
              </a:buBlip>
            </a:pPr>
            <a:r>
              <a:rPr lang="en-US" sz="1800" smtClean="0">
                <a:solidFill>
                  <a:schemeClr val="accent2"/>
                </a:solidFill>
                <a:latin typeface="Arial "/>
                <a:cs typeface="Times New Roman" pitchFamily="18" charset="0"/>
              </a:rPr>
              <a:t>For example:</a:t>
            </a:r>
          </a:p>
          <a:p>
            <a:pPr lvl="3">
              <a:buFontTx/>
              <a:buNone/>
            </a:pPr>
            <a:r>
              <a:rPr lang="en-US" sz="1600" smtClean="0">
                <a:solidFill>
                  <a:schemeClr val="accent2"/>
                </a:solidFill>
                <a:latin typeface="Courier New" pitchFamily="49" charset="0"/>
              </a:rPr>
              <a:t>CREATE TYPE DSCRP</a:t>
            </a:r>
          </a:p>
          <a:p>
            <a:pPr lvl="3">
              <a:buFontTx/>
              <a:buNone/>
            </a:pPr>
            <a:r>
              <a:rPr lang="en-US" sz="1600" smtClean="0">
                <a:solidFill>
                  <a:schemeClr val="accent2"/>
                </a:solidFill>
                <a:latin typeface="Courier New" pitchFamily="49" charset="0"/>
              </a:rPr>
              <a:t>FROM varchar(100) NOT NULL ;</a:t>
            </a:r>
          </a:p>
        </p:txBody>
      </p:sp>
      <p:sp>
        <p:nvSpPr>
          <p:cNvPr id="25603"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b="1">
                <a:solidFill>
                  <a:srgbClr val="FF0000"/>
                </a:solidFill>
                <a:latin typeface="Tahoma" pitchFamily="34" charset="0"/>
                <a:cs typeface="Times New Roman" pitchFamily="18" charset="0"/>
              </a:rPr>
              <a:t>Implementing Data Integrity (Contd.)</a:t>
            </a:r>
          </a:p>
        </p:txBody>
      </p:sp>
    </p:spTree>
    <p:extLst>
      <p:ext uri="{BB962C8B-B14F-4D97-AF65-F5344CB8AC3E}">
        <p14:creationId xmlns:p14="http://schemas.microsoft.com/office/powerpoint/2010/main" val="21971461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5"/>
          <p:cNvSpPr>
            <a:spLocks noChangeArrowheads="1"/>
          </p:cNvSpPr>
          <p:nvPr/>
        </p:nvSpPr>
        <p:spPr bwMode="auto">
          <a:xfrm>
            <a:off x="1525588" y="1598613"/>
            <a:ext cx="7313612" cy="27447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6075" indent="-346075">
              <a:spcBef>
                <a:spcPct val="20000"/>
              </a:spcBef>
              <a:buFontTx/>
              <a:buBlip>
                <a:blip r:embed="rId3"/>
              </a:buBlip>
            </a:pPr>
            <a:r>
              <a:rPr lang="en-US">
                <a:solidFill>
                  <a:schemeClr val="accent2"/>
                </a:solidFill>
                <a:latin typeface="Arial" pitchFamily="34" charset="0"/>
                <a:cs typeface="Times New Roman" pitchFamily="18" charset="0"/>
              </a:rPr>
              <a:t>You want to create a rule, rule1, which allows the user to enter any of the four values: Tea, Coffee, Soup, or Miranda in a column. Which statement should you execute?</a:t>
            </a:r>
            <a:endParaRPr lang="en-IN">
              <a:solidFill>
                <a:schemeClr val="accent2"/>
              </a:solidFill>
              <a:latin typeface="Arial" pitchFamily="34" charset="0"/>
              <a:cs typeface="Times New Roman" pitchFamily="18" charset="0"/>
            </a:endParaRPr>
          </a:p>
        </p:txBody>
      </p:sp>
      <p:sp>
        <p:nvSpPr>
          <p:cNvPr id="365575" name="Rectangle 7"/>
          <p:cNvSpPr>
            <a:spLocks noChangeArrowheads="1"/>
          </p:cNvSpPr>
          <p:nvPr/>
        </p:nvSpPr>
        <p:spPr bwMode="auto">
          <a:xfrm>
            <a:off x="1525588" y="4800600"/>
            <a:ext cx="6627812" cy="1219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6075" indent="-346075">
              <a:spcBef>
                <a:spcPct val="20000"/>
              </a:spcBef>
              <a:buFontTx/>
              <a:buBlip>
                <a:blip r:embed="rId3"/>
              </a:buBlip>
              <a:tabLst>
                <a:tab pos="635000" algn="l"/>
              </a:tabLst>
            </a:pPr>
            <a:r>
              <a:rPr lang="en-US">
                <a:solidFill>
                  <a:schemeClr val="accent2"/>
                </a:solidFill>
                <a:latin typeface="Arial" pitchFamily="34" charset="0"/>
                <a:cs typeface="Times New Roman" pitchFamily="18" charset="0"/>
              </a:rPr>
              <a:t>Solution:</a:t>
            </a:r>
          </a:p>
          <a:p>
            <a:pPr marL="798513" lvl="1" indent="-333375">
              <a:spcBef>
                <a:spcPct val="20000"/>
              </a:spcBef>
              <a:buFontTx/>
              <a:buBlip>
                <a:blip r:embed="rId4"/>
              </a:buBlip>
              <a:tabLst>
                <a:tab pos="635000" algn="l"/>
              </a:tabLst>
            </a:pPr>
            <a:r>
              <a:rPr lang="en-US" sz="1800">
                <a:solidFill>
                  <a:schemeClr val="accent2"/>
                </a:solidFill>
                <a:latin typeface="Courier New" pitchFamily="49" charset="0"/>
              </a:rPr>
              <a:t>CREATE RULE rule1 AS @TypeRule IN ('Tea', 'Coffee', 'Soup', 'Miranda')</a:t>
            </a:r>
          </a:p>
        </p:txBody>
      </p:sp>
      <p:sp>
        <p:nvSpPr>
          <p:cNvPr id="26628" name="Text Box 3"/>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dirty="0">
                <a:solidFill>
                  <a:srgbClr val="FF0000"/>
                </a:solidFill>
                <a:latin typeface="Tahoma" pitchFamily="34" charset="0"/>
              </a:rPr>
              <a:t>Just a minute</a:t>
            </a:r>
          </a:p>
        </p:txBody>
      </p:sp>
    </p:spTree>
    <p:extLst>
      <p:ext uri="{BB962C8B-B14F-4D97-AF65-F5344CB8AC3E}">
        <p14:creationId xmlns:p14="http://schemas.microsoft.com/office/powerpoint/2010/main" val="36335962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5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buFontTx/>
              <a:buBlip>
                <a:blip r:embed="rId3"/>
              </a:buBlip>
              <a:defRPr/>
            </a:pPr>
            <a:r>
              <a:rPr lang="en-US" sz="2000" dirty="0" smtClean="0">
                <a:solidFill>
                  <a:schemeClr val="accent2"/>
                </a:solidFill>
                <a:latin typeface="Arial "/>
              </a:rPr>
              <a:t>Flash presentation: </a:t>
            </a:r>
            <a:r>
              <a:rPr lang="en-US" sz="2000" u="sng" dirty="0" smtClean="0">
                <a:solidFill>
                  <a:schemeClr val="accent2"/>
                </a:solidFill>
                <a:latin typeface="Arial "/>
                <a:hlinkClick r:id="rId4" action="ppaction://hlinkfile"/>
              </a:rPr>
              <a:t>Partitioning Table</a:t>
            </a:r>
            <a:endParaRPr lang="en-US" sz="2000" dirty="0" smtClean="0">
              <a:solidFill>
                <a:schemeClr val="accent6"/>
              </a:solidFill>
              <a:latin typeface="Arial "/>
            </a:endParaRPr>
          </a:p>
          <a:p>
            <a:pPr>
              <a:buFontTx/>
              <a:buBlip>
                <a:blip r:embed="rId3"/>
              </a:buBlip>
              <a:defRPr/>
            </a:pPr>
            <a:r>
              <a:rPr lang="en-US" sz="2000" dirty="0" smtClean="0">
                <a:solidFill>
                  <a:schemeClr val="accent2"/>
                </a:solidFill>
                <a:latin typeface="Arial "/>
                <a:cs typeface="Times New Roman" pitchFamily="18" charset="0"/>
              </a:rPr>
              <a:t>Partitioned table:</a:t>
            </a:r>
            <a:endParaRPr lang="en-IN" sz="2000" dirty="0" smtClean="0">
              <a:solidFill>
                <a:schemeClr val="accent2"/>
              </a:solidFill>
              <a:latin typeface="Arial "/>
            </a:endParaRPr>
          </a:p>
          <a:p>
            <a:pPr lvl="1">
              <a:buFontTx/>
              <a:buBlip>
                <a:blip r:embed="rId5"/>
              </a:buBlip>
              <a:defRPr/>
            </a:pPr>
            <a:r>
              <a:rPr lang="en-IN" sz="1800" dirty="0" smtClean="0">
                <a:solidFill>
                  <a:schemeClr val="accent2"/>
                </a:solidFill>
                <a:latin typeface="Arial "/>
              </a:rPr>
              <a:t>Is created when the table contains large amount of data.</a:t>
            </a:r>
          </a:p>
          <a:p>
            <a:pPr lvl="1">
              <a:buFontTx/>
              <a:buBlip>
                <a:blip r:embed="rId5"/>
              </a:buBlip>
              <a:defRPr/>
            </a:pPr>
            <a:r>
              <a:rPr lang="en-IN" sz="1800" dirty="0" smtClean="0">
                <a:solidFill>
                  <a:schemeClr val="accent2"/>
                </a:solidFill>
                <a:latin typeface="Arial "/>
              </a:rPr>
              <a:t>Is created to separate data into multiple physical locations based on a range of values for a specific column.</a:t>
            </a:r>
          </a:p>
          <a:p>
            <a:pPr lvl="1">
              <a:buFontTx/>
              <a:buBlip>
                <a:blip r:embed="rId5"/>
              </a:buBlip>
              <a:defRPr/>
            </a:pPr>
            <a:r>
              <a:rPr lang="en-IN" sz="1800" dirty="0" smtClean="0">
                <a:solidFill>
                  <a:schemeClr val="accent2"/>
                </a:solidFill>
                <a:latin typeface="Arial "/>
              </a:rPr>
              <a:t>Helps in improving query performance.</a:t>
            </a:r>
          </a:p>
          <a:p>
            <a:pPr lvl="1">
              <a:buFontTx/>
              <a:buBlip>
                <a:blip r:embed="rId5"/>
              </a:buBlip>
              <a:defRPr/>
            </a:pPr>
            <a:r>
              <a:rPr lang="en-IN" sz="1800" dirty="0" smtClean="0">
                <a:solidFill>
                  <a:schemeClr val="accent2"/>
                </a:solidFill>
                <a:latin typeface="Arial "/>
              </a:rPr>
              <a:t>Can be created by performing the following tasks:</a:t>
            </a:r>
          </a:p>
          <a:p>
            <a:pPr lvl="2">
              <a:buFontTx/>
              <a:buBlip>
                <a:blip r:embed="rId5"/>
              </a:buBlip>
              <a:defRPr/>
            </a:pPr>
            <a:r>
              <a:rPr lang="en-IN" sz="1600" dirty="0" smtClean="0">
                <a:solidFill>
                  <a:schemeClr val="accent2"/>
                </a:solidFill>
                <a:latin typeface="Arial "/>
              </a:rPr>
              <a:t>Creating a partition function</a:t>
            </a:r>
          </a:p>
          <a:p>
            <a:pPr lvl="2">
              <a:buFontTx/>
              <a:buBlip>
                <a:blip r:embed="rId5"/>
              </a:buBlip>
              <a:defRPr/>
            </a:pPr>
            <a:r>
              <a:rPr lang="en-IN" sz="1600" dirty="0" smtClean="0">
                <a:solidFill>
                  <a:schemeClr val="accent2"/>
                </a:solidFill>
                <a:latin typeface="Arial "/>
              </a:rPr>
              <a:t>Creating a partition scheme</a:t>
            </a:r>
          </a:p>
          <a:p>
            <a:pPr lvl="2">
              <a:buFontTx/>
              <a:buBlip>
                <a:blip r:embed="rId5"/>
              </a:buBlip>
              <a:defRPr/>
            </a:pPr>
            <a:r>
              <a:rPr lang="en-IN" sz="1600" dirty="0" smtClean="0">
                <a:solidFill>
                  <a:schemeClr val="accent2"/>
                </a:solidFill>
                <a:latin typeface="Arial "/>
              </a:rPr>
              <a:t>Creating a table by using the partition scheme</a:t>
            </a:r>
          </a:p>
          <a:p>
            <a:pPr>
              <a:buFontTx/>
              <a:buNone/>
              <a:defRPr/>
            </a:pPr>
            <a:r>
              <a:rPr lang="en-US" sz="2000" dirty="0" smtClean="0">
                <a:solidFill>
                  <a:schemeClr val="accent2"/>
                </a:solidFill>
                <a:latin typeface="Arial "/>
              </a:rPr>
              <a:t>	</a:t>
            </a:r>
          </a:p>
        </p:txBody>
      </p:sp>
      <p:sp>
        <p:nvSpPr>
          <p:cNvPr id="27651"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dirty="0">
                <a:solidFill>
                  <a:srgbClr val="FF0000"/>
                </a:solidFill>
                <a:latin typeface="Tahoma" pitchFamily="34" charset="0"/>
                <a:cs typeface="Times New Roman" pitchFamily="18" charset="0"/>
              </a:rPr>
              <a:t> Creating a Partitioned Table</a:t>
            </a:r>
            <a:endParaRPr lang="en-US" b="1" dirty="0">
              <a:solidFill>
                <a:srgbClr val="FF0000"/>
              </a:solidFill>
              <a:latin typeface="Tahoma" pitchFamily="34" charset="0"/>
              <a:cs typeface="Times New Roman" pitchFamily="18" charset="0"/>
            </a:endParaRPr>
          </a:p>
        </p:txBody>
      </p:sp>
    </p:spTree>
    <p:extLst>
      <p:ext uri="{BB962C8B-B14F-4D97-AF65-F5344CB8AC3E}">
        <p14:creationId xmlns:p14="http://schemas.microsoft.com/office/powerpoint/2010/main" val="584126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idx="1"/>
          </p:nvPr>
        </p:nvSpPr>
        <p:spPr bwMode="auto">
          <a:xfrm>
            <a:off x="1525588" y="1598613"/>
            <a:ext cx="7313612" cy="4570412"/>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Blip>
                <a:blip r:embed="rId3"/>
              </a:buBlip>
            </a:pPr>
            <a:r>
              <a:rPr lang="en-US" sz="2000" smtClean="0">
                <a:solidFill>
                  <a:schemeClr val="accent2"/>
                </a:solidFill>
                <a:latin typeface="Arial "/>
                <a:cs typeface="Times New Roman" pitchFamily="18" charset="0"/>
              </a:rPr>
              <a:t>To improve the query performance, the database developer needs to partition the table based on a condition, as shown in the following figure.</a:t>
            </a:r>
          </a:p>
          <a:p>
            <a:pPr>
              <a:buFontTx/>
              <a:buBlip>
                <a:blip r:embed="rId3"/>
              </a:buBlip>
            </a:pPr>
            <a:endParaRPr lang="en-IN" sz="2000" smtClean="0">
              <a:solidFill>
                <a:schemeClr val="accent2"/>
              </a:solidFill>
              <a:latin typeface="Arial "/>
            </a:endParaRPr>
          </a:p>
          <a:p>
            <a:pPr>
              <a:buFontTx/>
              <a:buNone/>
            </a:pPr>
            <a:r>
              <a:rPr lang="en-US" sz="2000" smtClean="0">
                <a:solidFill>
                  <a:schemeClr val="accent2"/>
                </a:solidFill>
                <a:latin typeface="Arial "/>
              </a:rPr>
              <a:t>	</a:t>
            </a:r>
          </a:p>
        </p:txBody>
      </p:sp>
      <p:sp>
        <p:nvSpPr>
          <p:cNvPr id="28675"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rgbClr val="FF0000"/>
                </a:solidFill>
                <a:latin typeface="Tahoma" pitchFamily="34" charset="0"/>
                <a:cs typeface="Times New Roman" pitchFamily="18" charset="0"/>
              </a:rPr>
              <a:t> Creating a Partitioned Table (Contd.)</a:t>
            </a:r>
            <a:endParaRPr lang="en-US" b="1">
              <a:solidFill>
                <a:srgbClr val="FF0000"/>
              </a:solidFill>
              <a:latin typeface="Tahoma" pitchFamily="34" charset="0"/>
              <a:cs typeface="Times New Roman" pitchFamily="18" charset="0"/>
            </a:endParaRPr>
          </a:p>
        </p:txBody>
      </p:sp>
      <p:pic>
        <p:nvPicPr>
          <p:cNvPr id="28676" name="Picture 2"/>
          <p:cNvPicPr>
            <a:picLocks noChangeAspect="1" noChangeArrowheads="1"/>
          </p:cNvPicPr>
          <p:nvPr/>
        </p:nvPicPr>
        <p:blipFill>
          <a:blip r:embed="rId4">
            <a:extLst>
              <a:ext uri="{28A0092B-C50C-407E-A947-70E740481C1C}">
                <a14:useLocalDpi xmlns:a14="http://schemas.microsoft.com/office/drawing/2010/main" val="0"/>
              </a:ext>
            </a:extLst>
          </a:blip>
          <a:srcRect b="1445"/>
          <a:stretch>
            <a:fillRect/>
          </a:stretch>
        </p:blipFill>
        <p:spPr bwMode="auto">
          <a:xfrm>
            <a:off x="2805113" y="2590800"/>
            <a:ext cx="4876800"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85022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342900" lvl="1" indent="-342900">
              <a:buFontTx/>
              <a:buBlip>
                <a:blip r:embed="rId3"/>
              </a:buBlip>
              <a:defRPr/>
            </a:pPr>
            <a:r>
              <a:rPr lang="en-US" sz="2000" dirty="0" smtClean="0">
                <a:solidFill>
                  <a:schemeClr val="accent2"/>
                </a:solidFill>
                <a:latin typeface="Arial "/>
                <a:ea typeface="+mn-ea"/>
                <a:cs typeface="Times New Roman" pitchFamily="18" charset="0"/>
              </a:rPr>
              <a:t>A partition function specifies:</a:t>
            </a:r>
          </a:p>
          <a:p>
            <a:pPr lvl="1">
              <a:buFontTx/>
              <a:buBlip>
                <a:blip r:embed="rId4"/>
              </a:buBlip>
              <a:defRPr/>
            </a:pPr>
            <a:r>
              <a:rPr lang="en-US" sz="1800" dirty="0" smtClean="0">
                <a:solidFill>
                  <a:schemeClr val="accent2"/>
                </a:solidFill>
                <a:latin typeface="Arial "/>
              </a:rPr>
              <a:t>How a table should be partitioned. </a:t>
            </a:r>
          </a:p>
          <a:p>
            <a:pPr lvl="1">
              <a:buFontTx/>
              <a:buBlip>
                <a:blip r:embed="rId4"/>
              </a:buBlip>
              <a:defRPr/>
            </a:pPr>
            <a:r>
              <a:rPr lang="en-US" sz="1800" dirty="0" smtClean="0">
                <a:solidFill>
                  <a:schemeClr val="accent2"/>
                </a:solidFill>
                <a:latin typeface="Arial "/>
              </a:rPr>
              <a:t>The range of values on a particular column, based on which the table is partitioned.</a:t>
            </a:r>
          </a:p>
          <a:p>
            <a:pPr marL="342900" lvl="1" indent="-342900">
              <a:buFontTx/>
              <a:buBlip>
                <a:blip r:embed="rId3"/>
              </a:buBlip>
              <a:defRPr/>
            </a:pPr>
            <a:r>
              <a:rPr lang="en-US" sz="2000" dirty="0" smtClean="0">
                <a:solidFill>
                  <a:schemeClr val="accent2"/>
                </a:solidFill>
                <a:latin typeface="Arial "/>
                <a:ea typeface="+mn-ea"/>
                <a:cs typeface="Times New Roman" pitchFamily="18" charset="0"/>
              </a:rPr>
              <a:t>Syntax:</a:t>
            </a:r>
          </a:p>
          <a:p>
            <a:pPr lvl="1">
              <a:buFontTx/>
              <a:buNone/>
              <a:defRPr/>
            </a:pPr>
            <a:r>
              <a:rPr lang="en-US" sz="1800" dirty="0" smtClean="0">
                <a:solidFill>
                  <a:schemeClr val="accent2"/>
                </a:solidFill>
                <a:latin typeface="Arial "/>
              </a:rPr>
              <a:t>	</a:t>
            </a:r>
            <a:r>
              <a:rPr lang="en-US" sz="1600" dirty="0" smtClean="0">
                <a:solidFill>
                  <a:schemeClr val="accent2"/>
                </a:solidFill>
                <a:latin typeface="Courier New" pitchFamily="49" charset="0"/>
                <a:cs typeface="Courier New" pitchFamily="49" charset="0"/>
              </a:rPr>
              <a:t>CREATE PARTITION FUNCTION </a:t>
            </a:r>
            <a:r>
              <a:rPr lang="en-US" sz="1600" dirty="0" err="1" smtClean="0">
                <a:solidFill>
                  <a:schemeClr val="accent2"/>
                </a:solidFill>
                <a:latin typeface="Courier New" pitchFamily="49" charset="0"/>
                <a:cs typeface="Courier New" pitchFamily="49" charset="0"/>
              </a:rPr>
              <a:t>partition_function_name</a:t>
            </a:r>
            <a:r>
              <a:rPr lang="en-US" sz="1600" dirty="0" smtClean="0">
                <a:solidFill>
                  <a:schemeClr val="accent2"/>
                </a:solidFill>
                <a:latin typeface="Courier New" pitchFamily="49" charset="0"/>
                <a:cs typeface="Courier New" pitchFamily="49" charset="0"/>
              </a:rPr>
              <a:t> ( </a:t>
            </a:r>
            <a:r>
              <a:rPr lang="en-US" sz="1600" dirty="0" err="1" smtClean="0">
                <a:solidFill>
                  <a:schemeClr val="accent2"/>
                </a:solidFill>
                <a:latin typeface="Courier New" pitchFamily="49" charset="0"/>
                <a:cs typeface="Courier New" pitchFamily="49" charset="0"/>
              </a:rPr>
              <a:t>input_parameter_type</a:t>
            </a:r>
            <a:r>
              <a:rPr lang="en-US" sz="1600" dirty="0" smtClean="0">
                <a:solidFill>
                  <a:schemeClr val="accent2"/>
                </a:solidFill>
                <a:latin typeface="Courier New" pitchFamily="49" charset="0"/>
                <a:cs typeface="Courier New" pitchFamily="49" charset="0"/>
              </a:rPr>
              <a:t> )</a:t>
            </a:r>
          </a:p>
          <a:p>
            <a:pPr lvl="1">
              <a:buFontTx/>
              <a:buNone/>
              <a:defRPr/>
            </a:pPr>
            <a:r>
              <a:rPr lang="en-US" sz="1600" dirty="0" smtClean="0">
                <a:solidFill>
                  <a:schemeClr val="accent2"/>
                </a:solidFill>
                <a:latin typeface="Courier New" pitchFamily="49" charset="0"/>
                <a:cs typeface="Courier New" pitchFamily="49" charset="0"/>
              </a:rPr>
              <a:t>	AS RANGE [ LEFT | RIGHT ] </a:t>
            </a:r>
          </a:p>
          <a:p>
            <a:pPr lvl="1">
              <a:buFontTx/>
              <a:buNone/>
              <a:defRPr/>
            </a:pPr>
            <a:r>
              <a:rPr lang="en-US" sz="1600" dirty="0" smtClean="0">
                <a:solidFill>
                  <a:schemeClr val="accent2"/>
                </a:solidFill>
                <a:latin typeface="Courier New" pitchFamily="49" charset="0"/>
                <a:cs typeface="Courier New" pitchFamily="49" charset="0"/>
              </a:rPr>
              <a:t>	FOR VALUES ( [ </a:t>
            </a:r>
            <a:r>
              <a:rPr lang="en-US" sz="1600" dirty="0" err="1" smtClean="0">
                <a:solidFill>
                  <a:schemeClr val="accent2"/>
                </a:solidFill>
                <a:latin typeface="Courier New" pitchFamily="49" charset="0"/>
                <a:cs typeface="Courier New" pitchFamily="49" charset="0"/>
              </a:rPr>
              <a:t>boundary_value</a:t>
            </a:r>
            <a:r>
              <a:rPr lang="en-US" sz="1600" dirty="0" smtClean="0">
                <a:solidFill>
                  <a:schemeClr val="accent2"/>
                </a:solidFill>
                <a:latin typeface="Courier New" pitchFamily="49" charset="0"/>
                <a:cs typeface="Courier New" pitchFamily="49" charset="0"/>
              </a:rPr>
              <a:t> [ ,...n ] ] )</a:t>
            </a:r>
          </a:p>
          <a:p>
            <a:pPr lvl="2">
              <a:buFontTx/>
              <a:buNone/>
              <a:defRPr/>
            </a:pPr>
            <a:endParaRPr lang="en-US" sz="1600" dirty="0" smtClean="0">
              <a:solidFill>
                <a:schemeClr val="accent2"/>
              </a:solidFill>
              <a:latin typeface="Courier New" pitchFamily="49" charset="0"/>
              <a:cs typeface="Courier New" pitchFamily="49" charset="0"/>
            </a:endParaRPr>
          </a:p>
          <a:p>
            <a:pPr lvl="1">
              <a:buFontTx/>
              <a:buNone/>
              <a:defRPr/>
            </a:pPr>
            <a:r>
              <a:rPr lang="en-US" sz="1800" dirty="0" smtClean="0">
                <a:solidFill>
                  <a:schemeClr val="accent2"/>
                </a:solidFill>
                <a:latin typeface="Arial "/>
              </a:rPr>
              <a:t>	</a:t>
            </a:r>
          </a:p>
        </p:txBody>
      </p:sp>
      <p:sp>
        <p:nvSpPr>
          <p:cNvPr id="29699"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dirty="0">
                <a:solidFill>
                  <a:srgbClr val="FF0000"/>
                </a:solidFill>
                <a:latin typeface="Tahoma" pitchFamily="34" charset="0"/>
                <a:cs typeface="Times New Roman" pitchFamily="18" charset="0"/>
              </a:rPr>
              <a:t> Creating a Partitioned Table (Contd.)</a:t>
            </a:r>
            <a:endParaRPr lang="en-US" b="1" dirty="0">
              <a:solidFill>
                <a:srgbClr val="FF0000"/>
              </a:solidFill>
              <a:latin typeface="Tahoma" pitchFamily="34" charset="0"/>
              <a:cs typeface="Times New Roman" pitchFamily="18" charset="0"/>
            </a:endParaRPr>
          </a:p>
        </p:txBody>
      </p:sp>
    </p:spTree>
    <p:extLst>
      <p:ext uri="{BB962C8B-B14F-4D97-AF65-F5344CB8AC3E}">
        <p14:creationId xmlns:p14="http://schemas.microsoft.com/office/powerpoint/2010/main" val="8500909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normAutofit lnSpcReduction="10000"/>
          </a:bodyPr>
          <a:lstStyle/>
          <a:p>
            <a:pPr marL="342900" lvl="1" indent="-342900">
              <a:buFontTx/>
              <a:buBlip>
                <a:blip r:embed="rId3"/>
              </a:buBlip>
              <a:defRPr/>
            </a:pPr>
            <a:r>
              <a:rPr lang="en-US" sz="2000" dirty="0" smtClean="0">
                <a:solidFill>
                  <a:schemeClr val="accent2"/>
                </a:solidFill>
                <a:latin typeface="Arial "/>
                <a:ea typeface="+mn-ea"/>
                <a:cs typeface="Times New Roman" pitchFamily="18" charset="0"/>
              </a:rPr>
              <a:t>For example:</a:t>
            </a:r>
          </a:p>
          <a:p>
            <a:pPr lvl="2">
              <a:buFontTx/>
              <a:buNone/>
              <a:defRPr/>
            </a:pPr>
            <a:r>
              <a:rPr lang="en-US" sz="1600" dirty="0" smtClean="0">
                <a:solidFill>
                  <a:schemeClr val="accent2"/>
                </a:solidFill>
                <a:latin typeface="Courier New" pitchFamily="49" charset="0"/>
                <a:cs typeface="Courier New" pitchFamily="49" charset="0"/>
              </a:rPr>
              <a:t>CREATE PARTITION FUNCTION </a:t>
            </a:r>
            <a:r>
              <a:rPr lang="en-US" sz="1600" dirty="0" err="1" smtClean="0">
                <a:solidFill>
                  <a:schemeClr val="accent2"/>
                </a:solidFill>
                <a:latin typeface="Courier New" pitchFamily="49" charset="0"/>
                <a:cs typeface="Courier New" pitchFamily="49" charset="0"/>
              </a:rPr>
              <a:t>pfrange</a:t>
            </a:r>
            <a:r>
              <a:rPr lang="en-US" sz="1600" dirty="0" smtClean="0">
                <a:solidFill>
                  <a:schemeClr val="accent2"/>
                </a:solidFill>
                <a:latin typeface="Courier New" pitchFamily="49" charset="0"/>
                <a:cs typeface="Courier New" pitchFamily="49" charset="0"/>
              </a:rPr>
              <a:t>(</a:t>
            </a:r>
            <a:r>
              <a:rPr lang="en-US" sz="1600" dirty="0" err="1" smtClean="0">
                <a:solidFill>
                  <a:schemeClr val="accent2"/>
                </a:solidFill>
                <a:latin typeface="Courier New" pitchFamily="49" charset="0"/>
                <a:cs typeface="Courier New" pitchFamily="49" charset="0"/>
              </a:rPr>
              <a:t>int</a:t>
            </a:r>
            <a:r>
              <a:rPr lang="en-US" sz="1600" dirty="0" smtClean="0">
                <a:solidFill>
                  <a:schemeClr val="accent2"/>
                </a:solidFill>
                <a:latin typeface="Courier New" pitchFamily="49" charset="0"/>
                <a:cs typeface="Courier New" pitchFamily="49" charset="0"/>
              </a:rPr>
              <a:t>)</a:t>
            </a:r>
          </a:p>
          <a:p>
            <a:pPr lvl="2">
              <a:buFontTx/>
              <a:buNone/>
              <a:defRPr/>
            </a:pPr>
            <a:r>
              <a:rPr lang="en-US" sz="1600" dirty="0" smtClean="0">
                <a:solidFill>
                  <a:schemeClr val="accent2"/>
                </a:solidFill>
                <a:latin typeface="Courier New" pitchFamily="49" charset="0"/>
                <a:cs typeface="Courier New" pitchFamily="49" charset="0"/>
              </a:rPr>
              <a:t>AS RANGE LEFT FOR VALUES (1, 100, 1000);</a:t>
            </a:r>
          </a:p>
          <a:p>
            <a:pPr marL="342900" lvl="1" indent="-342900">
              <a:buFontTx/>
              <a:buBlip>
                <a:blip r:embed="rId3"/>
              </a:buBlip>
              <a:defRPr/>
            </a:pPr>
            <a:r>
              <a:rPr lang="en-US" sz="2000" dirty="0" smtClean="0">
                <a:solidFill>
                  <a:schemeClr val="accent2"/>
                </a:solidFill>
                <a:latin typeface="Arial "/>
                <a:ea typeface="+mn-ea"/>
                <a:cs typeface="Times New Roman" pitchFamily="18" charset="0"/>
              </a:rPr>
              <a:t>The following table lists the value in each partition of the preceding statement.</a:t>
            </a:r>
            <a:br>
              <a:rPr lang="en-US" sz="2000" dirty="0" smtClean="0">
                <a:solidFill>
                  <a:schemeClr val="accent2"/>
                </a:solidFill>
                <a:latin typeface="Arial "/>
                <a:ea typeface="+mn-ea"/>
                <a:cs typeface="Times New Roman" pitchFamily="18" charset="0"/>
              </a:rPr>
            </a:br>
            <a:endParaRPr lang="en-US" sz="2000" dirty="0" smtClean="0">
              <a:solidFill>
                <a:schemeClr val="accent2"/>
              </a:solidFill>
              <a:latin typeface="Arial "/>
              <a:ea typeface="+mn-ea"/>
              <a:cs typeface="Times New Roman" pitchFamily="18" charset="0"/>
            </a:endParaRPr>
          </a:p>
          <a:p>
            <a:pPr lvl="2">
              <a:buFontTx/>
              <a:buNone/>
              <a:defRPr/>
            </a:pPr>
            <a:endParaRPr lang="en-US" sz="1600" dirty="0" smtClean="0">
              <a:solidFill>
                <a:schemeClr val="accent2"/>
              </a:solidFill>
              <a:latin typeface="Courier New" pitchFamily="49" charset="0"/>
              <a:cs typeface="Courier New" pitchFamily="49" charset="0"/>
            </a:endParaRPr>
          </a:p>
          <a:p>
            <a:pPr lvl="2">
              <a:buFontTx/>
              <a:buNone/>
              <a:defRPr/>
            </a:pPr>
            <a:endParaRPr lang="en-US" sz="1600" dirty="0" smtClean="0">
              <a:solidFill>
                <a:schemeClr val="accent2"/>
              </a:solidFill>
              <a:latin typeface="Courier New" pitchFamily="49" charset="0"/>
              <a:cs typeface="Courier New" pitchFamily="49" charset="0"/>
            </a:endParaRPr>
          </a:p>
          <a:p>
            <a:pPr lvl="2">
              <a:buFontTx/>
              <a:buNone/>
              <a:defRPr/>
            </a:pPr>
            <a:endParaRPr lang="en-US" sz="1600" dirty="0" smtClean="0">
              <a:solidFill>
                <a:schemeClr val="accent2"/>
              </a:solidFill>
              <a:latin typeface="Courier New" pitchFamily="49" charset="0"/>
              <a:cs typeface="Courier New" pitchFamily="49" charset="0"/>
            </a:endParaRPr>
          </a:p>
          <a:p>
            <a:pPr lvl="2">
              <a:buFontTx/>
              <a:buNone/>
              <a:defRPr/>
            </a:pPr>
            <a:endParaRPr lang="en-US" sz="1600" dirty="0" smtClean="0">
              <a:solidFill>
                <a:schemeClr val="accent2"/>
              </a:solidFill>
              <a:latin typeface="Courier New" pitchFamily="49" charset="0"/>
              <a:cs typeface="Courier New" pitchFamily="49" charset="0"/>
            </a:endParaRPr>
          </a:p>
          <a:p>
            <a:pPr lvl="2">
              <a:buFontTx/>
              <a:buNone/>
              <a:defRPr/>
            </a:pPr>
            <a:endParaRPr lang="en-US" sz="1600" dirty="0" smtClean="0">
              <a:solidFill>
                <a:schemeClr val="accent2"/>
              </a:solidFill>
              <a:latin typeface="Courier New" pitchFamily="49" charset="0"/>
              <a:cs typeface="Courier New" pitchFamily="49" charset="0"/>
            </a:endParaRPr>
          </a:p>
          <a:p>
            <a:pPr lvl="2">
              <a:buFontTx/>
              <a:buNone/>
              <a:defRPr/>
            </a:pPr>
            <a:endParaRPr lang="en-US" sz="1600" dirty="0" smtClean="0">
              <a:solidFill>
                <a:schemeClr val="accent2"/>
              </a:solidFill>
              <a:latin typeface="Courier New" pitchFamily="49" charset="0"/>
              <a:cs typeface="Courier New" pitchFamily="49" charset="0"/>
            </a:endParaRPr>
          </a:p>
          <a:p>
            <a:pPr lvl="2">
              <a:buFontTx/>
              <a:buNone/>
              <a:defRPr/>
            </a:pPr>
            <a:endParaRPr lang="en-US" sz="1600" dirty="0" smtClean="0">
              <a:solidFill>
                <a:schemeClr val="accent2"/>
              </a:solidFill>
              <a:latin typeface="Courier New" pitchFamily="49" charset="0"/>
              <a:cs typeface="Courier New" pitchFamily="49" charset="0"/>
            </a:endParaRPr>
          </a:p>
          <a:p>
            <a:pPr lvl="2">
              <a:buFontTx/>
              <a:buNone/>
              <a:defRPr/>
            </a:pPr>
            <a:endParaRPr lang="en-US" sz="1600" dirty="0" smtClean="0">
              <a:solidFill>
                <a:schemeClr val="accent2"/>
              </a:solidFill>
              <a:latin typeface="Courier New" pitchFamily="49" charset="0"/>
              <a:cs typeface="Courier New" pitchFamily="49" charset="0"/>
            </a:endParaRPr>
          </a:p>
          <a:p>
            <a:pPr lvl="1">
              <a:buFontTx/>
              <a:buNone/>
              <a:defRPr/>
            </a:pPr>
            <a:r>
              <a:rPr lang="en-US" sz="1800" dirty="0" smtClean="0">
                <a:solidFill>
                  <a:schemeClr val="accent2"/>
                </a:solidFill>
                <a:latin typeface="Arial "/>
              </a:rPr>
              <a:t>	</a:t>
            </a:r>
          </a:p>
        </p:txBody>
      </p:sp>
      <p:sp>
        <p:nvSpPr>
          <p:cNvPr id="30723"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dirty="0">
                <a:solidFill>
                  <a:srgbClr val="FF0000"/>
                </a:solidFill>
                <a:latin typeface="Tahoma" pitchFamily="34" charset="0"/>
                <a:cs typeface="Times New Roman" pitchFamily="18" charset="0"/>
              </a:rPr>
              <a:t> Creating a Partitioned Table (Contd.)</a:t>
            </a:r>
            <a:endParaRPr lang="en-US" b="1" dirty="0">
              <a:solidFill>
                <a:srgbClr val="FF0000"/>
              </a:solidFill>
              <a:latin typeface="Tahoma" pitchFamily="34" charset="0"/>
              <a:cs typeface="Times New Roman" pitchFamily="18" charset="0"/>
            </a:endParaRPr>
          </a:p>
        </p:txBody>
      </p:sp>
      <p:graphicFrame>
        <p:nvGraphicFramePr>
          <p:cNvPr id="4" name="Group 96"/>
          <p:cNvGraphicFramePr>
            <a:graphicFrameLocks/>
          </p:cNvGraphicFramePr>
          <p:nvPr/>
        </p:nvGraphicFramePr>
        <p:xfrm>
          <a:off x="2667000" y="3386138"/>
          <a:ext cx="5029200" cy="652462"/>
        </p:xfrm>
        <a:graphic>
          <a:graphicData uri="http://schemas.openxmlformats.org/drawingml/2006/table">
            <a:tbl>
              <a:tblPr/>
              <a:tblGrid>
                <a:gridCol w="1160585"/>
                <a:gridCol w="1160585"/>
                <a:gridCol w="1315329"/>
                <a:gridCol w="1392701"/>
              </a:tblGrid>
              <a:tr h="33654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N" sz="1200" b="1" i="1" u="none" strike="noStrike" cap="none" normalizeH="0" baseline="0" dirty="0" smtClean="0">
                          <a:ln>
                            <a:noFill/>
                          </a:ln>
                          <a:solidFill>
                            <a:schemeClr val="accent2"/>
                          </a:solidFill>
                          <a:effectLst/>
                          <a:latin typeface="Arial "/>
                        </a:rPr>
                        <a:t>Partition</a:t>
                      </a:r>
                    </a:p>
                  </a:txBody>
                  <a:tcPr horzOverflow="overflow">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N" sz="1200" b="1" i="1" u="none" strike="noStrike" cap="none" normalizeH="0" baseline="0" dirty="0" smtClean="0">
                          <a:ln>
                            <a:noFill/>
                          </a:ln>
                          <a:solidFill>
                            <a:schemeClr val="accent2"/>
                          </a:solidFill>
                          <a:effectLst/>
                          <a:latin typeface="Arial "/>
                        </a:rPr>
                        <a:t>Partition2</a:t>
                      </a:r>
                    </a:p>
                  </a:txBody>
                  <a:tcPr horzOverflow="overflow">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N" sz="1200" b="1" i="1" u="none" strike="noStrike" cap="none" normalizeH="0" baseline="0" dirty="0" smtClean="0">
                          <a:ln>
                            <a:noFill/>
                          </a:ln>
                          <a:solidFill>
                            <a:schemeClr val="accent2"/>
                          </a:solidFill>
                          <a:effectLst/>
                          <a:latin typeface="Arial "/>
                        </a:rPr>
                        <a:t>Partition3</a:t>
                      </a:r>
                    </a:p>
                  </a:txBody>
                  <a:tcPr horzOverflow="overflow">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N" sz="1200" b="1" i="1" u="none" strike="noStrike" cap="none" normalizeH="0" baseline="0" dirty="0" smtClean="0">
                          <a:ln>
                            <a:noFill/>
                          </a:ln>
                          <a:solidFill>
                            <a:schemeClr val="accent2"/>
                          </a:solidFill>
                          <a:effectLst/>
                          <a:latin typeface="Arial "/>
                        </a:rPr>
                        <a:t>Partition4</a:t>
                      </a:r>
                    </a:p>
                  </a:txBody>
                  <a:tcPr horzOverflow="overflow">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a:noFill/>
                    </a:lnTlToBr>
                    <a:lnBlToTr>
                      <a:noFill/>
                    </a:lnBlToTr>
                    <a:noFill/>
                  </a:tcPr>
                </a:tc>
              </a:tr>
              <a:tr h="315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1" u="none" strike="noStrike" kern="1200" cap="none" normalizeH="0" baseline="0" dirty="0" smtClean="0">
                          <a:ln>
                            <a:noFill/>
                          </a:ln>
                          <a:solidFill>
                            <a:schemeClr val="accent2"/>
                          </a:solidFill>
                          <a:effectLst/>
                          <a:latin typeface="Arial "/>
                          <a:ea typeface="+mn-ea"/>
                          <a:cs typeface="Times New Roman" pitchFamily="18" charset="0"/>
                        </a:rPr>
                        <a:t>&lt;=1</a:t>
                      </a:r>
                    </a:p>
                  </a:txBody>
                  <a:tcPr marL="68580" marR="68580" marT="0" marB="0">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1" u="none" strike="noStrike" kern="1200" cap="none" normalizeH="0" baseline="0" dirty="0" smtClean="0">
                          <a:ln>
                            <a:noFill/>
                          </a:ln>
                          <a:solidFill>
                            <a:schemeClr val="accent2"/>
                          </a:solidFill>
                          <a:effectLst/>
                          <a:latin typeface="Arial "/>
                          <a:ea typeface="+mn-ea"/>
                          <a:cs typeface="Times New Roman" pitchFamily="18" charset="0"/>
                        </a:rPr>
                        <a:t>&gt;1 to &lt;=100</a:t>
                      </a:r>
                      <a:endParaRPr kumimoji="0" lang="en-US" sz="1200" b="0" i="1" u="none" strike="noStrike" kern="1200" cap="none" normalizeH="0" baseline="0" dirty="0" smtClean="0">
                        <a:ln>
                          <a:noFill/>
                        </a:ln>
                        <a:solidFill>
                          <a:schemeClr val="accent2"/>
                        </a:solidFill>
                        <a:effectLst/>
                        <a:latin typeface="Arial "/>
                        <a:ea typeface="+mn-ea"/>
                        <a:cs typeface="Times New Roman" pitchFamily="18" charset="0"/>
                      </a:endParaRPr>
                    </a:p>
                  </a:txBody>
                  <a:tcPr marL="68580" marR="68580" marT="0" marB="0">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1" u="none" strike="noStrike" kern="1200" cap="none" normalizeH="0" baseline="0" dirty="0" smtClean="0">
                          <a:ln>
                            <a:noFill/>
                          </a:ln>
                          <a:solidFill>
                            <a:schemeClr val="accent2"/>
                          </a:solidFill>
                          <a:effectLst/>
                          <a:latin typeface="Arial "/>
                          <a:ea typeface="+mn-ea"/>
                          <a:cs typeface="Times New Roman" pitchFamily="18" charset="0"/>
                        </a:rPr>
                        <a:t>&gt;100 to &lt;=1000</a:t>
                      </a:r>
                      <a:endParaRPr kumimoji="0" lang="en-US" sz="1200" b="0" i="1" u="none" strike="noStrike" kern="1200" cap="none" normalizeH="0" baseline="0" dirty="0" smtClean="0">
                        <a:ln>
                          <a:noFill/>
                        </a:ln>
                        <a:solidFill>
                          <a:schemeClr val="accent2"/>
                        </a:solidFill>
                        <a:effectLst/>
                        <a:latin typeface="Arial "/>
                        <a:ea typeface="+mn-ea"/>
                        <a:cs typeface="Times New Roman" pitchFamily="18" charset="0"/>
                      </a:endParaRPr>
                    </a:p>
                  </a:txBody>
                  <a:tcPr marL="68580" marR="68580" marT="0" marB="0">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1200" b="0" i="1" u="none" strike="noStrike" kern="1200" cap="none" normalizeH="0" baseline="0" dirty="0" smtClean="0">
                          <a:ln>
                            <a:noFill/>
                          </a:ln>
                          <a:solidFill>
                            <a:schemeClr val="accent2"/>
                          </a:solidFill>
                          <a:effectLst/>
                          <a:latin typeface="Arial "/>
                          <a:ea typeface="+mn-ea"/>
                          <a:cs typeface="Times New Roman" pitchFamily="18" charset="0"/>
                        </a:rPr>
                        <a:t>&gt;1000</a:t>
                      </a:r>
                      <a:endParaRPr kumimoji="0" lang="en-US" sz="1200" b="0" i="1" u="none" strike="noStrike" kern="1200" cap="none" normalizeH="0" baseline="0" dirty="0" smtClean="0">
                        <a:ln>
                          <a:noFill/>
                        </a:ln>
                        <a:solidFill>
                          <a:schemeClr val="accent2"/>
                        </a:solidFill>
                        <a:effectLst/>
                        <a:latin typeface="Arial "/>
                        <a:ea typeface="+mn-ea"/>
                        <a:cs typeface="Times New Roman" pitchFamily="18" charset="0"/>
                      </a:endParaRPr>
                    </a:p>
                  </a:txBody>
                  <a:tcPr marL="68580" marR="68580" marT="0" marB="0">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2397266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4294967295"/>
          </p:nvPr>
        </p:nvSpPr>
        <p:spPr bwMode="auto">
          <a:xfrm>
            <a:off x="1830388" y="1598613"/>
            <a:ext cx="7313612" cy="4573587"/>
          </a:xfrm>
          <a:prstGeom prst="rect">
            <a:avLst/>
          </a:prstGeom>
          <a:solidFill>
            <a:srgbClr val="FFFFFF"/>
          </a:solidFill>
          <a:ln>
            <a:miter lim="800000"/>
            <a:headEnd/>
            <a:tailEnd/>
          </a:ln>
        </p:spPr>
        <p:txBody>
          <a:bodyPr/>
          <a:lstStyle/>
          <a:p>
            <a:pPr marL="342900" lvl="1" indent="-342900" eaLnBrk="1" hangingPunct="1">
              <a:buFontTx/>
              <a:buBlip>
                <a:blip r:embed="rId3"/>
              </a:buBlip>
              <a:defRPr/>
            </a:pPr>
            <a:r>
              <a:rPr lang="en-US" sz="2000" dirty="0" smtClean="0">
                <a:solidFill>
                  <a:schemeClr val="accent2"/>
                </a:solidFill>
                <a:latin typeface="Arial" charset="0"/>
                <a:ea typeface="+mn-ea"/>
                <a:cs typeface="Times New Roman" pitchFamily="18" charset="0"/>
              </a:rPr>
              <a:t>When creating tables, SQL Server allows you to maintain integrity by:</a:t>
            </a:r>
          </a:p>
          <a:p>
            <a:pPr lvl="1" eaLnBrk="1" hangingPunct="1">
              <a:buFontTx/>
              <a:buBlip>
                <a:blip r:embed="rId4"/>
              </a:buBlip>
              <a:defRPr/>
            </a:pPr>
            <a:r>
              <a:rPr lang="en-US" sz="1800" kern="1200" dirty="0" smtClean="0">
                <a:solidFill>
                  <a:schemeClr val="accent2"/>
                </a:solidFill>
                <a:latin typeface="Arial" charset="0"/>
                <a:ea typeface="+mn-ea"/>
                <a:cs typeface="Times New Roman" pitchFamily="18" charset="0"/>
              </a:rPr>
              <a:t>Applying constraints.</a:t>
            </a:r>
          </a:p>
          <a:p>
            <a:pPr lvl="1" eaLnBrk="1" hangingPunct="1">
              <a:buFontTx/>
              <a:buBlip>
                <a:blip r:embed="rId4"/>
              </a:buBlip>
              <a:defRPr/>
            </a:pPr>
            <a:r>
              <a:rPr lang="en-US" sz="1800" kern="1200" dirty="0" smtClean="0">
                <a:solidFill>
                  <a:schemeClr val="accent2"/>
                </a:solidFill>
                <a:latin typeface="Arial" charset="0"/>
                <a:ea typeface="+mn-ea"/>
                <a:cs typeface="Times New Roman" pitchFamily="18" charset="0"/>
              </a:rPr>
              <a:t>Enabling and disabling constraints.</a:t>
            </a:r>
          </a:p>
          <a:p>
            <a:pPr lvl="1" eaLnBrk="1" hangingPunct="1">
              <a:buFontTx/>
              <a:buBlip>
                <a:blip r:embed="rId4"/>
              </a:buBlip>
              <a:defRPr/>
            </a:pPr>
            <a:r>
              <a:rPr lang="en-US" sz="1800" kern="1200" dirty="0" smtClean="0">
                <a:solidFill>
                  <a:schemeClr val="accent2"/>
                </a:solidFill>
                <a:latin typeface="Arial" charset="0"/>
                <a:ea typeface="+mn-ea"/>
                <a:cs typeface="Times New Roman" pitchFamily="18" charset="0"/>
              </a:rPr>
              <a:t>Applying rules.</a:t>
            </a:r>
          </a:p>
          <a:p>
            <a:pPr lvl="1" eaLnBrk="1" hangingPunct="1">
              <a:buFontTx/>
              <a:buBlip>
                <a:blip r:embed="rId4"/>
              </a:buBlip>
              <a:defRPr/>
            </a:pPr>
            <a:r>
              <a:rPr lang="en-US" sz="1800" kern="1200" dirty="0" smtClean="0">
                <a:solidFill>
                  <a:schemeClr val="accent2"/>
                </a:solidFill>
                <a:latin typeface="Arial" charset="0"/>
                <a:ea typeface="+mn-ea"/>
                <a:cs typeface="Times New Roman" pitchFamily="18" charset="0"/>
              </a:rPr>
              <a:t>Using user-defined types.</a:t>
            </a:r>
          </a:p>
        </p:txBody>
      </p:sp>
      <p:sp>
        <p:nvSpPr>
          <p:cNvPr id="4099"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b="1" dirty="0">
                <a:solidFill>
                  <a:srgbClr val="FF0000"/>
                </a:solidFill>
                <a:latin typeface="Tahoma" pitchFamily="34" charset="0"/>
                <a:cs typeface="Times New Roman" pitchFamily="18" charset="0"/>
              </a:rPr>
              <a:t>Implementing Data Integrity (Contd.)</a:t>
            </a:r>
          </a:p>
        </p:txBody>
      </p:sp>
    </p:spTree>
    <p:extLst>
      <p:ext uri="{BB962C8B-B14F-4D97-AF65-F5344CB8AC3E}">
        <p14:creationId xmlns:p14="http://schemas.microsoft.com/office/powerpoint/2010/main" val="11828197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342900" lvl="1" indent="-342900">
              <a:buFontTx/>
              <a:buBlip>
                <a:blip r:embed="rId3"/>
              </a:buBlip>
              <a:defRPr/>
            </a:pPr>
            <a:r>
              <a:rPr lang="en-US" sz="2000" dirty="0" smtClean="0">
                <a:solidFill>
                  <a:schemeClr val="accent2"/>
                </a:solidFill>
                <a:latin typeface="Arial "/>
                <a:ea typeface="+mn-ea"/>
                <a:cs typeface="Times New Roman" pitchFamily="18" charset="0"/>
              </a:rPr>
              <a:t>A partition scheme:</a:t>
            </a:r>
          </a:p>
          <a:p>
            <a:pPr lvl="1">
              <a:buFontTx/>
              <a:buBlip>
                <a:blip r:embed="rId4"/>
              </a:buBlip>
              <a:defRPr/>
            </a:pPr>
            <a:r>
              <a:rPr lang="en-US" sz="1800" dirty="0" smtClean="0">
                <a:solidFill>
                  <a:schemeClr val="accent2"/>
                </a:solidFill>
                <a:latin typeface="Arial "/>
              </a:rPr>
              <a:t>Associates a partition function with various </a:t>
            </a:r>
            <a:r>
              <a:rPr lang="en-US" sz="1800" dirty="0" err="1" smtClean="0">
                <a:solidFill>
                  <a:schemeClr val="accent2"/>
                </a:solidFill>
                <a:latin typeface="Arial "/>
              </a:rPr>
              <a:t>filegroups</a:t>
            </a:r>
            <a:r>
              <a:rPr lang="en-US" sz="1800" dirty="0" smtClean="0">
                <a:solidFill>
                  <a:schemeClr val="accent2"/>
                </a:solidFill>
                <a:latin typeface="Arial "/>
              </a:rPr>
              <a:t> resulting in the physical layout of the data. </a:t>
            </a:r>
          </a:p>
          <a:p>
            <a:pPr lvl="1">
              <a:buFontTx/>
              <a:buBlip>
                <a:blip r:embed="rId4"/>
              </a:buBlip>
              <a:defRPr/>
            </a:pPr>
            <a:r>
              <a:rPr lang="en-US" sz="1800" dirty="0" smtClean="0">
                <a:solidFill>
                  <a:schemeClr val="accent2"/>
                </a:solidFill>
                <a:latin typeface="Arial "/>
              </a:rPr>
              <a:t>Is created by using the CREATE PARTITION SCHEME statement.</a:t>
            </a:r>
          </a:p>
          <a:p>
            <a:pPr lvl="1">
              <a:buFontTx/>
              <a:buBlip>
                <a:blip r:embed="rId4"/>
              </a:buBlip>
              <a:defRPr/>
            </a:pPr>
            <a:r>
              <a:rPr lang="en-US" sz="1800" dirty="0" smtClean="0">
                <a:solidFill>
                  <a:schemeClr val="accent2"/>
                </a:solidFill>
                <a:latin typeface="Arial "/>
              </a:rPr>
              <a:t>Syntax:</a:t>
            </a:r>
          </a:p>
          <a:p>
            <a:pPr lvl="2">
              <a:buFontTx/>
              <a:buNone/>
              <a:defRPr/>
            </a:pPr>
            <a:r>
              <a:rPr lang="en-IN" sz="1600" dirty="0" smtClean="0">
                <a:solidFill>
                  <a:schemeClr val="accent2"/>
                </a:solidFill>
                <a:latin typeface="Courier New" pitchFamily="49" charset="0"/>
                <a:cs typeface="Courier New" pitchFamily="49" charset="0"/>
              </a:rPr>
              <a:t>	CREATE PARTITION SCHEME </a:t>
            </a:r>
            <a:r>
              <a:rPr lang="en-IN" sz="1600" dirty="0" err="1" smtClean="0">
                <a:solidFill>
                  <a:schemeClr val="accent2"/>
                </a:solidFill>
                <a:latin typeface="Courier New" pitchFamily="49" charset="0"/>
                <a:cs typeface="Courier New" pitchFamily="49" charset="0"/>
              </a:rPr>
              <a:t>partition_scheme_name</a:t>
            </a:r>
            <a:endParaRPr lang="en-US" sz="1600" dirty="0" smtClean="0">
              <a:solidFill>
                <a:schemeClr val="accent2"/>
              </a:solidFill>
              <a:latin typeface="Courier New" pitchFamily="49" charset="0"/>
              <a:cs typeface="Courier New" pitchFamily="49" charset="0"/>
            </a:endParaRPr>
          </a:p>
          <a:p>
            <a:pPr lvl="2">
              <a:buFontTx/>
              <a:buNone/>
              <a:defRPr/>
            </a:pPr>
            <a:r>
              <a:rPr lang="en-IN" sz="1600" dirty="0" smtClean="0">
                <a:solidFill>
                  <a:schemeClr val="accent2"/>
                </a:solidFill>
                <a:latin typeface="Courier New" pitchFamily="49" charset="0"/>
                <a:cs typeface="Courier New" pitchFamily="49" charset="0"/>
              </a:rPr>
              <a:t>	AS PARTITION </a:t>
            </a:r>
            <a:r>
              <a:rPr lang="en-IN" sz="1600" dirty="0" err="1" smtClean="0">
                <a:solidFill>
                  <a:schemeClr val="accent2"/>
                </a:solidFill>
                <a:latin typeface="Courier New" pitchFamily="49" charset="0"/>
                <a:cs typeface="Courier New" pitchFamily="49" charset="0"/>
              </a:rPr>
              <a:t>partition_function_name</a:t>
            </a:r>
            <a:endParaRPr lang="en-US" sz="1600" dirty="0" smtClean="0">
              <a:solidFill>
                <a:schemeClr val="accent2"/>
              </a:solidFill>
              <a:latin typeface="Courier New" pitchFamily="49" charset="0"/>
              <a:cs typeface="Courier New" pitchFamily="49" charset="0"/>
            </a:endParaRPr>
          </a:p>
          <a:p>
            <a:pPr lvl="2">
              <a:buFontTx/>
              <a:buNone/>
              <a:defRPr/>
            </a:pPr>
            <a:r>
              <a:rPr lang="en-IN" sz="1600" dirty="0" smtClean="0">
                <a:solidFill>
                  <a:schemeClr val="accent2"/>
                </a:solidFill>
                <a:latin typeface="Courier New" pitchFamily="49" charset="0"/>
                <a:cs typeface="Courier New" pitchFamily="49" charset="0"/>
              </a:rPr>
              <a:t>	[ ALL ] TO ( { </a:t>
            </a:r>
            <a:r>
              <a:rPr lang="en-IN" sz="1600" dirty="0" err="1" smtClean="0">
                <a:solidFill>
                  <a:schemeClr val="accent2"/>
                </a:solidFill>
                <a:latin typeface="Courier New" pitchFamily="49" charset="0"/>
                <a:cs typeface="Courier New" pitchFamily="49" charset="0"/>
              </a:rPr>
              <a:t>file_group_name</a:t>
            </a:r>
            <a:r>
              <a:rPr lang="en-IN" sz="1600" dirty="0" smtClean="0">
                <a:solidFill>
                  <a:schemeClr val="accent2"/>
                </a:solidFill>
                <a:latin typeface="Courier New" pitchFamily="49" charset="0"/>
                <a:cs typeface="Courier New" pitchFamily="49" charset="0"/>
              </a:rPr>
              <a:t> | [ PRIMARY ] } [ ,...n ] )</a:t>
            </a:r>
          </a:p>
          <a:p>
            <a:pPr lvl="2">
              <a:buFontTx/>
              <a:buNone/>
              <a:defRPr/>
            </a:pPr>
            <a:endParaRPr lang="en-US" sz="1600" dirty="0" smtClean="0">
              <a:solidFill>
                <a:schemeClr val="accent2"/>
              </a:solidFill>
              <a:latin typeface="Courier New" pitchFamily="49" charset="0"/>
              <a:cs typeface="Courier New" pitchFamily="49" charset="0"/>
            </a:endParaRPr>
          </a:p>
          <a:p>
            <a:pPr lvl="2">
              <a:buFontTx/>
              <a:buNone/>
              <a:defRPr/>
            </a:pPr>
            <a:r>
              <a:rPr lang="en-US" sz="1600" dirty="0" smtClean="0">
                <a:solidFill>
                  <a:schemeClr val="accent2"/>
                </a:solidFill>
                <a:latin typeface="Courier New" pitchFamily="49" charset="0"/>
                <a:cs typeface="Courier New" pitchFamily="49" charset="0"/>
              </a:rPr>
              <a:t>	</a:t>
            </a:r>
          </a:p>
        </p:txBody>
      </p:sp>
      <p:sp>
        <p:nvSpPr>
          <p:cNvPr id="31747"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rgbClr val="FF0000"/>
                </a:solidFill>
                <a:latin typeface="Tahoma" pitchFamily="34" charset="0"/>
                <a:cs typeface="Times New Roman" pitchFamily="18" charset="0"/>
              </a:rPr>
              <a:t> Creating a Partitioned Table (Contd.)</a:t>
            </a:r>
            <a:endParaRPr lang="en-US" b="1">
              <a:solidFill>
                <a:srgbClr val="FF0000"/>
              </a:solidFill>
              <a:latin typeface="Tahoma" pitchFamily="34" charset="0"/>
              <a:cs typeface="Times New Roman" pitchFamily="18" charset="0"/>
            </a:endParaRPr>
          </a:p>
        </p:txBody>
      </p:sp>
    </p:spTree>
    <p:extLst>
      <p:ext uri="{BB962C8B-B14F-4D97-AF65-F5344CB8AC3E}">
        <p14:creationId xmlns:p14="http://schemas.microsoft.com/office/powerpoint/2010/main" val="15363305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4294967295"/>
          </p:nvPr>
        </p:nvSpPr>
        <p:spPr bwMode="auto">
          <a:xfrm>
            <a:off x="1830388" y="1598613"/>
            <a:ext cx="7313612" cy="4497387"/>
          </a:xfrm>
          <a:prstGeom prst="rect">
            <a:avLst/>
          </a:prstGeom>
          <a:solidFill>
            <a:srgbClr val="FFFFFF"/>
          </a:solidFill>
          <a:ln>
            <a:miter lim="800000"/>
            <a:headEnd/>
            <a:tailEnd/>
          </a:ln>
        </p:spPr>
        <p:txBody>
          <a:bodyPr/>
          <a:lstStyle/>
          <a:p>
            <a:pPr eaLnBrk="1" hangingPunct="1">
              <a:buFontTx/>
              <a:buNone/>
              <a:defRPr/>
            </a:pPr>
            <a:r>
              <a:rPr lang="en-US" sz="1800" kern="1200" dirty="0" smtClean="0">
                <a:solidFill>
                  <a:schemeClr val="accent2"/>
                </a:solidFill>
                <a:latin typeface="Arial" charset="0"/>
                <a:cs typeface="Times New Roman" pitchFamily="18" charset="0"/>
              </a:rPr>
              <a:t> </a:t>
            </a:r>
          </a:p>
        </p:txBody>
      </p:sp>
      <p:sp>
        <p:nvSpPr>
          <p:cNvPr id="32771"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dirty="0">
                <a:solidFill>
                  <a:srgbClr val="FF0000"/>
                </a:solidFill>
                <a:latin typeface="Tahoma" pitchFamily="34" charset="0"/>
                <a:cs typeface="Times New Roman" pitchFamily="18" charset="0"/>
              </a:rPr>
              <a:t> Creating a Partitioned Table (Contd.)</a:t>
            </a:r>
            <a:endParaRPr lang="en-US" b="1" dirty="0">
              <a:solidFill>
                <a:srgbClr val="FF0000"/>
              </a:solidFill>
              <a:latin typeface="Tahoma" pitchFamily="34" charset="0"/>
              <a:cs typeface="Times New Roman" pitchFamily="18" charset="0"/>
            </a:endParaRPr>
          </a:p>
        </p:txBody>
      </p:sp>
      <p:pic>
        <p:nvPicPr>
          <p:cNvPr id="32772" name="Picture 3" descr="JBIZ044.WM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2200" y="2971800"/>
            <a:ext cx="22098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ular Callout 4"/>
          <p:cNvSpPr>
            <a:spLocks noChangeArrowheads="1"/>
          </p:cNvSpPr>
          <p:nvPr/>
        </p:nvSpPr>
        <p:spPr bwMode="auto">
          <a:xfrm>
            <a:off x="4773613" y="1600200"/>
            <a:ext cx="3886200" cy="1163638"/>
          </a:xfrm>
          <a:prstGeom prst="wedgeRectCallout">
            <a:avLst>
              <a:gd name="adj1" fmla="val -66538"/>
              <a:gd name="adj2" fmla="val 117753"/>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a:gradFill>
          <a:ln w="25400" algn="ctr">
            <a:solidFill>
              <a:schemeClr val="tx1"/>
            </a:solidFill>
            <a:miter lim="800000"/>
            <a:headEnd/>
            <a:tailEnd/>
          </a:ln>
        </p:spPr>
        <p:txBody>
          <a:bodyPr anchor="ctr"/>
          <a:lstStyle/>
          <a:p>
            <a:pPr algn="ctr">
              <a:defRPr/>
            </a:pPr>
            <a:endParaRPr lang="en-US">
              <a:solidFill>
                <a:schemeClr val="lt1"/>
              </a:solidFill>
              <a:latin typeface="+mn-lt"/>
            </a:endParaRPr>
          </a:p>
        </p:txBody>
      </p:sp>
      <p:sp>
        <p:nvSpPr>
          <p:cNvPr id="32774" name="TextBox 5"/>
          <p:cNvSpPr txBox="1">
            <a:spLocks noChangeArrowheads="1"/>
          </p:cNvSpPr>
          <p:nvPr/>
        </p:nvSpPr>
        <p:spPr bwMode="auto">
          <a:xfrm>
            <a:off x="4648200" y="1671638"/>
            <a:ext cx="4114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eaLnBrk="1" hangingPunct="1"/>
            <a:r>
              <a:rPr lang="en-US">
                <a:solidFill>
                  <a:srgbClr val="C00000"/>
                </a:solidFill>
                <a:latin typeface="Arial" pitchFamily="34" charset="0"/>
              </a:rPr>
              <a:t>Before creating a partition scheme, you need to create filegroups.</a:t>
            </a:r>
          </a:p>
        </p:txBody>
      </p:sp>
      <p:sp>
        <p:nvSpPr>
          <p:cNvPr id="7" name="TextBox 4"/>
          <p:cNvSpPr txBox="1">
            <a:spLocks noChangeArrowheads="1"/>
          </p:cNvSpPr>
          <p:nvPr/>
        </p:nvSpPr>
        <p:spPr bwMode="auto">
          <a:xfrm>
            <a:off x="2182813" y="6018213"/>
            <a:ext cx="6172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800" b="1">
                <a:solidFill>
                  <a:srgbClr val="800000"/>
                </a:solidFill>
                <a:latin typeface="Arial" pitchFamily="34" charset="0"/>
                <a:cs typeface="Arial" pitchFamily="34" charset="0"/>
              </a:rPr>
              <a:t>Let us see how to create filegroups.</a:t>
            </a:r>
          </a:p>
        </p:txBody>
      </p:sp>
    </p:spTree>
    <p:extLst>
      <p:ext uri="{BB962C8B-B14F-4D97-AF65-F5344CB8AC3E}">
        <p14:creationId xmlns:p14="http://schemas.microsoft.com/office/powerpoint/2010/main" val="3613449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lvl="1">
              <a:buFontTx/>
              <a:buBlip>
                <a:blip r:embed="rId3"/>
              </a:buBlip>
              <a:defRPr/>
            </a:pPr>
            <a:r>
              <a:rPr lang="en-US" sz="1800" dirty="0" smtClean="0">
                <a:solidFill>
                  <a:schemeClr val="accent2"/>
                </a:solidFill>
                <a:latin typeface="Arial "/>
              </a:rPr>
              <a:t>Execute the following statement to create the partition scheme:</a:t>
            </a:r>
          </a:p>
          <a:p>
            <a:pPr marL="1771650" lvl="4" indent="-457200">
              <a:buFontTx/>
              <a:buNone/>
              <a:defRPr/>
            </a:pPr>
            <a:r>
              <a:rPr lang="en-US" sz="1600" dirty="0" smtClean="0">
                <a:solidFill>
                  <a:schemeClr val="accent2"/>
                </a:solidFill>
                <a:latin typeface="Courier New" pitchFamily="49" charset="0"/>
                <a:ea typeface="+mn-ea"/>
                <a:cs typeface="Courier New" pitchFamily="49" charset="0"/>
              </a:rPr>
              <a:t>CREATE PARTITION SCHEME </a:t>
            </a:r>
            <a:r>
              <a:rPr lang="en-US" sz="1600" dirty="0" err="1" smtClean="0">
                <a:solidFill>
                  <a:schemeClr val="accent2"/>
                </a:solidFill>
                <a:latin typeface="Courier New" pitchFamily="49" charset="0"/>
                <a:ea typeface="+mn-ea"/>
                <a:cs typeface="Courier New" pitchFamily="49" charset="0"/>
              </a:rPr>
              <a:t>RateChngDate</a:t>
            </a:r>
            <a:endParaRPr lang="en-US" sz="1600" dirty="0" smtClean="0">
              <a:solidFill>
                <a:schemeClr val="accent2"/>
              </a:solidFill>
              <a:latin typeface="Courier New" pitchFamily="49" charset="0"/>
              <a:ea typeface="+mn-ea"/>
              <a:cs typeface="Courier New" pitchFamily="49" charset="0"/>
            </a:endParaRPr>
          </a:p>
          <a:p>
            <a:pPr marL="1771650" lvl="4" indent="-457200">
              <a:buFontTx/>
              <a:buNone/>
              <a:defRPr/>
            </a:pPr>
            <a:r>
              <a:rPr lang="en-US" sz="1600" dirty="0" smtClean="0">
                <a:solidFill>
                  <a:schemeClr val="accent2"/>
                </a:solidFill>
                <a:latin typeface="Courier New" pitchFamily="49" charset="0"/>
                <a:ea typeface="+mn-ea"/>
                <a:cs typeface="Courier New" pitchFamily="49" charset="0"/>
              </a:rPr>
              <a:t>AS PARTITION </a:t>
            </a:r>
            <a:r>
              <a:rPr lang="en-US" sz="1600" dirty="0" err="1" smtClean="0">
                <a:solidFill>
                  <a:schemeClr val="accent2"/>
                </a:solidFill>
                <a:latin typeface="Courier New" pitchFamily="49" charset="0"/>
                <a:ea typeface="+mn-ea"/>
                <a:cs typeface="Courier New" pitchFamily="49" charset="0"/>
              </a:rPr>
              <a:t>RateChngDate</a:t>
            </a:r>
            <a:endParaRPr lang="en-US" sz="1600" dirty="0" smtClean="0">
              <a:solidFill>
                <a:schemeClr val="accent2"/>
              </a:solidFill>
              <a:latin typeface="Courier New" pitchFamily="49" charset="0"/>
              <a:ea typeface="+mn-ea"/>
              <a:cs typeface="Courier New" pitchFamily="49" charset="0"/>
            </a:endParaRPr>
          </a:p>
          <a:p>
            <a:pPr marL="1771650" lvl="4" indent="-457200">
              <a:buFontTx/>
              <a:buNone/>
              <a:defRPr/>
            </a:pPr>
            <a:r>
              <a:rPr lang="en-US" sz="1600" dirty="0" smtClean="0">
                <a:solidFill>
                  <a:schemeClr val="accent2"/>
                </a:solidFill>
                <a:latin typeface="Courier New" pitchFamily="49" charset="0"/>
                <a:ea typeface="+mn-ea"/>
                <a:cs typeface="Courier New" pitchFamily="49" charset="0"/>
              </a:rPr>
              <a:t>TO (Old, First, Second, Third, Fourth)</a:t>
            </a:r>
          </a:p>
          <a:p>
            <a:pPr marL="457200" lvl="1" indent="-457200">
              <a:buFontTx/>
              <a:buNone/>
              <a:defRPr/>
            </a:pPr>
            <a:endParaRPr lang="en-US" sz="2000" dirty="0" smtClean="0">
              <a:solidFill>
                <a:schemeClr val="accent2"/>
              </a:solidFill>
              <a:latin typeface="Arial "/>
              <a:ea typeface="+mn-ea"/>
              <a:cs typeface="Times New Roman" pitchFamily="18" charset="0"/>
            </a:endParaRPr>
          </a:p>
          <a:p>
            <a:pPr lvl="2">
              <a:buFontTx/>
              <a:buNone/>
              <a:defRPr/>
            </a:pPr>
            <a:r>
              <a:rPr lang="en-US" sz="1600" dirty="0" smtClean="0">
                <a:solidFill>
                  <a:schemeClr val="accent2"/>
                </a:solidFill>
                <a:latin typeface="Courier New" pitchFamily="49" charset="0"/>
                <a:cs typeface="Courier New" pitchFamily="49" charset="0"/>
              </a:rPr>
              <a:t>	</a:t>
            </a:r>
          </a:p>
        </p:txBody>
      </p:sp>
      <p:sp>
        <p:nvSpPr>
          <p:cNvPr id="33795"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dirty="0">
                <a:solidFill>
                  <a:srgbClr val="FF0000"/>
                </a:solidFill>
                <a:latin typeface="Tahoma" pitchFamily="34" charset="0"/>
                <a:cs typeface="Times New Roman" pitchFamily="18" charset="0"/>
              </a:rPr>
              <a:t> Creating a Partitioned Table (Contd.)</a:t>
            </a:r>
            <a:endParaRPr lang="en-US" b="1" dirty="0">
              <a:solidFill>
                <a:srgbClr val="FF0000"/>
              </a:solidFill>
              <a:latin typeface="Tahoma" pitchFamily="34" charset="0"/>
              <a:cs typeface="Times New Roman" pitchFamily="18" charset="0"/>
            </a:endParaRPr>
          </a:p>
        </p:txBody>
      </p:sp>
    </p:spTree>
    <p:extLst>
      <p:ext uri="{BB962C8B-B14F-4D97-AF65-F5344CB8AC3E}">
        <p14:creationId xmlns:p14="http://schemas.microsoft.com/office/powerpoint/2010/main" val="5350452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342900" lvl="1" indent="-342900">
              <a:buFontTx/>
              <a:buBlip>
                <a:blip r:embed="rId3"/>
              </a:buBlip>
              <a:defRPr/>
            </a:pPr>
            <a:r>
              <a:rPr lang="en-US" sz="2000" dirty="0" smtClean="0">
                <a:solidFill>
                  <a:schemeClr val="accent2"/>
                </a:solidFill>
                <a:latin typeface="Arial "/>
                <a:ea typeface="+mn-ea"/>
                <a:cs typeface="Times New Roman" pitchFamily="18" charset="0"/>
              </a:rPr>
              <a:t>After you create a partition function and a partition scheme, you need to create a table that will store the partition records. </a:t>
            </a:r>
          </a:p>
          <a:p>
            <a:pPr marL="342900" lvl="1" indent="-342900">
              <a:buFontTx/>
              <a:buBlip>
                <a:blip r:embed="rId3"/>
              </a:buBlip>
              <a:defRPr/>
            </a:pPr>
            <a:r>
              <a:rPr lang="en-US" sz="2000" dirty="0" smtClean="0">
                <a:solidFill>
                  <a:schemeClr val="accent2"/>
                </a:solidFill>
                <a:latin typeface="Arial "/>
                <a:ea typeface="+mn-ea"/>
                <a:cs typeface="Times New Roman" pitchFamily="18" charset="0"/>
              </a:rPr>
              <a:t>For example:</a:t>
            </a:r>
          </a:p>
          <a:p>
            <a:pPr lvl="2">
              <a:buFontTx/>
              <a:buNone/>
              <a:defRPr/>
            </a:pPr>
            <a:r>
              <a:rPr lang="en-IN" sz="1600" dirty="0" smtClean="0">
                <a:solidFill>
                  <a:schemeClr val="accent2"/>
                </a:solidFill>
                <a:latin typeface="Courier New" pitchFamily="49" charset="0"/>
                <a:cs typeface="Courier New" pitchFamily="49" charset="0"/>
              </a:rPr>
              <a:t>CREATE TABLE </a:t>
            </a:r>
            <a:r>
              <a:rPr lang="en-IN" sz="1600" dirty="0" err="1" smtClean="0">
                <a:solidFill>
                  <a:schemeClr val="accent2"/>
                </a:solidFill>
                <a:latin typeface="Courier New" pitchFamily="49" charset="0"/>
                <a:cs typeface="Courier New" pitchFamily="49" charset="0"/>
              </a:rPr>
              <a:t>EmpPayHistPart</a:t>
            </a:r>
            <a:endParaRPr lang="en-US" sz="1600" dirty="0" smtClean="0">
              <a:solidFill>
                <a:schemeClr val="accent2"/>
              </a:solidFill>
              <a:latin typeface="Courier New" pitchFamily="49" charset="0"/>
              <a:cs typeface="Courier New" pitchFamily="49" charset="0"/>
            </a:endParaRPr>
          </a:p>
          <a:p>
            <a:pPr lvl="2">
              <a:buFontTx/>
              <a:buNone/>
              <a:defRPr/>
            </a:pPr>
            <a:r>
              <a:rPr lang="en-IN" sz="1600" dirty="0" smtClean="0">
                <a:solidFill>
                  <a:schemeClr val="accent2"/>
                </a:solidFill>
                <a:latin typeface="Courier New" pitchFamily="49" charset="0"/>
                <a:cs typeface="Courier New" pitchFamily="49" charset="0"/>
              </a:rPr>
              <a:t>( </a:t>
            </a:r>
            <a:endParaRPr lang="en-US" sz="1600" dirty="0" smtClean="0">
              <a:solidFill>
                <a:schemeClr val="accent2"/>
              </a:solidFill>
              <a:latin typeface="Courier New" pitchFamily="49" charset="0"/>
              <a:cs typeface="Courier New" pitchFamily="49" charset="0"/>
            </a:endParaRPr>
          </a:p>
          <a:p>
            <a:pPr lvl="2">
              <a:buFontTx/>
              <a:buNone/>
              <a:defRPr/>
            </a:pPr>
            <a:r>
              <a:rPr lang="en-IN" sz="1600" dirty="0" err="1" smtClean="0">
                <a:solidFill>
                  <a:schemeClr val="accent2"/>
                </a:solidFill>
                <a:latin typeface="Courier New" pitchFamily="49" charset="0"/>
                <a:cs typeface="Courier New" pitchFamily="49" charset="0"/>
              </a:rPr>
              <a:t>EmployeeID</a:t>
            </a:r>
            <a:r>
              <a:rPr lang="en-IN" sz="1600" dirty="0" smtClean="0">
                <a:solidFill>
                  <a:schemeClr val="accent2"/>
                </a:solidFill>
                <a:latin typeface="Courier New" pitchFamily="49" charset="0"/>
                <a:cs typeface="Courier New" pitchFamily="49" charset="0"/>
              </a:rPr>
              <a:t> </a:t>
            </a:r>
            <a:r>
              <a:rPr lang="en-IN" sz="1600" dirty="0" err="1" smtClean="0">
                <a:solidFill>
                  <a:schemeClr val="accent2"/>
                </a:solidFill>
                <a:latin typeface="Courier New" pitchFamily="49" charset="0"/>
                <a:cs typeface="Courier New" pitchFamily="49" charset="0"/>
              </a:rPr>
              <a:t>int</a:t>
            </a:r>
            <a:r>
              <a:rPr lang="en-IN" sz="1600" dirty="0" smtClean="0">
                <a:solidFill>
                  <a:schemeClr val="accent2"/>
                </a:solidFill>
                <a:latin typeface="Courier New" pitchFamily="49" charset="0"/>
                <a:cs typeface="Courier New" pitchFamily="49" charset="0"/>
              </a:rPr>
              <a:t>,</a:t>
            </a:r>
            <a:endParaRPr lang="en-US" sz="1600" dirty="0" smtClean="0">
              <a:solidFill>
                <a:schemeClr val="accent2"/>
              </a:solidFill>
              <a:latin typeface="Courier New" pitchFamily="49" charset="0"/>
              <a:cs typeface="Courier New" pitchFamily="49" charset="0"/>
            </a:endParaRPr>
          </a:p>
          <a:p>
            <a:pPr lvl="2">
              <a:buFontTx/>
              <a:buNone/>
              <a:defRPr/>
            </a:pPr>
            <a:r>
              <a:rPr lang="en-IN" sz="1600" dirty="0" err="1" smtClean="0">
                <a:solidFill>
                  <a:schemeClr val="accent2"/>
                </a:solidFill>
                <a:latin typeface="Courier New" pitchFamily="49" charset="0"/>
                <a:cs typeface="Courier New" pitchFamily="49" charset="0"/>
              </a:rPr>
              <a:t>RateChangeDate</a:t>
            </a:r>
            <a:r>
              <a:rPr lang="en-IN" sz="1600" dirty="0" smtClean="0">
                <a:solidFill>
                  <a:schemeClr val="accent2"/>
                </a:solidFill>
                <a:latin typeface="Courier New" pitchFamily="49" charset="0"/>
                <a:cs typeface="Courier New" pitchFamily="49" charset="0"/>
              </a:rPr>
              <a:t> </a:t>
            </a:r>
            <a:r>
              <a:rPr lang="en-IN" sz="1600" dirty="0" err="1" smtClean="0">
                <a:solidFill>
                  <a:schemeClr val="accent2"/>
                </a:solidFill>
                <a:latin typeface="Courier New" pitchFamily="49" charset="0"/>
                <a:cs typeface="Courier New" pitchFamily="49" charset="0"/>
              </a:rPr>
              <a:t>datetime</a:t>
            </a:r>
            <a:r>
              <a:rPr lang="en-IN" sz="1600" dirty="0" smtClean="0">
                <a:solidFill>
                  <a:schemeClr val="accent2"/>
                </a:solidFill>
                <a:latin typeface="Courier New" pitchFamily="49" charset="0"/>
                <a:cs typeface="Courier New" pitchFamily="49" charset="0"/>
              </a:rPr>
              <a:t>,</a:t>
            </a:r>
            <a:endParaRPr lang="en-US" sz="1600" dirty="0" smtClean="0">
              <a:solidFill>
                <a:schemeClr val="accent2"/>
              </a:solidFill>
              <a:latin typeface="Courier New" pitchFamily="49" charset="0"/>
              <a:cs typeface="Courier New" pitchFamily="49" charset="0"/>
            </a:endParaRPr>
          </a:p>
          <a:p>
            <a:pPr lvl="2">
              <a:buFontTx/>
              <a:buNone/>
              <a:defRPr/>
            </a:pPr>
            <a:r>
              <a:rPr lang="en-IN" sz="1600" dirty="0" smtClean="0">
                <a:solidFill>
                  <a:schemeClr val="accent2"/>
                </a:solidFill>
                <a:latin typeface="Courier New" pitchFamily="49" charset="0"/>
                <a:cs typeface="Courier New" pitchFamily="49" charset="0"/>
              </a:rPr>
              <a:t>Rate money,</a:t>
            </a:r>
            <a:endParaRPr lang="en-US" sz="1600" dirty="0" smtClean="0">
              <a:solidFill>
                <a:schemeClr val="accent2"/>
              </a:solidFill>
              <a:latin typeface="Courier New" pitchFamily="49" charset="0"/>
              <a:cs typeface="Courier New" pitchFamily="49" charset="0"/>
            </a:endParaRPr>
          </a:p>
          <a:p>
            <a:pPr lvl="2">
              <a:buFontTx/>
              <a:buNone/>
              <a:defRPr/>
            </a:pPr>
            <a:r>
              <a:rPr lang="en-IN" sz="1600" dirty="0" err="1" smtClean="0">
                <a:solidFill>
                  <a:schemeClr val="accent2"/>
                </a:solidFill>
                <a:latin typeface="Courier New" pitchFamily="49" charset="0"/>
                <a:cs typeface="Courier New" pitchFamily="49" charset="0"/>
              </a:rPr>
              <a:t>PayFrequency</a:t>
            </a:r>
            <a:r>
              <a:rPr lang="en-IN" sz="1600" dirty="0" smtClean="0">
                <a:solidFill>
                  <a:schemeClr val="accent2"/>
                </a:solidFill>
                <a:latin typeface="Courier New" pitchFamily="49" charset="0"/>
                <a:cs typeface="Courier New" pitchFamily="49" charset="0"/>
              </a:rPr>
              <a:t> </a:t>
            </a:r>
            <a:r>
              <a:rPr lang="en-IN" sz="1600" dirty="0" err="1" smtClean="0">
                <a:solidFill>
                  <a:schemeClr val="accent2"/>
                </a:solidFill>
                <a:latin typeface="Courier New" pitchFamily="49" charset="0"/>
                <a:cs typeface="Courier New" pitchFamily="49" charset="0"/>
              </a:rPr>
              <a:t>tinyint</a:t>
            </a:r>
            <a:r>
              <a:rPr lang="en-IN" sz="1600" dirty="0" smtClean="0">
                <a:solidFill>
                  <a:schemeClr val="accent2"/>
                </a:solidFill>
                <a:latin typeface="Courier New" pitchFamily="49" charset="0"/>
                <a:cs typeface="Courier New" pitchFamily="49" charset="0"/>
              </a:rPr>
              <a:t>,</a:t>
            </a:r>
            <a:endParaRPr lang="en-US" sz="1600" dirty="0" smtClean="0">
              <a:solidFill>
                <a:schemeClr val="accent2"/>
              </a:solidFill>
              <a:latin typeface="Courier New" pitchFamily="49" charset="0"/>
              <a:cs typeface="Courier New" pitchFamily="49" charset="0"/>
            </a:endParaRPr>
          </a:p>
          <a:p>
            <a:pPr lvl="2">
              <a:buFontTx/>
              <a:buNone/>
              <a:defRPr/>
            </a:pPr>
            <a:r>
              <a:rPr lang="en-IN" sz="1600" dirty="0" err="1" smtClean="0">
                <a:solidFill>
                  <a:schemeClr val="accent2"/>
                </a:solidFill>
                <a:latin typeface="Courier New" pitchFamily="49" charset="0"/>
                <a:cs typeface="Courier New" pitchFamily="49" charset="0"/>
              </a:rPr>
              <a:t>ModifiedDate</a:t>
            </a:r>
            <a:r>
              <a:rPr lang="en-IN" sz="1600" dirty="0" smtClean="0">
                <a:solidFill>
                  <a:schemeClr val="accent2"/>
                </a:solidFill>
                <a:latin typeface="Courier New" pitchFamily="49" charset="0"/>
                <a:cs typeface="Courier New" pitchFamily="49" charset="0"/>
              </a:rPr>
              <a:t> </a:t>
            </a:r>
            <a:r>
              <a:rPr lang="en-IN" sz="1600" dirty="0" err="1" smtClean="0">
                <a:solidFill>
                  <a:schemeClr val="accent2"/>
                </a:solidFill>
                <a:latin typeface="Courier New" pitchFamily="49" charset="0"/>
                <a:cs typeface="Courier New" pitchFamily="49" charset="0"/>
              </a:rPr>
              <a:t>datetime</a:t>
            </a:r>
            <a:endParaRPr lang="en-US" sz="1600" dirty="0" smtClean="0">
              <a:solidFill>
                <a:schemeClr val="accent2"/>
              </a:solidFill>
              <a:latin typeface="Courier New" pitchFamily="49" charset="0"/>
              <a:cs typeface="Courier New" pitchFamily="49" charset="0"/>
            </a:endParaRPr>
          </a:p>
          <a:p>
            <a:pPr lvl="2">
              <a:buFontTx/>
              <a:buNone/>
              <a:defRPr/>
            </a:pPr>
            <a:r>
              <a:rPr lang="en-IN" sz="1600" dirty="0" smtClean="0">
                <a:solidFill>
                  <a:schemeClr val="accent2"/>
                </a:solidFill>
                <a:latin typeface="Courier New" pitchFamily="49" charset="0"/>
                <a:cs typeface="Courier New" pitchFamily="49" charset="0"/>
              </a:rPr>
              <a:t>)ON </a:t>
            </a:r>
            <a:r>
              <a:rPr lang="en-IN" sz="1600" dirty="0" err="1" smtClean="0">
                <a:solidFill>
                  <a:schemeClr val="accent2"/>
                </a:solidFill>
                <a:latin typeface="Courier New" pitchFamily="49" charset="0"/>
                <a:cs typeface="Courier New" pitchFamily="49" charset="0"/>
              </a:rPr>
              <a:t>RateChngDate</a:t>
            </a:r>
            <a:r>
              <a:rPr lang="en-IN" sz="1600" dirty="0" smtClean="0">
                <a:solidFill>
                  <a:schemeClr val="accent2"/>
                </a:solidFill>
                <a:latin typeface="Courier New" pitchFamily="49" charset="0"/>
                <a:cs typeface="Courier New" pitchFamily="49" charset="0"/>
              </a:rPr>
              <a:t>(</a:t>
            </a:r>
            <a:r>
              <a:rPr lang="en-IN" sz="1600" dirty="0" err="1" smtClean="0">
                <a:solidFill>
                  <a:schemeClr val="accent2"/>
                </a:solidFill>
                <a:latin typeface="Courier New" pitchFamily="49" charset="0"/>
                <a:cs typeface="Courier New" pitchFamily="49" charset="0"/>
              </a:rPr>
              <a:t>RateChangeDate</a:t>
            </a:r>
            <a:r>
              <a:rPr lang="en-IN" sz="1600" dirty="0" smtClean="0">
                <a:solidFill>
                  <a:schemeClr val="accent2"/>
                </a:solidFill>
                <a:latin typeface="Courier New" pitchFamily="49" charset="0"/>
                <a:cs typeface="Courier New" pitchFamily="49" charset="0"/>
              </a:rPr>
              <a:t>)</a:t>
            </a:r>
            <a:endParaRPr lang="en-US" sz="1600" dirty="0" smtClean="0">
              <a:solidFill>
                <a:schemeClr val="accent2"/>
              </a:solidFill>
              <a:latin typeface="Courier New" pitchFamily="49" charset="0"/>
              <a:cs typeface="Courier New" pitchFamily="49" charset="0"/>
            </a:endParaRPr>
          </a:p>
          <a:p>
            <a:pPr lvl="2">
              <a:buFontTx/>
              <a:buNone/>
              <a:defRPr/>
            </a:pPr>
            <a:endParaRPr lang="en-US" sz="1600" dirty="0" smtClean="0">
              <a:solidFill>
                <a:schemeClr val="accent2"/>
              </a:solidFill>
              <a:latin typeface="Courier New" pitchFamily="49" charset="0"/>
              <a:cs typeface="Courier New" pitchFamily="49" charset="0"/>
            </a:endParaRPr>
          </a:p>
          <a:p>
            <a:pPr lvl="2">
              <a:buFontTx/>
              <a:buNone/>
              <a:defRPr/>
            </a:pPr>
            <a:r>
              <a:rPr lang="en-US" sz="1600" dirty="0" smtClean="0">
                <a:solidFill>
                  <a:schemeClr val="accent2"/>
                </a:solidFill>
                <a:latin typeface="Courier New" pitchFamily="49" charset="0"/>
                <a:cs typeface="Courier New" pitchFamily="49" charset="0"/>
              </a:rPr>
              <a:t>	</a:t>
            </a:r>
          </a:p>
        </p:txBody>
      </p:sp>
      <p:sp>
        <p:nvSpPr>
          <p:cNvPr id="34819"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rgbClr val="FF0000"/>
                </a:solidFill>
                <a:latin typeface="Tahoma" pitchFamily="34" charset="0"/>
                <a:cs typeface="Times New Roman" pitchFamily="18" charset="0"/>
              </a:rPr>
              <a:t> Creating a Partitioned Table (Contd.)</a:t>
            </a:r>
            <a:endParaRPr lang="en-US" b="1">
              <a:solidFill>
                <a:srgbClr val="FF0000"/>
              </a:solidFill>
              <a:latin typeface="Tahoma" pitchFamily="34" charset="0"/>
              <a:cs typeface="Times New Roman" pitchFamily="18" charset="0"/>
            </a:endParaRPr>
          </a:p>
        </p:txBody>
      </p:sp>
    </p:spTree>
    <p:extLst>
      <p:ext uri="{BB962C8B-B14F-4D97-AF65-F5344CB8AC3E}">
        <p14:creationId xmlns:p14="http://schemas.microsoft.com/office/powerpoint/2010/main" val="3956953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342900" lvl="1" indent="-342900">
              <a:buFontTx/>
              <a:buBlip>
                <a:blip r:embed="rId3"/>
              </a:buBlip>
              <a:defRPr/>
            </a:pPr>
            <a:r>
              <a:rPr lang="en-US" sz="2000" dirty="0" smtClean="0">
                <a:solidFill>
                  <a:schemeClr val="accent2"/>
                </a:solidFill>
                <a:latin typeface="Arial "/>
                <a:ea typeface="+mn-ea"/>
                <a:cs typeface="Times New Roman" pitchFamily="18" charset="0"/>
              </a:rPr>
              <a:t>After you create a partition function and a partition scheme, you need to create a table that will store the partition records. </a:t>
            </a:r>
          </a:p>
          <a:p>
            <a:pPr marL="342900" lvl="1" indent="-342900">
              <a:buFontTx/>
              <a:buBlip>
                <a:blip r:embed="rId3"/>
              </a:buBlip>
              <a:defRPr/>
            </a:pPr>
            <a:r>
              <a:rPr lang="en-US" sz="2000" dirty="0" smtClean="0">
                <a:solidFill>
                  <a:schemeClr val="accent2"/>
                </a:solidFill>
                <a:latin typeface="Arial "/>
                <a:cs typeface="Times New Roman" pitchFamily="18" charset="0"/>
              </a:rPr>
              <a:t>For example</a:t>
            </a:r>
            <a:r>
              <a:rPr lang="en-US" sz="2000" dirty="0" smtClean="0">
                <a:solidFill>
                  <a:schemeClr val="accent2"/>
                </a:solidFill>
                <a:latin typeface="Arial "/>
                <a:ea typeface="+mn-ea"/>
                <a:cs typeface="Times New Roman" pitchFamily="18" charset="0"/>
              </a:rPr>
              <a:t>:</a:t>
            </a:r>
          </a:p>
          <a:p>
            <a:pPr lvl="2">
              <a:buFontTx/>
              <a:buNone/>
              <a:defRPr/>
            </a:pPr>
            <a:r>
              <a:rPr lang="en-IN" sz="1600" dirty="0" smtClean="0">
                <a:solidFill>
                  <a:schemeClr val="accent2"/>
                </a:solidFill>
                <a:latin typeface="Courier New" pitchFamily="49" charset="0"/>
                <a:cs typeface="Courier New" pitchFamily="49" charset="0"/>
              </a:rPr>
              <a:t>CREATE TABLE </a:t>
            </a:r>
            <a:r>
              <a:rPr lang="en-IN" sz="1600" dirty="0" err="1" smtClean="0">
                <a:solidFill>
                  <a:schemeClr val="accent2"/>
                </a:solidFill>
                <a:latin typeface="Courier New" pitchFamily="49" charset="0"/>
                <a:cs typeface="Courier New" pitchFamily="49" charset="0"/>
              </a:rPr>
              <a:t>EmpPayHistPart</a:t>
            </a:r>
            <a:endParaRPr lang="en-US" sz="1600" dirty="0" smtClean="0">
              <a:solidFill>
                <a:schemeClr val="accent2"/>
              </a:solidFill>
              <a:latin typeface="Courier New" pitchFamily="49" charset="0"/>
              <a:cs typeface="Courier New" pitchFamily="49" charset="0"/>
            </a:endParaRPr>
          </a:p>
          <a:p>
            <a:pPr lvl="2">
              <a:buFontTx/>
              <a:buNone/>
              <a:defRPr/>
            </a:pPr>
            <a:r>
              <a:rPr lang="en-IN" sz="1600" dirty="0" smtClean="0">
                <a:solidFill>
                  <a:schemeClr val="accent2"/>
                </a:solidFill>
                <a:latin typeface="Courier New" pitchFamily="49" charset="0"/>
                <a:cs typeface="Courier New" pitchFamily="49" charset="0"/>
              </a:rPr>
              <a:t>( </a:t>
            </a:r>
            <a:endParaRPr lang="en-US" sz="1600" dirty="0" smtClean="0">
              <a:solidFill>
                <a:schemeClr val="accent2"/>
              </a:solidFill>
              <a:latin typeface="Courier New" pitchFamily="49" charset="0"/>
              <a:cs typeface="Courier New" pitchFamily="49" charset="0"/>
            </a:endParaRPr>
          </a:p>
          <a:p>
            <a:pPr lvl="2">
              <a:buFontTx/>
              <a:buNone/>
              <a:defRPr/>
            </a:pPr>
            <a:r>
              <a:rPr lang="en-IN" sz="1600" dirty="0" err="1" smtClean="0">
                <a:solidFill>
                  <a:schemeClr val="accent2"/>
                </a:solidFill>
                <a:latin typeface="Courier New" pitchFamily="49" charset="0"/>
                <a:cs typeface="Courier New" pitchFamily="49" charset="0"/>
              </a:rPr>
              <a:t>EmployeeID</a:t>
            </a:r>
            <a:r>
              <a:rPr lang="en-IN" sz="1600" dirty="0" smtClean="0">
                <a:solidFill>
                  <a:schemeClr val="accent2"/>
                </a:solidFill>
                <a:latin typeface="Courier New" pitchFamily="49" charset="0"/>
                <a:cs typeface="Courier New" pitchFamily="49" charset="0"/>
              </a:rPr>
              <a:t> </a:t>
            </a:r>
            <a:r>
              <a:rPr lang="en-IN" sz="1600" dirty="0" err="1" smtClean="0">
                <a:solidFill>
                  <a:schemeClr val="accent2"/>
                </a:solidFill>
                <a:latin typeface="Courier New" pitchFamily="49" charset="0"/>
                <a:cs typeface="Courier New" pitchFamily="49" charset="0"/>
              </a:rPr>
              <a:t>int</a:t>
            </a:r>
            <a:r>
              <a:rPr lang="en-IN" sz="1600" dirty="0" smtClean="0">
                <a:solidFill>
                  <a:schemeClr val="accent2"/>
                </a:solidFill>
                <a:latin typeface="Courier New" pitchFamily="49" charset="0"/>
                <a:cs typeface="Courier New" pitchFamily="49" charset="0"/>
              </a:rPr>
              <a:t>,</a:t>
            </a:r>
            <a:endParaRPr lang="en-US" sz="1600" dirty="0" smtClean="0">
              <a:solidFill>
                <a:schemeClr val="accent2"/>
              </a:solidFill>
              <a:latin typeface="Courier New" pitchFamily="49" charset="0"/>
              <a:cs typeface="Courier New" pitchFamily="49" charset="0"/>
            </a:endParaRPr>
          </a:p>
          <a:p>
            <a:pPr lvl="2">
              <a:buFontTx/>
              <a:buNone/>
              <a:defRPr/>
            </a:pPr>
            <a:r>
              <a:rPr lang="en-IN" sz="1600" dirty="0" err="1" smtClean="0">
                <a:solidFill>
                  <a:schemeClr val="accent2"/>
                </a:solidFill>
                <a:latin typeface="Courier New" pitchFamily="49" charset="0"/>
                <a:cs typeface="Courier New" pitchFamily="49" charset="0"/>
              </a:rPr>
              <a:t>RateChangeDate</a:t>
            </a:r>
            <a:r>
              <a:rPr lang="en-IN" sz="1600" dirty="0" smtClean="0">
                <a:solidFill>
                  <a:schemeClr val="accent2"/>
                </a:solidFill>
                <a:latin typeface="Courier New" pitchFamily="49" charset="0"/>
                <a:cs typeface="Courier New" pitchFamily="49" charset="0"/>
              </a:rPr>
              <a:t> </a:t>
            </a:r>
            <a:r>
              <a:rPr lang="en-IN" sz="1600" dirty="0" err="1" smtClean="0">
                <a:solidFill>
                  <a:schemeClr val="accent2"/>
                </a:solidFill>
                <a:latin typeface="Courier New" pitchFamily="49" charset="0"/>
                <a:cs typeface="Courier New" pitchFamily="49" charset="0"/>
              </a:rPr>
              <a:t>datetime</a:t>
            </a:r>
            <a:r>
              <a:rPr lang="en-IN" sz="1600" dirty="0" smtClean="0">
                <a:solidFill>
                  <a:schemeClr val="accent2"/>
                </a:solidFill>
                <a:latin typeface="Courier New" pitchFamily="49" charset="0"/>
                <a:cs typeface="Courier New" pitchFamily="49" charset="0"/>
              </a:rPr>
              <a:t>,</a:t>
            </a:r>
            <a:endParaRPr lang="en-US" sz="1600" dirty="0" smtClean="0">
              <a:solidFill>
                <a:schemeClr val="accent2"/>
              </a:solidFill>
              <a:latin typeface="Courier New" pitchFamily="49" charset="0"/>
              <a:cs typeface="Courier New" pitchFamily="49" charset="0"/>
            </a:endParaRPr>
          </a:p>
          <a:p>
            <a:pPr lvl="2">
              <a:buFontTx/>
              <a:buNone/>
              <a:defRPr/>
            </a:pPr>
            <a:r>
              <a:rPr lang="en-IN" sz="1600" dirty="0" smtClean="0">
                <a:solidFill>
                  <a:schemeClr val="accent2"/>
                </a:solidFill>
                <a:latin typeface="Courier New" pitchFamily="49" charset="0"/>
                <a:cs typeface="Courier New" pitchFamily="49" charset="0"/>
              </a:rPr>
              <a:t>Rate money,</a:t>
            </a:r>
            <a:endParaRPr lang="en-US" sz="1600" dirty="0" smtClean="0">
              <a:solidFill>
                <a:schemeClr val="accent2"/>
              </a:solidFill>
              <a:latin typeface="Courier New" pitchFamily="49" charset="0"/>
              <a:cs typeface="Courier New" pitchFamily="49" charset="0"/>
            </a:endParaRPr>
          </a:p>
          <a:p>
            <a:pPr lvl="2">
              <a:buFontTx/>
              <a:buNone/>
              <a:defRPr/>
            </a:pPr>
            <a:r>
              <a:rPr lang="en-IN" sz="1600" dirty="0" err="1" smtClean="0">
                <a:solidFill>
                  <a:schemeClr val="accent2"/>
                </a:solidFill>
                <a:latin typeface="Courier New" pitchFamily="49" charset="0"/>
                <a:cs typeface="Courier New" pitchFamily="49" charset="0"/>
              </a:rPr>
              <a:t>PayFrequency</a:t>
            </a:r>
            <a:r>
              <a:rPr lang="en-IN" sz="1600" dirty="0" smtClean="0">
                <a:solidFill>
                  <a:schemeClr val="accent2"/>
                </a:solidFill>
                <a:latin typeface="Courier New" pitchFamily="49" charset="0"/>
                <a:cs typeface="Courier New" pitchFamily="49" charset="0"/>
              </a:rPr>
              <a:t> </a:t>
            </a:r>
            <a:r>
              <a:rPr lang="en-IN" sz="1600" dirty="0" err="1" smtClean="0">
                <a:solidFill>
                  <a:schemeClr val="accent2"/>
                </a:solidFill>
                <a:latin typeface="Courier New" pitchFamily="49" charset="0"/>
                <a:cs typeface="Courier New" pitchFamily="49" charset="0"/>
              </a:rPr>
              <a:t>tinyint</a:t>
            </a:r>
            <a:r>
              <a:rPr lang="en-IN" sz="1600" dirty="0" smtClean="0">
                <a:solidFill>
                  <a:schemeClr val="accent2"/>
                </a:solidFill>
                <a:latin typeface="Courier New" pitchFamily="49" charset="0"/>
                <a:cs typeface="Courier New" pitchFamily="49" charset="0"/>
              </a:rPr>
              <a:t>,</a:t>
            </a:r>
            <a:endParaRPr lang="en-US" sz="1600" dirty="0" smtClean="0">
              <a:solidFill>
                <a:schemeClr val="accent2"/>
              </a:solidFill>
              <a:latin typeface="Courier New" pitchFamily="49" charset="0"/>
              <a:cs typeface="Courier New" pitchFamily="49" charset="0"/>
            </a:endParaRPr>
          </a:p>
          <a:p>
            <a:pPr lvl="2">
              <a:buFontTx/>
              <a:buNone/>
              <a:defRPr/>
            </a:pPr>
            <a:r>
              <a:rPr lang="en-IN" sz="1600" dirty="0" err="1" smtClean="0">
                <a:solidFill>
                  <a:schemeClr val="accent2"/>
                </a:solidFill>
                <a:latin typeface="Courier New" pitchFamily="49" charset="0"/>
                <a:cs typeface="Courier New" pitchFamily="49" charset="0"/>
              </a:rPr>
              <a:t>ModifiedDate</a:t>
            </a:r>
            <a:r>
              <a:rPr lang="en-IN" sz="1600" dirty="0" smtClean="0">
                <a:solidFill>
                  <a:schemeClr val="accent2"/>
                </a:solidFill>
                <a:latin typeface="Courier New" pitchFamily="49" charset="0"/>
                <a:cs typeface="Courier New" pitchFamily="49" charset="0"/>
              </a:rPr>
              <a:t> </a:t>
            </a:r>
            <a:r>
              <a:rPr lang="en-IN" sz="1600" dirty="0" err="1" smtClean="0">
                <a:solidFill>
                  <a:schemeClr val="accent2"/>
                </a:solidFill>
                <a:latin typeface="Courier New" pitchFamily="49" charset="0"/>
                <a:cs typeface="Courier New" pitchFamily="49" charset="0"/>
              </a:rPr>
              <a:t>datetime</a:t>
            </a:r>
            <a:endParaRPr lang="en-US" sz="1600" dirty="0" smtClean="0">
              <a:solidFill>
                <a:schemeClr val="accent2"/>
              </a:solidFill>
              <a:latin typeface="Courier New" pitchFamily="49" charset="0"/>
              <a:cs typeface="Courier New" pitchFamily="49" charset="0"/>
            </a:endParaRPr>
          </a:p>
          <a:p>
            <a:pPr lvl="2">
              <a:buFontTx/>
              <a:buNone/>
              <a:defRPr/>
            </a:pPr>
            <a:r>
              <a:rPr lang="en-IN" sz="1600" dirty="0" smtClean="0">
                <a:solidFill>
                  <a:schemeClr val="accent2"/>
                </a:solidFill>
                <a:latin typeface="Courier New" pitchFamily="49" charset="0"/>
                <a:cs typeface="Courier New" pitchFamily="49" charset="0"/>
              </a:rPr>
              <a:t>)ON </a:t>
            </a:r>
            <a:r>
              <a:rPr lang="en-IN" sz="1600" dirty="0" err="1" smtClean="0">
                <a:solidFill>
                  <a:srgbClr val="FF0000"/>
                </a:solidFill>
                <a:latin typeface="Courier New" pitchFamily="49" charset="0"/>
                <a:cs typeface="Courier New" pitchFamily="49" charset="0"/>
              </a:rPr>
              <a:t>RateChngDate</a:t>
            </a:r>
            <a:r>
              <a:rPr lang="en-IN" sz="1600" dirty="0" err="1" smtClean="0">
                <a:solidFill>
                  <a:schemeClr val="accent2"/>
                </a:solidFill>
                <a:latin typeface="Courier New" pitchFamily="49" charset="0"/>
                <a:cs typeface="Courier New" pitchFamily="49" charset="0"/>
              </a:rPr>
              <a:t>(RateChangeDate)</a:t>
            </a:r>
            <a:endParaRPr lang="en-US" sz="1600" dirty="0" err="1" smtClean="0">
              <a:solidFill>
                <a:schemeClr val="accent2"/>
              </a:solidFill>
              <a:latin typeface="Courier New" pitchFamily="49" charset="0"/>
              <a:cs typeface="Courier New" pitchFamily="49" charset="0"/>
            </a:endParaRPr>
          </a:p>
          <a:p>
            <a:pPr lvl="2">
              <a:buFontTx/>
              <a:buNone/>
              <a:defRPr/>
            </a:pPr>
            <a:endParaRPr lang="en-US" sz="1600" dirty="0" smtClean="0">
              <a:solidFill>
                <a:schemeClr val="accent2"/>
              </a:solidFill>
              <a:latin typeface="Courier New" pitchFamily="49" charset="0"/>
              <a:cs typeface="Courier New" pitchFamily="49" charset="0"/>
            </a:endParaRPr>
          </a:p>
          <a:p>
            <a:pPr lvl="2">
              <a:buFontTx/>
              <a:buNone/>
              <a:defRPr/>
            </a:pPr>
            <a:r>
              <a:rPr lang="en-US" sz="1600" dirty="0" smtClean="0">
                <a:solidFill>
                  <a:schemeClr val="accent2"/>
                </a:solidFill>
                <a:latin typeface="Courier New" pitchFamily="49" charset="0"/>
                <a:cs typeface="Courier New" pitchFamily="49" charset="0"/>
              </a:rPr>
              <a:t>	</a:t>
            </a:r>
          </a:p>
        </p:txBody>
      </p:sp>
      <p:sp>
        <p:nvSpPr>
          <p:cNvPr id="35843"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rgbClr val="FF0000"/>
                </a:solidFill>
                <a:latin typeface="Tahoma" pitchFamily="34" charset="0"/>
                <a:cs typeface="Times New Roman" pitchFamily="18" charset="0"/>
              </a:rPr>
              <a:t> Creating a Partitioned Table (Contd.)</a:t>
            </a:r>
            <a:endParaRPr lang="en-US" b="1">
              <a:solidFill>
                <a:srgbClr val="FF0000"/>
              </a:solidFill>
              <a:latin typeface="Tahoma" pitchFamily="34" charset="0"/>
              <a:cs typeface="Times New Roman" pitchFamily="18" charset="0"/>
            </a:endParaRPr>
          </a:p>
        </p:txBody>
      </p:sp>
      <p:sp>
        <p:nvSpPr>
          <p:cNvPr id="35844" name="TextBox 3"/>
          <p:cNvSpPr txBox="1">
            <a:spLocks noChangeArrowheads="1"/>
          </p:cNvSpPr>
          <p:nvPr/>
        </p:nvSpPr>
        <p:spPr bwMode="auto">
          <a:xfrm>
            <a:off x="2438400" y="5562600"/>
            <a:ext cx="487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Refers to the partition scheme that is applied to the RateChangeDate column.</a:t>
            </a:r>
          </a:p>
        </p:txBody>
      </p:sp>
    </p:spTree>
    <p:extLst>
      <p:ext uri="{BB962C8B-B14F-4D97-AF65-F5344CB8AC3E}">
        <p14:creationId xmlns:p14="http://schemas.microsoft.com/office/powerpoint/2010/main" val="24570202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342900" lvl="1" indent="-342900">
              <a:buFontTx/>
              <a:buBlip>
                <a:blip r:embed="rId3"/>
              </a:buBlip>
              <a:defRPr/>
            </a:pPr>
            <a:r>
              <a:rPr lang="en-US" sz="2000" dirty="0" smtClean="0">
                <a:solidFill>
                  <a:schemeClr val="accent2"/>
                </a:solidFill>
                <a:latin typeface="Arial "/>
                <a:ea typeface="+mn-ea"/>
                <a:cs typeface="Times New Roman" pitchFamily="18" charset="0"/>
              </a:rPr>
              <a:t>You can modify a partitioned table by: </a:t>
            </a:r>
            <a:endParaRPr lang="en-US" sz="2400" dirty="0" smtClean="0">
              <a:solidFill>
                <a:schemeClr val="accent2"/>
              </a:solidFill>
              <a:latin typeface="Arial "/>
              <a:cs typeface="Times New Roman" pitchFamily="18" charset="0"/>
            </a:endParaRPr>
          </a:p>
          <a:p>
            <a:pPr lvl="1">
              <a:buFontTx/>
              <a:buBlip>
                <a:blip r:embed="rId4"/>
              </a:buBlip>
              <a:defRPr/>
            </a:pPr>
            <a:r>
              <a:rPr lang="en-US" sz="1800" dirty="0" smtClean="0">
                <a:solidFill>
                  <a:schemeClr val="accent2"/>
                </a:solidFill>
                <a:latin typeface="Arial "/>
              </a:rPr>
              <a:t>Modifying a partition scheme and a partition function.</a:t>
            </a:r>
          </a:p>
          <a:p>
            <a:pPr lvl="1">
              <a:buFontTx/>
              <a:buBlip>
                <a:blip r:embed="rId4"/>
              </a:buBlip>
              <a:defRPr/>
            </a:pPr>
            <a:r>
              <a:rPr lang="en-US" sz="1800" dirty="0" smtClean="0">
                <a:solidFill>
                  <a:schemeClr val="accent2"/>
                </a:solidFill>
                <a:latin typeface="Arial "/>
              </a:rPr>
              <a:t>Assigning a table as a partition to an existing partitioned table. </a:t>
            </a:r>
          </a:p>
          <a:p>
            <a:pPr marL="342900" lvl="1" indent="-342900">
              <a:buFontTx/>
              <a:buBlip>
                <a:blip r:embed="rId3"/>
              </a:buBlip>
              <a:defRPr/>
            </a:pPr>
            <a:r>
              <a:rPr lang="en-US" sz="2000" dirty="0" smtClean="0">
                <a:solidFill>
                  <a:schemeClr val="accent2"/>
                </a:solidFill>
                <a:latin typeface="Arial "/>
                <a:cs typeface="Times New Roman" pitchFamily="18" charset="0"/>
              </a:rPr>
              <a:t>You can modify a partition scheme by using the ALTER PARTITION SCHEME statement.</a:t>
            </a:r>
          </a:p>
          <a:p>
            <a:pPr marL="342900" lvl="1" indent="-342900">
              <a:buFontTx/>
              <a:buBlip>
                <a:blip r:embed="rId3"/>
              </a:buBlip>
              <a:defRPr/>
            </a:pPr>
            <a:r>
              <a:rPr lang="en-US" sz="2000" dirty="0" smtClean="0">
                <a:solidFill>
                  <a:schemeClr val="accent2"/>
                </a:solidFill>
                <a:latin typeface="Arial "/>
                <a:ea typeface="+mn-ea"/>
                <a:cs typeface="Times New Roman" pitchFamily="18" charset="0"/>
              </a:rPr>
              <a:t>The syntax of the ALTER PARTITION SCHEME statement is:</a:t>
            </a:r>
          </a:p>
          <a:p>
            <a:pPr lvl="2">
              <a:buFontTx/>
              <a:buNone/>
              <a:defRPr/>
            </a:pPr>
            <a:r>
              <a:rPr lang="en-US" sz="1600" dirty="0" smtClean="0">
                <a:solidFill>
                  <a:schemeClr val="accent2"/>
                </a:solidFill>
                <a:latin typeface="Courier New" pitchFamily="49" charset="0"/>
                <a:cs typeface="Courier New" pitchFamily="49" charset="0"/>
              </a:rPr>
              <a:t>ALTER PARTITION SCHEME </a:t>
            </a:r>
            <a:r>
              <a:rPr lang="en-US" sz="1600" dirty="0" err="1" smtClean="0">
                <a:solidFill>
                  <a:schemeClr val="accent2"/>
                </a:solidFill>
                <a:latin typeface="Courier New" pitchFamily="49" charset="0"/>
                <a:cs typeface="Courier New" pitchFamily="49" charset="0"/>
              </a:rPr>
              <a:t>partition_scheme_name</a:t>
            </a:r>
            <a:r>
              <a:rPr lang="en-US" sz="1600" dirty="0" smtClean="0">
                <a:solidFill>
                  <a:schemeClr val="accent2"/>
                </a:solidFill>
                <a:latin typeface="Courier New" pitchFamily="49" charset="0"/>
                <a:cs typeface="Courier New" pitchFamily="49" charset="0"/>
              </a:rPr>
              <a:t> </a:t>
            </a:r>
          </a:p>
          <a:p>
            <a:pPr lvl="2">
              <a:buFontTx/>
              <a:buNone/>
              <a:defRPr/>
            </a:pPr>
            <a:r>
              <a:rPr lang="en-US" sz="1600" dirty="0" smtClean="0">
                <a:solidFill>
                  <a:schemeClr val="accent2"/>
                </a:solidFill>
                <a:latin typeface="Courier New" pitchFamily="49" charset="0"/>
                <a:cs typeface="Courier New" pitchFamily="49" charset="0"/>
              </a:rPr>
              <a:t>NEXT USED [ </a:t>
            </a:r>
            <a:r>
              <a:rPr lang="en-US" sz="1600" dirty="0" err="1" smtClean="0">
                <a:solidFill>
                  <a:schemeClr val="accent2"/>
                </a:solidFill>
                <a:latin typeface="Courier New" pitchFamily="49" charset="0"/>
                <a:cs typeface="Courier New" pitchFamily="49" charset="0"/>
              </a:rPr>
              <a:t>filegroup_name</a:t>
            </a:r>
            <a:r>
              <a:rPr lang="en-US" sz="1600" dirty="0" smtClean="0">
                <a:solidFill>
                  <a:schemeClr val="accent2"/>
                </a:solidFill>
                <a:latin typeface="Courier New" pitchFamily="49" charset="0"/>
                <a:cs typeface="Courier New" pitchFamily="49" charset="0"/>
              </a:rPr>
              <a:t> ] [ ; ]</a:t>
            </a:r>
          </a:p>
          <a:p>
            <a:pPr marL="342900" lvl="1" indent="-342900">
              <a:buFontTx/>
              <a:buBlip>
                <a:blip r:embed="rId3"/>
              </a:buBlip>
              <a:defRPr/>
            </a:pPr>
            <a:r>
              <a:rPr lang="en-US" sz="2000" dirty="0" smtClean="0">
                <a:solidFill>
                  <a:schemeClr val="accent2"/>
                </a:solidFill>
                <a:latin typeface="Arial "/>
                <a:cs typeface="Times New Roman" pitchFamily="18" charset="0"/>
              </a:rPr>
              <a:t>For example:</a:t>
            </a:r>
          </a:p>
          <a:p>
            <a:pPr lvl="2">
              <a:buFontTx/>
              <a:buNone/>
              <a:defRPr/>
            </a:pPr>
            <a:r>
              <a:rPr lang="en-US" sz="1600" dirty="0" smtClean="0">
                <a:solidFill>
                  <a:schemeClr val="accent2"/>
                </a:solidFill>
                <a:latin typeface="Courier New" pitchFamily="49" charset="0"/>
                <a:cs typeface="Courier New" pitchFamily="49" charset="0"/>
              </a:rPr>
              <a:t>ALTER PARTITION SCHEME </a:t>
            </a:r>
            <a:r>
              <a:rPr lang="en-US" sz="1600" dirty="0" err="1" smtClean="0">
                <a:solidFill>
                  <a:schemeClr val="accent2"/>
                </a:solidFill>
                <a:latin typeface="Courier New" pitchFamily="49" charset="0"/>
                <a:cs typeface="Courier New" pitchFamily="49" charset="0"/>
              </a:rPr>
              <a:t>RateChngDate</a:t>
            </a:r>
            <a:endParaRPr lang="en-US" sz="1600" dirty="0" smtClean="0">
              <a:solidFill>
                <a:schemeClr val="accent2"/>
              </a:solidFill>
              <a:latin typeface="Courier New" pitchFamily="49" charset="0"/>
              <a:cs typeface="Courier New" pitchFamily="49" charset="0"/>
            </a:endParaRPr>
          </a:p>
          <a:p>
            <a:pPr lvl="2">
              <a:buFontTx/>
              <a:buNone/>
              <a:defRPr/>
            </a:pPr>
            <a:r>
              <a:rPr lang="en-US" sz="1600" dirty="0" smtClean="0">
                <a:solidFill>
                  <a:schemeClr val="accent2"/>
                </a:solidFill>
                <a:latin typeface="Courier New" pitchFamily="49" charset="0"/>
                <a:cs typeface="Courier New" pitchFamily="49" charset="0"/>
              </a:rPr>
              <a:t>NEXT USED Fifth</a:t>
            </a:r>
          </a:p>
        </p:txBody>
      </p:sp>
      <p:sp>
        <p:nvSpPr>
          <p:cNvPr id="36867" name="Text Box 3"/>
          <p:cNvSpPr txBox="1">
            <a:spLocks noChangeArrowheads="1"/>
          </p:cNvSpPr>
          <p:nvPr/>
        </p:nvSpPr>
        <p:spPr bwMode="auto">
          <a:xfrm>
            <a:off x="152400" y="711199"/>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dirty="0">
                <a:solidFill>
                  <a:srgbClr val="FF0000"/>
                </a:solidFill>
                <a:latin typeface="Tahoma" pitchFamily="34" charset="0"/>
                <a:cs typeface="Times New Roman" pitchFamily="18" charset="0"/>
              </a:rPr>
              <a:t> Creating a Partitioned Table (Contd.)</a:t>
            </a:r>
            <a:endParaRPr lang="en-US" b="1" dirty="0">
              <a:solidFill>
                <a:srgbClr val="FF0000"/>
              </a:solidFill>
              <a:latin typeface="Tahoma" pitchFamily="34" charset="0"/>
              <a:cs typeface="Times New Roman" pitchFamily="18" charset="0"/>
            </a:endParaRPr>
          </a:p>
        </p:txBody>
      </p:sp>
      <p:sp>
        <p:nvSpPr>
          <p:cNvPr id="11268" name="TextBox 3"/>
          <p:cNvSpPr txBox="1">
            <a:spLocks noChangeArrowheads="1"/>
          </p:cNvSpPr>
          <p:nvPr/>
        </p:nvSpPr>
        <p:spPr bwMode="auto">
          <a:xfrm>
            <a:off x="6781800" y="4267200"/>
            <a:ext cx="2133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Specifies the name of the new filegroup.</a:t>
            </a:r>
          </a:p>
        </p:txBody>
      </p:sp>
      <p:sp>
        <p:nvSpPr>
          <p:cNvPr id="5" name="TextBox 3"/>
          <p:cNvSpPr txBox="1">
            <a:spLocks noChangeArrowheads="1"/>
          </p:cNvSpPr>
          <p:nvPr/>
        </p:nvSpPr>
        <p:spPr bwMode="auto">
          <a:xfrm>
            <a:off x="2438400" y="5562600"/>
            <a:ext cx="5943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The Fifth filegroup will receive any additional partition of a partitioned table as a result of modifying the partition function.</a:t>
            </a:r>
          </a:p>
        </p:txBody>
      </p:sp>
    </p:spTree>
    <p:extLst>
      <p:ext uri="{BB962C8B-B14F-4D97-AF65-F5344CB8AC3E}">
        <p14:creationId xmlns:p14="http://schemas.microsoft.com/office/powerpoint/2010/main" val="15965346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500" fill="hold"/>
                                        <p:tgtEl>
                                          <p:spTgt spid="380930">
                                            <p:txEl>
                                              <p:pRg st="6" end="6"/>
                                            </p:txEl>
                                          </p:spTgt>
                                        </p:tgtEl>
                                        <p:attrNameLst>
                                          <p:attrName>style.color</p:attrName>
                                        </p:attrNameLst>
                                      </p:cBhvr>
                                      <p:to>
                                        <a:srgbClr val="C00000"/>
                                      </p:to>
                                    </p:animClr>
                                  </p:childTnLst>
                                </p:cTn>
                              </p:par>
                              <p:par>
                                <p:cTn id="7" presetID="5" presetClass="entr" presetSubtype="10" fill="hold" nodeType="withEffect">
                                  <p:stCondLst>
                                    <p:cond delay="0"/>
                                  </p:stCondLst>
                                  <p:childTnLst>
                                    <p:set>
                                      <p:cBhvr>
                                        <p:cTn id="8" dur="1" fill="hold">
                                          <p:stCondLst>
                                            <p:cond delay="0"/>
                                          </p:stCondLst>
                                        </p:cTn>
                                        <p:tgtEl>
                                          <p:spTgt spid="11268"/>
                                        </p:tgtEl>
                                        <p:attrNameLst>
                                          <p:attrName>style.visibility</p:attrName>
                                        </p:attrNameLst>
                                      </p:cBhvr>
                                      <p:to>
                                        <p:strVal val="visible"/>
                                      </p:to>
                                    </p:set>
                                    <p:animEffect transition="in" filter="checkerboard(across)">
                                      <p:cBhvr>
                                        <p:cTn id="9" dur="500"/>
                                        <p:tgtEl>
                                          <p:spTgt spid="1126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xit" presetSubtype="0" fill="hold" grpId="0" nodeType="clickEffect">
                                  <p:stCondLst>
                                    <p:cond delay="0"/>
                                  </p:stCondLst>
                                  <p:childTnLst>
                                    <p:animEffect transition="out" filter="dissolve">
                                      <p:cBhvr>
                                        <p:cTn id="13" dur="500"/>
                                        <p:tgtEl>
                                          <p:spTgt spid="11268"/>
                                        </p:tgtEl>
                                      </p:cBhvr>
                                    </p:animEffect>
                                    <p:set>
                                      <p:cBhvr>
                                        <p:cTn id="14" dur="1" fill="hold">
                                          <p:stCondLst>
                                            <p:cond delay="499"/>
                                          </p:stCondLst>
                                        </p:cTn>
                                        <p:tgtEl>
                                          <p:spTgt spid="11268"/>
                                        </p:tgtEl>
                                        <p:attrNameLst>
                                          <p:attrName>style.visibility</p:attrName>
                                        </p:attrNameLst>
                                      </p:cBhvr>
                                      <p:to>
                                        <p:strVal val="hidden"/>
                                      </p:to>
                                    </p:set>
                                  </p:childTnLst>
                                </p:cTn>
                              </p:par>
                              <p:par>
                                <p:cTn id="15" presetID="3" presetClass="emph" presetSubtype="2" fill="hold" nodeType="withEffect">
                                  <p:stCondLst>
                                    <p:cond delay="0"/>
                                  </p:stCondLst>
                                  <p:childTnLst>
                                    <p:animClr clrSpc="rgb" dir="cw">
                                      <p:cBhvr override="childStyle">
                                        <p:cTn id="16" dur="500" fill="hold"/>
                                        <p:tgtEl>
                                          <p:spTgt spid="380930">
                                            <p:txEl>
                                              <p:pRg st="6" end="6"/>
                                            </p:txEl>
                                          </p:spTgt>
                                        </p:tgtEl>
                                        <p:attrNameLst>
                                          <p:attrName>style.color</p:attrName>
                                        </p:attrNameLst>
                                      </p:cBhvr>
                                      <p:to>
                                        <a:schemeClr val="accent2"/>
                                      </p:to>
                                    </p:animClr>
                                  </p:childTnLst>
                                </p:cTn>
                              </p:par>
                              <p:par>
                                <p:cTn id="17" presetID="5" presetClass="entr" presetSubtype="10" fill="hold" nodeType="withEffect">
                                  <p:stCondLst>
                                    <p:cond delay="0"/>
                                  </p:stCondLst>
                                  <p:childTnLst>
                                    <p:set>
                                      <p:cBhvr>
                                        <p:cTn id="18" dur="1" fill="hold">
                                          <p:stCondLst>
                                            <p:cond delay="0"/>
                                          </p:stCondLst>
                                        </p:cTn>
                                        <p:tgtEl>
                                          <p:spTgt spid="380930">
                                            <p:txEl>
                                              <p:pRg st="7" end="7"/>
                                            </p:txEl>
                                          </p:spTgt>
                                        </p:tgtEl>
                                        <p:attrNameLst>
                                          <p:attrName>style.visibility</p:attrName>
                                        </p:attrNameLst>
                                      </p:cBhvr>
                                      <p:to>
                                        <p:strVal val="visible"/>
                                      </p:to>
                                    </p:set>
                                    <p:animEffect transition="in" filter="checkerboard(across)">
                                      <p:cBhvr>
                                        <p:cTn id="19" dur="500"/>
                                        <p:tgtEl>
                                          <p:spTgt spid="380930">
                                            <p:txEl>
                                              <p:pRg st="7" end="7"/>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80930">
                                            <p:txEl>
                                              <p:pRg st="8" end="8"/>
                                            </p:txEl>
                                          </p:spTgt>
                                        </p:tgtEl>
                                        <p:attrNameLst>
                                          <p:attrName>style.visibility</p:attrName>
                                        </p:attrNameLst>
                                      </p:cBhvr>
                                      <p:to>
                                        <p:strVal val="visible"/>
                                      </p:to>
                                    </p:set>
                                    <p:animEffect transition="in" filter="checkerboard(across)">
                                      <p:cBhvr>
                                        <p:cTn id="22" dur="500"/>
                                        <p:tgtEl>
                                          <p:spTgt spid="380930">
                                            <p:txEl>
                                              <p:pRg st="8" end="8"/>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80930">
                                            <p:txEl>
                                              <p:pRg st="9" end="9"/>
                                            </p:txEl>
                                          </p:spTgt>
                                        </p:tgtEl>
                                        <p:attrNameLst>
                                          <p:attrName>style.visibility</p:attrName>
                                        </p:attrNameLst>
                                      </p:cBhvr>
                                      <p:to>
                                        <p:strVal val="visible"/>
                                      </p:to>
                                    </p:set>
                                    <p:animEffect transition="in" filter="checkerboard(across)">
                                      <p:cBhvr>
                                        <p:cTn id="25" dur="500"/>
                                        <p:tgtEl>
                                          <p:spTgt spid="380930">
                                            <p:txEl>
                                              <p:pRg st="9" end="9"/>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1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checkerboard(across)">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342900" lvl="1" indent="-342900">
              <a:buFontTx/>
              <a:buBlip>
                <a:blip r:embed="rId3"/>
              </a:buBlip>
              <a:defRPr/>
            </a:pPr>
            <a:r>
              <a:rPr lang="en-US" sz="2000" dirty="0" smtClean="0">
                <a:solidFill>
                  <a:schemeClr val="accent2"/>
                </a:solidFill>
                <a:latin typeface="Arial "/>
                <a:ea typeface="+mn-ea"/>
                <a:cs typeface="Times New Roman" pitchFamily="18" charset="0"/>
              </a:rPr>
              <a:t>You can modify a partitioned </a:t>
            </a:r>
            <a:r>
              <a:rPr lang="en-US" sz="2000" dirty="0" smtClean="0">
                <a:solidFill>
                  <a:schemeClr val="accent2"/>
                </a:solidFill>
                <a:latin typeface="Arial "/>
              </a:rPr>
              <a:t>function </a:t>
            </a:r>
            <a:r>
              <a:rPr lang="en-US" sz="2000" dirty="0" smtClean="0">
                <a:solidFill>
                  <a:schemeClr val="accent2"/>
                </a:solidFill>
                <a:latin typeface="Arial "/>
                <a:ea typeface="+mn-ea"/>
                <a:cs typeface="Times New Roman" pitchFamily="18" charset="0"/>
              </a:rPr>
              <a:t>by: </a:t>
            </a:r>
            <a:endParaRPr lang="en-US" sz="2400" dirty="0" smtClean="0">
              <a:solidFill>
                <a:schemeClr val="accent2"/>
              </a:solidFill>
              <a:latin typeface="Arial "/>
              <a:cs typeface="Times New Roman" pitchFamily="18" charset="0"/>
            </a:endParaRPr>
          </a:p>
          <a:p>
            <a:pPr lvl="1">
              <a:buFontTx/>
              <a:buBlip>
                <a:blip r:embed="rId4"/>
              </a:buBlip>
              <a:defRPr/>
            </a:pPr>
            <a:r>
              <a:rPr lang="en-US" sz="1800" dirty="0" smtClean="0">
                <a:solidFill>
                  <a:schemeClr val="accent2"/>
                </a:solidFill>
                <a:latin typeface="Arial "/>
              </a:rPr>
              <a:t>Splitting or merging its boundary values.</a:t>
            </a:r>
          </a:p>
          <a:p>
            <a:pPr lvl="1">
              <a:buFontTx/>
              <a:buBlip>
                <a:blip r:embed="rId4"/>
              </a:buBlip>
              <a:defRPr/>
            </a:pPr>
            <a:r>
              <a:rPr lang="en-US" sz="1800" dirty="0" smtClean="0">
                <a:solidFill>
                  <a:schemeClr val="accent2"/>
                </a:solidFill>
                <a:latin typeface="Arial "/>
              </a:rPr>
              <a:t>Using the ALTER PARTITION FUNCTION statement. </a:t>
            </a:r>
          </a:p>
          <a:p>
            <a:pPr marL="342900" lvl="1" indent="-342900">
              <a:buFontTx/>
              <a:buBlip>
                <a:blip r:embed="rId3"/>
              </a:buBlip>
              <a:defRPr/>
            </a:pPr>
            <a:r>
              <a:rPr lang="en-US" sz="2000" dirty="0" smtClean="0">
                <a:solidFill>
                  <a:schemeClr val="accent2"/>
                </a:solidFill>
                <a:latin typeface="Arial "/>
                <a:ea typeface="+mn-ea"/>
                <a:cs typeface="Times New Roman" pitchFamily="18" charset="0"/>
              </a:rPr>
              <a:t>The syntax of the ALTER PARTITION </a:t>
            </a:r>
            <a:r>
              <a:rPr lang="en-US" sz="2000" dirty="0" smtClean="0">
                <a:solidFill>
                  <a:schemeClr val="accent2"/>
                </a:solidFill>
                <a:latin typeface="Arial "/>
              </a:rPr>
              <a:t>FUNCTION </a:t>
            </a:r>
            <a:r>
              <a:rPr lang="en-US" sz="2000" dirty="0" smtClean="0">
                <a:solidFill>
                  <a:schemeClr val="accent2"/>
                </a:solidFill>
                <a:latin typeface="Arial "/>
                <a:ea typeface="+mn-ea"/>
                <a:cs typeface="Times New Roman" pitchFamily="18" charset="0"/>
              </a:rPr>
              <a:t>statement is:</a:t>
            </a:r>
          </a:p>
          <a:p>
            <a:pPr lvl="2">
              <a:buFontTx/>
              <a:buNone/>
              <a:defRPr/>
            </a:pPr>
            <a:r>
              <a:rPr lang="en-US" sz="1600" dirty="0" smtClean="0">
                <a:solidFill>
                  <a:schemeClr val="accent2"/>
                </a:solidFill>
                <a:latin typeface="Courier New" pitchFamily="49" charset="0"/>
                <a:cs typeface="Courier New" pitchFamily="49" charset="0"/>
              </a:rPr>
              <a:t>ALTER PARTITION FUNCTION </a:t>
            </a:r>
            <a:r>
              <a:rPr lang="en-US" sz="1600" dirty="0" err="1" smtClean="0">
                <a:solidFill>
                  <a:schemeClr val="accent2"/>
                </a:solidFill>
                <a:latin typeface="Courier New" pitchFamily="49" charset="0"/>
                <a:cs typeface="Courier New" pitchFamily="49" charset="0"/>
              </a:rPr>
              <a:t>partition_function_name</a:t>
            </a:r>
            <a:r>
              <a:rPr lang="en-US" sz="1600" dirty="0" smtClean="0">
                <a:solidFill>
                  <a:schemeClr val="accent2"/>
                </a:solidFill>
                <a:latin typeface="Courier New" pitchFamily="49" charset="0"/>
                <a:cs typeface="Courier New" pitchFamily="49" charset="0"/>
              </a:rPr>
              <a:t>()</a:t>
            </a:r>
          </a:p>
          <a:p>
            <a:pPr lvl="2">
              <a:buFontTx/>
              <a:buNone/>
              <a:defRPr/>
            </a:pPr>
            <a:r>
              <a:rPr lang="en-US" sz="1600" dirty="0" smtClean="0">
                <a:solidFill>
                  <a:schemeClr val="accent2"/>
                </a:solidFill>
                <a:latin typeface="Courier New" pitchFamily="49" charset="0"/>
                <a:cs typeface="Courier New" pitchFamily="49" charset="0"/>
              </a:rPr>
              <a:t>{ </a:t>
            </a:r>
          </a:p>
          <a:p>
            <a:pPr lvl="2">
              <a:buFontTx/>
              <a:buNone/>
              <a:defRPr/>
            </a:pPr>
            <a:r>
              <a:rPr lang="en-US" sz="1600" dirty="0" smtClean="0">
                <a:solidFill>
                  <a:schemeClr val="accent2"/>
                </a:solidFill>
                <a:latin typeface="Courier New" pitchFamily="49" charset="0"/>
                <a:cs typeface="Courier New" pitchFamily="49" charset="0"/>
              </a:rPr>
              <a:t>    SPLIT RANGE(</a:t>
            </a:r>
            <a:r>
              <a:rPr lang="en-US" sz="1600" dirty="0" err="1" smtClean="0">
                <a:solidFill>
                  <a:schemeClr val="accent2"/>
                </a:solidFill>
                <a:latin typeface="Courier New" pitchFamily="49" charset="0"/>
                <a:cs typeface="Courier New" pitchFamily="49" charset="0"/>
              </a:rPr>
              <a:t>boundary_value</a:t>
            </a:r>
            <a:r>
              <a:rPr lang="en-US" sz="1600" dirty="0" smtClean="0">
                <a:solidFill>
                  <a:schemeClr val="accent2"/>
                </a:solidFill>
                <a:latin typeface="Courier New" pitchFamily="49" charset="0"/>
                <a:cs typeface="Courier New" pitchFamily="49" charset="0"/>
              </a:rPr>
              <a:t>)</a:t>
            </a:r>
          </a:p>
          <a:p>
            <a:pPr lvl="2">
              <a:buFontTx/>
              <a:buNone/>
              <a:defRPr/>
            </a:pPr>
            <a:r>
              <a:rPr lang="en-US" sz="1600" dirty="0" smtClean="0">
                <a:solidFill>
                  <a:schemeClr val="accent2"/>
                </a:solidFill>
                <a:latin typeface="Courier New" pitchFamily="49" charset="0"/>
                <a:cs typeface="Courier New" pitchFamily="49" charset="0"/>
              </a:rPr>
              <a:t>  | MERGE RANGE(</a:t>
            </a:r>
            <a:r>
              <a:rPr lang="en-US" sz="1600" dirty="0" err="1" smtClean="0">
                <a:solidFill>
                  <a:schemeClr val="accent2"/>
                </a:solidFill>
                <a:latin typeface="Courier New" pitchFamily="49" charset="0"/>
                <a:cs typeface="Courier New" pitchFamily="49" charset="0"/>
              </a:rPr>
              <a:t>boundary_value</a:t>
            </a:r>
            <a:r>
              <a:rPr lang="en-US" sz="1600" dirty="0" smtClean="0">
                <a:solidFill>
                  <a:schemeClr val="accent2"/>
                </a:solidFill>
                <a:latin typeface="Courier New" pitchFamily="49" charset="0"/>
                <a:cs typeface="Courier New" pitchFamily="49" charset="0"/>
              </a:rPr>
              <a:t>) </a:t>
            </a:r>
          </a:p>
          <a:p>
            <a:pPr lvl="2">
              <a:buFontTx/>
              <a:buNone/>
              <a:defRPr/>
            </a:pPr>
            <a:r>
              <a:rPr lang="en-US" sz="1600" dirty="0" smtClean="0">
                <a:solidFill>
                  <a:schemeClr val="accent2"/>
                </a:solidFill>
                <a:latin typeface="Courier New" pitchFamily="49" charset="0"/>
                <a:cs typeface="Courier New" pitchFamily="49" charset="0"/>
              </a:rPr>
              <a:t>}</a:t>
            </a:r>
          </a:p>
          <a:p>
            <a:pPr marL="342900" lvl="1" indent="-342900">
              <a:buFontTx/>
              <a:buBlip>
                <a:blip r:embed="rId3"/>
              </a:buBlip>
              <a:defRPr/>
            </a:pPr>
            <a:r>
              <a:rPr lang="en-US" sz="2000" dirty="0" smtClean="0">
                <a:solidFill>
                  <a:schemeClr val="accent2"/>
                </a:solidFill>
                <a:latin typeface="Arial "/>
                <a:cs typeface="Times New Roman" pitchFamily="18" charset="0"/>
              </a:rPr>
              <a:t>For example:</a:t>
            </a:r>
          </a:p>
          <a:p>
            <a:pPr lvl="2">
              <a:buFontTx/>
              <a:buNone/>
              <a:defRPr/>
            </a:pPr>
            <a:r>
              <a:rPr lang="en-US" sz="1600" dirty="0" smtClean="0">
                <a:solidFill>
                  <a:schemeClr val="accent2"/>
                </a:solidFill>
                <a:latin typeface="Courier New" pitchFamily="49" charset="0"/>
                <a:cs typeface="Courier New" pitchFamily="49" charset="0"/>
              </a:rPr>
              <a:t>ALTER PARTITION FUNCTION </a:t>
            </a:r>
            <a:r>
              <a:rPr lang="en-US" sz="1600" dirty="0" err="1" smtClean="0">
                <a:solidFill>
                  <a:schemeClr val="accent2"/>
                </a:solidFill>
                <a:latin typeface="Courier New" pitchFamily="49" charset="0"/>
                <a:cs typeface="Courier New" pitchFamily="49" charset="0"/>
              </a:rPr>
              <a:t>RateChngDate</a:t>
            </a:r>
            <a:r>
              <a:rPr lang="en-US" sz="1600" dirty="0" smtClean="0">
                <a:solidFill>
                  <a:schemeClr val="accent2"/>
                </a:solidFill>
                <a:latin typeface="Courier New" pitchFamily="49" charset="0"/>
                <a:cs typeface="Courier New" pitchFamily="49" charset="0"/>
              </a:rPr>
              <a:t>()</a:t>
            </a:r>
          </a:p>
          <a:p>
            <a:pPr lvl="2">
              <a:buFontTx/>
              <a:buNone/>
              <a:defRPr/>
            </a:pPr>
            <a:r>
              <a:rPr lang="en-US" sz="1600" dirty="0" smtClean="0">
                <a:solidFill>
                  <a:schemeClr val="accent2"/>
                </a:solidFill>
                <a:latin typeface="Courier New" pitchFamily="49" charset="0"/>
                <a:cs typeface="Courier New" pitchFamily="49" charset="0"/>
              </a:rPr>
              <a:t>SPLIT RANGE ('2002-01-01');</a:t>
            </a:r>
          </a:p>
        </p:txBody>
      </p:sp>
      <p:sp>
        <p:nvSpPr>
          <p:cNvPr id="37891"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rgbClr val="FF0000"/>
                </a:solidFill>
                <a:latin typeface="Tahoma" pitchFamily="34" charset="0"/>
                <a:cs typeface="Times New Roman" pitchFamily="18" charset="0"/>
              </a:rPr>
              <a:t> Creating a Partitioned Table (Contd.)</a:t>
            </a:r>
            <a:endParaRPr lang="en-US" b="1">
              <a:solidFill>
                <a:srgbClr val="FF0000"/>
              </a:solidFill>
              <a:latin typeface="Tahoma" pitchFamily="34" charset="0"/>
              <a:cs typeface="Times New Roman" pitchFamily="18" charset="0"/>
            </a:endParaRPr>
          </a:p>
        </p:txBody>
      </p:sp>
      <p:sp>
        <p:nvSpPr>
          <p:cNvPr id="11268" name="TextBox 3"/>
          <p:cNvSpPr txBox="1">
            <a:spLocks noChangeArrowheads="1"/>
          </p:cNvSpPr>
          <p:nvPr/>
        </p:nvSpPr>
        <p:spPr bwMode="auto">
          <a:xfrm>
            <a:off x="6629400" y="3810000"/>
            <a:ext cx="2133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Adds a new partition to the partition function with the specified boundary value.</a:t>
            </a:r>
          </a:p>
        </p:txBody>
      </p:sp>
      <p:sp>
        <p:nvSpPr>
          <p:cNvPr id="5" name="TextBox 3"/>
          <p:cNvSpPr txBox="1">
            <a:spLocks noChangeArrowheads="1"/>
          </p:cNvSpPr>
          <p:nvPr/>
        </p:nvSpPr>
        <p:spPr bwMode="auto">
          <a:xfrm>
            <a:off x="2438400" y="5867400"/>
            <a:ext cx="480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Splits the partition into two partitions.</a:t>
            </a:r>
          </a:p>
        </p:txBody>
      </p:sp>
      <p:sp>
        <p:nvSpPr>
          <p:cNvPr id="6" name="TextBox 3"/>
          <p:cNvSpPr txBox="1">
            <a:spLocks noChangeArrowheads="1"/>
          </p:cNvSpPr>
          <p:nvPr/>
        </p:nvSpPr>
        <p:spPr bwMode="auto">
          <a:xfrm>
            <a:off x="6629400" y="3814763"/>
            <a:ext cx="2133600"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400">
                <a:solidFill>
                  <a:srgbClr val="C00000"/>
                </a:solidFill>
                <a:latin typeface="Arial" pitchFamily="34" charset="0"/>
                <a:cs typeface="Arial" pitchFamily="34" charset="0"/>
              </a:rPr>
              <a:t>Drops a partition and merges the specified boundary value with another existing boundary value.</a:t>
            </a:r>
          </a:p>
        </p:txBody>
      </p:sp>
    </p:spTree>
    <p:extLst>
      <p:ext uri="{BB962C8B-B14F-4D97-AF65-F5344CB8AC3E}">
        <p14:creationId xmlns:p14="http://schemas.microsoft.com/office/powerpoint/2010/main" val="34027398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500" fill="hold"/>
                                        <p:tgtEl>
                                          <p:spTgt spid="380930">
                                            <p:txEl>
                                              <p:pRg st="6" end="6"/>
                                            </p:txEl>
                                          </p:spTgt>
                                        </p:tgtEl>
                                        <p:attrNameLst>
                                          <p:attrName>style.color</p:attrName>
                                        </p:attrNameLst>
                                      </p:cBhvr>
                                      <p:to>
                                        <a:srgbClr val="C00000"/>
                                      </p:to>
                                    </p:animClr>
                                  </p:childTnLst>
                                </p:cTn>
                              </p:par>
                              <p:par>
                                <p:cTn id="7" presetID="5" presetClass="entr" presetSubtype="10" fill="hold" nodeType="withEffect">
                                  <p:stCondLst>
                                    <p:cond delay="0"/>
                                  </p:stCondLst>
                                  <p:childTnLst>
                                    <p:set>
                                      <p:cBhvr>
                                        <p:cTn id="8" dur="1" fill="hold">
                                          <p:stCondLst>
                                            <p:cond delay="0"/>
                                          </p:stCondLst>
                                        </p:cTn>
                                        <p:tgtEl>
                                          <p:spTgt spid="11268"/>
                                        </p:tgtEl>
                                        <p:attrNameLst>
                                          <p:attrName>style.visibility</p:attrName>
                                        </p:attrNameLst>
                                      </p:cBhvr>
                                      <p:to>
                                        <p:strVal val="visible"/>
                                      </p:to>
                                    </p:set>
                                    <p:animEffect transition="in" filter="checkerboard(across)">
                                      <p:cBhvr>
                                        <p:cTn id="9" dur="500"/>
                                        <p:tgtEl>
                                          <p:spTgt spid="1126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mph" presetSubtype="2" fill="hold" nodeType="clickEffect">
                                  <p:stCondLst>
                                    <p:cond delay="0"/>
                                  </p:stCondLst>
                                  <p:childTnLst>
                                    <p:animClr clrSpc="rgb" dir="cw">
                                      <p:cBhvr override="childStyle">
                                        <p:cTn id="13" dur="500" fill="hold"/>
                                        <p:tgtEl>
                                          <p:spTgt spid="380930">
                                            <p:txEl>
                                              <p:pRg st="6" end="6"/>
                                            </p:txEl>
                                          </p:spTgt>
                                        </p:tgtEl>
                                        <p:attrNameLst>
                                          <p:attrName>style.color</p:attrName>
                                        </p:attrNameLst>
                                      </p:cBhvr>
                                      <p:to>
                                        <a:schemeClr val="accent2"/>
                                      </p:to>
                                    </p:animClr>
                                  </p:childTnLst>
                                </p:cTn>
                              </p:par>
                              <p:par>
                                <p:cTn id="14" presetID="9" presetClass="exit" presetSubtype="0" fill="hold" grpId="0" nodeType="withEffect">
                                  <p:stCondLst>
                                    <p:cond delay="0"/>
                                  </p:stCondLst>
                                  <p:childTnLst>
                                    <p:animEffect transition="out" filter="dissolve">
                                      <p:cBhvr>
                                        <p:cTn id="15" dur="500"/>
                                        <p:tgtEl>
                                          <p:spTgt spid="11268"/>
                                        </p:tgtEl>
                                      </p:cBhvr>
                                    </p:animEffect>
                                    <p:set>
                                      <p:cBhvr>
                                        <p:cTn id="16" dur="1" fill="hold">
                                          <p:stCondLst>
                                            <p:cond delay="499"/>
                                          </p:stCondLst>
                                        </p:cTn>
                                        <p:tgtEl>
                                          <p:spTgt spid="11268"/>
                                        </p:tgtEl>
                                        <p:attrNameLst>
                                          <p:attrName>style.visibility</p:attrName>
                                        </p:attrNameLst>
                                      </p:cBhvr>
                                      <p:to>
                                        <p:strVal val="hidden"/>
                                      </p:to>
                                    </p:set>
                                  </p:childTnLst>
                                </p:cTn>
                              </p:par>
                              <p:par>
                                <p:cTn id="17" presetID="3" presetClass="emph" presetSubtype="2" fill="hold" nodeType="withEffect">
                                  <p:stCondLst>
                                    <p:cond delay="0"/>
                                  </p:stCondLst>
                                  <p:childTnLst>
                                    <p:animClr clrSpc="rgb" dir="cw">
                                      <p:cBhvr override="childStyle">
                                        <p:cTn id="18" dur="500" fill="hold"/>
                                        <p:tgtEl>
                                          <p:spTgt spid="380930">
                                            <p:txEl>
                                              <p:pRg st="7" end="7"/>
                                            </p:txEl>
                                          </p:spTgt>
                                        </p:tgtEl>
                                        <p:attrNameLst>
                                          <p:attrName>style.color</p:attrName>
                                        </p:attrNameLst>
                                      </p:cBhvr>
                                      <p:to>
                                        <a:srgbClr val="C00000"/>
                                      </p:to>
                                    </p:animClr>
                                  </p:childTnLst>
                                </p:cTn>
                              </p:par>
                              <p:par>
                                <p:cTn id="19" presetID="5" presetClass="entr" presetSubtype="1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checkerboard(across)">
                                      <p:cBhvr>
                                        <p:cTn id="21" dur="500"/>
                                        <p:tgtEl>
                                          <p:spTgt spid="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xit" presetSubtype="0" fill="hold" grpId="0" nodeType="clickEffect">
                                  <p:stCondLst>
                                    <p:cond delay="0"/>
                                  </p:stCondLst>
                                  <p:childTnLst>
                                    <p:animEffect transition="out" filter="dissolve">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par>
                                <p:cTn id="27" presetID="3" presetClass="emph" presetSubtype="2" fill="hold" nodeType="withEffect">
                                  <p:stCondLst>
                                    <p:cond delay="0"/>
                                  </p:stCondLst>
                                  <p:childTnLst>
                                    <p:animClr clrSpc="rgb" dir="cw">
                                      <p:cBhvr override="childStyle">
                                        <p:cTn id="28" dur="500" fill="hold"/>
                                        <p:tgtEl>
                                          <p:spTgt spid="380930">
                                            <p:txEl>
                                              <p:pRg st="7" end="7"/>
                                            </p:txEl>
                                          </p:spTgt>
                                        </p:tgtEl>
                                        <p:attrNameLst>
                                          <p:attrName>style.color</p:attrName>
                                        </p:attrNameLst>
                                      </p:cBhvr>
                                      <p:to>
                                        <a:schemeClr val="accent2"/>
                                      </p:to>
                                    </p:animClr>
                                  </p:childTnLst>
                                </p:cTn>
                              </p:par>
                              <p:par>
                                <p:cTn id="29" presetID="5" presetClass="entr" presetSubtype="10" fill="hold" nodeType="withEffect">
                                  <p:stCondLst>
                                    <p:cond delay="0"/>
                                  </p:stCondLst>
                                  <p:childTnLst>
                                    <p:set>
                                      <p:cBhvr>
                                        <p:cTn id="30" dur="1" fill="hold">
                                          <p:stCondLst>
                                            <p:cond delay="0"/>
                                          </p:stCondLst>
                                        </p:cTn>
                                        <p:tgtEl>
                                          <p:spTgt spid="380930">
                                            <p:txEl>
                                              <p:pRg st="9" end="9"/>
                                            </p:txEl>
                                          </p:spTgt>
                                        </p:tgtEl>
                                        <p:attrNameLst>
                                          <p:attrName>style.visibility</p:attrName>
                                        </p:attrNameLst>
                                      </p:cBhvr>
                                      <p:to>
                                        <p:strVal val="visible"/>
                                      </p:to>
                                    </p:set>
                                    <p:animEffect transition="in" filter="checkerboard(across)">
                                      <p:cBhvr>
                                        <p:cTn id="31" dur="500"/>
                                        <p:tgtEl>
                                          <p:spTgt spid="380930">
                                            <p:txEl>
                                              <p:pRg st="9" end="9"/>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80930">
                                            <p:txEl>
                                              <p:pRg st="10" end="10"/>
                                            </p:txEl>
                                          </p:spTgt>
                                        </p:tgtEl>
                                        <p:attrNameLst>
                                          <p:attrName>style.visibility</p:attrName>
                                        </p:attrNameLst>
                                      </p:cBhvr>
                                      <p:to>
                                        <p:strVal val="visible"/>
                                      </p:to>
                                    </p:set>
                                    <p:animEffect transition="in" filter="checkerboard(across)">
                                      <p:cBhvr>
                                        <p:cTn id="34" dur="500"/>
                                        <p:tgtEl>
                                          <p:spTgt spid="380930">
                                            <p:txEl>
                                              <p:pRg st="10" end="10"/>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380930">
                                            <p:txEl>
                                              <p:pRg st="11" end="11"/>
                                            </p:txEl>
                                          </p:spTgt>
                                        </p:tgtEl>
                                        <p:attrNameLst>
                                          <p:attrName>style.visibility</p:attrName>
                                        </p:attrNameLst>
                                      </p:cBhvr>
                                      <p:to>
                                        <p:strVal val="visible"/>
                                      </p:to>
                                    </p:set>
                                    <p:animEffect transition="in" filter="checkerboard(across)">
                                      <p:cBhvr>
                                        <p:cTn id="37" dur="500"/>
                                        <p:tgtEl>
                                          <p:spTgt spid="380930">
                                            <p:txEl>
                                              <p:pRg st="11" end="1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checkerboard(across)">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idx="1"/>
          </p:nvPr>
        </p:nvSpPr>
        <p:spPr bwMode="auto">
          <a:xfrm>
            <a:off x="1525588" y="1598613"/>
            <a:ext cx="7313612" cy="4570412"/>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marL="342900" lvl="1" indent="-342900">
              <a:buFontTx/>
              <a:buBlip>
                <a:blip r:embed="rId3"/>
              </a:buBlip>
              <a:defRPr/>
            </a:pPr>
            <a:r>
              <a:rPr lang="en-US" sz="2000" dirty="0" smtClean="0">
                <a:solidFill>
                  <a:schemeClr val="accent2"/>
                </a:solidFill>
                <a:latin typeface="Arial "/>
                <a:ea typeface="+mn-ea"/>
                <a:cs typeface="Times New Roman" pitchFamily="18" charset="0"/>
              </a:rPr>
              <a:t>You can add a table as a partition to the existing partitioned table by using the ALTER TABLE statement. </a:t>
            </a:r>
          </a:p>
          <a:p>
            <a:pPr marL="342900" lvl="1" indent="-342900">
              <a:buFontTx/>
              <a:buBlip>
                <a:blip r:embed="rId3"/>
              </a:buBlip>
              <a:defRPr/>
            </a:pPr>
            <a:r>
              <a:rPr lang="en-US" sz="2000" dirty="0" smtClean="0">
                <a:solidFill>
                  <a:schemeClr val="accent2"/>
                </a:solidFill>
                <a:latin typeface="Arial "/>
                <a:ea typeface="+mn-ea"/>
                <a:cs typeface="Times New Roman" pitchFamily="18" charset="0"/>
              </a:rPr>
              <a:t>The syntax of the ALTER </a:t>
            </a:r>
            <a:r>
              <a:rPr lang="en-US" sz="2000" dirty="0" smtClean="0">
                <a:solidFill>
                  <a:schemeClr val="accent2"/>
                </a:solidFill>
                <a:latin typeface="Arial "/>
                <a:cs typeface="Times New Roman" pitchFamily="18" charset="0"/>
              </a:rPr>
              <a:t>TABLE </a:t>
            </a:r>
            <a:r>
              <a:rPr lang="en-US" sz="2000" dirty="0" smtClean="0">
                <a:solidFill>
                  <a:schemeClr val="accent2"/>
                </a:solidFill>
                <a:latin typeface="Arial "/>
                <a:ea typeface="+mn-ea"/>
                <a:cs typeface="Times New Roman" pitchFamily="18" charset="0"/>
              </a:rPr>
              <a:t>statement is:</a:t>
            </a:r>
          </a:p>
          <a:p>
            <a:pPr lvl="2">
              <a:buFontTx/>
              <a:buNone/>
              <a:defRPr/>
            </a:pPr>
            <a:r>
              <a:rPr lang="en-US" sz="1600" dirty="0" smtClean="0">
                <a:solidFill>
                  <a:schemeClr val="accent2"/>
                </a:solidFill>
                <a:latin typeface="Courier New" pitchFamily="49" charset="0"/>
                <a:cs typeface="Courier New" pitchFamily="49" charset="0"/>
              </a:rPr>
              <a:t>ALTER TABLE </a:t>
            </a:r>
            <a:r>
              <a:rPr lang="en-US" sz="1600" dirty="0" err="1" smtClean="0">
                <a:solidFill>
                  <a:schemeClr val="accent2"/>
                </a:solidFill>
                <a:latin typeface="Courier New" pitchFamily="49" charset="0"/>
                <a:cs typeface="Courier New" pitchFamily="49" charset="0"/>
              </a:rPr>
              <a:t>Partitioned_Table_Name</a:t>
            </a:r>
            <a:r>
              <a:rPr lang="en-US" sz="1600" dirty="0" smtClean="0">
                <a:solidFill>
                  <a:schemeClr val="accent2"/>
                </a:solidFill>
                <a:latin typeface="Courier New" pitchFamily="49" charset="0"/>
                <a:cs typeface="Courier New" pitchFamily="49" charset="0"/>
              </a:rPr>
              <a:t> SWITCH PARTITION</a:t>
            </a:r>
          </a:p>
          <a:p>
            <a:pPr lvl="2">
              <a:buFontTx/>
              <a:buNone/>
              <a:defRPr/>
            </a:pPr>
            <a:r>
              <a:rPr lang="en-US" sz="1600" dirty="0" err="1" smtClean="0">
                <a:solidFill>
                  <a:schemeClr val="accent2"/>
                </a:solidFill>
                <a:latin typeface="Courier New" pitchFamily="49" charset="0"/>
                <a:cs typeface="Courier New" pitchFamily="49" charset="0"/>
              </a:rPr>
              <a:t>Partition_Range</a:t>
            </a:r>
            <a:r>
              <a:rPr lang="en-US" sz="1600" dirty="0" smtClean="0">
                <a:solidFill>
                  <a:schemeClr val="accent2"/>
                </a:solidFill>
                <a:latin typeface="Courier New" pitchFamily="49" charset="0"/>
                <a:cs typeface="Courier New" pitchFamily="49" charset="0"/>
              </a:rPr>
              <a:t> TO </a:t>
            </a:r>
            <a:r>
              <a:rPr lang="en-US" sz="1600" dirty="0" err="1" smtClean="0">
                <a:solidFill>
                  <a:schemeClr val="accent2"/>
                </a:solidFill>
                <a:latin typeface="Courier New" pitchFamily="49" charset="0"/>
                <a:cs typeface="Courier New" pitchFamily="49" charset="0"/>
              </a:rPr>
              <a:t>New_Table_Name</a:t>
            </a:r>
            <a:endParaRPr lang="en-US" sz="1600" dirty="0" smtClean="0">
              <a:solidFill>
                <a:schemeClr val="accent2"/>
              </a:solidFill>
              <a:latin typeface="Courier New" pitchFamily="49" charset="0"/>
              <a:cs typeface="Courier New" pitchFamily="49" charset="0"/>
            </a:endParaRPr>
          </a:p>
          <a:p>
            <a:pPr marL="342900" lvl="1" indent="-342900">
              <a:buFontTx/>
              <a:buBlip>
                <a:blip r:embed="rId3"/>
              </a:buBlip>
              <a:defRPr/>
            </a:pPr>
            <a:r>
              <a:rPr lang="en-US" sz="2000" dirty="0" smtClean="0">
                <a:solidFill>
                  <a:schemeClr val="accent2"/>
                </a:solidFill>
                <a:latin typeface="Arial "/>
                <a:cs typeface="Times New Roman" pitchFamily="18" charset="0"/>
              </a:rPr>
              <a:t>To assign a table as a partition to an existing partitioned table, you need to perform the following tasks:</a:t>
            </a:r>
          </a:p>
          <a:p>
            <a:pPr lvl="1">
              <a:buFontTx/>
              <a:buBlip>
                <a:blip r:embed="rId4"/>
              </a:buBlip>
              <a:defRPr/>
            </a:pPr>
            <a:r>
              <a:rPr lang="en-US" sz="1800" dirty="0" smtClean="0">
                <a:solidFill>
                  <a:schemeClr val="accent2"/>
                </a:solidFill>
                <a:latin typeface="Arial "/>
              </a:rPr>
              <a:t>Create a new </a:t>
            </a:r>
            <a:r>
              <a:rPr lang="en-US" sz="1800" dirty="0" err="1" smtClean="0">
                <a:solidFill>
                  <a:schemeClr val="accent2"/>
                </a:solidFill>
                <a:latin typeface="Arial "/>
              </a:rPr>
              <a:t>filegroup</a:t>
            </a:r>
            <a:r>
              <a:rPr lang="en-US" sz="1800" dirty="0" smtClean="0">
                <a:solidFill>
                  <a:schemeClr val="accent2"/>
                </a:solidFill>
                <a:latin typeface="Arial "/>
              </a:rPr>
              <a:t> and file.</a:t>
            </a:r>
          </a:p>
          <a:p>
            <a:pPr lvl="1">
              <a:buFontTx/>
              <a:buBlip>
                <a:blip r:embed="rId4"/>
              </a:buBlip>
              <a:defRPr/>
            </a:pPr>
            <a:r>
              <a:rPr lang="en-US" sz="1800" dirty="0" smtClean="0">
                <a:solidFill>
                  <a:schemeClr val="accent2"/>
                </a:solidFill>
                <a:latin typeface="Arial "/>
              </a:rPr>
              <a:t>Alter the partition scheme.</a:t>
            </a:r>
          </a:p>
          <a:p>
            <a:pPr lvl="1">
              <a:buFontTx/>
              <a:buBlip>
                <a:blip r:embed="rId4"/>
              </a:buBlip>
              <a:defRPr/>
            </a:pPr>
            <a:r>
              <a:rPr lang="en-US" sz="1800" dirty="0" smtClean="0">
                <a:solidFill>
                  <a:schemeClr val="accent2"/>
                </a:solidFill>
                <a:latin typeface="Arial "/>
              </a:rPr>
              <a:t>Alter the partition function.</a:t>
            </a:r>
          </a:p>
          <a:p>
            <a:pPr lvl="1">
              <a:buFontTx/>
              <a:buBlip>
                <a:blip r:embed="rId4"/>
              </a:buBlip>
              <a:defRPr/>
            </a:pPr>
            <a:r>
              <a:rPr lang="en-US" sz="1800" dirty="0" smtClean="0">
                <a:solidFill>
                  <a:schemeClr val="accent2"/>
                </a:solidFill>
                <a:latin typeface="Arial "/>
              </a:rPr>
              <a:t>Create the table.</a:t>
            </a:r>
          </a:p>
          <a:p>
            <a:pPr lvl="1">
              <a:buFontTx/>
              <a:buBlip>
                <a:blip r:embed="rId4"/>
              </a:buBlip>
              <a:defRPr/>
            </a:pPr>
            <a:r>
              <a:rPr lang="en-US" sz="1800" dirty="0" smtClean="0">
                <a:solidFill>
                  <a:schemeClr val="accent2"/>
                </a:solidFill>
                <a:latin typeface="Arial "/>
              </a:rPr>
              <a:t>Add the table as a partition.</a:t>
            </a:r>
          </a:p>
          <a:p>
            <a:pPr lvl="1">
              <a:buFontTx/>
              <a:buBlip>
                <a:blip r:embed="rId4"/>
              </a:buBlip>
              <a:defRPr/>
            </a:pPr>
            <a:endParaRPr lang="en-US" sz="1800" dirty="0" smtClean="0">
              <a:solidFill>
                <a:schemeClr val="accent2"/>
              </a:solidFill>
              <a:latin typeface="Arial "/>
            </a:endParaRPr>
          </a:p>
          <a:p>
            <a:pPr marL="342900" lvl="1" indent="-342900">
              <a:buFontTx/>
              <a:buBlip>
                <a:blip r:embed="rId3"/>
              </a:buBlip>
              <a:defRPr/>
            </a:pPr>
            <a:endParaRPr lang="en-US" sz="2000" dirty="0" smtClean="0">
              <a:solidFill>
                <a:schemeClr val="accent2"/>
              </a:solidFill>
              <a:latin typeface="Arial "/>
              <a:cs typeface="Times New Roman" pitchFamily="18" charset="0"/>
            </a:endParaRPr>
          </a:p>
        </p:txBody>
      </p:sp>
      <p:sp>
        <p:nvSpPr>
          <p:cNvPr id="38915"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rgbClr val="FF0000"/>
                </a:solidFill>
                <a:latin typeface="Tahoma" pitchFamily="34" charset="0"/>
                <a:cs typeface="Times New Roman" pitchFamily="18" charset="0"/>
              </a:rPr>
              <a:t> Creating a Partitioned Table (Contd.)</a:t>
            </a:r>
            <a:endParaRPr lang="en-US" b="1">
              <a:solidFill>
                <a:srgbClr val="FF0000"/>
              </a:solidFill>
              <a:latin typeface="Tahoma" pitchFamily="34" charset="0"/>
              <a:cs typeface="Times New Roman" pitchFamily="18" charset="0"/>
            </a:endParaRPr>
          </a:p>
        </p:txBody>
      </p:sp>
    </p:spTree>
    <p:extLst>
      <p:ext uri="{BB962C8B-B14F-4D97-AF65-F5344CB8AC3E}">
        <p14:creationId xmlns:p14="http://schemas.microsoft.com/office/powerpoint/2010/main" val="4064156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80930">
                                            <p:txEl>
                                              <p:pRg st="4" end="4"/>
                                            </p:txEl>
                                          </p:spTgt>
                                        </p:tgtEl>
                                        <p:attrNameLst>
                                          <p:attrName>style.visibility</p:attrName>
                                        </p:attrNameLst>
                                      </p:cBhvr>
                                      <p:to>
                                        <p:strVal val="visible"/>
                                      </p:to>
                                    </p:set>
                                    <p:animEffect transition="in" filter="checkerboard(across)">
                                      <p:cBhvr>
                                        <p:cTn id="7" dur="500"/>
                                        <p:tgtEl>
                                          <p:spTgt spid="380930">
                                            <p:txEl>
                                              <p:pRg st="4" end="4"/>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80930">
                                            <p:txEl>
                                              <p:pRg st="5" end="5"/>
                                            </p:txEl>
                                          </p:spTgt>
                                        </p:tgtEl>
                                        <p:attrNameLst>
                                          <p:attrName>style.visibility</p:attrName>
                                        </p:attrNameLst>
                                      </p:cBhvr>
                                      <p:to>
                                        <p:strVal val="visible"/>
                                      </p:to>
                                    </p:set>
                                    <p:animEffect transition="in" filter="checkerboard(across)">
                                      <p:cBhvr>
                                        <p:cTn id="10" dur="500"/>
                                        <p:tgtEl>
                                          <p:spTgt spid="380930">
                                            <p:txEl>
                                              <p:pRg st="5" end="5"/>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80930">
                                            <p:txEl>
                                              <p:pRg st="6" end="6"/>
                                            </p:txEl>
                                          </p:spTgt>
                                        </p:tgtEl>
                                        <p:attrNameLst>
                                          <p:attrName>style.visibility</p:attrName>
                                        </p:attrNameLst>
                                      </p:cBhvr>
                                      <p:to>
                                        <p:strVal val="visible"/>
                                      </p:to>
                                    </p:set>
                                    <p:animEffect transition="in" filter="checkerboard(across)">
                                      <p:cBhvr>
                                        <p:cTn id="13" dur="500"/>
                                        <p:tgtEl>
                                          <p:spTgt spid="380930">
                                            <p:txEl>
                                              <p:pRg st="6" end="6"/>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80930">
                                            <p:txEl>
                                              <p:pRg st="7" end="7"/>
                                            </p:txEl>
                                          </p:spTgt>
                                        </p:tgtEl>
                                        <p:attrNameLst>
                                          <p:attrName>style.visibility</p:attrName>
                                        </p:attrNameLst>
                                      </p:cBhvr>
                                      <p:to>
                                        <p:strVal val="visible"/>
                                      </p:to>
                                    </p:set>
                                    <p:animEffect transition="in" filter="checkerboard(across)">
                                      <p:cBhvr>
                                        <p:cTn id="16" dur="500"/>
                                        <p:tgtEl>
                                          <p:spTgt spid="380930">
                                            <p:txEl>
                                              <p:pRg st="7" end="7"/>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80930">
                                            <p:txEl>
                                              <p:pRg st="8" end="8"/>
                                            </p:txEl>
                                          </p:spTgt>
                                        </p:tgtEl>
                                        <p:attrNameLst>
                                          <p:attrName>style.visibility</p:attrName>
                                        </p:attrNameLst>
                                      </p:cBhvr>
                                      <p:to>
                                        <p:strVal val="visible"/>
                                      </p:to>
                                    </p:set>
                                    <p:animEffect transition="in" filter="checkerboard(across)">
                                      <p:cBhvr>
                                        <p:cTn id="19" dur="500"/>
                                        <p:tgtEl>
                                          <p:spTgt spid="380930">
                                            <p:txEl>
                                              <p:pRg st="8" end="8"/>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80930">
                                            <p:txEl>
                                              <p:pRg st="9" end="9"/>
                                            </p:txEl>
                                          </p:spTgt>
                                        </p:tgtEl>
                                        <p:attrNameLst>
                                          <p:attrName>style.visibility</p:attrName>
                                        </p:attrNameLst>
                                      </p:cBhvr>
                                      <p:to>
                                        <p:strVal val="visible"/>
                                      </p:to>
                                    </p:set>
                                    <p:animEffect transition="in" filter="checkerboard(across)">
                                      <p:cBhvr>
                                        <p:cTn id="22" dur="500"/>
                                        <p:tgtEl>
                                          <p:spTgt spid="38093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idx="1"/>
          </p:nvPr>
        </p:nvSpPr>
        <p:spPr bwMode="auto">
          <a:xfrm>
            <a:off x="1524000" y="1600200"/>
            <a:ext cx="7313613" cy="4570413"/>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Blip>
                <a:blip r:embed="rId3"/>
              </a:buBlip>
            </a:pPr>
            <a:r>
              <a:rPr lang="en-US" sz="2000" smtClean="0">
                <a:solidFill>
                  <a:schemeClr val="accent2"/>
                </a:solidFill>
                <a:latin typeface="Arial" pitchFamily="34" charset="0"/>
                <a:cs typeface="Times New Roman" pitchFamily="18" charset="0"/>
              </a:rPr>
              <a:t>In this session, you learned that:</a:t>
            </a:r>
          </a:p>
          <a:p>
            <a:pPr lvl="1" eaLnBrk="1" hangingPunct="1">
              <a:buFontTx/>
              <a:buBlip>
                <a:blip r:embed="rId4"/>
              </a:buBlip>
            </a:pPr>
            <a:r>
              <a:rPr lang="en-US" sz="1800" smtClean="0">
                <a:solidFill>
                  <a:schemeClr val="accent2"/>
                </a:solidFill>
                <a:latin typeface="Arial" pitchFamily="34" charset="0"/>
                <a:cs typeface="Times New Roman" pitchFamily="18" charset="0"/>
              </a:rPr>
              <a:t>Data integrity is enforced to keep the data in a database accurate, consistent, and reliable. It is broadly classified into the following categories:</a:t>
            </a:r>
          </a:p>
          <a:p>
            <a:pPr lvl="2" eaLnBrk="1" hangingPunct="1">
              <a:buFontTx/>
              <a:buBlip>
                <a:blip r:embed="rId4"/>
              </a:buBlip>
            </a:pPr>
            <a:r>
              <a:rPr lang="en-US" sz="1600" smtClean="0">
                <a:solidFill>
                  <a:schemeClr val="accent2"/>
                </a:solidFill>
                <a:latin typeface="Arial" pitchFamily="34" charset="0"/>
                <a:cs typeface="Times New Roman" pitchFamily="18" charset="0"/>
              </a:rPr>
              <a:t>Entity integrity: Ensures that each row can be uniquely identified by an attribute called the primary key.</a:t>
            </a:r>
          </a:p>
          <a:p>
            <a:pPr lvl="2" eaLnBrk="1" hangingPunct="1">
              <a:buFontTx/>
              <a:buBlip>
                <a:blip r:embed="rId4"/>
              </a:buBlip>
            </a:pPr>
            <a:r>
              <a:rPr lang="en-US" sz="1600" smtClean="0">
                <a:solidFill>
                  <a:schemeClr val="accent2"/>
                </a:solidFill>
                <a:latin typeface="Arial" pitchFamily="34" charset="0"/>
                <a:cs typeface="Times New Roman" pitchFamily="18" charset="0"/>
              </a:rPr>
              <a:t>Domain integrity: Ensures that only a valid range of values is allowed to be stored in a column.</a:t>
            </a:r>
          </a:p>
          <a:p>
            <a:pPr lvl="2" eaLnBrk="1" hangingPunct="1">
              <a:buFontTx/>
              <a:buBlip>
                <a:blip r:embed="rId4"/>
              </a:buBlip>
            </a:pPr>
            <a:r>
              <a:rPr lang="en-US" sz="1600" smtClean="0">
                <a:solidFill>
                  <a:schemeClr val="accent2"/>
                </a:solidFill>
                <a:latin typeface="Arial" pitchFamily="34" charset="0"/>
                <a:cs typeface="Times New Roman" pitchFamily="18" charset="0"/>
              </a:rPr>
              <a:t>Referential integrity: Ensures that the values of the foreign key match the value of the corresponding primary key.</a:t>
            </a:r>
          </a:p>
          <a:p>
            <a:pPr lvl="2" eaLnBrk="1" hangingPunct="1">
              <a:buFontTx/>
              <a:buBlip>
                <a:blip r:embed="rId4"/>
              </a:buBlip>
            </a:pPr>
            <a:r>
              <a:rPr lang="en-US" sz="1600" smtClean="0">
                <a:solidFill>
                  <a:schemeClr val="accent2"/>
                </a:solidFill>
                <a:latin typeface="Arial" pitchFamily="34" charset="0"/>
                <a:cs typeface="Times New Roman" pitchFamily="18" charset="0"/>
              </a:rPr>
              <a:t>User-defined integrity: Refers to a set of rules specified by a user, which do not belong to the entity, domain, and referential integrity categories.</a:t>
            </a:r>
          </a:p>
        </p:txBody>
      </p:sp>
      <p:sp>
        <p:nvSpPr>
          <p:cNvPr id="39939" name="Text Box 3"/>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a:solidFill>
                  <a:srgbClr val="FF0000"/>
                </a:solidFill>
                <a:latin typeface="Tahoma" pitchFamily="34" charset="0"/>
              </a:rPr>
              <a:t>Summary</a:t>
            </a:r>
          </a:p>
        </p:txBody>
      </p:sp>
    </p:spTree>
    <p:extLst>
      <p:ext uri="{BB962C8B-B14F-4D97-AF65-F5344CB8AC3E}">
        <p14:creationId xmlns:p14="http://schemas.microsoft.com/office/powerpoint/2010/main" val="21744109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idx="1"/>
          </p:nvPr>
        </p:nvSpPr>
        <p:spPr bwMode="auto">
          <a:xfrm>
            <a:off x="1524000" y="1600200"/>
            <a:ext cx="7313613" cy="4570413"/>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eaLnBrk="1" hangingPunct="1">
              <a:buFontTx/>
              <a:buBlip>
                <a:blip r:embed="rId3"/>
              </a:buBlip>
            </a:pPr>
            <a:r>
              <a:rPr lang="en-US" sz="1800" smtClean="0">
                <a:solidFill>
                  <a:schemeClr val="accent2"/>
                </a:solidFill>
                <a:latin typeface="Arial" pitchFamily="34" charset="0"/>
                <a:cs typeface="Times New Roman" pitchFamily="18" charset="0"/>
              </a:rPr>
              <a:t>Constraints define rules that must be followed to maintain consistency and correctness of data.</a:t>
            </a:r>
          </a:p>
          <a:p>
            <a:pPr lvl="1" eaLnBrk="1" hangingPunct="1">
              <a:buFontTx/>
              <a:buBlip>
                <a:blip r:embed="rId3"/>
              </a:buBlip>
            </a:pPr>
            <a:r>
              <a:rPr lang="en-US" sz="1800" smtClean="0">
                <a:solidFill>
                  <a:schemeClr val="accent2"/>
                </a:solidFill>
                <a:latin typeface="Arial" pitchFamily="34" charset="0"/>
                <a:cs typeface="Times New Roman" pitchFamily="18" charset="0"/>
              </a:rPr>
              <a:t>A primary key constraint is defined on a column or a set of columns whose values uniquely identify rows in a table.</a:t>
            </a:r>
          </a:p>
          <a:p>
            <a:pPr lvl="1" eaLnBrk="1" hangingPunct="1">
              <a:buFontTx/>
              <a:buBlip>
                <a:blip r:embed="rId3"/>
              </a:buBlip>
            </a:pPr>
            <a:r>
              <a:rPr lang="en-US" sz="1800" smtClean="0">
                <a:solidFill>
                  <a:schemeClr val="accent2"/>
                </a:solidFill>
                <a:latin typeface="Arial" pitchFamily="34" charset="0"/>
                <a:cs typeface="Times New Roman" pitchFamily="18" charset="0"/>
              </a:rPr>
              <a:t>The unique constraint is used to enforce uniqueness on </a:t>
            </a:r>
            <a:br>
              <a:rPr lang="en-US" sz="1800" smtClean="0">
                <a:solidFill>
                  <a:schemeClr val="accent2"/>
                </a:solidFill>
                <a:latin typeface="Arial" pitchFamily="34" charset="0"/>
                <a:cs typeface="Times New Roman" pitchFamily="18" charset="0"/>
              </a:rPr>
            </a:br>
            <a:r>
              <a:rPr lang="en-US" sz="1800" smtClean="0">
                <a:solidFill>
                  <a:schemeClr val="accent2"/>
                </a:solidFill>
                <a:latin typeface="Arial" pitchFamily="34" charset="0"/>
                <a:cs typeface="Times New Roman" pitchFamily="18" charset="0"/>
              </a:rPr>
              <a:t>non-primary key columns.</a:t>
            </a:r>
          </a:p>
          <a:p>
            <a:pPr lvl="1" eaLnBrk="1" hangingPunct="1">
              <a:buFontTx/>
              <a:buBlip>
                <a:blip r:embed="rId3"/>
              </a:buBlip>
            </a:pPr>
            <a:r>
              <a:rPr lang="en-US" sz="1800" smtClean="0">
                <a:solidFill>
                  <a:schemeClr val="accent2"/>
                </a:solidFill>
                <a:latin typeface="Arial" pitchFamily="34" charset="0"/>
                <a:cs typeface="Times New Roman" pitchFamily="18" charset="0"/>
              </a:rPr>
              <a:t>A foreign key constraint associates one or more columns (the foreign key) of a table  with an identical set of columns (a primary key column in another table) on which a primary key constraint has been defined.</a:t>
            </a:r>
          </a:p>
          <a:p>
            <a:pPr lvl="1" eaLnBrk="1" hangingPunct="1">
              <a:buFontTx/>
              <a:buBlip>
                <a:blip r:embed="rId3"/>
              </a:buBlip>
            </a:pPr>
            <a:r>
              <a:rPr lang="en-US" sz="1800" smtClean="0">
                <a:solidFill>
                  <a:schemeClr val="accent2"/>
                </a:solidFill>
                <a:latin typeface="Arial" pitchFamily="34" charset="0"/>
                <a:cs typeface="Times New Roman" pitchFamily="18" charset="0"/>
              </a:rPr>
              <a:t>A check constraint enforces domain integrity by restricting the values to be inserted in a column. The IN, LIKE, and BETWEEN keywords are used to define the check constraint.</a:t>
            </a:r>
          </a:p>
          <a:p>
            <a:pPr lvl="1" eaLnBrk="1" hangingPunct="1">
              <a:buFontTx/>
              <a:buBlip>
                <a:blip r:embed="rId3"/>
              </a:buBlip>
            </a:pPr>
            <a:r>
              <a:rPr lang="en-US" sz="1800" smtClean="0">
                <a:solidFill>
                  <a:schemeClr val="accent2"/>
                </a:solidFill>
                <a:latin typeface="Arial" pitchFamily="34" charset="0"/>
                <a:cs typeface="Times New Roman" pitchFamily="18" charset="0"/>
              </a:rPr>
              <a:t>A default constraint can be used to assign a constant value to a column, and the user need not insert values for such a column.</a:t>
            </a:r>
            <a:endParaRPr lang="en-US" smtClean="0"/>
          </a:p>
        </p:txBody>
      </p:sp>
      <p:sp>
        <p:nvSpPr>
          <p:cNvPr id="40963" name="Text Box 3"/>
          <p:cNvSpPr txBox="1">
            <a:spLocks noChangeArrowheads="1"/>
          </p:cNvSpPr>
          <p:nvPr/>
        </p:nvSpPr>
        <p:spPr bwMode="auto">
          <a:xfrm>
            <a:off x="152400" y="7112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b="1" dirty="0">
                <a:solidFill>
                  <a:srgbClr val="FF0000"/>
                </a:solidFill>
                <a:latin typeface="Tahoma" pitchFamily="34" charset="0"/>
              </a:rPr>
              <a:t>Summary (Contd.)</a:t>
            </a:r>
          </a:p>
        </p:txBody>
      </p:sp>
    </p:spTree>
    <p:extLst>
      <p:ext uri="{BB962C8B-B14F-4D97-AF65-F5344CB8AC3E}">
        <p14:creationId xmlns:p14="http://schemas.microsoft.com/office/powerpoint/2010/main" val="615962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4294967295"/>
          </p:nvPr>
        </p:nvSpPr>
        <p:spPr bwMode="auto">
          <a:xfrm>
            <a:off x="1830388" y="1598613"/>
            <a:ext cx="7313612" cy="4573587"/>
          </a:xfrm>
          <a:prstGeom prst="rect">
            <a:avLst/>
          </a:prstGeom>
          <a:solidFill>
            <a:srgbClr val="FFFFFF"/>
          </a:solidFill>
          <a:ln>
            <a:miter lim="800000"/>
            <a:headEnd/>
            <a:tailEnd/>
          </a:ln>
        </p:spPr>
        <p:txBody>
          <a:bodyPr/>
          <a:lstStyle/>
          <a:p>
            <a:pPr marL="342900" lvl="1" indent="-342900" eaLnBrk="1" hangingPunct="1">
              <a:buFontTx/>
              <a:buBlip>
                <a:blip r:embed="rId3"/>
              </a:buBlip>
              <a:defRPr/>
            </a:pPr>
            <a:r>
              <a:rPr lang="en-US" sz="2000" dirty="0" smtClean="0">
                <a:solidFill>
                  <a:schemeClr val="accent2"/>
                </a:solidFill>
                <a:latin typeface="Arial" charset="0"/>
                <a:ea typeface="+mn-ea"/>
                <a:cs typeface="Times New Roman" pitchFamily="18" charset="0"/>
              </a:rPr>
              <a:t>Constraints:</a:t>
            </a:r>
          </a:p>
          <a:p>
            <a:pPr lvl="1" eaLnBrk="1" hangingPunct="1">
              <a:buFontTx/>
              <a:buBlip>
                <a:blip r:embed="rId4"/>
              </a:buBlip>
              <a:defRPr/>
            </a:pPr>
            <a:r>
              <a:rPr lang="en-US" sz="1800" kern="1200" dirty="0" smtClean="0">
                <a:solidFill>
                  <a:schemeClr val="accent2"/>
                </a:solidFill>
                <a:latin typeface="Arial" charset="0"/>
                <a:ea typeface="+mn-ea"/>
                <a:cs typeface="Times New Roman" pitchFamily="18" charset="0"/>
              </a:rPr>
              <a:t>Define rules that must be followed to maintain consistency and correctness of the data. </a:t>
            </a:r>
          </a:p>
          <a:p>
            <a:pPr lvl="1" eaLnBrk="1" hangingPunct="1">
              <a:buFontTx/>
              <a:buBlip>
                <a:blip r:embed="rId4"/>
              </a:buBlip>
              <a:defRPr/>
            </a:pPr>
            <a:r>
              <a:rPr lang="en-US" sz="1800" kern="1200" dirty="0" smtClean="0">
                <a:solidFill>
                  <a:schemeClr val="accent2"/>
                </a:solidFill>
                <a:latin typeface="Arial" charset="0"/>
                <a:ea typeface="+mn-ea"/>
                <a:cs typeface="Times New Roman" pitchFamily="18" charset="0"/>
              </a:rPr>
              <a:t>Can be either created while creating a table or added later.</a:t>
            </a:r>
          </a:p>
          <a:p>
            <a:pPr lvl="1" eaLnBrk="1" hangingPunct="1">
              <a:buFontTx/>
              <a:buBlip>
                <a:blip r:embed="rId4"/>
              </a:buBlip>
              <a:defRPr/>
            </a:pPr>
            <a:r>
              <a:rPr lang="en-US" sz="1800" kern="1200" dirty="0" smtClean="0">
                <a:solidFill>
                  <a:schemeClr val="accent2"/>
                </a:solidFill>
                <a:latin typeface="Arial" charset="0"/>
                <a:cs typeface="Times New Roman" pitchFamily="18" charset="0"/>
              </a:rPr>
              <a:t>Check the existing data if </a:t>
            </a:r>
            <a:r>
              <a:rPr lang="en-US" sz="1800" kern="1200" dirty="0" smtClean="0">
                <a:solidFill>
                  <a:schemeClr val="accent2"/>
                </a:solidFill>
                <a:latin typeface="Arial" charset="0"/>
                <a:ea typeface="+mn-ea"/>
                <a:cs typeface="Times New Roman" pitchFamily="18" charset="0"/>
              </a:rPr>
              <a:t>added after the creation of the table.</a:t>
            </a:r>
          </a:p>
          <a:p>
            <a:pPr lvl="1" eaLnBrk="1" hangingPunct="1">
              <a:buFontTx/>
              <a:buBlip>
                <a:blip r:embed="rId4"/>
              </a:buBlip>
              <a:defRPr/>
            </a:pPr>
            <a:r>
              <a:rPr lang="en-US" sz="1800" kern="1200" dirty="0" smtClean="0">
                <a:solidFill>
                  <a:schemeClr val="accent2"/>
                </a:solidFill>
                <a:latin typeface="Arial" charset="0"/>
                <a:ea typeface="+mn-ea"/>
                <a:cs typeface="Times New Roman" pitchFamily="18" charset="0"/>
              </a:rPr>
              <a:t>Can be created by using either of the following statements:</a:t>
            </a:r>
          </a:p>
          <a:p>
            <a:pPr lvl="2" eaLnBrk="1" hangingPunct="1">
              <a:buFontTx/>
              <a:buBlip>
                <a:blip r:embed="rId4"/>
              </a:buBlip>
              <a:defRPr/>
            </a:pPr>
            <a:r>
              <a:rPr lang="en-US" sz="1600" kern="1200" dirty="0" smtClean="0">
                <a:solidFill>
                  <a:schemeClr val="accent2"/>
                </a:solidFill>
                <a:latin typeface="Arial" charset="0"/>
                <a:ea typeface="+mn-ea"/>
                <a:cs typeface="Times New Roman" pitchFamily="18" charset="0"/>
              </a:rPr>
              <a:t>CREATE TABLE statement</a:t>
            </a:r>
          </a:p>
          <a:p>
            <a:pPr lvl="2" eaLnBrk="1" hangingPunct="1">
              <a:buFontTx/>
              <a:buBlip>
                <a:blip r:embed="rId4"/>
              </a:buBlip>
              <a:defRPr/>
            </a:pPr>
            <a:r>
              <a:rPr lang="en-US" sz="1600" kern="1200" dirty="0" smtClean="0">
                <a:solidFill>
                  <a:schemeClr val="accent2"/>
                </a:solidFill>
                <a:latin typeface="Arial" charset="0"/>
                <a:ea typeface="+mn-ea"/>
                <a:cs typeface="Times New Roman" pitchFamily="18" charset="0"/>
              </a:rPr>
              <a:t>ALTER TABLE statement</a:t>
            </a:r>
          </a:p>
          <a:p>
            <a:pPr lvl="1" eaLnBrk="1" hangingPunct="1">
              <a:buFontTx/>
              <a:buBlip>
                <a:blip r:embed="rId4"/>
              </a:buBlip>
              <a:defRPr/>
            </a:pPr>
            <a:endParaRPr lang="en-US" sz="1800" kern="1200" dirty="0" smtClean="0">
              <a:solidFill>
                <a:schemeClr val="accent2"/>
              </a:solidFill>
              <a:latin typeface="Arial" charset="0"/>
              <a:ea typeface="+mn-ea"/>
              <a:cs typeface="Times New Roman" pitchFamily="18" charset="0"/>
            </a:endParaRPr>
          </a:p>
        </p:txBody>
      </p:sp>
      <p:sp>
        <p:nvSpPr>
          <p:cNvPr id="5123"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b="1">
                <a:solidFill>
                  <a:srgbClr val="FF0000"/>
                </a:solidFill>
                <a:latin typeface="Tahoma" pitchFamily="34" charset="0"/>
                <a:cs typeface="Times New Roman" pitchFamily="18" charset="0"/>
              </a:rPr>
              <a:t>Implementing Data Integrity (Contd.)</a:t>
            </a:r>
          </a:p>
        </p:txBody>
      </p:sp>
    </p:spTree>
    <p:extLst>
      <p:ext uri="{BB962C8B-B14F-4D97-AF65-F5344CB8AC3E}">
        <p14:creationId xmlns:p14="http://schemas.microsoft.com/office/powerpoint/2010/main" val="6339595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idx="1"/>
          </p:nvPr>
        </p:nvSpPr>
        <p:spPr bwMode="auto">
          <a:xfrm>
            <a:off x="1524000" y="1600200"/>
            <a:ext cx="7313613" cy="4570413"/>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36600" lvl="1" indent="-276225">
              <a:buFontTx/>
              <a:buBlip>
                <a:blip r:embed="rId3"/>
              </a:buBlip>
            </a:pPr>
            <a:r>
              <a:rPr lang="en-US" sz="1800" smtClean="0">
                <a:solidFill>
                  <a:schemeClr val="accent2"/>
                </a:solidFill>
                <a:latin typeface="Arial "/>
              </a:rPr>
              <a:t>A rule provides a mechanism for enforcing domain integrity for columns or user‑defined data types.</a:t>
            </a:r>
          </a:p>
          <a:p>
            <a:pPr marL="736600" lvl="1" indent="-276225">
              <a:buFontTx/>
              <a:buBlip>
                <a:blip r:embed="rId3"/>
              </a:buBlip>
            </a:pPr>
            <a:r>
              <a:rPr lang="en-US" sz="1800" smtClean="0">
                <a:solidFill>
                  <a:schemeClr val="accent2"/>
                </a:solidFill>
                <a:latin typeface="Arial "/>
              </a:rPr>
              <a:t>User-defined data types are custom data types defined by the users with a custom name.</a:t>
            </a:r>
          </a:p>
          <a:p>
            <a:pPr marL="736600" lvl="1" indent="-276225">
              <a:buFontTx/>
              <a:buBlip>
                <a:blip r:embed="rId3"/>
              </a:buBlip>
            </a:pPr>
            <a:r>
              <a:rPr lang="en-US" sz="1800" smtClean="0">
                <a:solidFill>
                  <a:schemeClr val="accent2"/>
                </a:solidFill>
                <a:latin typeface="Arial "/>
              </a:rPr>
              <a:t>A partitioned table is created to manage the data and improve the query performance.</a:t>
            </a:r>
          </a:p>
          <a:p>
            <a:pPr marL="736600" lvl="1" indent="-276225">
              <a:buFontTx/>
              <a:buBlip>
                <a:blip r:embed="rId3"/>
              </a:buBlip>
            </a:pPr>
            <a:r>
              <a:rPr lang="en-US" sz="1800" smtClean="0">
                <a:solidFill>
                  <a:schemeClr val="accent2"/>
                </a:solidFill>
                <a:latin typeface="Arial "/>
              </a:rPr>
              <a:t>You can modify a partition table by:</a:t>
            </a:r>
          </a:p>
          <a:p>
            <a:pPr marL="1136650" lvl="2" indent="-276225">
              <a:buFontTx/>
              <a:buBlip>
                <a:blip r:embed="rId3"/>
              </a:buBlip>
            </a:pPr>
            <a:r>
              <a:rPr lang="en-US" sz="1600" smtClean="0">
                <a:solidFill>
                  <a:schemeClr val="accent2"/>
                </a:solidFill>
                <a:latin typeface="Arial "/>
              </a:rPr>
              <a:t>Modifying a partition scheme and partition function.</a:t>
            </a:r>
          </a:p>
          <a:p>
            <a:pPr marL="1136650" lvl="2" indent="-276225">
              <a:buFontTx/>
              <a:buBlip>
                <a:blip r:embed="rId3"/>
              </a:buBlip>
            </a:pPr>
            <a:r>
              <a:rPr lang="en-US" sz="1600" smtClean="0">
                <a:solidFill>
                  <a:schemeClr val="accent2"/>
                </a:solidFill>
                <a:latin typeface="Arial "/>
              </a:rPr>
              <a:t>Assigning a table as a partition to an existing partitioned table.</a:t>
            </a:r>
          </a:p>
          <a:p>
            <a:pPr marL="736600" lvl="1" indent="-276225">
              <a:buFontTx/>
              <a:buBlip>
                <a:blip r:embed="rId3"/>
              </a:buBlip>
            </a:pPr>
            <a:r>
              <a:rPr lang="en-US" sz="1800" smtClean="0">
                <a:solidFill>
                  <a:schemeClr val="accent2"/>
                </a:solidFill>
                <a:latin typeface="Arial "/>
              </a:rPr>
              <a:t>You can modify a partition function by splitting or merging its boundary values.</a:t>
            </a:r>
          </a:p>
        </p:txBody>
      </p:sp>
      <p:sp>
        <p:nvSpPr>
          <p:cNvPr id="41987"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chemeClr val="bg1"/>
                </a:solidFill>
                <a:latin typeface="Tahoma" pitchFamily="34" charset="0"/>
                <a:cs typeface="Times New Roman" pitchFamily="18" charset="0"/>
              </a:rPr>
              <a:t> </a:t>
            </a:r>
            <a:r>
              <a:rPr lang="en-US" b="1">
                <a:solidFill>
                  <a:schemeClr val="bg1"/>
                </a:solidFill>
                <a:latin typeface="Tahoma" pitchFamily="34" charset="0"/>
                <a:cs typeface="Times New Roman" pitchFamily="18" charset="0"/>
              </a:rPr>
              <a:t>Summary (Contd.)</a:t>
            </a:r>
          </a:p>
        </p:txBody>
      </p:sp>
    </p:spTree>
    <p:extLst>
      <p:ext uri="{BB962C8B-B14F-4D97-AF65-F5344CB8AC3E}">
        <p14:creationId xmlns:p14="http://schemas.microsoft.com/office/powerpoint/2010/main" val="27486664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idx="1"/>
          </p:nvPr>
        </p:nvSpPr>
        <p:spPr bwMode="auto">
          <a:xfrm>
            <a:off x="1524000" y="1600200"/>
            <a:ext cx="7313613" cy="4570413"/>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736600" lvl="1" indent="-276225">
              <a:buFontTx/>
              <a:buBlip>
                <a:blip r:embed="rId3"/>
              </a:buBlip>
            </a:pPr>
            <a:r>
              <a:rPr lang="en-US" sz="1800" smtClean="0">
                <a:solidFill>
                  <a:schemeClr val="accent2"/>
                </a:solidFill>
                <a:latin typeface="Arial "/>
              </a:rPr>
              <a:t>Before adding the table as a partition to an existing partitioned table, you must ensure that:</a:t>
            </a:r>
          </a:p>
          <a:p>
            <a:pPr marL="1136650" lvl="2" indent="-276225">
              <a:buFontTx/>
              <a:buBlip>
                <a:blip r:embed="rId3"/>
              </a:buBlip>
            </a:pPr>
            <a:r>
              <a:rPr lang="en-US" sz="1600" smtClean="0">
                <a:solidFill>
                  <a:schemeClr val="accent2"/>
                </a:solidFill>
                <a:latin typeface="Arial "/>
              </a:rPr>
              <a:t>The source and target tables must have the same column structure and order.</a:t>
            </a:r>
          </a:p>
          <a:p>
            <a:pPr marL="1136650" lvl="2" indent="-276225">
              <a:buFontTx/>
              <a:buBlip>
                <a:blip r:embed="rId3"/>
              </a:buBlip>
            </a:pPr>
            <a:r>
              <a:rPr lang="en-US" sz="1600" smtClean="0">
                <a:solidFill>
                  <a:schemeClr val="accent2"/>
                </a:solidFill>
                <a:latin typeface="Arial "/>
              </a:rPr>
              <a:t>The nullability of the partitioning columns must match.</a:t>
            </a:r>
          </a:p>
          <a:p>
            <a:pPr marL="1136650" lvl="2" indent="-276225">
              <a:buFontTx/>
              <a:buBlip>
                <a:blip r:embed="rId3"/>
              </a:buBlip>
            </a:pPr>
            <a:r>
              <a:rPr lang="en-US" sz="1600" smtClean="0">
                <a:solidFill>
                  <a:schemeClr val="accent2"/>
                </a:solidFill>
                <a:latin typeface="Arial "/>
              </a:rPr>
              <a:t>The computed columns in both the tables must have the same syntax.</a:t>
            </a:r>
          </a:p>
          <a:p>
            <a:pPr marL="1136650" lvl="2" indent="-276225">
              <a:buFontTx/>
              <a:buBlip>
                <a:blip r:embed="rId3"/>
              </a:buBlip>
            </a:pPr>
            <a:r>
              <a:rPr lang="en-US" sz="1600" smtClean="0">
                <a:solidFill>
                  <a:schemeClr val="accent2"/>
                </a:solidFill>
                <a:latin typeface="Arial "/>
              </a:rPr>
              <a:t>The ROWGUID properties of the tables must be the same.</a:t>
            </a:r>
            <a:endParaRPr lang="en-US" sz="4400" smtClean="0">
              <a:solidFill>
                <a:schemeClr val="accent2"/>
              </a:solidFill>
              <a:latin typeface="Arial" pitchFamily="34" charset="0"/>
              <a:cs typeface="Times New Roman" pitchFamily="18" charset="0"/>
            </a:endParaRPr>
          </a:p>
          <a:p>
            <a:pPr marL="1136650" lvl="2" indent="-276225">
              <a:buFontTx/>
              <a:buBlip>
                <a:blip r:embed="rId3"/>
              </a:buBlip>
            </a:pPr>
            <a:r>
              <a:rPr lang="en-US" sz="1600" smtClean="0">
                <a:solidFill>
                  <a:schemeClr val="accent2"/>
                </a:solidFill>
                <a:latin typeface="Arial "/>
              </a:rPr>
              <a:t>The boundary values of the source partition must be within the boundary of target partition.</a:t>
            </a:r>
          </a:p>
          <a:p>
            <a:pPr marL="1136650" lvl="2" indent="-276225">
              <a:buFontTx/>
              <a:buBlip>
                <a:blip r:embed="rId3"/>
              </a:buBlip>
            </a:pPr>
            <a:r>
              <a:rPr lang="en-US" sz="1600" smtClean="0">
                <a:solidFill>
                  <a:schemeClr val="accent2"/>
                </a:solidFill>
                <a:latin typeface="Arial "/>
              </a:rPr>
              <a:t>The source and target tables must have the same FOREIGN KEY constraints.</a:t>
            </a:r>
          </a:p>
          <a:p>
            <a:pPr>
              <a:buFontTx/>
              <a:buNone/>
            </a:pPr>
            <a:r>
              <a:rPr lang="en-GB" smtClean="0"/>
              <a:t/>
            </a:r>
            <a:br>
              <a:rPr lang="en-GB" smtClean="0"/>
            </a:br>
            <a:endParaRPr lang="en-US" sz="4400" smtClean="0">
              <a:solidFill>
                <a:schemeClr val="accent2"/>
              </a:solidFill>
              <a:latin typeface="Arial" pitchFamily="34" charset="0"/>
              <a:cs typeface="Times New Roman" pitchFamily="18" charset="0"/>
            </a:endParaRPr>
          </a:p>
        </p:txBody>
      </p:sp>
      <p:sp>
        <p:nvSpPr>
          <p:cNvPr id="43011"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GB" b="1">
                <a:solidFill>
                  <a:schemeClr val="bg1"/>
                </a:solidFill>
                <a:latin typeface="Tahoma" pitchFamily="34" charset="0"/>
                <a:cs typeface="Times New Roman" pitchFamily="18" charset="0"/>
              </a:rPr>
              <a:t> </a:t>
            </a:r>
            <a:r>
              <a:rPr lang="en-US" b="1">
                <a:solidFill>
                  <a:schemeClr val="bg1"/>
                </a:solidFill>
                <a:latin typeface="Tahoma" pitchFamily="34" charset="0"/>
                <a:cs typeface="Times New Roman" pitchFamily="18" charset="0"/>
              </a:rPr>
              <a:t>Summary (Contd.)</a:t>
            </a:r>
          </a:p>
        </p:txBody>
      </p:sp>
    </p:spTree>
    <p:extLst>
      <p:ext uri="{BB962C8B-B14F-4D97-AF65-F5344CB8AC3E}">
        <p14:creationId xmlns:p14="http://schemas.microsoft.com/office/powerpoint/2010/main" val="31092578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4294967295"/>
          </p:nvPr>
        </p:nvSpPr>
        <p:spPr bwMode="auto">
          <a:xfrm>
            <a:off x="1830388" y="1598613"/>
            <a:ext cx="7313612" cy="4573587"/>
          </a:xfrm>
          <a:prstGeom prst="rect">
            <a:avLst/>
          </a:prstGeom>
          <a:solidFill>
            <a:srgbClr val="FFFFFF"/>
          </a:solidFill>
          <a:ln>
            <a:miter lim="800000"/>
            <a:headEnd/>
            <a:tailEnd/>
          </a:ln>
        </p:spPr>
        <p:txBody>
          <a:bodyPr/>
          <a:lstStyle/>
          <a:p>
            <a:pPr lvl="1" eaLnBrk="1" hangingPunct="1">
              <a:buFontTx/>
              <a:buBlip>
                <a:blip r:embed="rId3"/>
              </a:buBlip>
              <a:defRPr/>
            </a:pPr>
            <a:r>
              <a:rPr lang="en-US" sz="1800" kern="1200" dirty="0" smtClean="0">
                <a:solidFill>
                  <a:schemeClr val="accent2"/>
                </a:solidFill>
                <a:latin typeface="Arial" charset="0"/>
                <a:ea typeface="+mn-ea"/>
                <a:cs typeface="Times New Roman" pitchFamily="18" charset="0"/>
              </a:rPr>
              <a:t>Syntax:</a:t>
            </a:r>
          </a:p>
          <a:p>
            <a:pPr lvl="3" eaLnBrk="1" hangingPunct="1">
              <a:buFontTx/>
              <a:buNone/>
              <a:defRPr/>
            </a:pPr>
            <a:r>
              <a:rPr lang="en-US" sz="1600" dirty="0" smtClean="0">
                <a:solidFill>
                  <a:schemeClr val="accent2"/>
                </a:solidFill>
                <a:latin typeface="Courier New" pitchFamily="49" charset="0"/>
                <a:cs typeface="Courier New" pitchFamily="49" charset="0"/>
              </a:rPr>
              <a:t>CREATE TABLE </a:t>
            </a:r>
            <a:r>
              <a:rPr lang="en-US" sz="1600" dirty="0" err="1" smtClean="0">
                <a:solidFill>
                  <a:schemeClr val="accent2"/>
                </a:solidFill>
                <a:latin typeface="Courier New" pitchFamily="49" charset="0"/>
                <a:cs typeface="Courier New" pitchFamily="49" charset="0"/>
              </a:rPr>
              <a:t>table_name</a:t>
            </a:r>
            <a:endParaRPr lang="en-US" sz="1600" dirty="0" smtClean="0">
              <a:solidFill>
                <a:schemeClr val="accent2"/>
              </a:solidFill>
              <a:latin typeface="Courier New" pitchFamily="49" charset="0"/>
              <a:cs typeface="Courier New" pitchFamily="49" charset="0"/>
            </a:endParaRPr>
          </a:p>
          <a:p>
            <a:pPr lvl="3" eaLnBrk="1" hangingPunct="1">
              <a:buFontTx/>
              <a:buNone/>
              <a:defRPr/>
            </a:pPr>
            <a:r>
              <a:rPr lang="en-US" sz="1600" dirty="0" smtClean="0">
                <a:solidFill>
                  <a:schemeClr val="accent2"/>
                </a:solidFill>
                <a:latin typeface="Courier New" pitchFamily="49" charset="0"/>
                <a:cs typeface="Courier New" pitchFamily="49" charset="0"/>
              </a:rPr>
              <a:t>(</a:t>
            </a:r>
          </a:p>
          <a:p>
            <a:pPr lvl="3" eaLnBrk="1" hangingPunct="1">
              <a:buFontTx/>
              <a:buNone/>
              <a:defRPr/>
            </a:pPr>
            <a:r>
              <a:rPr lang="en-US" sz="1600" dirty="0" smtClean="0">
                <a:solidFill>
                  <a:schemeClr val="accent2"/>
                </a:solidFill>
                <a:latin typeface="Courier New" pitchFamily="49" charset="0"/>
                <a:cs typeface="Courier New" pitchFamily="49" charset="0"/>
              </a:rPr>
              <a:t>	</a:t>
            </a:r>
            <a:r>
              <a:rPr lang="en-US" sz="1600" dirty="0" err="1" smtClean="0">
                <a:solidFill>
                  <a:schemeClr val="accent2"/>
                </a:solidFill>
                <a:latin typeface="Courier New" pitchFamily="49" charset="0"/>
                <a:cs typeface="Courier New" pitchFamily="49" charset="0"/>
              </a:rPr>
              <a:t>column_name</a:t>
            </a:r>
            <a:r>
              <a:rPr lang="en-US" sz="1600" dirty="0" smtClean="0">
                <a:solidFill>
                  <a:schemeClr val="accent2"/>
                </a:solidFill>
                <a:latin typeface="Courier New" pitchFamily="49" charset="0"/>
                <a:cs typeface="Courier New" pitchFamily="49" charset="0"/>
              </a:rPr>
              <a:t> CONSTRAINT </a:t>
            </a:r>
            <a:r>
              <a:rPr lang="en-US" sz="1600" dirty="0" err="1" smtClean="0">
                <a:solidFill>
                  <a:schemeClr val="accent2"/>
                </a:solidFill>
                <a:latin typeface="Courier New" pitchFamily="49" charset="0"/>
                <a:cs typeface="Courier New" pitchFamily="49" charset="0"/>
              </a:rPr>
              <a:t>constraint_name</a:t>
            </a:r>
            <a:r>
              <a:rPr lang="en-US" sz="1600" dirty="0" smtClean="0">
                <a:solidFill>
                  <a:schemeClr val="accent2"/>
                </a:solidFill>
                <a:latin typeface="Courier New" pitchFamily="49" charset="0"/>
                <a:cs typeface="Courier New" pitchFamily="49" charset="0"/>
              </a:rPr>
              <a:t> </a:t>
            </a:r>
            <a:r>
              <a:rPr lang="en-US" sz="1600" dirty="0" err="1" smtClean="0">
                <a:solidFill>
                  <a:schemeClr val="accent2"/>
                </a:solidFill>
                <a:latin typeface="Courier New" pitchFamily="49" charset="0"/>
                <a:cs typeface="Courier New" pitchFamily="49" charset="0"/>
              </a:rPr>
              <a:t>constraint_type</a:t>
            </a:r>
            <a:r>
              <a:rPr lang="en-US" sz="1600" dirty="0" smtClean="0">
                <a:solidFill>
                  <a:schemeClr val="accent2"/>
                </a:solidFill>
                <a:latin typeface="Courier New" pitchFamily="49" charset="0"/>
                <a:cs typeface="Courier New" pitchFamily="49" charset="0"/>
              </a:rPr>
              <a:t> [,CONSTRAINT </a:t>
            </a:r>
            <a:r>
              <a:rPr lang="en-US" sz="1600" dirty="0" err="1" smtClean="0">
                <a:solidFill>
                  <a:schemeClr val="accent2"/>
                </a:solidFill>
                <a:latin typeface="Courier New" pitchFamily="49" charset="0"/>
                <a:cs typeface="Courier New" pitchFamily="49" charset="0"/>
              </a:rPr>
              <a:t>constraint_name</a:t>
            </a:r>
            <a:r>
              <a:rPr lang="en-US" sz="1600" dirty="0" smtClean="0">
                <a:solidFill>
                  <a:schemeClr val="accent2"/>
                </a:solidFill>
                <a:latin typeface="Courier New" pitchFamily="49" charset="0"/>
                <a:cs typeface="Courier New" pitchFamily="49" charset="0"/>
              </a:rPr>
              <a:t> </a:t>
            </a:r>
            <a:r>
              <a:rPr lang="en-US" sz="1600" dirty="0" err="1" smtClean="0">
                <a:solidFill>
                  <a:schemeClr val="accent2"/>
                </a:solidFill>
                <a:latin typeface="Courier New" pitchFamily="49" charset="0"/>
                <a:cs typeface="Courier New" pitchFamily="49" charset="0"/>
              </a:rPr>
              <a:t>constraint_type</a:t>
            </a:r>
            <a:r>
              <a:rPr lang="en-US" sz="1600" dirty="0" smtClean="0">
                <a:solidFill>
                  <a:schemeClr val="accent2"/>
                </a:solidFill>
                <a:latin typeface="Courier New" pitchFamily="49" charset="0"/>
                <a:cs typeface="Courier New" pitchFamily="49" charset="0"/>
              </a:rPr>
              <a:t>]</a:t>
            </a:r>
          </a:p>
          <a:p>
            <a:pPr lvl="3" eaLnBrk="1" hangingPunct="1">
              <a:buFontTx/>
              <a:buNone/>
              <a:defRPr/>
            </a:pPr>
            <a:r>
              <a:rPr lang="en-US" sz="1600" dirty="0" smtClean="0">
                <a:solidFill>
                  <a:schemeClr val="accent2"/>
                </a:solidFill>
                <a:latin typeface="Courier New" pitchFamily="49" charset="0"/>
                <a:cs typeface="Courier New" pitchFamily="49" charset="0"/>
              </a:rPr>
              <a:t>)</a:t>
            </a:r>
          </a:p>
          <a:p>
            <a:pPr lvl="1" eaLnBrk="1" hangingPunct="1">
              <a:buFontTx/>
              <a:buBlip>
                <a:blip r:embed="rId3"/>
              </a:buBlip>
              <a:defRPr/>
            </a:pPr>
            <a:r>
              <a:rPr lang="en-US" sz="1800" kern="1200" dirty="0" smtClean="0">
                <a:solidFill>
                  <a:schemeClr val="accent2"/>
                </a:solidFill>
                <a:latin typeface="Arial" charset="0"/>
                <a:ea typeface="+mn-ea"/>
                <a:cs typeface="Times New Roman" pitchFamily="18" charset="0"/>
              </a:rPr>
              <a:t>Constraints can be divided into the following types:</a:t>
            </a:r>
          </a:p>
          <a:p>
            <a:pPr lvl="2" eaLnBrk="1" hangingPunct="1">
              <a:buFontTx/>
              <a:buBlip>
                <a:blip r:embed="rId3"/>
              </a:buBlip>
              <a:defRPr/>
            </a:pPr>
            <a:r>
              <a:rPr lang="en-US" sz="1600" kern="1200" dirty="0" smtClean="0">
                <a:solidFill>
                  <a:schemeClr val="accent2"/>
                </a:solidFill>
                <a:latin typeface="Arial" charset="0"/>
                <a:cs typeface="Times New Roman" pitchFamily="18" charset="0"/>
              </a:rPr>
              <a:t>Primary key constraint</a:t>
            </a:r>
          </a:p>
          <a:p>
            <a:pPr lvl="2" eaLnBrk="1" hangingPunct="1">
              <a:buFontTx/>
              <a:buBlip>
                <a:blip r:embed="rId3"/>
              </a:buBlip>
              <a:defRPr/>
            </a:pPr>
            <a:r>
              <a:rPr lang="en-US" sz="1600" kern="1200" dirty="0" smtClean="0">
                <a:solidFill>
                  <a:schemeClr val="accent2"/>
                </a:solidFill>
                <a:latin typeface="Arial" charset="0"/>
                <a:cs typeface="Times New Roman" pitchFamily="18" charset="0"/>
              </a:rPr>
              <a:t>Unique constraint </a:t>
            </a:r>
          </a:p>
          <a:p>
            <a:pPr lvl="2" eaLnBrk="1" hangingPunct="1">
              <a:buFontTx/>
              <a:buBlip>
                <a:blip r:embed="rId3"/>
              </a:buBlip>
              <a:defRPr/>
            </a:pPr>
            <a:r>
              <a:rPr lang="en-US" sz="1600" kern="1200" dirty="0" smtClean="0">
                <a:solidFill>
                  <a:schemeClr val="accent2"/>
                </a:solidFill>
                <a:latin typeface="Arial" charset="0"/>
                <a:cs typeface="Times New Roman" pitchFamily="18" charset="0"/>
              </a:rPr>
              <a:t>Foreign key constraint</a:t>
            </a:r>
          </a:p>
          <a:p>
            <a:pPr lvl="2" eaLnBrk="1" hangingPunct="1">
              <a:buFontTx/>
              <a:buBlip>
                <a:blip r:embed="rId3"/>
              </a:buBlip>
              <a:defRPr/>
            </a:pPr>
            <a:r>
              <a:rPr lang="en-US" sz="1600" kern="1200" dirty="0" smtClean="0">
                <a:solidFill>
                  <a:schemeClr val="accent2"/>
                </a:solidFill>
                <a:latin typeface="Arial" charset="0"/>
                <a:cs typeface="Times New Roman" pitchFamily="18" charset="0"/>
              </a:rPr>
              <a:t>Check constraint</a:t>
            </a:r>
          </a:p>
          <a:p>
            <a:pPr lvl="2" eaLnBrk="1" hangingPunct="1">
              <a:buFontTx/>
              <a:buBlip>
                <a:blip r:embed="rId3"/>
              </a:buBlip>
              <a:defRPr/>
            </a:pPr>
            <a:r>
              <a:rPr lang="en-US" sz="1600" kern="1200" dirty="0" smtClean="0">
                <a:solidFill>
                  <a:schemeClr val="accent2"/>
                </a:solidFill>
                <a:latin typeface="Arial" charset="0"/>
                <a:cs typeface="Times New Roman" pitchFamily="18" charset="0"/>
              </a:rPr>
              <a:t>Default constraint</a:t>
            </a:r>
          </a:p>
          <a:p>
            <a:pPr lvl="3" eaLnBrk="1" hangingPunct="1">
              <a:buFontTx/>
              <a:buNone/>
              <a:defRPr/>
            </a:pPr>
            <a:endParaRPr lang="en-US" sz="1600" dirty="0" smtClean="0">
              <a:solidFill>
                <a:schemeClr val="accent2"/>
              </a:solidFill>
              <a:latin typeface="Courier New" pitchFamily="49" charset="0"/>
              <a:cs typeface="Courier New" pitchFamily="49" charset="0"/>
            </a:endParaRPr>
          </a:p>
          <a:p>
            <a:pPr lvl="1" eaLnBrk="1" hangingPunct="1">
              <a:buFontTx/>
              <a:buBlip>
                <a:blip r:embed="rId3"/>
              </a:buBlip>
              <a:defRPr/>
            </a:pPr>
            <a:endParaRPr lang="en-US" sz="1800" kern="1200" dirty="0" smtClean="0">
              <a:solidFill>
                <a:schemeClr val="accent2"/>
              </a:solidFill>
              <a:latin typeface="Arial" charset="0"/>
              <a:ea typeface="+mn-ea"/>
              <a:cs typeface="Times New Roman" pitchFamily="18" charset="0"/>
            </a:endParaRPr>
          </a:p>
        </p:txBody>
      </p:sp>
      <p:sp>
        <p:nvSpPr>
          <p:cNvPr id="6147"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b="1">
                <a:solidFill>
                  <a:srgbClr val="FF0000"/>
                </a:solidFill>
                <a:latin typeface="Tahoma" pitchFamily="34" charset="0"/>
                <a:cs typeface="Times New Roman" pitchFamily="18" charset="0"/>
              </a:rPr>
              <a:t>Implementing Data Integrity (Contd.)</a:t>
            </a:r>
          </a:p>
        </p:txBody>
      </p:sp>
    </p:spTree>
    <p:extLst>
      <p:ext uri="{BB962C8B-B14F-4D97-AF65-F5344CB8AC3E}">
        <p14:creationId xmlns:p14="http://schemas.microsoft.com/office/powerpoint/2010/main" val="1578462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4294967295"/>
          </p:nvPr>
        </p:nvSpPr>
        <p:spPr bwMode="auto">
          <a:xfrm>
            <a:off x="1830388" y="1598613"/>
            <a:ext cx="7313612" cy="4573587"/>
          </a:xfrm>
          <a:prstGeom prst="rect">
            <a:avLst/>
          </a:prstGeom>
          <a:solidFill>
            <a:srgbClr val="FFFFFF"/>
          </a:solidFill>
          <a:ln>
            <a:miter lim="800000"/>
            <a:headEnd/>
            <a:tailEnd/>
          </a:ln>
        </p:spPr>
        <p:txBody>
          <a:bodyPr>
            <a:normAutofit lnSpcReduction="10000"/>
          </a:bodyPr>
          <a:lstStyle/>
          <a:p>
            <a:pPr lvl="1" eaLnBrk="1" hangingPunct="1">
              <a:buFontTx/>
              <a:buBlip>
                <a:blip r:embed="rId3"/>
              </a:buBlip>
              <a:defRPr/>
            </a:pPr>
            <a:r>
              <a:rPr lang="en-US" sz="1800" kern="1200" dirty="0" smtClean="0">
                <a:solidFill>
                  <a:schemeClr val="accent2"/>
                </a:solidFill>
                <a:latin typeface="Arial" charset="0"/>
                <a:ea typeface="+mn-ea"/>
                <a:cs typeface="Times New Roman" pitchFamily="18" charset="0"/>
              </a:rPr>
              <a:t>Primary key constraint:</a:t>
            </a:r>
          </a:p>
          <a:p>
            <a:pPr lvl="2" eaLnBrk="1" hangingPunct="1">
              <a:buFontTx/>
              <a:buBlip>
                <a:blip r:embed="rId3"/>
              </a:buBlip>
              <a:defRPr/>
            </a:pPr>
            <a:r>
              <a:rPr lang="en-US" sz="1600" kern="1200" dirty="0" smtClean="0">
                <a:solidFill>
                  <a:schemeClr val="accent2"/>
                </a:solidFill>
                <a:latin typeface="Arial" charset="0"/>
                <a:ea typeface="+mn-ea"/>
                <a:cs typeface="Times New Roman" pitchFamily="18" charset="0"/>
              </a:rPr>
              <a:t>Is defined on a column or a set of columns whose values uniquely identify all the rows in a table.</a:t>
            </a:r>
          </a:p>
          <a:p>
            <a:pPr lvl="2" eaLnBrk="1" hangingPunct="1">
              <a:buFontTx/>
              <a:buBlip>
                <a:blip r:embed="rId3"/>
              </a:buBlip>
              <a:defRPr/>
            </a:pPr>
            <a:r>
              <a:rPr lang="en-US" sz="1600" kern="1200" dirty="0" smtClean="0">
                <a:solidFill>
                  <a:schemeClr val="accent2"/>
                </a:solidFill>
                <a:latin typeface="Arial" charset="0"/>
                <a:ea typeface="+mn-ea"/>
                <a:cs typeface="Times New Roman" pitchFamily="18" charset="0"/>
              </a:rPr>
              <a:t>Ensures entity integrity.</a:t>
            </a:r>
          </a:p>
          <a:p>
            <a:pPr lvl="2" eaLnBrk="1" hangingPunct="1">
              <a:buFontTx/>
              <a:buBlip>
                <a:blip r:embed="rId3"/>
              </a:buBlip>
              <a:defRPr/>
            </a:pPr>
            <a:r>
              <a:rPr lang="en-US" sz="1600" kern="1200" dirty="0" smtClean="0">
                <a:solidFill>
                  <a:schemeClr val="accent2"/>
                </a:solidFill>
                <a:latin typeface="Arial" charset="0"/>
                <a:ea typeface="+mn-ea"/>
                <a:cs typeface="Times New Roman" pitchFamily="18" charset="0"/>
              </a:rPr>
              <a:t>Syntax: </a:t>
            </a:r>
          </a:p>
          <a:p>
            <a:pPr lvl="2" eaLnBrk="1" hangingPunct="1">
              <a:buFontTx/>
              <a:buNone/>
              <a:defRPr/>
            </a:pPr>
            <a:r>
              <a:rPr lang="en-US" sz="1400" kern="1200" dirty="0" smtClean="0">
                <a:solidFill>
                  <a:schemeClr val="accent2"/>
                </a:solidFill>
                <a:latin typeface="Arial" charset="0"/>
                <a:ea typeface="+mn-ea"/>
                <a:cs typeface="Times New Roman" pitchFamily="18" charset="0"/>
              </a:rPr>
              <a:t>		</a:t>
            </a:r>
            <a:r>
              <a:rPr lang="en-IN" sz="1600" dirty="0" smtClean="0">
                <a:solidFill>
                  <a:schemeClr val="accent2"/>
                </a:solidFill>
                <a:latin typeface="Courier New" pitchFamily="49" charset="0"/>
                <a:cs typeface="Courier New" pitchFamily="49" charset="0"/>
              </a:rPr>
              <a:t>CREATE TABLE </a:t>
            </a:r>
            <a:r>
              <a:rPr lang="en-IN" sz="1600" dirty="0" err="1" smtClean="0">
                <a:solidFill>
                  <a:schemeClr val="accent2"/>
                </a:solidFill>
                <a:latin typeface="Courier New" pitchFamily="49" charset="0"/>
                <a:cs typeface="Courier New" pitchFamily="49" charset="0"/>
              </a:rPr>
              <a:t>table_name</a:t>
            </a:r>
            <a:endParaRPr lang="en-US" sz="1600" dirty="0" smtClean="0">
              <a:solidFill>
                <a:schemeClr val="accent2"/>
              </a:solidFill>
              <a:latin typeface="Courier New" pitchFamily="49" charset="0"/>
              <a:cs typeface="Courier New" pitchFamily="49" charset="0"/>
            </a:endParaRPr>
          </a:p>
          <a:p>
            <a:pPr lvl="3" eaLnBrk="1" hangingPunct="1">
              <a:buFontTx/>
              <a:buNone/>
              <a:defRPr/>
            </a:pPr>
            <a:r>
              <a:rPr lang="en-IN" sz="1600" dirty="0" smtClean="0">
                <a:solidFill>
                  <a:schemeClr val="accent2"/>
                </a:solidFill>
                <a:latin typeface="Courier New" pitchFamily="49" charset="0"/>
                <a:cs typeface="Courier New" pitchFamily="49" charset="0"/>
              </a:rPr>
              <a:t> 		(</a:t>
            </a:r>
            <a:endParaRPr lang="en-US" sz="1600" dirty="0" smtClean="0">
              <a:solidFill>
                <a:schemeClr val="accent2"/>
              </a:solidFill>
              <a:latin typeface="Courier New" pitchFamily="49" charset="0"/>
              <a:cs typeface="Courier New" pitchFamily="49" charset="0"/>
            </a:endParaRPr>
          </a:p>
          <a:p>
            <a:pPr lvl="4" eaLnBrk="1" hangingPunct="1">
              <a:buFontTx/>
              <a:buNone/>
              <a:defRPr/>
            </a:pPr>
            <a:r>
              <a:rPr lang="en-IN" sz="1600" dirty="0" smtClean="0">
                <a:solidFill>
                  <a:schemeClr val="accent2"/>
                </a:solidFill>
                <a:latin typeface="Courier New" pitchFamily="49" charset="0"/>
                <a:cs typeface="Courier New" pitchFamily="49" charset="0"/>
              </a:rPr>
              <a:t>	</a:t>
            </a:r>
            <a:r>
              <a:rPr lang="en-IN" sz="1600" dirty="0" err="1" smtClean="0">
                <a:solidFill>
                  <a:schemeClr val="accent2"/>
                </a:solidFill>
                <a:latin typeface="Courier New" pitchFamily="49" charset="0"/>
                <a:cs typeface="Courier New" pitchFamily="49" charset="0"/>
              </a:rPr>
              <a:t>col_name</a:t>
            </a:r>
            <a:r>
              <a:rPr lang="en-IN" sz="1600" dirty="0" smtClean="0">
                <a:solidFill>
                  <a:schemeClr val="accent2"/>
                </a:solidFill>
                <a:latin typeface="Courier New" pitchFamily="49" charset="0"/>
                <a:cs typeface="Courier New" pitchFamily="49" charset="0"/>
              </a:rPr>
              <a:t> [CONSTRAINT </a:t>
            </a:r>
            <a:r>
              <a:rPr lang="en-IN" sz="1600" dirty="0" err="1" smtClean="0">
                <a:solidFill>
                  <a:schemeClr val="accent2"/>
                </a:solidFill>
                <a:latin typeface="Courier New" pitchFamily="49" charset="0"/>
                <a:cs typeface="Courier New" pitchFamily="49" charset="0"/>
              </a:rPr>
              <a:t>constraint_name</a:t>
            </a:r>
            <a:r>
              <a:rPr lang="en-IN" sz="1600" dirty="0" smtClean="0">
                <a:solidFill>
                  <a:schemeClr val="accent2"/>
                </a:solidFill>
                <a:latin typeface="Courier New" pitchFamily="49" charset="0"/>
                <a:cs typeface="Courier New" pitchFamily="49" charset="0"/>
              </a:rPr>
              <a:t>    PRIMARY KEY [CLUSTERED|NONCLUSTERED]</a:t>
            </a:r>
            <a:endParaRPr lang="en-US" sz="1600" dirty="0" smtClean="0">
              <a:solidFill>
                <a:schemeClr val="accent2"/>
              </a:solidFill>
              <a:latin typeface="Courier New" pitchFamily="49" charset="0"/>
              <a:cs typeface="Courier New" pitchFamily="49" charset="0"/>
            </a:endParaRPr>
          </a:p>
          <a:p>
            <a:pPr lvl="3" eaLnBrk="1" hangingPunct="1">
              <a:buFontTx/>
              <a:buNone/>
              <a:defRPr/>
            </a:pPr>
            <a:r>
              <a:rPr lang="en-IN" sz="1600" dirty="0" smtClean="0">
                <a:solidFill>
                  <a:schemeClr val="accent2"/>
                </a:solidFill>
                <a:latin typeface="Courier New" pitchFamily="49" charset="0"/>
                <a:cs typeface="Courier New" pitchFamily="49" charset="0"/>
              </a:rPr>
              <a:t>		  </a:t>
            </a:r>
            <a:r>
              <a:rPr lang="en-IN" sz="1600" dirty="0" err="1" smtClean="0">
                <a:solidFill>
                  <a:schemeClr val="accent2"/>
                </a:solidFill>
                <a:latin typeface="Courier New" pitchFamily="49" charset="0"/>
                <a:cs typeface="Courier New" pitchFamily="49" charset="0"/>
              </a:rPr>
              <a:t>col_name</a:t>
            </a:r>
            <a:r>
              <a:rPr lang="en-IN" sz="1600" dirty="0" smtClean="0">
                <a:solidFill>
                  <a:schemeClr val="accent2"/>
                </a:solidFill>
                <a:latin typeface="Courier New" pitchFamily="49" charset="0"/>
                <a:cs typeface="Courier New" pitchFamily="49" charset="0"/>
              </a:rPr>
              <a:t> [, </a:t>
            </a:r>
            <a:r>
              <a:rPr lang="en-IN" sz="1600" dirty="0" err="1" smtClean="0">
                <a:solidFill>
                  <a:schemeClr val="accent2"/>
                </a:solidFill>
                <a:latin typeface="Courier New" pitchFamily="49" charset="0"/>
                <a:cs typeface="Courier New" pitchFamily="49" charset="0"/>
              </a:rPr>
              <a:t>col_name</a:t>
            </a:r>
            <a:r>
              <a:rPr lang="en-IN" sz="1600" dirty="0" smtClean="0">
                <a:solidFill>
                  <a:schemeClr val="accent2"/>
                </a:solidFill>
                <a:latin typeface="Courier New" pitchFamily="49" charset="0"/>
                <a:cs typeface="Courier New" pitchFamily="49" charset="0"/>
              </a:rPr>
              <a:t> [, </a:t>
            </a:r>
            <a:r>
              <a:rPr lang="en-IN" sz="1600" dirty="0" err="1" smtClean="0">
                <a:solidFill>
                  <a:schemeClr val="accent2"/>
                </a:solidFill>
                <a:latin typeface="Courier New" pitchFamily="49" charset="0"/>
                <a:cs typeface="Courier New" pitchFamily="49" charset="0"/>
              </a:rPr>
              <a:t>col_name</a:t>
            </a:r>
            <a:r>
              <a:rPr lang="en-IN" sz="1600" dirty="0" smtClean="0">
                <a:solidFill>
                  <a:schemeClr val="accent2"/>
                </a:solidFill>
                <a:latin typeface="Courier New" pitchFamily="49" charset="0"/>
                <a:cs typeface="Courier New" pitchFamily="49" charset="0"/>
              </a:rPr>
              <a:t> [, …]]]</a:t>
            </a:r>
            <a:endParaRPr lang="en-US" sz="1600" dirty="0" smtClean="0">
              <a:solidFill>
                <a:schemeClr val="accent2"/>
              </a:solidFill>
              <a:latin typeface="Courier New" pitchFamily="49" charset="0"/>
              <a:cs typeface="Courier New" pitchFamily="49" charset="0"/>
            </a:endParaRPr>
          </a:p>
          <a:p>
            <a:pPr lvl="3" eaLnBrk="1" hangingPunct="1">
              <a:buFontTx/>
              <a:buNone/>
              <a:defRPr/>
            </a:pPr>
            <a:r>
              <a:rPr lang="en-IN" sz="1600" dirty="0" smtClean="0">
                <a:solidFill>
                  <a:schemeClr val="accent2"/>
                </a:solidFill>
                <a:latin typeface="Courier New" pitchFamily="49" charset="0"/>
                <a:cs typeface="Courier New" pitchFamily="49" charset="0"/>
              </a:rPr>
              <a:t>		)</a:t>
            </a:r>
            <a:endParaRPr lang="en-US" sz="1600" dirty="0" smtClean="0">
              <a:solidFill>
                <a:schemeClr val="accent2"/>
              </a:solidFill>
              <a:latin typeface="Courier New" pitchFamily="49" charset="0"/>
              <a:cs typeface="Courier New" pitchFamily="49" charset="0"/>
            </a:endParaRPr>
          </a:p>
          <a:p>
            <a:pPr lvl="2" eaLnBrk="1" hangingPunct="1">
              <a:buFontTx/>
              <a:buBlip>
                <a:blip r:embed="rId3"/>
              </a:buBlip>
              <a:defRPr/>
            </a:pPr>
            <a:r>
              <a:rPr lang="en-US" sz="1600" kern="1200" dirty="0" smtClean="0">
                <a:solidFill>
                  <a:schemeClr val="accent2"/>
                </a:solidFill>
                <a:latin typeface="Arial" charset="0"/>
                <a:cs typeface="Times New Roman" pitchFamily="18" charset="0"/>
              </a:rPr>
              <a:t>For example:</a:t>
            </a:r>
          </a:p>
          <a:p>
            <a:pPr lvl="3" eaLnBrk="1" hangingPunct="1">
              <a:buFontTx/>
              <a:buNone/>
              <a:defRPr/>
            </a:pPr>
            <a:r>
              <a:rPr lang="en-US" sz="1600" dirty="0" smtClean="0">
                <a:solidFill>
                  <a:schemeClr val="accent2"/>
                </a:solidFill>
                <a:latin typeface="Courier New" pitchFamily="49" charset="0"/>
                <a:cs typeface="Courier New" pitchFamily="49" charset="0"/>
              </a:rPr>
              <a:t>CREATE TABLE </a:t>
            </a:r>
            <a:r>
              <a:rPr lang="en-US" sz="1600" dirty="0" err="1" smtClean="0">
                <a:solidFill>
                  <a:schemeClr val="accent2"/>
                </a:solidFill>
                <a:latin typeface="Courier New" pitchFamily="49" charset="0"/>
                <a:cs typeface="Courier New" pitchFamily="49" charset="0"/>
              </a:rPr>
              <a:t>HumanResources.Project</a:t>
            </a:r>
            <a:r>
              <a:rPr lang="en-US" sz="1600" dirty="0" smtClean="0">
                <a:solidFill>
                  <a:schemeClr val="accent2"/>
                </a:solidFill>
                <a:latin typeface="Courier New" pitchFamily="49" charset="0"/>
                <a:cs typeface="Courier New" pitchFamily="49" charset="0"/>
              </a:rPr>
              <a:t> (</a:t>
            </a:r>
          </a:p>
          <a:p>
            <a:pPr lvl="3" eaLnBrk="1" hangingPunct="1">
              <a:buFontTx/>
              <a:buNone/>
              <a:defRPr/>
            </a:pPr>
            <a:r>
              <a:rPr lang="en-US" sz="1600" dirty="0" smtClean="0">
                <a:solidFill>
                  <a:schemeClr val="accent2"/>
                </a:solidFill>
                <a:latin typeface="Courier New" pitchFamily="49" charset="0"/>
                <a:cs typeface="Courier New" pitchFamily="49" charset="0"/>
              </a:rPr>
              <a:t>  </a:t>
            </a:r>
            <a:r>
              <a:rPr lang="en-US" sz="1600" dirty="0" err="1" smtClean="0">
                <a:solidFill>
                  <a:schemeClr val="accent2"/>
                </a:solidFill>
                <a:latin typeface="Courier New" pitchFamily="49" charset="0"/>
                <a:cs typeface="Courier New" pitchFamily="49" charset="0"/>
              </a:rPr>
              <a:t>ProjectCode</a:t>
            </a:r>
            <a:r>
              <a:rPr lang="en-US" sz="1600" dirty="0" smtClean="0">
                <a:solidFill>
                  <a:schemeClr val="accent2"/>
                </a:solidFill>
                <a:latin typeface="Courier New" pitchFamily="49" charset="0"/>
                <a:cs typeface="Courier New" pitchFamily="49" charset="0"/>
              </a:rPr>
              <a:t> int CONSTRAINT </a:t>
            </a:r>
            <a:r>
              <a:rPr lang="en-US" sz="1600" dirty="0" err="1" smtClean="0">
                <a:solidFill>
                  <a:schemeClr val="accent2"/>
                </a:solidFill>
                <a:latin typeface="Courier New" pitchFamily="49" charset="0"/>
                <a:cs typeface="Courier New" pitchFamily="49" charset="0"/>
              </a:rPr>
              <a:t>pkProjectCode</a:t>
            </a:r>
            <a:r>
              <a:rPr lang="en-US" sz="1600" dirty="0" smtClean="0">
                <a:solidFill>
                  <a:schemeClr val="accent2"/>
                </a:solidFill>
                <a:latin typeface="Courier New" pitchFamily="49" charset="0"/>
                <a:cs typeface="Courier New" pitchFamily="49" charset="0"/>
              </a:rPr>
              <a:t> PRIMARY KEY,</a:t>
            </a:r>
          </a:p>
          <a:p>
            <a:pPr lvl="3" eaLnBrk="1" hangingPunct="1">
              <a:buFontTx/>
              <a:buNone/>
              <a:defRPr/>
            </a:pPr>
            <a:r>
              <a:rPr lang="en-US" sz="1600" dirty="0" smtClean="0">
                <a:solidFill>
                  <a:schemeClr val="accent2"/>
                </a:solidFill>
                <a:latin typeface="Courier New" pitchFamily="49" charset="0"/>
                <a:cs typeface="Courier New" pitchFamily="49" charset="0"/>
              </a:rPr>
              <a:t>  …</a:t>
            </a:r>
          </a:p>
          <a:p>
            <a:pPr lvl="3" eaLnBrk="1" hangingPunct="1">
              <a:buFontTx/>
              <a:buNone/>
              <a:defRPr/>
            </a:pPr>
            <a:r>
              <a:rPr lang="en-US" sz="1600" dirty="0" smtClean="0">
                <a:solidFill>
                  <a:schemeClr val="accent2"/>
                </a:solidFill>
                <a:latin typeface="Courier New" pitchFamily="49" charset="0"/>
                <a:cs typeface="Courier New" pitchFamily="49" charset="0"/>
              </a:rPr>
              <a:t> )</a:t>
            </a:r>
            <a:endParaRPr lang="en-US" sz="1800" kern="1200" dirty="0" smtClean="0">
              <a:solidFill>
                <a:schemeClr val="accent2"/>
              </a:solidFill>
              <a:latin typeface="Arial" charset="0"/>
              <a:ea typeface="+mn-ea"/>
              <a:cs typeface="Times New Roman" pitchFamily="18" charset="0"/>
            </a:endParaRPr>
          </a:p>
        </p:txBody>
      </p:sp>
      <p:sp>
        <p:nvSpPr>
          <p:cNvPr id="7171"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b="1">
                <a:solidFill>
                  <a:srgbClr val="FF0000"/>
                </a:solidFill>
                <a:latin typeface="Tahoma" pitchFamily="34" charset="0"/>
                <a:cs typeface="Times New Roman" pitchFamily="18" charset="0"/>
              </a:rPr>
              <a:t>Implementing Data Integrity (Contd.)</a:t>
            </a:r>
          </a:p>
        </p:txBody>
      </p:sp>
    </p:spTree>
    <p:extLst>
      <p:ext uri="{BB962C8B-B14F-4D97-AF65-F5344CB8AC3E}">
        <p14:creationId xmlns:p14="http://schemas.microsoft.com/office/powerpoint/2010/main" val="787510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4294967295"/>
          </p:nvPr>
        </p:nvSpPr>
        <p:spPr bwMode="auto">
          <a:xfrm>
            <a:off x="1830388" y="1598613"/>
            <a:ext cx="7313612" cy="4573587"/>
          </a:xfrm>
          <a:prstGeom prst="rect">
            <a:avLst/>
          </a:prstGeom>
          <a:solidFill>
            <a:srgbClr val="FFFFFF"/>
          </a:solidFill>
          <a:ln>
            <a:miter lim="800000"/>
            <a:headEnd/>
            <a:tailEnd/>
          </a:ln>
        </p:spPr>
        <p:txBody>
          <a:bodyPr>
            <a:normAutofit lnSpcReduction="10000"/>
          </a:bodyPr>
          <a:lstStyle/>
          <a:p>
            <a:pPr lvl="1" eaLnBrk="1" hangingPunct="1">
              <a:buFontTx/>
              <a:buBlip>
                <a:blip r:embed="rId3"/>
              </a:buBlip>
              <a:defRPr/>
            </a:pPr>
            <a:r>
              <a:rPr lang="en-US" sz="1800" kern="1200" dirty="0" smtClean="0">
                <a:solidFill>
                  <a:schemeClr val="accent2"/>
                </a:solidFill>
                <a:latin typeface="Arial" charset="0"/>
                <a:ea typeface="+mn-ea"/>
                <a:cs typeface="Times New Roman" pitchFamily="18" charset="0"/>
              </a:rPr>
              <a:t>Unique constraint:</a:t>
            </a:r>
          </a:p>
          <a:p>
            <a:pPr lvl="2" eaLnBrk="1" hangingPunct="1">
              <a:buFontTx/>
              <a:buBlip>
                <a:blip r:embed="rId3"/>
              </a:buBlip>
              <a:defRPr/>
            </a:pPr>
            <a:r>
              <a:rPr lang="en-US" sz="1600" kern="1200" dirty="0" smtClean="0">
                <a:solidFill>
                  <a:schemeClr val="accent2"/>
                </a:solidFill>
                <a:latin typeface="Arial" charset="0"/>
                <a:ea typeface="+mn-ea"/>
                <a:cs typeface="Times New Roman" pitchFamily="18" charset="0"/>
              </a:rPr>
              <a:t>Is used to enforce uniqueness on non-primary key columns.</a:t>
            </a:r>
          </a:p>
          <a:p>
            <a:pPr lvl="2" eaLnBrk="1" hangingPunct="1">
              <a:buFontTx/>
              <a:buBlip>
                <a:blip r:embed="rId3"/>
              </a:buBlip>
              <a:defRPr/>
            </a:pPr>
            <a:r>
              <a:rPr lang="en-US" sz="1600" kern="1200" dirty="0" smtClean="0">
                <a:solidFill>
                  <a:schemeClr val="accent2"/>
                </a:solidFill>
                <a:latin typeface="Arial" charset="0"/>
                <a:ea typeface="+mn-ea"/>
                <a:cs typeface="Times New Roman" pitchFamily="18" charset="0"/>
              </a:rPr>
              <a:t>Is similar to the primary key constraint except that it allows one NULL row.</a:t>
            </a:r>
          </a:p>
          <a:p>
            <a:pPr lvl="2" eaLnBrk="1" hangingPunct="1">
              <a:buFontTx/>
              <a:buBlip>
                <a:blip r:embed="rId3"/>
              </a:buBlip>
              <a:defRPr/>
            </a:pPr>
            <a:r>
              <a:rPr lang="en-US" sz="1600" kern="1200" dirty="0" smtClean="0">
                <a:solidFill>
                  <a:schemeClr val="accent2"/>
                </a:solidFill>
                <a:latin typeface="Arial" charset="0"/>
                <a:ea typeface="+mn-ea"/>
                <a:cs typeface="Times New Roman" pitchFamily="18" charset="0"/>
              </a:rPr>
              <a:t>Syntax:</a:t>
            </a:r>
          </a:p>
          <a:p>
            <a:pPr lvl="3" eaLnBrk="1" hangingPunct="1">
              <a:buFontTx/>
              <a:buNone/>
              <a:defRPr/>
            </a:pPr>
            <a:r>
              <a:rPr lang="en-IN" sz="1600" dirty="0" smtClean="0">
                <a:solidFill>
                  <a:schemeClr val="accent2"/>
                </a:solidFill>
                <a:latin typeface="Courier New" pitchFamily="49" charset="0"/>
                <a:cs typeface="Courier New" pitchFamily="49" charset="0"/>
              </a:rPr>
              <a:t>CREATE TABLE </a:t>
            </a:r>
            <a:r>
              <a:rPr lang="en-IN" sz="1600" dirty="0" err="1" smtClean="0">
                <a:solidFill>
                  <a:schemeClr val="accent2"/>
                </a:solidFill>
                <a:latin typeface="Courier New" pitchFamily="49" charset="0"/>
                <a:cs typeface="Courier New" pitchFamily="49" charset="0"/>
              </a:rPr>
              <a:t>table_name</a:t>
            </a:r>
            <a:r>
              <a:rPr lang="en-IN" sz="1600" dirty="0" smtClean="0">
                <a:solidFill>
                  <a:schemeClr val="accent2"/>
                </a:solidFill>
                <a:latin typeface="Courier New" pitchFamily="49" charset="0"/>
                <a:cs typeface="Courier New" pitchFamily="49" charset="0"/>
              </a:rPr>
              <a:t> (</a:t>
            </a:r>
            <a:endParaRPr lang="en-US" sz="1600" dirty="0" smtClean="0">
              <a:solidFill>
                <a:schemeClr val="accent2"/>
              </a:solidFill>
              <a:latin typeface="Courier New" pitchFamily="49" charset="0"/>
              <a:cs typeface="Courier New" pitchFamily="49" charset="0"/>
            </a:endParaRPr>
          </a:p>
          <a:p>
            <a:pPr lvl="3" eaLnBrk="1" hangingPunct="1">
              <a:buFontTx/>
              <a:buNone/>
              <a:defRPr/>
            </a:pPr>
            <a:r>
              <a:rPr lang="en-IN" sz="1600" dirty="0" err="1" smtClean="0">
                <a:solidFill>
                  <a:schemeClr val="accent2"/>
                </a:solidFill>
                <a:latin typeface="Courier New" pitchFamily="49" charset="0"/>
                <a:cs typeface="Courier New" pitchFamily="49" charset="0"/>
              </a:rPr>
              <a:t>col_name</a:t>
            </a:r>
            <a:r>
              <a:rPr lang="en-IN" sz="1600" dirty="0" smtClean="0">
                <a:solidFill>
                  <a:schemeClr val="accent2"/>
                </a:solidFill>
                <a:latin typeface="Courier New" pitchFamily="49" charset="0"/>
                <a:cs typeface="Courier New" pitchFamily="49" charset="0"/>
              </a:rPr>
              <a:t> [CONSTRAINT </a:t>
            </a:r>
            <a:r>
              <a:rPr lang="en-IN" sz="1600" dirty="0" err="1" smtClean="0">
                <a:solidFill>
                  <a:schemeClr val="accent2"/>
                </a:solidFill>
                <a:latin typeface="Courier New" pitchFamily="49" charset="0"/>
                <a:cs typeface="Courier New" pitchFamily="49" charset="0"/>
              </a:rPr>
              <a:t>constraint_name</a:t>
            </a:r>
            <a:r>
              <a:rPr lang="en-IN" sz="1600" dirty="0" smtClean="0">
                <a:solidFill>
                  <a:schemeClr val="accent2"/>
                </a:solidFill>
                <a:latin typeface="Courier New" pitchFamily="49" charset="0"/>
                <a:cs typeface="Courier New" pitchFamily="49" charset="0"/>
              </a:rPr>
              <a:t> UNIQUE [CLUSTERED | NONCLUSTERED]</a:t>
            </a:r>
            <a:endParaRPr lang="en-US" sz="1600" dirty="0" smtClean="0">
              <a:solidFill>
                <a:schemeClr val="accent2"/>
              </a:solidFill>
              <a:latin typeface="Courier New" pitchFamily="49" charset="0"/>
              <a:cs typeface="Courier New" pitchFamily="49" charset="0"/>
            </a:endParaRPr>
          </a:p>
          <a:p>
            <a:pPr lvl="3" eaLnBrk="1" hangingPunct="1">
              <a:buFontTx/>
              <a:buNone/>
              <a:defRPr/>
            </a:pPr>
            <a:r>
              <a:rPr lang="en-IN" sz="1600" dirty="0" smtClean="0">
                <a:solidFill>
                  <a:schemeClr val="accent2"/>
                </a:solidFill>
                <a:latin typeface="Courier New" pitchFamily="49" charset="0"/>
                <a:cs typeface="Courier New" pitchFamily="49" charset="0"/>
              </a:rPr>
              <a:t>	(</a:t>
            </a:r>
            <a:r>
              <a:rPr lang="en-IN" sz="1600" dirty="0" err="1" smtClean="0">
                <a:solidFill>
                  <a:schemeClr val="accent2"/>
                </a:solidFill>
                <a:latin typeface="Courier New" pitchFamily="49" charset="0"/>
                <a:cs typeface="Courier New" pitchFamily="49" charset="0"/>
              </a:rPr>
              <a:t>col_name</a:t>
            </a:r>
            <a:r>
              <a:rPr lang="en-IN" sz="1600" dirty="0" smtClean="0">
                <a:solidFill>
                  <a:schemeClr val="accent2"/>
                </a:solidFill>
                <a:latin typeface="Courier New" pitchFamily="49" charset="0"/>
                <a:cs typeface="Courier New" pitchFamily="49" charset="0"/>
              </a:rPr>
              <a:t> [, </a:t>
            </a:r>
            <a:r>
              <a:rPr lang="en-IN" sz="1600" dirty="0" err="1" smtClean="0">
                <a:solidFill>
                  <a:schemeClr val="accent2"/>
                </a:solidFill>
                <a:latin typeface="Courier New" pitchFamily="49" charset="0"/>
                <a:cs typeface="Courier New" pitchFamily="49" charset="0"/>
              </a:rPr>
              <a:t>col_name</a:t>
            </a:r>
            <a:r>
              <a:rPr lang="en-IN" sz="1600" dirty="0" smtClean="0">
                <a:solidFill>
                  <a:schemeClr val="accent2"/>
                </a:solidFill>
                <a:latin typeface="Courier New" pitchFamily="49" charset="0"/>
                <a:cs typeface="Courier New" pitchFamily="49" charset="0"/>
              </a:rPr>
              <a:t> [, </a:t>
            </a:r>
            <a:r>
              <a:rPr lang="en-IN" sz="1600" dirty="0" err="1" smtClean="0">
                <a:solidFill>
                  <a:schemeClr val="accent2"/>
                </a:solidFill>
                <a:latin typeface="Courier New" pitchFamily="49" charset="0"/>
                <a:cs typeface="Courier New" pitchFamily="49" charset="0"/>
              </a:rPr>
              <a:t>col_name</a:t>
            </a:r>
            <a:r>
              <a:rPr lang="en-IN" sz="1600" dirty="0" smtClean="0">
                <a:solidFill>
                  <a:schemeClr val="accent2"/>
                </a:solidFill>
                <a:latin typeface="Courier New" pitchFamily="49" charset="0"/>
                <a:cs typeface="Courier New" pitchFamily="49" charset="0"/>
              </a:rPr>
              <a:t> [, …]]]))</a:t>
            </a:r>
            <a:endParaRPr lang="en-US" sz="1600" dirty="0" smtClean="0">
              <a:solidFill>
                <a:schemeClr val="accent2"/>
              </a:solidFill>
              <a:latin typeface="Courier New" pitchFamily="49" charset="0"/>
              <a:cs typeface="Courier New" pitchFamily="49" charset="0"/>
            </a:endParaRPr>
          </a:p>
          <a:p>
            <a:pPr lvl="2" eaLnBrk="1" hangingPunct="1">
              <a:buFontTx/>
              <a:buBlip>
                <a:blip r:embed="rId3"/>
              </a:buBlip>
              <a:defRPr/>
            </a:pPr>
            <a:r>
              <a:rPr lang="en-US" sz="1600" kern="1200" dirty="0" smtClean="0">
                <a:solidFill>
                  <a:schemeClr val="accent2"/>
                </a:solidFill>
                <a:latin typeface="Arial" charset="0"/>
                <a:cs typeface="Times New Roman" pitchFamily="18" charset="0"/>
              </a:rPr>
              <a:t>For example:</a:t>
            </a:r>
          </a:p>
          <a:p>
            <a:pPr lvl="3" eaLnBrk="1" hangingPunct="1">
              <a:buFontTx/>
              <a:buNone/>
              <a:defRPr/>
            </a:pPr>
            <a:r>
              <a:rPr lang="en-IN" sz="1600" dirty="0" smtClean="0">
                <a:solidFill>
                  <a:schemeClr val="accent2"/>
                </a:solidFill>
                <a:latin typeface="Courier New" pitchFamily="49" charset="0"/>
                <a:cs typeface="Courier New" pitchFamily="49" charset="0"/>
              </a:rPr>
              <a:t>CREATE TABLE </a:t>
            </a:r>
            <a:r>
              <a:rPr lang="en-IN" sz="1600" dirty="0" err="1" smtClean="0">
                <a:solidFill>
                  <a:schemeClr val="accent2"/>
                </a:solidFill>
                <a:latin typeface="Courier New" pitchFamily="49" charset="0"/>
                <a:cs typeface="Courier New" pitchFamily="49" charset="0"/>
              </a:rPr>
              <a:t>HumanResources.Project</a:t>
            </a:r>
            <a:r>
              <a:rPr lang="en-IN" sz="1600" dirty="0" smtClean="0">
                <a:solidFill>
                  <a:schemeClr val="accent2"/>
                </a:solidFill>
                <a:latin typeface="Courier New" pitchFamily="49" charset="0"/>
                <a:cs typeface="Courier New" pitchFamily="49" charset="0"/>
              </a:rPr>
              <a:t> (</a:t>
            </a:r>
            <a:endParaRPr lang="en-US" sz="1600" dirty="0" smtClean="0">
              <a:solidFill>
                <a:schemeClr val="accent2"/>
              </a:solidFill>
              <a:latin typeface="Courier New" pitchFamily="49" charset="0"/>
              <a:cs typeface="Courier New" pitchFamily="49" charset="0"/>
            </a:endParaRPr>
          </a:p>
          <a:p>
            <a:pPr lvl="3" eaLnBrk="1" hangingPunct="1">
              <a:buFontTx/>
              <a:buNone/>
              <a:defRPr/>
            </a:pPr>
            <a:r>
              <a:rPr lang="en-IN" sz="1600" dirty="0" smtClean="0">
                <a:solidFill>
                  <a:schemeClr val="accent2"/>
                </a:solidFill>
                <a:latin typeface="Courier New" pitchFamily="49" charset="0"/>
                <a:cs typeface="Courier New" pitchFamily="49" charset="0"/>
              </a:rPr>
              <a:t>  </a:t>
            </a:r>
            <a:r>
              <a:rPr lang="en-IN" sz="1600" dirty="0" err="1" smtClean="0">
                <a:solidFill>
                  <a:schemeClr val="accent2"/>
                </a:solidFill>
                <a:latin typeface="Courier New" pitchFamily="49" charset="0"/>
                <a:cs typeface="Courier New" pitchFamily="49" charset="0"/>
              </a:rPr>
              <a:t>ProjectCode</a:t>
            </a:r>
            <a:r>
              <a:rPr lang="en-IN" sz="1600" dirty="0" smtClean="0">
                <a:solidFill>
                  <a:schemeClr val="accent2"/>
                </a:solidFill>
                <a:latin typeface="Courier New" pitchFamily="49" charset="0"/>
                <a:cs typeface="Courier New" pitchFamily="49" charset="0"/>
              </a:rPr>
              <a:t> int CONSTRAINT </a:t>
            </a:r>
            <a:r>
              <a:rPr lang="en-IN" sz="1600" dirty="0" err="1" smtClean="0">
                <a:solidFill>
                  <a:schemeClr val="accent2"/>
                </a:solidFill>
                <a:latin typeface="Courier New" pitchFamily="49" charset="0"/>
                <a:cs typeface="Courier New" pitchFamily="49" charset="0"/>
              </a:rPr>
              <a:t>pkProjectCode</a:t>
            </a:r>
            <a:r>
              <a:rPr lang="en-IN" sz="1600" dirty="0" smtClean="0">
                <a:solidFill>
                  <a:schemeClr val="accent2"/>
                </a:solidFill>
                <a:latin typeface="Courier New" pitchFamily="49" charset="0"/>
                <a:cs typeface="Courier New" pitchFamily="49" charset="0"/>
              </a:rPr>
              <a:t> PRIMARY KEY,</a:t>
            </a:r>
            <a:endParaRPr lang="en-US" sz="1600" dirty="0" smtClean="0">
              <a:solidFill>
                <a:schemeClr val="accent2"/>
              </a:solidFill>
              <a:latin typeface="Courier New" pitchFamily="49" charset="0"/>
              <a:cs typeface="Courier New" pitchFamily="49" charset="0"/>
            </a:endParaRPr>
          </a:p>
          <a:p>
            <a:pPr lvl="3" eaLnBrk="1" hangingPunct="1">
              <a:buFontTx/>
              <a:buNone/>
              <a:defRPr/>
            </a:pPr>
            <a:r>
              <a:rPr lang="en-US" sz="1600" dirty="0" smtClean="0">
                <a:solidFill>
                  <a:schemeClr val="accent2"/>
                </a:solidFill>
                <a:latin typeface="Courier New" pitchFamily="49" charset="0"/>
                <a:cs typeface="Courier New" pitchFamily="49" charset="0"/>
              </a:rPr>
              <a:t>  </a:t>
            </a:r>
            <a:r>
              <a:rPr lang="fr-FR" sz="1600" dirty="0" smtClean="0">
                <a:solidFill>
                  <a:schemeClr val="accent2"/>
                </a:solidFill>
                <a:latin typeface="Courier New" pitchFamily="49" charset="0"/>
                <a:cs typeface="Courier New" pitchFamily="49" charset="0"/>
              </a:rPr>
              <a:t>Description </a:t>
            </a:r>
            <a:r>
              <a:rPr lang="fr-FR" sz="1600" dirty="0" err="1" smtClean="0">
                <a:solidFill>
                  <a:schemeClr val="accent2"/>
                </a:solidFill>
                <a:latin typeface="Courier New" pitchFamily="49" charset="0"/>
                <a:cs typeface="Courier New" pitchFamily="49" charset="0"/>
              </a:rPr>
              <a:t>varchar</a:t>
            </a:r>
            <a:r>
              <a:rPr lang="fr-FR" sz="1600" dirty="0" smtClean="0">
                <a:solidFill>
                  <a:schemeClr val="accent2"/>
                </a:solidFill>
                <a:latin typeface="Courier New" pitchFamily="49" charset="0"/>
                <a:cs typeface="Courier New" pitchFamily="49" charset="0"/>
              </a:rPr>
              <a:t>(50) CONSTRAINT </a:t>
            </a:r>
            <a:r>
              <a:rPr lang="fr-FR" sz="1600" dirty="0" err="1" smtClean="0">
                <a:solidFill>
                  <a:schemeClr val="accent2"/>
                </a:solidFill>
                <a:latin typeface="Courier New" pitchFamily="49" charset="0"/>
                <a:cs typeface="Courier New" pitchFamily="49" charset="0"/>
              </a:rPr>
              <a:t>unDesc</a:t>
            </a:r>
            <a:r>
              <a:rPr lang="fr-FR" sz="1600" dirty="0" smtClean="0">
                <a:solidFill>
                  <a:schemeClr val="accent2"/>
                </a:solidFill>
                <a:latin typeface="Courier New" pitchFamily="49" charset="0"/>
                <a:cs typeface="Courier New" pitchFamily="49" charset="0"/>
              </a:rPr>
              <a:t> UNIQUE,</a:t>
            </a:r>
            <a:endParaRPr lang="en-US" sz="1600" dirty="0" smtClean="0">
              <a:solidFill>
                <a:schemeClr val="accent2"/>
              </a:solidFill>
              <a:latin typeface="Courier New" pitchFamily="49" charset="0"/>
              <a:cs typeface="Courier New" pitchFamily="49" charset="0"/>
            </a:endParaRPr>
          </a:p>
          <a:p>
            <a:pPr lvl="3" eaLnBrk="1" hangingPunct="1">
              <a:buFontTx/>
              <a:buNone/>
              <a:defRPr/>
            </a:pPr>
            <a:r>
              <a:rPr lang="en-IN" sz="1600" dirty="0" smtClean="0">
                <a:solidFill>
                  <a:schemeClr val="accent2"/>
                </a:solidFill>
                <a:latin typeface="Courier New" pitchFamily="49" charset="0"/>
                <a:cs typeface="Courier New" pitchFamily="49" charset="0"/>
              </a:rPr>
              <a:t>  …</a:t>
            </a:r>
            <a:endParaRPr lang="en-US" sz="1600" dirty="0" smtClean="0">
              <a:solidFill>
                <a:schemeClr val="accent2"/>
              </a:solidFill>
              <a:latin typeface="Courier New" pitchFamily="49" charset="0"/>
              <a:cs typeface="Courier New" pitchFamily="49" charset="0"/>
            </a:endParaRPr>
          </a:p>
          <a:p>
            <a:pPr lvl="3" eaLnBrk="1" hangingPunct="1">
              <a:buFontTx/>
              <a:buNone/>
              <a:defRPr/>
            </a:pPr>
            <a:r>
              <a:rPr lang="en-IN" sz="1600" dirty="0" smtClean="0">
                <a:solidFill>
                  <a:schemeClr val="accent2"/>
                </a:solidFill>
                <a:latin typeface="Courier New" pitchFamily="49" charset="0"/>
                <a:cs typeface="Courier New" pitchFamily="49" charset="0"/>
              </a:rPr>
              <a:t>)</a:t>
            </a:r>
            <a:endParaRPr lang="en-US" sz="1800" kern="1200" dirty="0" smtClean="0">
              <a:solidFill>
                <a:schemeClr val="accent2"/>
              </a:solidFill>
              <a:latin typeface="Arial" charset="0"/>
              <a:ea typeface="+mn-ea"/>
              <a:cs typeface="Times New Roman" pitchFamily="18" charset="0"/>
            </a:endParaRPr>
          </a:p>
        </p:txBody>
      </p:sp>
      <p:sp>
        <p:nvSpPr>
          <p:cNvPr id="8195"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b="1">
                <a:solidFill>
                  <a:srgbClr val="FF0000"/>
                </a:solidFill>
                <a:latin typeface="Tahoma" pitchFamily="34" charset="0"/>
                <a:cs typeface="Times New Roman" pitchFamily="18" charset="0"/>
              </a:rPr>
              <a:t>Implementing Data Integrity (Contd.)</a:t>
            </a:r>
          </a:p>
        </p:txBody>
      </p:sp>
    </p:spTree>
    <p:extLst>
      <p:ext uri="{BB962C8B-B14F-4D97-AF65-F5344CB8AC3E}">
        <p14:creationId xmlns:p14="http://schemas.microsoft.com/office/powerpoint/2010/main" val="22782340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4294967295"/>
          </p:nvPr>
        </p:nvSpPr>
        <p:spPr bwMode="auto">
          <a:xfrm>
            <a:off x="1830388" y="1598613"/>
            <a:ext cx="7313612" cy="1601787"/>
          </a:xfrm>
          <a:prstGeom prst="rect">
            <a:avLst/>
          </a:prstGeom>
          <a:solidFill>
            <a:srgbClr val="FFFFFF"/>
          </a:solidFill>
          <a:ln>
            <a:miter lim="800000"/>
            <a:headEnd/>
            <a:tailEnd/>
          </a:ln>
        </p:spPr>
        <p:txBody>
          <a:bodyPr/>
          <a:lstStyle/>
          <a:p>
            <a:pPr lvl="1" eaLnBrk="1" hangingPunct="1">
              <a:buFontTx/>
              <a:buBlip>
                <a:blip r:embed="rId3"/>
              </a:buBlip>
              <a:defRPr/>
            </a:pPr>
            <a:r>
              <a:rPr lang="en-US" sz="1800" kern="1200" dirty="0" smtClean="0">
                <a:solidFill>
                  <a:schemeClr val="accent2"/>
                </a:solidFill>
                <a:latin typeface="Arial" charset="0"/>
                <a:ea typeface="+mn-ea"/>
                <a:cs typeface="Times New Roman" pitchFamily="18" charset="0"/>
              </a:rPr>
              <a:t>Foreign key constraint:</a:t>
            </a:r>
          </a:p>
          <a:p>
            <a:pPr lvl="2" eaLnBrk="1" hangingPunct="1">
              <a:buFontTx/>
              <a:buBlip>
                <a:blip r:embed="rId3"/>
              </a:buBlip>
              <a:defRPr/>
            </a:pPr>
            <a:r>
              <a:rPr lang="en-US" sz="1600" kern="1200" dirty="0" smtClean="0">
                <a:solidFill>
                  <a:schemeClr val="accent2"/>
                </a:solidFill>
                <a:latin typeface="Arial" charset="0"/>
                <a:ea typeface="+mn-ea"/>
                <a:cs typeface="Times New Roman" pitchFamily="18" charset="0"/>
              </a:rPr>
              <a:t>Removes the inconsistency in two tables when the data in one table depends on the data in another table.</a:t>
            </a:r>
          </a:p>
          <a:p>
            <a:pPr lvl="2" eaLnBrk="1" hangingPunct="1">
              <a:buFontTx/>
              <a:buBlip>
                <a:blip r:embed="rId3"/>
              </a:buBlip>
              <a:defRPr/>
            </a:pPr>
            <a:r>
              <a:rPr lang="en-US" sz="1600" kern="1200" dirty="0" smtClean="0">
                <a:solidFill>
                  <a:schemeClr val="accent2"/>
                </a:solidFill>
                <a:latin typeface="Arial" charset="0"/>
                <a:ea typeface="+mn-ea"/>
                <a:cs typeface="Times New Roman" pitchFamily="18" charset="0"/>
              </a:rPr>
              <a:t>Always refers the primary key column of another table, as shown in the following figure.</a:t>
            </a:r>
          </a:p>
          <a:p>
            <a:pPr lvl="1" eaLnBrk="1" hangingPunct="1">
              <a:buFontTx/>
              <a:buNone/>
              <a:defRPr/>
            </a:pPr>
            <a:endParaRPr lang="en-US" sz="1600" dirty="0" smtClean="0">
              <a:solidFill>
                <a:schemeClr val="accent2"/>
              </a:solidFill>
              <a:latin typeface="Courier New" pitchFamily="49" charset="0"/>
              <a:cs typeface="Courier New" pitchFamily="49" charset="0"/>
            </a:endParaRPr>
          </a:p>
          <a:p>
            <a:pPr lvl="1" eaLnBrk="1" hangingPunct="1">
              <a:buFontTx/>
              <a:buNone/>
              <a:defRPr/>
            </a:pPr>
            <a:endParaRPr lang="en-US" sz="1600" dirty="0" smtClean="0">
              <a:solidFill>
                <a:schemeClr val="accent2"/>
              </a:solidFill>
              <a:latin typeface="Courier New" pitchFamily="49" charset="0"/>
              <a:cs typeface="Courier New" pitchFamily="49" charset="0"/>
            </a:endParaRPr>
          </a:p>
        </p:txBody>
      </p:sp>
      <p:sp>
        <p:nvSpPr>
          <p:cNvPr id="9219"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b="1" dirty="0">
                <a:solidFill>
                  <a:srgbClr val="FF0000"/>
                </a:solidFill>
                <a:latin typeface="Tahoma" pitchFamily="34" charset="0"/>
                <a:cs typeface="Times New Roman" pitchFamily="18" charset="0"/>
              </a:rPr>
              <a:t>Implementing Data Integrity (Contd.)</a:t>
            </a:r>
          </a:p>
        </p:txBody>
      </p:sp>
      <p:pic>
        <p:nvPicPr>
          <p:cNvPr id="9220" name="Picture 7" descr="image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276600"/>
            <a:ext cx="6408738"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96091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4294967295"/>
          </p:nvPr>
        </p:nvSpPr>
        <p:spPr bwMode="auto">
          <a:xfrm>
            <a:off x="1830388" y="1598613"/>
            <a:ext cx="7313612" cy="4573587"/>
          </a:xfrm>
          <a:prstGeom prst="rect">
            <a:avLst/>
          </a:prstGeom>
          <a:solidFill>
            <a:srgbClr val="FFFFFF"/>
          </a:solidFill>
          <a:ln>
            <a:miter lim="800000"/>
            <a:headEnd/>
            <a:tailEnd/>
          </a:ln>
        </p:spPr>
        <p:txBody>
          <a:bodyPr>
            <a:normAutofit lnSpcReduction="10000"/>
          </a:bodyPr>
          <a:lstStyle/>
          <a:p>
            <a:pPr lvl="2" eaLnBrk="1" hangingPunct="1">
              <a:buFontTx/>
              <a:buBlip>
                <a:blip r:embed="rId3"/>
              </a:buBlip>
              <a:defRPr/>
            </a:pPr>
            <a:r>
              <a:rPr lang="en-US" sz="1600" kern="1200" dirty="0" smtClean="0">
                <a:solidFill>
                  <a:schemeClr val="accent2"/>
                </a:solidFill>
                <a:latin typeface="Arial" charset="0"/>
                <a:ea typeface="+mn-ea"/>
                <a:cs typeface="Times New Roman" pitchFamily="18" charset="0"/>
              </a:rPr>
              <a:t>Syntax:</a:t>
            </a:r>
          </a:p>
          <a:p>
            <a:pPr lvl="3" eaLnBrk="1" hangingPunct="1">
              <a:buFontTx/>
              <a:buNone/>
              <a:defRPr/>
            </a:pPr>
            <a:r>
              <a:rPr lang="en-US" sz="1600" dirty="0" smtClean="0">
                <a:solidFill>
                  <a:schemeClr val="accent2"/>
                </a:solidFill>
                <a:latin typeface="Courier New" pitchFamily="49" charset="0"/>
                <a:cs typeface="Courier New" pitchFamily="49" charset="0"/>
              </a:rPr>
              <a:t> CREATE TABLE </a:t>
            </a:r>
            <a:r>
              <a:rPr lang="en-US" sz="1600" dirty="0" err="1" smtClean="0">
                <a:solidFill>
                  <a:schemeClr val="accent2"/>
                </a:solidFill>
                <a:latin typeface="Courier New" pitchFamily="49" charset="0"/>
                <a:cs typeface="Courier New" pitchFamily="49" charset="0"/>
              </a:rPr>
              <a:t>table_name</a:t>
            </a:r>
            <a:r>
              <a:rPr lang="en-US" sz="1600" dirty="0" smtClean="0">
                <a:solidFill>
                  <a:schemeClr val="accent2"/>
                </a:solidFill>
                <a:latin typeface="Courier New" pitchFamily="49" charset="0"/>
                <a:cs typeface="Courier New" pitchFamily="49" charset="0"/>
              </a:rPr>
              <a:t> (</a:t>
            </a:r>
          </a:p>
          <a:p>
            <a:pPr lvl="3" eaLnBrk="1" hangingPunct="1">
              <a:buFontTx/>
              <a:buNone/>
              <a:defRPr/>
            </a:pPr>
            <a:r>
              <a:rPr lang="en-US" sz="1600" dirty="0" smtClean="0">
                <a:solidFill>
                  <a:schemeClr val="accent2"/>
                </a:solidFill>
                <a:latin typeface="Courier New" pitchFamily="49" charset="0"/>
                <a:cs typeface="Courier New" pitchFamily="49" charset="0"/>
              </a:rPr>
              <a:t>	</a:t>
            </a:r>
            <a:r>
              <a:rPr lang="en-US" sz="1600" dirty="0" err="1" smtClean="0">
                <a:solidFill>
                  <a:schemeClr val="accent2"/>
                </a:solidFill>
                <a:latin typeface="Courier New" pitchFamily="49" charset="0"/>
                <a:cs typeface="Courier New" pitchFamily="49" charset="0"/>
              </a:rPr>
              <a:t>col_name</a:t>
            </a:r>
            <a:r>
              <a:rPr lang="en-US" sz="1600" dirty="0" smtClean="0">
                <a:solidFill>
                  <a:schemeClr val="accent2"/>
                </a:solidFill>
                <a:latin typeface="Courier New" pitchFamily="49" charset="0"/>
                <a:cs typeface="Courier New" pitchFamily="49" charset="0"/>
              </a:rPr>
              <a:t> [CONSTRAINT </a:t>
            </a:r>
            <a:r>
              <a:rPr lang="en-US" sz="1600" dirty="0" err="1" smtClean="0">
                <a:solidFill>
                  <a:schemeClr val="accent2"/>
                </a:solidFill>
                <a:latin typeface="Courier New" pitchFamily="49" charset="0"/>
                <a:cs typeface="Courier New" pitchFamily="49" charset="0"/>
              </a:rPr>
              <a:t>constraint_name</a:t>
            </a:r>
            <a:r>
              <a:rPr lang="en-US" sz="1600" dirty="0" smtClean="0">
                <a:solidFill>
                  <a:schemeClr val="accent2"/>
                </a:solidFill>
                <a:latin typeface="Courier New" pitchFamily="49" charset="0"/>
                <a:cs typeface="Courier New" pitchFamily="49" charset="0"/>
              </a:rPr>
              <a:t> FOREIGN KEY (</a:t>
            </a:r>
            <a:r>
              <a:rPr lang="en-US" sz="1600" dirty="0" err="1" smtClean="0">
                <a:solidFill>
                  <a:schemeClr val="accent2"/>
                </a:solidFill>
                <a:latin typeface="Courier New" pitchFamily="49" charset="0"/>
                <a:cs typeface="Courier New" pitchFamily="49" charset="0"/>
              </a:rPr>
              <a:t>col_name</a:t>
            </a:r>
            <a:r>
              <a:rPr lang="en-US" sz="1600" dirty="0" smtClean="0">
                <a:solidFill>
                  <a:schemeClr val="accent2"/>
                </a:solidFill>
                <a:latin typeface="Courier New" pitchFamily="49" charset="0"/>
                <a:cs typeface="Courier New" pitchFamily="49" charset="0"/>
              </a:rPr>
              <a:t> [, </a:t>
            </a:r>
            <a:r>
              <a:rPr lang="en-US" sz="1600" dirty="0" err="1" smtClean="0">
                <a:solidFill>
                  <a:schemeClr val="accent2"/>
                </a:solidFill>
                <a:latin typeface="Courier New" pitchFamily="49" charset="0"/>
                <a:cs typeface="Courier New" pitchFamily="49" charset="0"/>
              </a:rPr>
              <a:t>col_name</a:t>
            </a:r>
            <a:r>
              <a:rPr lang="en-US" sz="1600" dirty="0" smtClean="0">
                <a:solidFill>
                  <a:schemeClr val="accent2"/>
                </a:solidFill>
                <a:latin typeface="Courier New" pitchFamily="49" charset="0"/>
                <a:cs typeface="Courier New" pitchFamily="49" charset="0"/>
              </a:rPr>
              <a:t> [, …]])</a:t>
            </a:r>
          </a:p>
          <a:p>
            <a:pPr lvl="3" eaLnBrk="1" hangingPunct="1">
              <a:buFontTx/>
              <a:buNone/>
              <a:defRPr/>
            </a:pPr>
            <a:r>
              <a:rPr lang="en-US" sz="1600" dirty="0" smtClean="0">
                <a:solidFill>
                  <a:schemeClr val="accent2"/>
                </a:solidFill>
                <a:latin typeface="Courier New" pitchFamily="49" charset="0"/>
                <a:cs typeface="Courier New" pitchFamily="49" charset="0"/>
              </a:rPr>
              <a:t>	REFERENCES table_name (</a:t>
            </a:r>
            <a:r>
              <a:rPr lang="en-US" sz="1600" dirty="0" err="1" smtClean="0">
                <a:solidFill>
                  <a:schemeClr val="accent2"/>
                </a:solidFill>
                <a:latin typeface="Courier New" pitchFamily="49" charset="0"/>
                <a:cs typeface="Courier New" pitchFamily="49" charset="0"/>
              </a:rPr>
              <a:t>column_name</a:t>
            </a:r>
            <a:r>
              <a:rPr lang="en-US" sz="1600" dirty="0" smtClean="0">
                <a:solidFill>
                  <a:schemeClr val="accent2"/>
                </a:solidFill>
                <a:latin typeface="Courier New" pitchFamily="49" charset="0"/>
                <a:cs typeface="Courier New" pitchFamily="49" charset="0"/>
              </a:rPr>
              <a:t> [, </a:t>
            </a:r>
            <a:r>
              <a:rPr lang="en-US" sz="1600" dirty="0" err="1" smtClean="0">
                <a:solidFill>
                  <a:schemeClr val="accent2"/>
                </a:solidFill>
                <a:latin typeface="Courier New" pitchFamily="49" charset="0"/>
                <a:cs typeface="Courier New" pitchFamily="49" charset="0"/>
              </a:rPr>
              <a:t>column_name</a:t>
            </a:r>
            <a:r>
              <a:rPr lang="en-US" sz="1600" dirty="0" smtClean="0">
                <a:solidFill>
                  <a:schemeClr val="accent2"/>
                </a:solidFill>
                <a:latin typeface="Courier New" pitchFamily="49" charset="0"/>
                <a:cs typeface="Courier New" pitchFamily="49" charset="0"/>
              </a:rPr>
              <a:t> [, …]])]</a:t>
            </a:r>
          </a:p>
          <a:p>
            <a:pPr lvl="3" eaLnBrk="1" hangingPunct="1">
              <a:buFontTx/>
              <a:buNone/>
              <a:defRPr/>
            </a:pPr>
            <a:r>
              <a:rPr lang="en-US" sz="1600" dirty="0" smtClean="0">
                <a:solidFill>
                  <a:schemeClr val="accent2"/>
                </a:solidFill>
                <a:latin typeface="Courier New" pitchFamily="49" charset="0"/>
                <a:cs typeface="Courier New" pitchFamily="49" charset="0"/>
              </a:rPr>
              <a:t>	(</a:t>
            </a:r>
            <a:r>
              <a:rPr lang="en-US" sz="1600" dirty="0" err="1" smtClean="0">
                <a:solidFill>
                  <a:schemeClr val="accent2"/>
                </a:solidFill>
                <a:latin typeface="Courier New" pitchFamily="49" charset="0"/>
                <a:cs typeface="Courier New" pitchFamily="49" charset="0"/>
              </a:rPr>
              <a:t>col_name</a:t>
            </a:r>
            <a:r>
              <a:rPr lang="en-US" sz="1600" dirty="0" smtClean="0">
                <a:solidFill>
                  <a:schemeClr val="accent2"/>
                </a:solidFill>
                <a:latin typeface="Courier New" pitchFamily="49" charset="0"/>
                <a:cs typeface="Courier New" pitchFamily="49" charset="0"/>
              </a:rPr>
              <a:t> [, </a:t>
            </a:r>
            <a:r>
              <a:rPr lang="en-US" sz="1600" dirty="0" err="1" smtClean="0">
                <a:solidFill>
                  <a:schemeClr val="accent2"/>
                </a:solidFill>
                <a:latin typeface="Courier New" pitchFamily="49" charset="0"/>
                <a:cs typeface="Courier New" pitchFamily="49" charset="0"/>
              </a:rPr>
              <a:t>col_name</a:t>
            </a:r>
            <a:r>
              <a:rPr lang="en-US" sz="1600" dirty="0" smtClean="0">
                <a:solidFill>
                  <a:schemeClr val="accent2"/>
                </a:solidFill>
                <a:latin typeface="Courier New" pitchFamily="49" charset="0"/>
                <a:cs typeface="Courier New" pitchFamily="49" charset="0"/>
              </a:rPr>
              <a:t> [, </a:t>
            </a:r>
            <a:r>
              <a:rPr lang="en-US" sz="1600" dirty="0" err="1" smtClean="0">
                <a:solidFill>
                  <a:schemeClr val="accent2"/>
                </a:solidFill>
                <a:latin typeface="Courier New" pitchFamily="49" charset="0"/>
                <a:cs typeface="Courier New" pitchFamily="49" charset="0"/>
              </a:rPr>
              <a:t>col_name</a:t>
            </a:r>
            <a:r>
              <a:rPr lang="en-US" sz="1600" dirty="0" smtClean="0">
                <a:solidFill>
                  <a:schemeClr val="accent2"/>
                </a:solidFill>
                <a:latin typeface="Courier New" pitchFamily="49" charset="0"/>
                <a:cs typeface="Courier New" pitchFamily="49" charset="0"/>
              </a:rPr>
              <a:t> [, …]]])</a:t>
            </a:r>
          </a:p>
          <a:p>
            <a:pPr lvl="3" eaLnBrk="1" hangingPunct="1">
              <a:buFontTx/>
              <a:buNone/>
              <a:defRPr/>
            </a:pPr>
            <a:r>
              <a:rPr lang="en-US" sz="1600" dirty="0" smtClean="0">
                <a:solidFill>
                  <a:schemeClr val="accent2"/>
                </a:solidFill>
                <a:latin typeface="Courier New" pitchFamily="49" charset="0"/>
                <a:cs typeface="Courier New" pitchFamily="49" charset="0"/>
              </a:rPr>
              <a:t>	)</a:t>
            </a:r>
          </a:p>
          <a:p>
            <a:pPr lvl="2" eaLnBrk="1" hangingPunct="1">
              <a:buFontTx/>
              <a:buBlip>
                <a:blip r:embed="rId3"/>
              </a:buBlip>
              <a:defRPr/>
            </a:pPr>
            <a:r>
              <a:rPr lang="en-US" sz="1600" kern="1200" dirty="0" smtClean="0">
                <a:solidFill>
                  <a:schemeClr val="accent2"/>
                </a:solidFill>
                <a:latin typeface="Arial" charset="0"/>
                <a:cs typeface="Times New Roman" pitchFamily="18" charset="0"/>
              </a:rPr>
              <a:t>For example: </a:t>
            </a:r>
          </a:p>
          <a:p>
            <a:pPr lvl="3" eaLnBrk="1" hangingPunct="1">
              <a:buFontTx/>
              <a:buNone/>
              <a:defRPr/>
            </a:pPr>
            <a:r>
              <a:rPr lang="en-US" sz="1600" kern="1200" dirty="0" smtClean="0">
                <a:solidFill>
                  <a:schemeClr val="accent2"/>
                </a:solidFill>
                <a:latin typeface="Courier New" pitchFamily="49" charset="0"/>
                <a:cs typeface="Courier New" pitchFamily="49" charset="0"/>
              </a:rPr>
              <a:t>CREATE TABLE </a:t>
            </a:r>
            <a:r>
              <a:rPr lang="en-US" sz="1600" kern="1200" dirty="0" err="1" smtClean="0">
                <a:solidFill>
                  <a:schemeClr val="accent2"/>
                </a:solidFill>
                <a:latin typeface="Courier New" pitchFamily="49" charset="0"/>
                <a:cs typeface="Courier New" pitchFamily="49" charset="0"/>
              </a:rPr>
              <a:t>HumanResources.EmployeeLeave</a:t>
            </a:r>
            <a:r>
              <a:rPr lang="en-US" sz="1600" kern="1200" dirty="0" smtClean="0">
                <a:solidFill>
                  <a:schemeClr val="accent2"/>
                </a:solidFill>
                <a:latin typeface="Courier New" pitchFamily="49" charset="0"/>
                <a:cs typeface="Courier New" pitchFamily="49" charset="0"/>
              </a:rPr>
              <a:t> (</a:t>
            </a:r>
          </a:p>
          <a:p>
            <a:pPr lvl="3" eaLnBrk="1" hangingPunct="1">
              <a:buFontTx/>
              <a:buNone/>
              <a:defRPr/>
            </a:pPr>
            <a:r>
              <a:rPr lang="en-US" sz="1600" kern="1200" dirty="0" smtClean="0">
                <a:solidFill>
                  <a:schemeClr val="accent2"/>
                </a:solidFill>
                <a:latin typeface="Courier New" pitchFamily="49" charset="0"/>
                <a:cs typeface="Courier New" pitchFamily="49" charset="0"/>
              </a:rPr>
              <a:t>EmployeeID int CONSTRAINT </a:t>
            </a:r>
            <a:r>
              <a:rPr lang="en-US" sz="1600" kern="1200" dirty="0" err="1" smtClean="0">
                <a:solidFill>
                  <a:schemeClr val="accent2"/>
                </a:solidFill>
                <a:latin typeface="Courier New" pitchFamily="49" charset="0"/>
                <a:cs typeface="Courier New" pitchFamily="49" charset="0"/>
              </a:rPr>
              <a:t>fkEmployeeID</a:t>
            </a:r>
            <a:r>
              <a:rPr lang="en-US" sz="1600" kern="1200" dirty="0" smtClean="0">
                <a:solidFill>
                  <a:schemeClr val="accent2"/>
                </a:solidFill>
                <a:latin typeface="Courier New" pitchFamily="49" charset="0"/>
                <a:cs typeface="Courier New" pitchFamily="49" charset="0"/>
              </a:rPr>
              <a:t> REFERENCES HumanResources.Employee(EmployeeID), </a:t>
            </a:r>
          </a:p>
          <a:p>
            <a:pPr lvl="3" eaLnBrk="1" hangingPunct="1">
              <a:buFontTx/>
              <a:buNone/>
              <a:defRPr/>
            </a:pPr>
            <a:r>
              <a:rPr lang="en-US" sz="1600" kern="1200" dirty="0" err="1" smtClean="0">
                <a:solidFill>
                  <a:schemeClr val="accent2"/>
                </a:solidFill>
                <a:latin typeface="Courier New" pitchFamily="49" charset="0"/>
                <a:cs typeface="Courier New" pitchFamily="49" charset="0"/>
              </a:rPr>
              <a:t>LeaveStartDate</a:t>
            </a:r>
            <a:r>
              <a:rPr lang="en-US" sz="1600" kern="1200" dirty="0" smtClean="0">
                <a:solidFill>
                  <a:schemeClr val="accent2"/>
                </a:solidFill>
                <a:latin typeface="Courier New" pitchFamily="49" charset="0"/>
                <a:cs typeface="Courier New" pitchFamily="49" charset="0"/>
              </a:rPr>
              <a:t> datetime CONSTRAINT </a:t>
            </a:r>
            <a:r>
              <a:rPr lang="en-US" sz="1600" kern="1200" dirty="0" err="1" smtClean="0">
                <a:solidFill>
                  <a:schemeClr val="accent2"/>
                </a:solidFill>
                <a:latin typeface="Courier New" pitchFamily="49" charset="0"/>
                <a:cs typeface="Courier New" pitchFamily="49" charset="0"/>
              </a:rPr>
              <a:t>cpkLeaveStartDate</a:t>
            </a:r>
            <a:r>
              <a:rPr lang="en-US" sz="1600" kern="1200" dirty="0" smtClean="0">
                <a:solidFill>
                  <a:schemeClr val="accent2"/>
                </a:solidFill>
                <a:latin typeface="Courier New" pitchFamily="49" charset="0"/>
                <a:cs typeface="Courier New" pitchFamily="49" charset="0"/>
              </a:rPr>
              <a:t> PRIMARY KEY(EmployeeID, </a:t>
            </a:r>
            <a:r>
              <a:rPr lang="en-US" sz="1600" kern="1200" dirty="0" err="1" smtClean="0">
                <a:solidFill>
                  <a:schemeClr val="accent2"/>
                </a:solidFill>
                <a:latin typeface="Courier New" pitchFamily="49" charset="0"/>
                <a:cs typeface="Courier New" pitchFamily="49" charset="0"/>
              </a:rPr>
              <a:t>LeaveStartDate</a:t>
            </a:r>
            <a:r>
              <a:rPr lang="en-US" sz="1600" kern="1200" dirty="0" smtClean="0">
                <a:solidFill>
                  <a:schemeClr val="accent2"/>
                </a:solidFill>
                <a:latin typeface="Courier New" pitchFamily="49" charset="0"/>
                <a:cs typeface="Courier New" pitchFamily="49" charset="0"/>
              </a:rPr>
              <a:t>),</a:t>
            </a:r>
          </a:p>
          <a:p>
            <a:pPr lvl="3" eaLnBrk="1" hangingPunct="1">
              <a:buFontTx/>
              <a:buNone/>
              <a:defRPr/>
            </a:pPr>
            <a:r>
              <a:rPr lang="en-US" sz="1600" kern="1200" dirty="0" smtClean="0">
                <a:solidFill>
                  <a:schemeClr val="accent2"/>
                </a:solidFill>
                <a:latin typeface="Courier New" pitchFamily="49" charset="0"/>
                <a:cs typeface="Courier New" pitchFamily="49" charset="0"/>
              </a:rPr>
              <a:t>…</a:t>
            </a:r>
          </a:p>
          <a:p>
            <a:pPr lvl="3" eaLnBrk="1" hangingPunct="1">
              <a:buFontTx/>
              <a:buNone/>
              <a:defRPr/>
            </a:pPr>
            <a:r>
              <a:rPr lang="en-US" sz="1600" kern="1200" dirty="0" smtClean="0">
                <a:solidFill>
                  <a:schemeClr val="accent2"/>
                </a:solidFill>
                <a:latin typeface="Courier New" pitchFamily="49" charset="0"/>
                <a:cs typeface="Courier New" pitchFamily="49" charset="0"/>
              </a:rPr>
              <a:t>)</a:t>
            </a:r>
          </a:p>
          <a:p>
            <a:pPr lvl="3" eaLnBrk="1" hangingPunct="1">
              <a:buFontTx/>
              <a:buNone/>
              <a:defRPr/>
            </a:pPr>
            <a:endParaRPr lang="en-US" sz="1600" dirty="0" smtClean="0">
              <a:solidFill>
                <a:schemeClr val="accent2"/>
              </a:solidFill>
              <a:latin typeface="Courier New" pitchFamily="49" charset="0"/>
              <a:cs typeface="Courier New" pitchFamily="49" charset="0"/>
            </a:endParaRPr>
          </a:p>
          <a:p>
            <a:pPr lvl="3" eaLnBrk="1" hangingPunct="1">
              <a:buFontTx/>
              <a:buNone/>
              <a:defRPr/>
            </a:pPr>
            <a:endParaRPr lang="en-US" sz="1600" dirty="0" smtClean="0">
              <a:solidFill>
                <a:schemeClr val="accent2"/>
              </a:solidFill>
              <a:latin typeface="Courier New" pitchFamily="49" charset="0"/>
              <a:cs typeface="Courier New" pitchFamily="49" charset="0"/>
            </a:endParaRPr>
          </a:p>
          <a:p>
            <a:pPr lvl="1" eaLnBrk="1" hangingPunct="1">
              <a:buFontTx/>
              <a:buNone/>
              <a:defRPr/>
            </a:pPr>
            <a:endParaRPr lang="en-US" sz="1600" dirty="0" smtClean="0">
              <a:solidFill>
                <a:schemeClr val="accent2"/>
              </a:solidFill>
              <a:latin typeface="Courier New" pitchFamily="49" charset="0"/>
              <a:cs typeface="Courier New" pitchFamily="49" charset="0"/>
            </a:endParaRPr>
          </a:p>
          <a:p>
            <a:pPr lvl="1" eaLnBrk="1" hangingPunct="1">
              <a:buFontTx/>
              <a:buNone/>
              <a:defRPr/>
            </a:pPr>
            <a:endParaRPr lang="en-US" sz="1600" dirty="0" smtClean="0">
              <a:solidFill>
                <a:schemeClr val="accent2"/>
              </a:solidFill>
              <a:latin typeface="Courier New" pitchFamily="49" charset="0"/>
              <a:cs typeface="Courier New" pitchFamily="49" charset="0"/>
            </a:endParaRPr>
          </a:p>
        </p:txBody>
      </p:sp>
      <p:sp>
        <p:nvSpPr>
          <p:cNvPr id="10243" name="Text Box 3"/>
          <p:cNvSpPr txBox="1">
            <a:spLocks noChangeArrowheads="1"/>
          </p:cNvSpPr>
          <p:nvPr/>
        </p:nvSpPr>
        <p:spPr bwMode="auto">
          <a:xfrm>
            <a:off x="152400" y="71120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b="1" dirty="0">
                <a:solidFill>
                  <a:srgbClr val="FF0000"/>
                </a:solidFill>
                <a:latin typeface="Tahoma" pitchFamily="34" charset="0"/>
                <a:cs typeface="Times New Roman" pitchFamily="18" charset="0"/>
              </a:rPr>
              <a:t>Implementing Data Integrity (Contd.)</a:t>
            </a:r>
          </a:p>
        </p:txBody>
      </p:sp>
    </p:spTree>
    <p:extLst>
      <p:ext uri="{BB962C8B-B14F-4D97-AF65-F5344CB8AC3E}">
        <p14:creationId xmlns:p14="http://schemas.microsoft.com/office/powerpoint/2010/main" val="31341656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63</TotalTime>
  <Words>5175</Words>
  <Application>Microsoft Office PowerPoint</Application>
  <PresentationFormat>On-screen Show (4:3)</PresentationFormat>
  <Paragraphs>622</Paragraphs>
  <Slides>41</Slides>
  <Notes>40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Samatha</dc:creator>
  <cp:lastModifiedBy>Samatha</cp:lastModifiedBy>
  <cp:revision>3</cp:revision>
  <dcterms:created xsi:type="dcterms:W3CDTF">2015-10-17T01:30:07Z</dcterms:created>
  <dcterms:modified xsi:type="dcterms:W3CDTF">2016-11-24T07:08:46Z</dcterms:modified>
</cp:coreProperties>
</file>