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25D30-0E82-4036-964E-626A9201557F}" type="datetimeFigureOut">
              <a:rPr lang="en-IN" smtClean="0"/>
              <a:t>24-11-2016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DE1212-F953-49ED-BBD1-C2E3E197860E}" type="slidenum">
              <a:rPr lang="en-IN" smtClean="0"/>
              <a:t>‹#›</a:t>
            </a:fld>
            <a:endParaRPr lang="en-IN"/>
          </a:p>
        </p:txBody>
      </p:sp>
    </p:spTree>
    <p:extLst>
      <p:ext uri="{BB962C8B-B14F-4D97-AF65-F5344CB8AC3E}">
        <p14:creationId xmlns:p14="http://schemas.microsoft.com/office/powerpoint/2010/main" val="66239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740CA95-079E-4C82-B8FE-CE9FC26A76CF}" type="slidenum">
              <a:rPr lang="en-US" sz="1200" smtClean="0"/>
              <a:pPr eaLnBrk="1" hangingPunct="1"/>
              <a:t>2</a:t>
            </a:fld>
            <a:endParaRPr 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solidFill>
                  <a:schemeClr val="accent2"/>
                </a:solidFill>
                <a:latin typeface="Arial" pitchFamily="34" charset="0"/>
                <a:cs typeface="Times New Roman" pitchFamily="18" charset="0"/>
              </a:rPr>
              <a:t>Example:</a:t>
            </a:r>
          </a:p>
          <a:p>
            <a:pPr lvl="1"/>
            <a:r>
              <a:rPr lang="en-US" sz="1400" smtClean="0">
                <a:solidFill>
                  <a:schemeClr val="accent2"/>
                </a:solidFill>
                <a:latin typeface="Arial "/>
              </a:rPr>
              <a:t>Adding a column in the existing table EmployeeLeave</a:t>
            </a:r>
            <a:endParaRPr lang="en-US" smtClean="0">
              <a:solidFill>
                <a:schemeClr val="accent2"/>
              </a:solidFill>
              <a:latin typeface="Arial" pitchFamily="34" charset="0"/>
              <a:cs typeface="Times New Roman" pitchFamily="18" charset="0"/>
            </a:endParaRPr>
          </a:p>
          <a:p>
            <a:pPr lvl="1"/>
            <a:endParaRPr lang="en-US" sz="900" smtClean="0">
              <a:solidFill>
                <a:schemeClr val="accent2"/>
              </a:solidFill>
              <a:latin typeface="Arial "/>
            </a:endParaRPr>
          </a:p>
          <a:p>
            <a:pPr lvl="2"/>
            <a:r>
              <a:rPr lang="en-US" smtClean="0">
                <a:solidFill>
                  <a:schemeClr val="accent2"/>
                </a:solidFill>
                <a:latin typeface="Arial "/>
              </a:rPr>
              <a:t>ALTER TABLE HumanResources.EmployeeLeave</a:t>
            </a:r>
          </a:p>
          <a:p>
            <a:pPr lvl="2"/>
            <a:r>
              <a:rPr lang="en-US" smtClean="0">
                <a:solidFill>
                  <a:schemeClr val="accent2"/>
                </a:solidFill>
                <a:latin typeface="Arial "/>
              </a:rPr>
              <a:t>ADD ClaimDetails DSCRP NOT NULL</a:t>
            </a:r>
          </a:p>
          <a:p>
            <a:pPr lvl="2"/>
            <a:r>
              <a:rPr lang="en-US" smtClean="0">
                <a:solidFill>
                  <a:schemeClr val="accent2"/>
                </a:solidFill>
                <a:latin typeface="Arial "/>
              </a:rPr>
              <a:t>CONSTRAINT chkDefClaim DEFAULT 'No Claim‘</a:t>
            </a:r>
          </a:p>
          <a:p>
            <a:pPr lvl="2"/>
            <a:endParaRPr lang="en-US" smtClean="0">
              <a:solidFill>
                <a:schemeClr val="accent2"/>
              </a:solidFill>
              <a:latin typeface="Arial "/>
            </a:endParaRPr>
          </a:p>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CA9AA93-834C-4B9B-90D1-FAE3DF11CD2C}" type="slidenum">
              <a:rPr lang="en-US" sz="1200" smtClean="0"/>
              <a:pPr eaLnBrk="1" hangingPunct="1"/>
              <a:t>11</a:t>
            </a:fld>
            <a:endParaRPr lang="en-US" sz="12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07F92FD-7752-4126-8FD7-FAB60DFDC2A6}" type="slidenum">
              <a:rPr lang="en-US" sz="1200" smtClean="0"/>
              <a:pPr eaLnBrk="1" hangingPunct="1"/>
              <a:t>12</a:t>
            </a:fld>
            <a:endParaRPr 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2184C1E-5728-4467-9288-D8CD98060E47}" type="slidenum">
              <a:rPr lang="en-US" sz="1200" smtClean="0"/>
              <a:pPr eaLnBrk="1" hangingPunct="1"/>
              <a:t>3</a:t>
            </a:fld>
            <a:endParaRPr lang="en-US"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solidFill>
                  <a:schemeClr val="accent2"/>
                </a:solidFill>
                <a:latin typeface="Arial" pitchFamily="34" charset="0"/>
                <a:cs typeface="Times New Roman" pitchFamily="18" charset="0"/>
              </a:rPr>
              <a:t>Example:</a:t>
            </a:r>
          </a:p>
          <a:p>
            <a:pPr lvl="1"/>
            <a:r>
              <a:rPr lang="en-US" sz="1400" smtClean="0">
                <a:solidFill>
                  <a:schemeClr val="accent2"/>
                </a:solidFill>
                <a:latin typeface="Arial "/>
              </a:rPr>
              <a:t>Adding a column in the existing table EmployeeLeave</a:t>
            </a:r>
            <a:endParaRPr lang="en-US" smtClean="0">
              <a:solidFill>
                <a:schemeClr val="accent2"/>
              </a:solidFill>
              <a:latin typeface="Arial" pitchFamily="34" charset="0"/>
              <a:cs typeface="Times New Roman" pitchFamily="18" charset="0"/>
            </a:endParaRPr>
          </a:p>
          <a:p>
            <a:pPr lvl="1"/>
            <a:endParaRPr lang="en-US" sz="900" smtClean="0">
              <a:solidFill>
                <a:schemeClr val="accent2"/>
              </a:solidFill>
              <a:latin typeface="Arial "/>
            </a:endParaRPr>
          </a:p>
          <a:p>
            <a:pPr lvl="2"/>
            <a:r>
              <a:rPr lang="en-US" smtClean="0">
                <a:solidFill>
                  <a:schemeClr val="accent2"/>
                </a:solidFill>
                <a:latin typeface="Arial "/>
              </a:rPr>
              <a:t>ALTER TABLE HumanResources.EmployeeLeave</a:t>
            </a:r>
          </a:p>
          <a:p>
            <a:pPr lvl="2"/>
            <a:r>
              <a:rPr lang="en-US" smtClean="0">
                <a:solidFill>
                  <a:schemeClr val="accent2"/>
                </a:solidFill>
                <a:latin typeface="Arial "/>
              </a:rPr>
              <a:t>ADD ClaimDetails DSCRP NOT NULL</a:t>
            </a:r>
          </a:p>
          <a:p>
            <a:pPr lvl="2"/>
            <a:r>
              <a:rPr lang="en-US" smtClean="0">
                <a:solidFill>
                  <a:schemeClr val="accent2"/>
                </a:solidFill>
                <a:latin typeface="Arial "/>
              </a:rPr>
              <a:t>CONSTRAINT chkDefClaim DEFAULT 'No Claim‘</a:t>
            </a:r>
          </a:p>
          <a:p>
            <a:pPr lvl="2"/>
            <a:endParaRPr lang="en-US" smtClean="0">
              <a:solidFill>
                <a:schemeClr val="accent2"/>
              </a:solidFill>
              <a:latin typeface="Arial "/>
            </a:endParaRP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251CBF69-BB1F-479A-86A5-7887A53BF5B9}" type="slidenum">
              <a:rPr lang="en-US" sz="1200" smtClean="0"/>
              <a:pPr eaLnBrk="1" hangingPunct="1"/>
              <a:t>4</a:t>
            </a:fld>
            <a:endParaRPr 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solidFill>
                  <a:schemeClr val="accent2"/>
                </a:solidFill>
                <a:latin typeface="Arial" pitchFamily="34" charset="0"/>
                <a:cs typeface="Times New Roman" pitchFamily="18" charset="0"/>
              </a:rPr>
              <a:t>Example:</a:t>
            </a:r>
          </a:p>
          <a:p>
            <a:pPr lvl="1"/>
            <a:r>
              <a:rPr lang="en-US" sz="1400" smtClean="0">
                <a:solidFill>
                  <a:schemeClr val="accent2"/>
                </a:solidFill>
                <a:latin typeface="Arial "/>
              </a:rPr>
              <a:t>Adding a column in the existing table EmployeeLeave</a:t>
            </a:r>
            <a:endParaRPr lang="en-US" smtClean="0">
              <a:solidFill>
                <a:schemeClr val="accent2"/>
              </a:solidFill>
              <a:latin typeface="Arial" pitchFamily="34" charset="0"/>
              <a:cs typeface="Times New Roman" pitchFamily="18" charset="0"/>
            </a:endParaRPr>
          </a:p>
          <a:p>
            <a:pPr lvl="1"/>
            <a:endParaRPr lang="en-US" sz="900" smtClean="0">
              <a:solidFill>
                <a:schemeClr val="accent2"/>
              </a:solidFill>
              <a:latin typeface="Arial "/>
            </a:endParaRPr>
          </a:p>
          <a:p>
            <a:pPr lvl="2"/>
            <a:r>
              <a:rPr lang="en-US" smtClean="0">
                <a:solidFill>
                  <a:schemeClr val="accent2"/>
                </a:solidFill>
                <a:latin typeface="Arial "/>
              </a:rPr>
              <a:t>ALTER TABLE HumanResources.EmployeeLeave</a:t>
            </a:r>
          </a:p>
          <a:p>
            <a:pPr lvl="2"/>
            <a:r>
              <a:rPr lang="en-US" smtClean="0">
                <a:solidFill>
                  <a:schemeClr val="accent2"/>
                </a:solidFill>
                <a:latin typeface="Arial "/>
              </a:rPr>
              <a:t>ADD ClaimDetails DSCRP NOT NULL</a:t>
            </a:r>
          </a:p>
          <a:p>
            <a:pPr lvl="2"/>
            <a:r>
              <a:rPr lang="en-US" smtClean="0">
                <a:solidFill>
                  <a:schemeClr val="accent2"/>
                </a:solidFill>
                <a:latin typeface="Arial "/>
              </a:rPr>
              <a:t>CONSTRAINT chkDefClaim DEFAULT 'No Claim‘</a:t>
            </a:r>
          </a:p>
          <a:p>
            <a:pPr lvl="2"/>
            <a:endParaRPr lang="en-US" smtClean="0">
              <a:solidFill>
                <a:schemeClr val="accent2"/>
              </a:solidFill>
              <a:latin typeface="Arial "/>
            </a:endParaRP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163BC41-E45E-4952-AE53-D591E3FBAE2E}" type="slidenum">
              <a:rPr lang="en-US" sz="1200" smtClean="0"/>
              <a:pPr eaLnBrk="1" hangingPunct="1"/>
              <a:t>5</a:t>
            </a:fld>
            <a:endParaRPr 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Table Deletion</a:t>
            </a:r>
          </a:p>
          <a:p>
            <a:r>
              <a:rPr lang="en-US" smtClean="0"/>
              <a:t>Tell the students that once a table is dropped, it cannot be referred to unless recreated.</a:t>
            </a:r>
          </a:p>
          <a:p>
            <a:r>
              <a:rPr lang="en-US" b="1" smtClean="0"/>
              <a:t>Additional Inputs</a:t>
            </a:r>
          </a:p>
          <a:p>
            <a:r>
              <a:rPr lang="en-US" smtClean="0"/>
              <a:t>Before dropping a table, you must remove any references between the table and any other object.</a:t>
            </a:r>
            <a:endParaRPr lang="en-US" sz="1400" smtClean="0">
              <a:solidFill>
                <a:schemeClr val="accent2"/>
              </a:solidFill>
              <a:latin typeface="Arial" pitchFamily="34" charset="0"/>
              <a:cs typeface="Times New Roman" pitchFamily="18" charset="0"/>
            </a:endParaRPr>
          </a:p>
          <a:p>
            <a:r>
              <a:rPr lang="en-US" sz="1400" b="1" smtClean="0">
                <a:solidFill>
                  <a:schemeClr val="accent2"/>
                </a:solidFill>
                <a:latin typeface="Arial" pitchFamily="34" charset="0"/>
                <a:cs typeface="Times New Roman" pitchFamily="18" charset="0"/>
              </a:rPr>
              <a:t>Example:</a:t>
            </a:r>
          </a:p>
          <a:p>
            <a:pPr lvl="1"/>
            <a:r>
              <a:rPr lang="en-US" sz="1600" smtClean="0">
                <a:solidFill>
                  <a:schemeClr val="accent2"/>
                </a:solidFill>
                <a:latin typeface="Arial "/>
              </a:rPr>
              <a:t>Removing the EmployeeLeave table.</a:t>
            </a:r>
            <a:endParaRPr lang="en-US" sz="1400" smtClean="0">
              <a:solidFill>
                <a:schemeClr val="accent2"/>
              </a:solidFill>
              <a:latin typeface="Arial" pitchFamily="34" charset="0"/>
              <a:cs typeface="Times New Roman" pitchFamily="18" charset="0"/>
            </a:endParaRPr>
          </a:p>
          <a:p>
            <a:pPr lvl="1"/>
            <a:endParaRPr lang="en-US" sz="1000" smtClean="0">
              <a:solidFill>
                <a:schemeClr val="accent2"/>
              </a:solidFill>
              <a:latin typeface="Arial "/>
            </a:endParaRPr>
          </a:p>
          <a:p>
            <a:pPr lvl="1"/>
            <a:r>
              <a:rPr lang="en-US" sz="1000" smtClean="0">
                <a:solidFill>
                  <a:schemeClr val="accent2"/>
                </a:solidFill>
                <a:latin typeface="Arial "/>
              </a:rPr>
              <a:t>DROP TABLE HumanResources.EmployeeLeave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24FFC918-AF2B-4EFF-B018-1C110E9653BB}" type="slidenum">
              <a:rPr lang="en-US" sz="1200" smtClean="0"/>
              <a:pPr eaLnBrk="1" hangingPunct="1"/>
              <a:t>6</a:t>
            </a:fld>
            <a:endParaRPr 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Table Deletion</a:t>
            </a:r>
          </a:p>
          <a:p>
            <a:r>
              <a:rPr lang="en-US" smtClean="0"/>
              <a:t>Tell the students that once a table is dropped, it cannot be referred to unless recreated.</a:t>
            </a:r>
          </a:p>
          <a:p>
            <a:r>
              <a:rPr lang="en-US" b="1" smtClean="0"/>
              <a:t>Additional Inputs</a:t>
            </a:r>
          </a:p>
          <a:p>
            <a:r>
              <a:rPr lang="en-US" smtClean="0"/>
              <a:t>Before dropping a table, you must remove any references between the table and any other object.</a:t>
            </a:r>
            <a:endParaRPr lang="en-US" sz="1400" smtClean="0">
              <a:solidFill>
                <a:schemeClr val="accent2"/>
              </a:solidFill>
              <a:latin typeface="Arial" pitchFamily="34" charset="0"/>
              <a:cs typeface="Times New Roman" pitchFamily="18" charset="0"/>
            </a:endParaRPr>
          </a:p>
          <a:p>
            <a:r>
              <a:rPr lang="en-US" sz="1400" b="1" smtClean="0">
                <a:solidFill>
                  <a:schemeClr val="accent2"/>
                </a:solidFill>
                <a:latin typeface="Arial" pitchFamily="34" charset="0"/>
                <a:cs typeface="Times New Roman" pitchFamily="18" charset="0"/>
              </a:rPr>
              <a:t>Example:</a:t>
            </a:r>
          </a:p>
          <a:p>
            <a:pPr lvl="1"/>
            <a:r>
              <a:rPr lang="en-US" sz="1600" smtClean="0">
                <a:solidFill>
                  <a:schemeClr val="accent2"/>
                </a:solidFill>
                <a:latin typeface="Arial "/>
              </a:rPr>
              <a:t>Removing the EmployeeLeave table.</a:t>
            </a:r>
            <a:endParaRPr lang="en-US" sz="1400" smtClean="0">
              <a:solidFill>
                <a:schemeClr val="accent2"/>
              </a:solidFill>
              <a:latin typeface="Arial" pitchFamily="34" charset="0"/>
              <a:cs typeface="Times New Roman" pitchFamily="18" charset="0"/>
            </a:endParaRPr>
          </a:p>
          <a:p>
            <a:pPr lvl="1"/>
            <a:endParaRPr lang="en-US" sz="1000" smtClean="0">
              <a:solidFill>
                <a:schemeClr val="accent2"/>
              </a:solidFill>
              <a:latin typeface="Arial "/>
            </a:endParaRPr>
          </a:p>
          <a:p>
            <a:pPr lvl="1"/>
            <a:r>
              <a:rPr lang="en-US" sz="1000" smtClean="0">
                <a:solidFill>
                  <a:schemeClr val="accent2"/>
                </a:solidFill>
                <a:latin typeface="Arial "/>
              </a:rPr>
              <a:t>DROP TABLE HumanResources.EmployeeLeave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FECA0D7-DABA-40B9-BAA5-AAD9567D3CAB}" type="slidenum">
              <a:rPr lang="en-US" sz="1200" smtClean="0"/>
              <a:pPr eaLnBrk="1" hangingPunct="1"/>
              <a:t>7</a:t>
            </a:fld>
            <a:endParaRPr 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8C87E1A9-FB53-4862-A85F-FEBB9A4DDC0E}" type="slidenum">
              <a:rPr lang="en-US" sz="1200" smtClean="0"/>
              <a:pPr eaLnBrk="1" hangingPunct="1"/>
              <a:t>8</a:t>
            </a:fld>
            <a:endParaRPr 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17EC3CF-B381-4A99-95B3-E9EB97DF7BA7}" type="slidenum">
              <a:rPr lang="en-US" sz="1200" smtClean="0"/>
              <a:pPr eaLnBrk="1" hangingPunct="1"/>
              <a:t>9</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F73ADB0-73E5-4ED5-91C3-C47F1D6B01D3}" type="slidenum">
              <a:rPr lang="en-US" sz="1200" smtClean="0"/>
              <a:pPr eaLnBrk="1" hangingPunct="1"/>
              <a:t>10</a:t>
            </a:fld>
            <a:endParaRPr 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1F5C5B-C228-40DD-B5B6-D6C40EED6576}" type="datetimeFigureOut">
              <a:rPr lang="en-IN" smtClean="0"/>
              <a:t>24-11-2016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7057E2F-11F8-400D-BB22-B9A25F7A218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1F5C5B-C228-40DD-B5B6-D6C40EED6576}" type="datetimeFigureOut">
              <a:rPr lang="en-IN" smtClean="0"/>
              <a:t>24-11-2016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7057E2F-11F8-400D-BB22-B9A25F7A21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1F5C5B-C228-40DD-B5B6-D6C40EED6576}" type="datetimeFigureOut">
              <a:rPr lang="en-IN" smtClean="0"/>
              <a:t>24-11-2016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7057E2F-11F8-400D-BB22-B9A25F7A218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156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1F5C5B-C228-40DD-B5B6-D6C40EED6576}" type="datetimeFigureOut">
              <a:rPr lang="en-IN" smtClean="0"/>
              <a:t>24-11-2016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7057E2F-11F8-400D-BB22-B9A25F7A218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1F5C5B-C228-40DD-B5B6-D6C40EED6576}" type="datetimeFigureOut">
              <a:rPr lang="en-IN" smtClean="0"/>
              <a:t>24-11-2016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7057E2F-11F8-400D-BB22-B9A25F7A218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1F5C5B-C228-40DD-B5B6-D6C40EED6576}" type="datetimeFigureOut">
              <a:rPr lang="en-IN" smtClean="0"/>
              <a:t>24-11-2016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7057E2F-11F8-400D-BB22-B9A25F7A218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1F5C5B-C228-40DD-B5B6-D6C40EED6576}" type="datetimeFigureOut">
              <a:rPr lang="en-IN" smtClean="0"/>
              <a:t>24-11-2016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7057E2F-11F8-400D-BB22-B9A25F7A218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1F5C5B-C228-40DD-B5B6-D6C40EED6576}" type="datetimeFigureOut">
              <a:rPr lang="en-IN" smtClean="0"/>
              <a:t>24-11-2016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7057E2F-11F8-400D-BB22-B9A25F7A218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1F5C5B-C228-40DD-B5B6-D6C40EED6576}" type="datetimeFigureOut">
              <a:rPr lang="en-IN" smtClean="0"/>
              <a:t>24-11-2016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7057E2F-11F8-400D-BB22-B9A25F7A21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1F5C5B-C228-40DD-B5B6-D6C40EED6576}" type="datetimeFigureOut">
              <a:rPr lang="en-IN" smtClean="0"/>
              <a:t>24-11-2016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7057E2F-11F8-400D-BB22-B9A25F7A218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1F5C5B-C228-40DD-B5B6-D6C40EED6576}" type="datetimeFigureOut">
              <a:rPr lang="en-IN" smtClean="0"/>
              <a:t>24-11-2016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7057E2F-11F8-400D-BB22-B9A25F7A218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1F5C5B-C228-40DD-B5B6-D6C40EED6576}" type="datetimeFigureOut">
              <a:rPr lang="en-IN" smtClean="0"/>
              <a:t>24-11-2016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7057E2F-11F8-400D-BB22-B9A25F7A218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In this session, you will learn to:</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Manage tables</a:t>
            </a: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2051" name="Text Box 3"/>
          <p:cNvSpPr txBox="1">
            <a:spLocks noChangeArrowheads="1"/>
          </p:cNvSpPr>
          <p:nvPr/>
        </p:nvSpPr>
        <p:spPr bwMode="auto">
          <a:xfrm>
            <a:off x="2286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Objectives</a:t>
            </a:r>
          </a:p>
        </p:txBody>
      </p:sp>
    </p:spTree>
    <p:extLst>
      <p:ext uri="{BB962C8B-B14F-4D97-AF65-F5344CB8AC3E}">
        <p14:creationId xmlns:p14="http://schemas.microsoft.com/office/powerpoint/2010/main" val="36798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sz="half" idx="1"/>
          </p:nvPr>
        </p:nvSpPr>
        <p:spPr bwMode="auto">
          <a:xfrm>
            <a:off x="1527175" y="1600200"/>
            <a:ext cx="7313613" cy="464978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36600" lvl="1" indent="-276225">
              <a:buFontTx/>
              <a:buBlip>
                <a:blip r:embed="rId3"/>
              </a:buBlip>
            </a:pPr>
            <a:r>
              <a:rPr lang="en-US" sz="1800" smtClean="0">
                <a:solidFill>
                  <a:schemeClr val="accent2"/>
                </a:solidFill>
                <a:latin typeface="Arial "/>
              </a:rPr>
              <a:t>Four partitions need to be created in the Sales table based on the following dates of sale:</a:t>
            </a:r>
          </a:p>
          <a:p>
            <a:pPr marL="736600" lvl="1" indent="-276225">
              <a:buFontTx/>
              <a:buNone/>
            </a:pPr>
            <a:r>
              <a:rPr lang="en-US" sz="1800" smtClean="0">
                <a:solidFill>
                  <a:schemeClr val="accent2"/>
                </a:solidFill>
                <a:latin typeface="Arial "/>
              </a:rPr>
              <a:t>	1.   01-01-2004</a:t>
            </a:r>
          </a:p>
          <a:p>
            <a:pPr marL="736600" lvl="1" indent="-276225">
              <a:buFontTx/>
              <a:buNone/>
            </a:pPr>
            <a:r>
              <a:rPr lang="en-US" sz="1800" smtClean="0">
                <a:solidFill>
                  <a:schemeClr val="accent2"/>
                </a:solidFill>
                <a:latin typeface="Arial "/>
              </a:rPr>
              <a:t>	2.   01-01-2007</a:t>
            </a:r>
          </a:p>
          <a:p>
            <a:pPr marL="736600" lvl="1" indent="-276225">
              <a:buFontTx/>
              <a:buNone/>
            </a:pPr>
            <a:r>
              <a:rPr lang="en-US" sz="1800" smtClean="0">
                <a:solidFill>
                  <a:schemeClr val="accent2"/>
                </a:solidFill>
                <a:latin typeface="Arial "/>
              </a:rPr>
              <a:t>	3.   01-01-2010</a:t>
            </a:r>
          </a:p>
          <a:p>
            <a:pPr marL="736600" lvl="1" indent="-276225">
              <a:buFontTx/>
              <a:buBlip>
                <a:blip r:embed="rId3"/>
              </a:buBlip>
            </a:pPr>
            <a:r>
              <a:rPr lang="en-US" sz="1800" smtClean="0">
                <a:solidFill>
                  <a:schemeClr val="accent2"/>
                </a:solidFill>
                <a:latin typeface="Arial "/>
              </a:rPr>
              <a:t>How will you create the Sales table?</a:t>
            </a:r>
          </a:p>
          <a:p>
            <a:pPr marL="736600" lvl="1" indent="-276225">
              <a:buFontTx/>
              <a:buBlip>
                <a:blip r:embed="rId3"/>
              </a:buBlip>
            </a:pPr>
            <a:endParaRPr lang="en-US" sz="1800" smtClean="0">
              <a:solidFill>
                <a:schemeClr val="accent2"/>
              </a:solidFill>
              <a:latin typeface="Arial "/>
            </a:endParaRPr>
          </a:p>
          <a:p>
            <a:pPr marL="736600" lvl="1" indent="-276225">
              <a:buFontTx/>
              <a:buNone/>
            </a:pPr>
            <a:endParaRPr lang="en-US" sz="1800" smtClean="0">
              <a:solidFill>
                <a:schemeClr val="accent2"/>
              </a:solidFill>
              <a:latin typeface="Arial "/>
            </a:endParaRPr>
          </a:p>
        </p:txBody>
      </p:sp>
      <p:sp>
        <p:nvSpPr>
          <p:cNvPr id="1126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a:t>
            </a:r>
            <a:r>
              <a:rPr lang="en-US" b="1" dirty="0">
                <a:solidFill>
                  <a:srgbClr val="FF0000"/>
                </a:solidFill>
                <a:latin typeface="Tahoma" pitchFamily="34" charset="0"/>
                <a:cs typeface="Times New Roman" pitchFamily="18" charset="0"/>
              </a:rPr>
              <a:t>Demo: Creating a Partitioned Table (Contd.)</a:t>
            </a:r>
          </a:p>
        </p:txBody>
      </p:sp>
    </p:spTree>
    <p:extLst>
      <p:ext uri="{BB962C8B-B14F-4D97-AF65-F5344CB8AC3E}">
        <p14:creationId xmlns:p14="http://schemas.microsoft.com/office/powerpoint/2010/main" val="134347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5588" y="1598613"/>
            <a:ext cx="7313612" cy="41132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pPr>
            <a:r>
              <a:rPr lang="en-US" sz="2000" smtClean="0">
                <a:solidFill>
                  <a:schemeClr val="accent2"/>
                </a:solidFill>
                <a:latin typeface="Arial" pitchFamily="34" charset="0"/>
                <a:cs typeface="Times New Roman" pitchFamily="18" charset="0"/>
              </a:rPr>
              <a:t>Solution:</a:t>
            </a:r>
          </a:p>
          <a:p>
            <a:pPr marL="736600" lvl="1" indent="-276225">
              <a:buFontTx/>
              <a:buBlip>
                <a:blip r:embed="rId4"/>
              </a:buBlip>
            </a:pPr>
            <a:r>
              <a:rPr lang="en-US" sz="1800" smtClean="0">
                <a:solidFill>
                  <a:schemeClr val="accent2"/>
                </a:solidFill>
                <a:latin typeface="Arial "/>
              </a:rPr>
              <a:t>To create the Sales table, you need to perform the following tasks:</a:t>
            </a:r>
          </a:p>
          <a:p>
            <a:pPr marL="1198563" lvl="2" indent="-288925">
              <a:buFontTx/>
              <a:buNone/>
            </a:pPr>
            <a:r>
              <a:rPr lang="en-US" sz="1600" smtClean="0">
                <a:solidFill>
                  <a:schemeClr val="accent2"/>
                </a:solidFill>
                <a:latin typeface="Arial "/>
              </a:rPr>
              <a:t>1.  Create a partition function. </a:t>
            </a:r>
          </a:p>
          <a:p>
            <a:pPr marL="1198563" lvl="2" indent="-288925">
              <a:buFontTx/>
              <a:buNone/>
            </a:pPr>
            <a:r>
              <a:rPr lang="en-US" sz="1600" smtClean="0">
                <a:solidFill>
                  <a:schemeClr val="accent2"/>
                </a:solidFill>
                <a:latin typeface="Arial "/>
              </a:rPr>
              <a:t>2.  Create a partition scheme.</a:t>
            </a:r>
          </a:p>
          <a:p>
            <a:pPr marL="1198563" lvl="2" indent="-288925">
              <a:buFontTx/>
              <a:buNone/>
            </a:pPr>
            <a:r>
              <a:rPr lang="en-US" sz="1600" smtClean="0">
                <a:solidFill>
                  <a:schemeClr val="accent2"/>
                </a:solidFill>
                <a:latin typeface="Arial "/>
              </a:rPr>
              <a:t>3.  Create a table by using the partition scheme.</a:t>
            </a:r>
          </a:p>
        </p:txBody>
      </p:sp>
      <p:sp>
        <p:nvSpPr>
          <p:cNvPr id="1229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a:t>
            </a:r>
            <a:r>
              <a:rPr lang="en-US" b="1" dirty="0">
                <a:solidFill>
                  <a:srgbClr val="FF0000"/>
                </a:solidFill>
                <a:latin typeface="Tahoma" pitchFamily="34" charset="0"/>
                <a:cs typeface="Times New Roman" pitchFamily="18" charset="0"/>
              </a:rPr>
              <a:t>Demo: Creating a Partitioned Table (Contd.) </a:t>
            </a:r>
          </a:p>
        </p:txBody>
      </p:sp>
    </p:spTree>
    <p:extLst>
      <p:ext uri="{BB962C8B-B14F-4D97-AF65-F5344CB8AC3E}">
        <p14:creationId xmlns:p14="http://schemas.microsoft.com/office/powerpoint/2010/main" val="1011294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cs typeface="Times New Roman" pitchFamily="18" charset="0"/>
              </a:rPr>
              <a:t>In this session, you learned that:</a:t>
            </a:r>
            <a:endParaRPr lang="en-US" sz="1800" smtClean="0">
              <a:solidFill>
                <a:schemeClr val="accent2"/>
              </a:solidFill>
              <a:latin typeface="Arial" pitchFamily="34" charset="0"/>
              <a:cs typeface="Times New Roman" pitchFamily="18" charset="0"/>
            </a:endParaRPr>
          </a:p>
          <a:p>
            <a:pPr lvl="1" eaLnBrk="1" hangingPunct="1">
              <a:buFontTx/>
              <a:buBlip>
                <a:blip r:embed="rId4"/>
              </a:buBlip>
            </a:pPr>
            <a:r>
              <a:rPr lang="en-US" sz="1800" smtClean="0">
                <a:solidFill>
                  <a:schemeClr val="accent2"/>
                </a:solidFill>
                <a:latin typeface="Arial" pitchFamily="34" charset="0"/>
                <a:cs typeface="Times New Roman" pitchFamily="18" charset="0"/>
              </a:rPr>
              <a:t>The ALTER TABLE statement is used to modify a table.</a:t>
            </a:r>
          </a:p>
          <a:p>
            <a:pPr lvl="1" eaLnBrk="1" hangingPunct="1">
              <a:buFontTx/>
              <a:buBlip>
                <a:blip r:embed="rId4"/>
              </a:buBlip>
            </a:pPr>
            <a:r>
              <a:rPr lang="en-US" sz="1800" smtClean="0">
                <a:solidFill>
                  <a:schemeClr val="accent2"/>
                </a:solidFill>
                <a:latin typeface="Arial" pitchFamily="34" charset="0"/>
                <a:cs typeface="Times New Roman" pitchFamily="18" charset="0"/>
              </a:rPr>
              <a:t>The DROP TABLE statement is used to delete a table.</a:t>
            </a:r>
          </a:p>
        </p:txBody>
      </p:sp>
      <p:sp>
        <p:nvSpPr>
          <p:cNvPr id="13315" name="Text Box 3"/>
          <p:cNvSpPr txBox="1">
            <a:spLocks noChangeArrowheads="1"/>
          </p:cNvSpPr>
          <p:nvPr/>
        </p:nvSpPr>
        <p:spPr bwMode="auto">
          <a:xfrm>
            <a:off x="180975" y="714375"/>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Summary</a:t>
            </a:r>
          </a:p>
        </p:txBody>
      </p:sp>
    </p:spTree>
    <p:extLst>
      <p:ext uri="{BB962C8B-B14F-4D97-AF65-F5344CB8AC3E}">
        <p14:creationId xmlns:p14="http://schemas.microsoft.com/office/powerpoint/2010/main" val="3404310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cs typeface="Times New Roman" pitchFamily="18" charset="0"/>
              </a:rPr>
              <a:t>You need to modify tables when there is a requirement to add or remove columns and constraints.</a:t>
            </a:r>
          </a:p>
          <a:p>
            <a:pPr marL="342900" lvl="1" indent="-342900">
              <a:buFontTx/>
              <a:buBlip>
                <a:blip r:embed="rId3"/>
              </a:buBlip>
              <a:defRPr/>
            </a:pPr>
            <a:r>
              <a:rPr lang="en-US" sz="2000" dirty="0" smtClean="0">
                <a:solidFill>
                  <a:schemeClr val="accent2"/>
                </a:solidFill>
                <a:latin typeface="Arial" pitchFamily="34" charset="0"/>
                <a:ea typeface="+mn-ea"/>
                <a:cs typeface="Times New Roman" pitchFamily="18" charset="0"/>
              </a:rPr>
              <a:t>You can use the ALTER TABLE statement to modify a table.</a:t>
            </a:r>
          </a:p>
          <a:p>
            <a:pPr marL="342900" lvl="1" indent="-342900">
              <a:buFontTx/>
              <a:buBlip>
                <a:blip r:embed="rId3"/>
              </a:buBlip>
              <a:defRPr/>
            </a:pPr>
            <a:r>
              <a:rPr lang="en-US" sz="2000" dirty="0" smtClean="0">
                <a:solidFill>
                  <a:schemeClr val="accent2"/>
                </a:solidFill>
                <a:latin typeface="Arial" pitchFamily="34" charset="0"/>
                <a:ea typeface="+mn-ea"/>
                <a:cs typeface="Times New Roman" pitchFamily="18" charset="0"/>
              </a:rPr>
              <a:t>Syntax:</a:t>
            </a:r>
          </a:p>
          <a:p>
            <a:pPr lvl="1">
              <a:spcBef>
                <a:spcPct val="10000"/>
              </a:spcBef>
              <a:buFontTx/>
              <a:buNone/>
              <a:defRPr/>
            </a:pPr>
            <a:r>
              <a:rPr lang="en-US" sz="2000" dirty="0" smtClean="0">
                <a:solidFill>
                  <a:schemeClr val="accent2"/>
                </a:solidFill>
                <a:latin typeface="Courier New" pitchFamily="49" charset="0"/>
              </a:rPr>
              <a:t>	</a:t>
            </a:r>
            <a:r>
              <a:rPr lang="en-US" sz="1600" dirty="0" smtClean="0">
                <a:solidFill>
                  <a:schemeClr val="accent2"/>
                </a:solidFill>
                <a:latin typeface="Courier New" pitchFamily="49" charset="0"/>
              </a:rPr>
              <a:t>ALTER TABLE [ </a:t>
            </a:r>
            <a:r>
              <a:rPr lang="en-US" sz="1600" dirty="0" err="1" smtClean="0">
                <a:solidFill>
                  <a:schemeClr val="accent2"/>
                </a:solidFill>
                <a:latin typeface="Courier New" pitchFamily="49" charset="0"/>
              </a:rPr>
              <a:t>database_name</a:t>
            </a:r>
            <a:r>
              <a:rPr lang="en-US" sz="1600" dirty="0" smtClean="0">
                <a:solidFill>
                  <a:schemeClr val="accent2"/>
                </a:solidFill>
                <a:latin typeface="Courier New" pitchFamily="49" charset="0"/>
              </a:rPr>
              <a:t> </a:t>
            </a:r>
            <a:r>
              <a:rPr lang="en-US" sz="1600" b="1" dirty="0" smtClean="0">
                <a:solidFill>
                  <a:schemeClr val="accent2"/>
                </a:solidFill>
                <a:latin typeface="Courier New" pitchFamily="49" charset="0"/>
              </a:rPr>
              <a:t>.</a:t>
            </a:r>
            <a:r>
              <a:rPr lang="en-US" sz="1600" dirty="0" smtClean="0">
                <a:solidFill>
                  <a:schemeClr val="accent2"/>
                </a:solidFill>
                <a:latin typeface="Courier New" pitchFamily="49" charset="0"/>
              </a:rPr>
              <a:t> [ </a:t>
            </a:r>
            <a:r>
              <a:rPr lang="en-US" sz="1600" dirty="0" err="1" smtClean="0">
                <a:solidFill>
                  <a:schemeClr val="accent2"/>
                </a:solidFill>
                <a:latin typeface="Courier New" pitchFamily="49" charset="0"/>
              </a:rPr>
              <a:t>schema_name</a:t>
            </a:r>
            <a:r>
              <a:rPr lang="en-US" sz="1600" dirty="0" smtClean="0">
                <a:solidFill>
                  <a:schemeClr val="accent2"/>
                </a:solidFill>
                <a:latin typeface="Courier New" pitchFamily="49" charset="0"/>
              </a:rPr>
              <a:t> ]</a:t>
            </a:r>
          </a:p>
          <a:p>
            <a:pPr lvl="1">
              <a:spcBef>
                <a:spcPct val="10000"/>
              </a:spcBef>
              <a:buFontTx/>
              <a:buNone/>
              <a:defRPr/>
            </a:pPr>
            <a:r>
              <a:rPr lang="en-US" sz="1600" b="1" dirty="0" smtClean="0">
                <a:solidFill>
                  <a:schemeClr val="accent2"/>
                </a:solidFill>
                <a:latin typeface="Courier New" pitchFamily="49" charset="0"/>
              </a:rPr>
              <a:t>	.</a:t>
            </a:r>
            <a:r>
              <a:rPr lang="en-US" sz="1600" dirty="0" smtClean="0">
                <a:solidFill>
                  <a:schemeClr val="accent2"/>
                </a:solidFill>
                <a:latin typeface="Courier New" pitchFamily="49" charset="0"/>
              </a:rPr>
              <a:t> | </a:t>
            </a:r>
            <a:r>
              <a:rPr lang="en-US" sz="1600" dirty="0" err="1" smtClean="0">
                <a:solidFill>
                  <a:schemeClr val="accent2"/>
                </a:solidFill>
                <a:latin typeface="Courier New" pitchFamily="49" charset="0"/>
              </a:rPr>
              <a:t>schema_name</a:t>
            </a:r>
            <a:r>
              <a:rPr lang="en-US" sz="1600" dirty="0" smtClean="0">
                <a:solidFill>
                  <a:schemeClr val="accent2"/>
                </a:solidFill>
                <a:latin typeface="Courier New" pitchFamily="49" charset="0"/>
              </a:rPr>
              <a:t> </a:t>
            </a:r>
            <a:r>
              <a:rPr lang="en-US" sz="1600" b="1" dirty="0" smtClean="0">
                <a:solidFill>
                  <a:schemeClr val="accent2"/>
                </a:solidFill>
                <a:latin typeface="Courier New" pitchFamily="49" charset="0"/>
              </a:rPr>
              <a:t>.</a:t>
            </a:r>
            <a:r>
              <a:rPr lang="en-US" sz="1600" dirty="0" smtClean="0">
                <a:solidFill>
                  <a:schemeClr val="accent2"/>
                </a:solidFill>
                <a:latin typeface="Courier New" pitchFamily="49" charset="0"/>
              </a:rPr>
              <a:t> ]</a:t>
            </a:r>
          </a:p>
          <a:p>
            <a:pPr lvl="1">
              <a:spcBef>
                <a:spcPct val="10000"/>
              </a:spcBef>
              <a:buFontTx/>
              <a:buNone/>
              <a:defRPr/>
            </a:pP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table_name</a:t>
            </a:r>
            <a:r>
              <a:rPr lang="en-US" sz="1600" dirty="0" smtClean="0">
                <a:solidFill>
                  <a:schemeClr val="accent2"/>
                </a:solidFill>
                <a:latin typeface="Courier New" pitchFamily="49" charset="0"/>
              </a:rPr>
              <a:t> </a:t>
            </a:r>
          </a:p>
          <a:p>
            <a:pPr lvl="1">
              <a:spcBef>
                <a:spcPct val="10000"/>
              </a:spcBef>
              <a:buFontTx/>
              <a:buNone/>
              <a:defRPr/>
            </a:pPr>
            <a:r>
              <a:rPr lang="en-US" sz="1600" dirty="0" smtClean="0">
                <a:solidFill>
                  <a:schemeClr val="accent2"/>
                </a:solidFill>
                <a:latin typeface="Courier New" pitchFamily="49" charset="0"/>
              </a:rPr>
              <a:t>	{ ALTER COLUMN </a:t>
            </a:r>
            <a:r>
              <a:rPr lang="en-US" sz="1600" dirty="0" err="1" smtClean="0">
                <a:solidFill>
                  <a:schemeClr val="accent2"/>
                </a:solidFill>
                <a:latin typeface="Courier New" pitchFamily="49" charset="0"/>
              </a:rPr>
              <a:t>column_name</a:t>
            </a:r>
            <a:r>
              <a:rPr lang="en-US" sz="1600" dirty="0" smtClean="0">
                <a:solidFill>
                  <a:schemeClr val="accent2"/>
                </a:solidFill>
                <a:latin typeface="Courier New" pitchFamily="49" charset="0"/>
              </a:rPr>
              <a:t> </a:t>
            </a:r>
          </a:p>
          <a:p>
            <a:pPr lvl="1">
              <a:spcBef>
                <a:spcPct val="10000"/>
              </a:spcBef>
              <a:buFontTx/>
              <a:buNone/>
              <a:defRPr/>
            </a:pPr>
            <a:r>
              <a:rPr lang="en-US" sz="1600" dirty="0" smtClean="0">
                <a:solidFill>
                  <a:schemeClr val="accent2"/>
                </a:solidFill>
                <a:latin typeface="Courier New" pitchFamily="49" charset="0"/>
              </a:rPr>
              <a:t>	{ [ NULL | NOT NULL ] </a:t>
            </a:r>
          </a:p>
          <a:p>
            <a:pPr lvl="1">
              <a:spcBef>
                <a:spcPct val="10000"/>
              </a:spcBef>
              <a:buFontTx/>
              <a:buNone/>
              <a:defRPr/>
            </a:pPr>
            <a:r>
              <a:rPr lang="en-US" sz="1600" dirty="0" smtClean="0">
                <a:solidFill>
                  <a:schemeClr val="accent2"/>
                </a:solidFill>
                <a:latin typeface="Courier New" pitchFamily="49" charset="0"/>
              </a:rPr>
              <a:t>	}  | [ WITH { CHECK | NOCHECK } ] ADD COLUMN</a:t>
            </a:r>
          </a:p>
          <a:p>
            <a:pPr lvl="1">
              <a:spcBef>
                <a:spcPct val="10000"/>
              </a:spcBef>
              <a:buFontTx/>
              <a:buNone/>
              <a:defRPr/>
            </a:pPr>
            <a:r>
              <a:rPr lang="en-US" sz="1600" dirty="0" smtClean="0">
                <a:solidFill>
                  <a:schemeClr val="accent2"/>
                </a:solidFill>
                <a:latin typeface="Courier New" pitchFamily="49" charset="0"/>
              </a:rPr>
              <a:t>	&lt;</a:t>
            </a:r>
            <a:r>
              <a:rPr lang="en-US" sz="1600" dirty="0" err="1" smtClean="0">
                <a:solidFill>
                  <a:schemeClr val="accent2"/>
                </a:solidFill>
                <a:latin typeface="Courier New" pitchFamily="49" charset="0"/>
              </a:rPr>
              <a:t>column_definition</a:t>
            </a:r>
            <a:r>
              <a:rPr lang="en-US" sz="1600" dirty="0" smtClean="0">
                <a:solidFill>
                  <a:schemeClr val="accent2"/>
                </a:solidFill>
                <a:latin typeface="Courier New" pitchFamily="49" charset="0"/>
              </a:rPr>
              <a:t>&gt;</a:t>
            </a:r>
          </a:p>
          <a:p>
            <a:pPr lvl="1">
              <a:spcBef>
                <a:spcPct val="10000"/>
              </a:spcBef>
              <a:buFontTx/>
              <a:buNone/>
              <a:defRPr/>
            </a:pPr>
            <a:r>
              <a:rPr lang="en-US" sz="1600" dirty="0" smtClean="0">
                <a:solidFill>
                  <a:schemeClr val="accent2"/>
                </a:solidFill>
                <a:latin typeface="Courier New" pitchFamily="49" charset="0"/>
              </a:rPr>
              <a:t>	{ ADD CONSTRAINT </a:t>
            </a:r>
            <a:r>
              <a:rPr lang="en-US" sz="1600" dirty="0" err="1" smtClean="0">
                <a:solidFill>
                  <a:schemeClr val="accent2"/>
                </a:solidFill>
                <a:latin typeface="Courier New" pitchFamily="49" charset="0"/>
              </a:rPr>
              <a:t>constraint_name</a:t>
            </a:r>
            <a:endParaRPr lang="en-US" sz="1600" dirty="0" smtClean="0">
              <a:solidFill>
                <a:schemeClr val="accent2"/>
              </a:solidFill>
              <a:latin typeface="Courier New" pitchFamily="49" charset="0"/>
            </a:endParaRPr>
          </a:p>
          <a:p>
            <a:pPr lvl="1">
              <a:spcBef>
                <a:spcPct val="10000"/>
              </a:spcBef>
              <a:buFontTx/>
              <a:buNone/>
              <a:defRPr/>
            </a:pP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constraint_type</a:t>
            </a:r>
            <a:r>
              <a:rPr lang="en-IN" sz="1600" dirty="0" smtClean="0">
                <a:solidFill>
                  <a:schemeClr val="accent2"/>
                </a:solidFill>
                <a:latin typeface="Courier New" pitchFamily="49" charset="0"/>
              </a:rPr>
              <a:t> </a:t>
            </a:r>
          </a:p>
          <a:p>
            <a:pPr>
              <a:buFontTx/>
              <a:buNone/>
              <a:defRPr/>
            </a:pPr>
            <a:r>
              <a:rPr lang="en-US" sz="2000" dirty="0" smtClean="0">
                <a:solidFill>
                  <a:schemeClr val="accent2"/>
                </a:solidFill>
                <a:latin typeface="Arial" pitchFamily="34" charset="0"/>
                <a:cs typeface="Times New Roman" pitchFamily="18" charset="0"/>
              </a:rPr>
              <a:t>	</a:t>
            </a:r>
          </a:p>
        </p:txBody>
      </p:sp>
      <p:sp>
        <p:nvSpPr>
          <p:cNvPr id="307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Modifying a Table</a:t>
            </a:r>
            <a:endParaRPr lang="en-US" b="1">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1733376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pitchFamily="34" charset="0"/>
                <a:ea typeface="+mn-ea"/>
                <a:cs typeface="Times New Roman" pitchFamily="18" charset="0"/>
              </a:rPr>
              <a:t>For example:</a:t>
            </a:r>
          </a:p>
          <a:p>
            <a:pPr>
              <a:buFontTx/>
              <a:buNone/>
              <a:defRPr/>
            </a:pPr>
            <a:r>
              <a:rPr lang="en-US" sz="1400" dirty="0" smtClean="0">
                <a:solidFill>
                  <a:schemeClr val="accent2"/>
                </a:solidFill>
                <a:latin typeface="Arial" pitchFamily="34" charset="0"/>
                <a:cs typeface="Times New Roman" pitchFamily="18" charset="0"/>
              </a:rPr>
              <a:t>	</a:t>
            </a:r>
            <a:r>
              <a:rPr lang="en-US" sz="1400" dirty="0" smtClean="0">
                <a:solidFill>
                  <a:schemeClr val="accent2"/>
                </a:solidFill>
                <a:latin typeface="Courier New" pitchFamily="49" charset="0"/>
              </a:rPr>
              <a:t>	</a:t>
            </a:r>
            <a:r>
              <a:rPr lang="en-US" sz="1600" dirty="0" smtClean="0">
                <a:solidFill>
                  <a:schemeClr val="accent2"/>
                </a:solidFill>
                <a:latin typeface="Courier New" pitchFamily="49" charset="0"/>
              </a:rPr>
              <a:t>ALTER TABLE </a:t>
            </a:r>
            <a:r>
              <a:rPr lang="en-US" sz="1600" dirty="0" err="1" smtClean="0">
                <a:solidFill>
                  <a:schemeClr val="accent2"/>
                </a:solidFill>
                <a:latin typeface="Courier New" pitchFamily="49" charset="0"/>
              </a:rPr>
              <a:t>HumanResources.EmployeeLeave</a:t>
            </a:r>
            <a:endParaRPr lang="en-US" sz="1600" dirty="0" smtClean="0">
              <a:solidFill>
                <a:schemeClr val="accent2"/>
              </a:solidFill>
              <a:latin typeface="Courier New" pitchFamily="49" charset="0"/>
            </a:endParaRPr>
          </a:p>
          <a:p>
            <a:pPr>
              <a:buFontTx/>
              <a:buNone/>
              <a:defRPr/>
            </a:pPr>
            <a:r>
              <a:rPr lang="en-US" sz="1600" dirty="0" smtClean="0">
                <a:solidFill>
                  <a:schemeClr val="accent2"/>
                </a:solidFill>
                <a:latin typeface="Courier New" pitchFamily="49" charset="0"/>
              </a:rPr>
              <a:t>		ADD </a:t>
            </a:r>
            <a:r>
              <a:rPr lang="en-US" sz="1600" dirty="0" err="1" smtClean="0">
                <a:solidFill>
                  <a:schemeClr val="accent2"/>
                </a:solidFill>
                <a:latin typeface="Courier New" pitchFamily="49" charset="0"/>
              </a:rPr>
              <a:t>ApprovedBy</a:t>
            </a:r>
            <a:r>
              <a:rPr lang="en-US" sz="1600" dirty="0" smtClean="0">
                <a:solidFill>
                  <a:schemeClr val="accent2"/>
                </a:solidFill>
                <a:latin typeface="Courier New" pitchFamily="49" charset="0"/>
              </a:rPr>
              <a:t> VARCHAR(30) NOT NULL</a:t>
            </a:r>
          </a:p>
          <a:p>
            <a:pPr lvl="2">
              <a:spcBef>
                <a:spcPct val="10000"/>
              </a:spcBef>
              <a:buFontTx/>
              <a:buNone/>
              <a:defRPr/>
            </a:pPr>
            <a:endParaRPr lang="en-IN" sz="1800" dirty="0" smtClean="0">
              <a:solidFill>
                <a:schemeClr val="accent2"/>
              </a:solidFill>
              <a:latin typeface="Courier New" pitchFamily="49" charset="0"/>
            </a:endParaRPr>
          </a:p>
          <a:p>
            <a:pPr>
              <a:buFontTx/>
              <a:buNone/>
              <a:defRPr/>
            </a:pPr>
            <a:r>
              <a:rPr lang="en-US" sz="2000" dirty="0" smtClean="0">
                <a:solidFill>
                  <a:schemeClr val="accent2"/>
                </a:solidFill>
                <a:latin typeface="Arial" pitchFamily="34" charset="0"/>
                <a:cs typeface="Times New Roman" pitchFamily="18" charset="0"/>
              </a:rPr>
              <a:t>	</a:t>
            </a:r>
          </a:p>
        </p:txBody>
      </p:sp>
      <p:sp>
        <p:nvSpPr>
          <p:cNvPr id="409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Modifying a Table (Contd.)</a:t>
            </a:r>
            <a:endParaRPr lang="en-US" b="1" dirty="0">
              <a:solidFill>
                <a:srgbClr val="FF0000"/>
              </a:solidFill>
              <a:latin typeface="Tahoma" pitchFamily="34" charset="0"/>
              <a:cs typeface="Times New Roman" pitchFamily="18" charset="0"/>
            </a:endParaRPr>
          </a:p>
        </p:txBody>
      </p:sp>
      <p:sp>
        <p:nvSpPr>
          <p:cNvPr id="4" name="TextBox 3"/>
          <p:cNvSpPr txBox="1">
            <a:spLocks noChangeArrowheads="1"/>
          </p:cNvSpPr>
          <p:nvPr/>
        </p:nvSpPr>
        <p:spPr bwMode="auto">
          <a:xfrm>
            <a:off x="2514600" y="2743200"/>
            <a:ext cx="586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Adds a column named ApprovedBy to the EmployeeLeave table that can store string values.</a:t>
            </a:r>
          </a:p>
        </p:txBody>
      </p:sp>
    </p:spTree>
    <p:extLst>
      <p:ext uri="{BB962C8B-B14F-4D97-AF65-F5344CB8AC3E}">
        <p14:creationId xmlns:p14="http://schemas.microsoft.com/office/powerpoint/2010/main" val="867505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1525588" y="1598613"/>
            <a:ext cx="7313612" cy="48783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cs typeface="Times New Roman" pitchFamily="18" charset="0"/>
              </a:rPr>
              <a:t>You can drop a constraint by using the ALTER TABLE statement.</a:t>
            </a:r>
          </a:p>
          <a:p>
            <a:pPr marL="342900" lvl="1" indent="-342900">
              <a:buFontTx/>
              <a:buBlip>
                <a:blip r:embed="rId3"/>
              </a:buBlip>
              <a:defRPr/>
            </a:pPr>
            <a:r>
              <a:rPr lang="en-US" sz="2000" dirty="0" smtClean="0">
                <a:solidFill>
                  <a:schemeClr val="accent2"/>
                </a:solidFill>
                <a:latin typeface="Arial" pitchFamily="34" charset="0"/>
                <a:ea typeface="+mn-ea"/>
                <a:cs typeface="Times New Roman" pitchFamily="18" charset="0"/>
              </a:rPr>
              <a:t>Syntax:</a:t>
            </a:r>
          </a:p>
          <a:p>
            <a:pPr lvl="1">
              <a:buFontTx/>
              <a:buNone/>
              <a:defRPr/>
            </a:pPr>
            <a:r>
              <a:rPr lang="en-US" sz="1800" dirty="0" smtClean="0">
                <a:solidFill>
                  <a:schemeClr val="accent2"/>
                </a:solidFill>
                <a:latin typeface="Arial" pitchFamily="34" charset="0"/>
                <a:cs typeface="Times New Roman" pitchFamily="18" charset="0"/>
              </a:rPr>
              <a:t>	   </a:t>
            </a:r>
            <a:r>
              <a:rPr lang="en-US" sz="1600" dirty="0" smtClean="0">
                <a:solidFill>
                  <a:schemeClr val="accent2"/>
                </a:solidFill>
                <a:latin typeface="Courier New" pitchFamily="49" charset="0"/>
                <a:cs typeface="Courier New" pitchFamily="49" charset="0"/>
              </a:rPr>
              <a:t>ALTER TABLE [ </a:t>
            </a:r>
            <a:r>
              <a:rPr lang="en-US" sz="1600" dirty="0" err="1" smtClean="0">
                <a:solidFill>
                  <a:schemeClr val="accent2"/>
                </a:solidFill>
                <a:latin typeface="Courier New" pitchFamily="49" charset="0"/>
                <a:cs typeface="Courier New" pitchFamily="49" charset="0"/>
              </a:rPr>
              <a:t>database_name</a:t>
            </a:r>
            <a:r>
              <a:rPr lang="en-US" sz="1600" dirty="0" smtClean="0">
                <a:solidFill>
                  <a:schemeClr val="accent2"/>
                </a:solidFill>
                <a:latin typeface="Courier New" pitchFamily="49" charset="0"/>
                <a:cs typeface="Courier New" pitchFamily="49" charset="0"/>
              </a:rPr>
              <a:t> . [ </a:t>
            </a:r>
            <a:r>
              <a:rPr lang="en-US" sz="1600" dirty="0" err="1" smtClean="0">
                <a:solidFill>
                  <a:schemeClr val="accent2"/>
                </a:solidFill>
                <a:latin typeface="Courier New" pitchFamily="49" charset="0"/>
                <a:cs typeface="Courier New" pitchFamily="49" charset="0"/>
              </a:rPr>
              <a:t>schema_name</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schema_name</a:t>
            </a:r>
            <a:r>
              <a:rPr lang="en-US" sz="1600" dirty="0" smtClean="0">
                <a:solidFill>
                  <a:schemeClr val="accent2"/>
                </a:solidFill>
                <a:latin typeface="Courier New" pitchFamily="49" charset="0"/>
                <a:cs typeface="Courier New" pitchFamily="49" charset="0"/>
              </a:rPr>
              <a:t> . ] </a:t>
            </a:r>
            <a:r>
              <a:rPr lang="en-US" sz="1600" dirty="0" err="1" smtClean="0">
                <a:solidFill>
                  <a:schemeClr val="accent2"/>
                </a:solidFill>
                <a:latin typeface="Courier New" pitchFamily="49" charset="0"/>
                <a:cs typeface="Courier New" pitchFamily="49" charset="0"/>
              </a:rPr>
              <a:t>table_name</a:t>
            </a:r>
            <a:r>
              <a:rPr lang="en-US" sz="1600" dirty="0" smtClean="0">
                <a:solidFill>
                  <a:schemeClr val="accent2"/>
                </a:solidFill>
                <a:latin typeface="Courier New" pitchFamily="49" charset="0"/>
                <a:cs typeface="Courier New" pitchFamily="49" charset="0"/>
              </a:rPr>
              <a:t> DROP 		   	CONSTRAINT </a:t>
            </a:r>
            <a:r>
              <a:rPr lang="en-US" sz="1600" dirty="0" err="1" smtClean="0">
                <a:solidFill>
                  <a:schemeClr val="accent2"/>
                </a:solidFill>
                <a:latin typeface="Courier New" pitchFamily="49" charset="0"/>
                <a:cs typeface="Courier New" pitchFamily="49" charset="0"/>
              </a:rPr>
              <a:t>constraint_name</a:t>
            </a:r>
            <a:endParaRPr lang="en-US" sz="1600" dirty="0" smtClean="0">
              <a:solidFill>
                <a:schemeClr val="accent2"/>
              </a:solidFill>
              <a:latin typeface="Courier New" pitchFamily="49" charset="0"/>
              <a:cs typeface="Courier New" pitchFamily="49" charset="0"/>
            </a:endParaRPr>
          </a:p>
          <a:p>
            <a:pPr marL="342900" lvl="1" indent="-342900">
              <a:buFontTx/>
              <a:buBlip>
                <a:blip r:embed="rId3"/>
              </a:buBlip>
              <a:defRPr/>
            </a:pPr>
            <a:r>
              <a:rPr lang="en-US" sz="2000" dirty="0" smtClean="0">
                <a:solidFill>
                  <a:schemeClr val="accent2"/>
                </a:solidFill>
                <a:latin typeface="Arial" pitchFamily="34" charset="0"/>
                <a:ea typeface="+mn-ea"/>
                <a:cs typeface="Times New Roman" pitchFamily="18" charset="0"/>
              </a:rPr>
              <a:t>For example:</a:t>
            </a:r>
          </a:p>
          <a:p>
            <a:pPr lvl="1">
              <a:buFontTx/>
              <a:buNone/>
              <a:defRPr/>
            </a:pPr>
            <a:r>
              <a:rPr lang="en-US" sz="1600" dirty="0" smtClean="0">
                <a:solidFill>
                  <a:schemeClr val="accent2"/>
                </a:solidFill>
                <a:latin typeface="Courier New" pitchFamily="49" charset="0"/>
                <a:cs typeface="Courier New" pitchFamily="49" charset="0"/>
              </a:rPr>
              <a:t>		ALTER TABLE </a:t>
            </a:r>
            <a:r>
              <a:rPr lang="en-US" sz="1600" dirty="0" err="1" smtClean="0">
                <a:solidFill>
                  <a:schemeClr val="accent2"/>
                </a:solidFill>
                <a:latin typeface="Courier New" pitchFamily="49" charset="0"/>
                <a:cs typeface="Courier New" pitchFamily="49" charset="0"/>
              </a:rPr>
              <a:t>HumanResources.EmployeeLeave</a:t>
            </a:r>
            <a:r>
              <a:rPr lang="en-US" sz="1600" dirty="0" smtClean="0">
                <a:solidFill>
                  <a:schemeClr val="accent2"/>
                </a:solidFill>
                <a:latin typeface="Courier New" pitchFamily="49" charset="0"/>
                <a:cs typeface="Courier New" pitchFamily="49" charset="0"/>
              </a:rPr>
              <a:t> DROP  	CONSTRAINT </a:t>
            </a:r>
            <a:r>
              <a:rPr lang="en-US" sz="1600" dirty="0" err="1" smtClean="0">
                <a:solidFill>
                  <a:schemeClr val="accent2"/>
                </a:solidFill>
                <a:latin typeface="Courier New" pitchFamily="49" charset="0"/>
                <a:cs typeface="Courier New" pitchFamily="49" charset="0"/>
              </a:rPr>
              <a:t>chkDefLeave</a:t>
            </a:r>
            <a:r>
              <a:rPr lang="en-US" sz="1600" dirty="0" smtClean="0">
                <a:solidFill>
                  <a:schemeClr val="accent2"/>
                </a:solidFill>
                <a:latin typeface="Courier New" pitchFamily="49" charset="0"/>
                <a:cs typeface="Courier New" pitchFamily="49" charset="0"/>
              </a:rPr>
              <a:t> </a:t>
            </a:r>
            <a:r>
              <a:rPr lang="en-US" sz="1800" dirty="0" smtClean="0">
                <a:solidFill>
                  <a:schemeClr val="accent2"/>
                </a:solidFill>
                <a:latin typeface="Arial" pitchFamily="34" charset="0"/>
                <a:cs typeface="Times New Roman" pitchFamily="18" charset="0"/>
              </a:rPr>
              <a:t>	</a:t>
            </a:r>
          </a:p>
        </p:txBody>
      </p:sp>
      <p:sp>
        <p:nvSpPr>
          <p:cNvPr id="512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Modifying a Table (Contd.)</a:t>
            </a:r>
            <a:endParaRPr lang="en-US" b="1" dirty="0">
              <a:solidFill>
                <a:srgbClr val="FF0000"/>
              </a:solidFill>
              <a:latin typeface="Tahoma" pitchFamily="34" charset="0"/>
              <a:cs typeface="Times New Roman" pitchFamily="18" charset="0"/>
            </a:endParaRPr>
          </a:p>
        </p:txBody>
      </p:sp>
      <p:sp>
        <p:nvSpPr>
          <p:cNvPr id="4" name="TextBox 3"/>
          <p:cNvSpPr txBox="1">
            <a:spLocks noChangeArrowheads="1"/>
          </p:cNvSpPr>
          <p:nvPr/>
        </p:nvSpPr>
        <p:spPr bwMode="auto">
          <a:xfrm>
            <a:off x="2487613" y="4572000"/>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Drops the chkDefLeave constraint from the EmployeeLeave table.</a:t>
            </a:r>
          </a:p>
        </p:txBody>
      </p:sp>
    </p:spTree>
    <p:extLst>
      <p:ext uri="{BB962C8B-B14F-4D97-AF65-F5344CB8AC3E}">
        <p14:creationId xmlns:p14="http://schemas.microsoft.com/office/powerpoint/2010/main" val="1588539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cs typeface="Times New Roman" pitchFamily="18" charset="0"/>
              </a:rPr>
              <a:t>You can rename a table by using the </a:t>
            </a:r>
            <a:r>
              <a:rPr lang="en-US" sz="2000" dirty="0" err="1" smtClean="0">
                <a:solidFill>
                  <a:schemeClr val="accent2"/>
                </a:solidFill>
                <a:latin typeface="Arial" pitchFamily="34" charset="0"/>
                <a:cs typeface="Times New Roman" pitchFamily="18" charset="0"/>
              </a:rPr>
              <a:t>sp_rename</a:t>
            </a:r>
            <a:r>
              <a:rPr lang="en-US" sz="2000" dirty="0" smtClean="0">
                <a:solidFill>
                  <a:schemeClr val="accent2"/>
                </a:solidFill>
                <a:latin typeface="Arial" pitchFamily="34" charset="0"/>
                <a:cs typeface="Times New Roman" pitchFamily="18" charset="0"/>
              </a:rPr>
              <a:t> stored procedure.</a:t>
            </a:r>
            <a:endParaRPr lang="en-US" sz="1800" dirty="0" smtClean="0">
              <a:solidFill>
                <a:schemeClr val="accent2"/>
              </a:solidFill>
              <a:latin typeface="Arial" pitchFamily="34" charset="0"/>
              <a:cs typeface="Times New Roman" pitchFamily="18" charset="0"/>
            </a:endParaRPr>
          </a:p>
          <a:p>
            <a:pPr marL="342900" lvl="1" indent="-342900">
              <a:buFontTx/>
              <a:buBlip>
                <a:blip r:embed="rId3"/>
              </a:buBlip>
              <a:defRPr/>
            </a:pPr>
            <a:r>
              <a:rPr lang="en-US" sz="2000" dirty="0" smtClean="0">
                <a:solidFill>
                  <a:schemeClr val="accent2"/>
                </a:solidFill>
                <a:latin typeface="Arial" pitchFamily="34" charset="0"/>
                <a:ea typeface="+mn-ea"/>
                <a:cs typeface="Times New Roman" pitchFamily="18" charset="0"/>
              </a:rPr>
              <a:t>Syntax:</a:t>
            </a:r>
          </a:p>
          <a:p>
            <a:pPr lvl="1">
              <a:buFontTx/>
              <a:buNone/>
              <a:defRPr/>
            </a:pPr>
            <a:r>
              <a:rPr lang="en-US" sz="1800" dirty="0" smtClean="0">
                <a:solidFill>
                  <a:schemeClr val="accent2"/>
                </a:solidFill>
                <a:latin typeface="Courier New" pitchFamily="49" charset="0"/>
              </a:rPr>
              <a:t>		</a:t>
            </a:r>
            <a:r>
              <a:rPr lang="en-US" sz="1600" dirty="0" err="1" smtClean="0">
                <a:solidFill>
                  <a:schemeClr val="accent2"/>
                </a:solidFill>
                <a:latin typeface="Courier New" pitchFamily="49" charset="0"/>
              </a:rPr>
              <a:t>sp_rename</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old_name</a:t>
            </a:r>
            <a:r>
              <a:rPr lang="en-US" sz="1600" dirty="0" smtClean="0">
                <a:solidFill>
                  <a:schemeClr val="accent2"/>
                </a:solidFill>
                <a:latin typeface="Courier New" pitchFamily="49" charset="0"/>
              </a:rPr>
              <a:t>, </a:t>
            </a:r>
            <a:r>
              <a:rPr lang="en-US" sz="1600" dirty="0" err="1" smtClean="0">
                <a:solidFill>
                  <a:schemeClr val="accent2"/>
                </a:solidFill>
                <a:latin typeface="Courier New" pitchFamily="49" charset="0"/>
              </a:rPr>
              <a:t>new_name</a:t>
            </a:r>
            <a:r>
              <a:rPr lang="en-US" sz="1600" dirty="0" smtClean="0">
                <a:solidFill>
                  <a:schemeClr val="accent2"/>
                </a:solidFill>
                <a:latin typeface="Courier New" pitchFamily="49" charset="0"/>
              </a:rPr>
              <a:t> </a:t>
            </a:r>
            <a:endParaRPr lang="en-US" sz="1800" dirty="0" smtClean="0">
              <a:solidFill>
                <a:schemeClr val="accent2"/>
              </a:solidFill>
              <a:latin typeface="Courier New" pitchFamily="49" charset="0"/>
            </a:endParaRPr>
          </a:p>
          <a:p>
            <a:pPr marL="342900" lvl="1" indent="-342900">
              <a:buFontTx/>
              <a:buBlip>
                <a:blip r:embed="rId3"/>
              </a:buBlip>
              <a:defRPr/>
            </a:pPr>
            <a:r>
              <a:rPr lang="en-US" sz="2000" dirty="0" smtClean="0">
                <a:solidFill>
                  <a:schemeClr val="accent2"/>
                </a:solidFill>
                <a:latin typeface="Arial" pitchFamily="34" charset="0"/>
                <a:ea typeface="+mn-ea"/>
                <a:cs typeface="Times New Roman" pitchFamily="18" charset="0"/>
              </a:rPr>
              <a:t>For example: </a:t>
            </a:r>
          </a:p>
          <a:p>
            <a:pPr>
              <a:buFontTx/>
              <a:buNone/>
              <a:defRPr/>
            </a:pPr>
            <a:r>
              <a:rPr lang="en-IN" sz="1800" dirty="0" smtClean="0">
                <a:solidFill>
                  <a:schemeClr val="accent2"/>
                </a:solidFill>
                <a:latin typeface="Courier New" pitchFamily="49" charset="0"/>
              </a:rPr>
              <a:t>		</a:t>
            </a:r>
            <a:r>
              <a:rPr lang="en-IN" sz="1600" dirty="0" err="1" smtClean="0">
                <a:solidFill>
                  <a:schemeClr val="accent2"/>
                </a:solidFill>
                <a:latin typeface="Courier New" pitchFamily="49" charset="0"/>
              </a:rPr>
              <a:t>sp_rename</a:t>
            </a:r>
            <a:r>
              <a:rPr lang="en-IN" sz="1600" dirty="0" smtClean="0">
                <a:solidFill>
                  <a:schemeClr val="accent2"/>
                </a:solidFill>
                <a:latin typeface="Courier New" pitchFamily="49" charset="0"/>
              </a:rPr>
              <a:t> [</a:t>
            </a:r>
            <a:r>
              <a:rPr lang="en-IN" sz="1600" dirty="0" err="1" smtClean="0">
                <a:solidFill>
                  <a:schemeClr val="accent2"/>
                </a:solidFill>
                <a:latin typeface="Courier New" pitchFamily="49" charset="0"/>
              </a:rPr>
              <a:t>HumanResources.EmployeeLeave</a:t>
            </a:r>
            <a:r>
              <a:rPr lang="en-IN" sz="1600" dirty="0" smtClean="0">
                <a:solidFill>
                  <a:schemeClr val="accent2"/>
                </a:solidFill>
                <a:latin typeface="Courier New" pitchFamily="49" charset="0"/>
              </a:rPr>
              <a:t>], 	[</a:t>
            </a:r>
            <a:r>
              <a:rPr lang="en-IN" sz="1600" dirty="0" err="1" smtClean="0">
                <a:solidFill>
                  <a:schemeClr val="accent2"/>
                </a:solidFill>
                <a:latin typeface="Courier New" pitchFamily="49" charset="0"/>
              </a:rPr>
              <a:t>HumanResources.EmployeeVacation</a:t>
            </a:r>
            <a:r>
              <a:rPr lang="en-IN" sz="1600" dirty="0" smtClean="0">
                <a:solidFill>
                  <a:schemeClr val="accent2"/>
                </a:solidFill>
                <a:latin typeface="Courier New" pitchFamily="49" charset="0"/>
              </a:rPr>
              <a:t>]</a:t>
            </a:r>
            <a:endParaRPr lang="en-US" sz="1600" dirty="0" smtClean="0">
              <a:solidFill>
                <a:schemeClr val="accent2"/>
              </a:solidFill>
              <a:latin typeface="Courier New" pitchFamily="49" charset="0"/>
            </a:endParaRPr>
          </a:p>
          <a:p>
            <a:pPr lvl="1">
              <a:buFontTx/>
              <a:buNone/>
              <a:defRPr/>
            </a:pPr>
            <a:endParaRPr lang="en-US" sz="1800" dirty="0" smtClean="0">
              <a:solidFill>
                <a:schemeClr val="accent2"/>
              </a:solidFill>
              <a:latin typeface="Courier New" pitchFamily="49" charset="0"/>
            </a:endParaRPr>
          </a:p>
          <a:p>
            <a:pPr>
              <a:buFontTx/>
              <a:buNone/>
              <a:defRPr/>
            </a:pPr>
            <a:r>
              <a:rPr lang="en-US" sz="2000" dirty="0" smtClean="0">
                <a:solidFill>
                  <a:schemeClr val="accent2"/>
                </a:solidFill>
                <a:latin typeface="Arial" pitchFamily="34" charset="0"/>
                <a:cs typeface="Times New Roman" pitchFamily="18" charset="0"/>
              </a:rPr>
              <a:t>	</a:t>
            </a:r>
          </a:p>
        </p:txBody>
      </p:sp>
      <p:sp>
        <p:nvSpPr>
          <p:cNvPr id="614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Renaming a Table</a:t>
            </a:r>
            <a:endParaRPr lang="en-US" b="1">
              <a:solidFill>
                <a:srgbClr val="FF0000"/>
              </a:solidFill>
              <a:latin typeface="Tahoma" pitchFamily="34" charset="0"/>
              <a:cs typeface="Times New Roman" pitchFamily="18" charset="0"/>
            </a:endParaRPr>
          </a:p>
        </p:txBody>
      </p:sp>
      <p:sp>
        <p:nvSpPr>
          <p:cNvPr id="4" name="TextBox 3"/>
          <p:cNvSpPr txBox="1">
            <a:spLocks noChangeArrowheads="1"/>
          </p:cNvSpPr>
          <p:nvPr/>
        </p:nvSpPr>
        <p:spPr bwMode="auto">
          <a:xfrm>
            <a:off x="2487613" y="3962400"/>
            <a:ext cx="487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Renames the EmployeeLeave table.</a:t>
            </a:r>
          </a:p>
        </p:txBody>
      </p:sp>
    </p:spTree>
    <p:extLst>
      <p:ext uri="{BB962C8B-B14F-4D97-AF65-F5344CB8AC3E}">
        <p14:creationId xmlns:p14="http://schemas.microsoft.com/office/powerpoint/2010/main" val="377523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cs typeface="Times New Roman" pitchFamily="18" charset="0"/>
              </a:rPr>
              <a:t>You can delete a table by using the DROP TABLE statement</a:t>
            </a:r>
            <a:r>
              <a:rPr lang="en-US" sz="1800" dirty="0" smtClean="0">
                <a:solidFill>
                  <a:schemeClr val="accent2"/>
                </a:solidFill>
                <a:latin typeface="Arial" pitchFamily="34" charset="0"/>
                <a:cs typeface="Times New Roman" pitchFamily="18" charset="0"/>
              </a:rPr>
              <a:t>.</a:t>
            </a:r>
          </a:p>
          <a:p>
            <a:pPr marL="342900" lvl="1" indent="-342900">
              <a:buFontTx/>
              <a:buBlip>
                <a:blip r:embed="rId3"/>
              </a:buBlip>
              <a:defRPr/>
            </a:pPr>
            <a:r>
              <a:rPr lang="en-US" sz="2000" dirty="0" smtClean="0">
                <a:solidFill>
                  <a:schemeClr val="accent2"/>
                </a:solidFill>
                <a:latin typeface="Arial" pitchFamily="34" charset="0"/>
                <a:ea typeface="+mn-ea"/>
                <a:cs typeface="Times New Roman" pitchFamily="18" charset="0"/>
              </a:rPr>
              <a:t>Syntax:</a:t>
            </a:r>
          </a:p>
          <a:p>
            <a:pPr lvl="1">
              <a:buFontTx/>
              <a:buNone/>
              <a:defRPr/>
            </a:pPr>
            <a:r>
              <a:rPr lang="en-US" sz="1800" dirty="0" smtClean="0">
                <a:solidFill>
                  <a:schemeClr val="accent2"/>
                </a:solidFill>
                <a:latin typeface="Courier New" pitchFamily="49" charset="0"/>
              </a:rPr>
              <a:t>		</a:t>
            </a:r>
            <a:r>
              <a:rPr lang="en-US" sz="1600" dirty="0" smtClean="0">
                <a:solidFill>
                  <a:schemeClr val="accent2"/>
                </a:solidFill>
                <a:latin typeface="Courier New" pitchFamily="49" charset="0"/>
              </a:rPr>
              <a:t>DROP TABLE [ </a:t>
            </a:r>
            <a:r>
              <a:rPr lang="en-US" sz="1600" dirty="0" err="1" smtClean="0">
                <a:solidFill>
                  <a:schemeClr val="accent2"/>
                </a:solidFill>
                <a:latin typeface="Courier New" pitchFamily="49" charset="0"/>
              </a:rPr>
              <a:t>database_name</a:t>
            </a:r>
            <a:r>
              <a:rPr lang="en-US" sz="1600" dirty="0" smtClean="0">
                <a:solidFill>
                  <a:schemeClr val="accent2"/>
                </a:solidFill>
                <a:latin typeface="Courier New" pitchFamily="49" charset="0"/>
              </a:rPr>
              <a:t> . [ </a:t>
            </a:r>
            <a:r>
              <a:rPr lang="en-US" sz="1600" dirty="0" err="1" smtClean="0">
                <a:solidFill>
                  <a:schemeClr val="accent2"/>
                </a:solidFill>
                <a:latin typeface="Courier New" pitchFamily="49" charset="0"/>
              </a:rPr>
              <a:t>schema_name</a:t>
            </a:r>
            <a:r>
              <a:rPr lang="en-US" sz="1600" dirty="0" smtClean="0">
                <a:solidFill>
                  <a:schemeClr val="accent2"/>
                </a:solidFill>
                <a:latin typeface="Courier New" pitchFamily="49" charset="0"/>
              </a:rPr>
              <a:t> ]	. ] 	</a:t>
            </a:r>
            <a:r>
              <a:rPr lang="en-US" sz="1600" dirty="0" err="1" smtClean="0">
                <a:solidFill>
                  <a:schemeClr val="accent2"/>
                </a:solidFill>
                <a:latin typeface="Courier New" pitchFamily="49" charset="0"/>
              </a:rPr>
              <a:t>table_name</a:t>
            </a:r>
            <a:r>
              <a:rPr lang="en-US" sz="1600" dirty="0" smtClean="0">
                <a:solidFill>
                  <a:schemeClr val="accent2"/>
                </a:solidFill>
                <a:latin typeface="Courier New" pitchFamily="49" charset="0"/>
              </a:rPr>
              <a:t> </a:t>
            </a:r>
            <a:endParaRPr lang="en-US" sz="1800" dirty="0" smtClean="0">
              <a:solidFill>
                <a:schemeClr val="accent2"/>
              </a:solidFill>
              <a:latin typeface="Courier New" pitchFamily="49" charset="0"/>
            </a:endParaRPr>
          </a:p>
          <a:p>
            <a:pPr marL="342900" lvl="1" indent="-342900">
              <a:buFontTx/>
              <a:buBlip>
                <a:blip r:embed="rId3"/>
              </a:buBlip>
              <a:defRPr/>
            </a:pPr>
            <a:r>
              <a:rPr lang="en-US" sz="2000" dirty="0" smtClean="0">
                <a:solidFill>
                  <a:schemeClr val="accent2"/>
                </a:solidFill>
                <a:latin typeface="Arial" pitchFamily="34" charset="0"/>
                <a:ea typeface="+mn-ea"/>
                <a:cs typeface="Times New Roman" pitchFamily="18" charset="0"/>
              </a:rPr>
              <a:t>For example: </a:t>
            </a:r>
          </a:p>
          <a:p>
            <a:pPr>
              <a:buFontTx/>
              <a:buNone/>
              <a:defRPr/>
            </a:pPr>
            <a:r>
              <a:rPr lang="en-IN" sz="1800" dirty="0" smtClean="0">
                <a:solidFill>
                  <a:schemeClr val="accent2"/>
                </a:solidFill>
                <a:latin typeface="Courier New" pitchFamily="49" charset="0"/>
              </a:rPr>
              <a:t>		</a:t>
            </a:r>
            <a:r>
              <a:rPr lang="en-IN" sz="1600" dirty="0" smtClean="0">
                <a:solidFill>
                  <a:schemeClr val="accent2"/>
                </a:solidFill>
                <a:latin typeface="Courier New" pitchFamily="49" charset="0"/>
              </a:rPr>
              <a:t>DROP TABLE </a:t>
            </a:r>
            <a:r>
              <a:rPr lang="en-IN" sz="1600" dirty="0" err="1" smtClean="0">
                <a:solidFill>
                  <a:schemeClr val="accent2"/>
                </a:solidFill>
                <a:latin typeface="Courier New" pitchFamily="49" charset="0"/>
              </a:rPr>
              <a:t>HumanResources.EmployeeVacation</a:t>
            </a:r>
            <a:endParaRPr lang="en-US" sz="1600" dirty="0" smtClean="0">
              <a:solidFill>
                <a:schemeClr val="accent2"/>
              </a:solidFill>
              <a:latin typeface="Courier New" pitchFamily="49" charset="0"/>
            </a:endParaRPr>
          </a:p>
          <a:p>
            <a:pPr lvl="1">
              <a:buFontTx/>
              <a:buNone/>
              <a:defRPr/>
            </a:pPr>
            <a:endParaRPr lang="en-US" sz="1800" dirty="0" smtClean="0">
              <a:solidFill>
                <a:schemeClr val="accent2"/>
              </a:solidFill>
              <a:latin typeface="Courier New" pitchFamily="49" charset="0"/>
            </a:endParaRPr>
          </a:p>
          <a:p>
            <a:pPr>
              <a:buFontTx/>
              <a:buNone/>
              <a:defRPr/>
            </a:pPr>
            <a:r>
              <a:rPr lang="en-US" sz="2000" dirty="0" smtClean="0">
                <a:solidFill>
                  <a:schemeClr val="accent2"/>
                </a:solidFill>
                <a:latin typeface="Arial" pitchFamily="34" charset="0"/>
                <a:cs typeface="Times New Roman" pitchFamily="18" charset="0"/>
              </a:rPr>
              <a:t>	</a:t>
            </a:r>
          </a:p>
        </p:txBody>
      </p:sp>
      <p:sp>
        <p:nvSpPr>
          <p:cNvPr id="717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Dropping a Table</a:t>
            </a:r>
            <a:endParaRPr lang="en-US" b="1" dirty="0">
              <a:solidFill>
                <a:srgbClr val="FF0000"/>
              </a:solidFill>
              <a:latin typeface="Tahoma" pitchFamily="34" charset="0"/>
              <a:cs typeface="Times New Roman" pitchFamily="18" charset="0"/>
            </a:endParaRPr>
          </a:p>
        </p:txBody>
      </p:sp>
      <p:sp>
        <p:nvSpPr>
          <p:cNvPr id="4" name="TextBox 3"/>
          <p:cNvSpPr txBox="1">
            <a:spLocks noChangeArrowheads="1"/>
          </p:cNvSpPr>
          <p:nvPr/>
        </p:nvSpPr>
        <p:spPr bwMode="auto">
          <a:xfrm>
            <a:off x="2487613" y="3962400"/>
            <a:ext cx="487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Deletes the EmployeeVacation table.</a:t>
            </a:r>
          </a:p>
        </p:txBody>
      </p:sp>
    </p:spTree>
    <p:extLst>
      <p:ext uri="{BB962C8B-B14F-4D97-AF65-F5344CB8AC3E}">
        <p14:creationId xmlns:p14="http://schemas.microsoft.com/office/powerpoint/2010/main" val="419408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sz="half" idx="1"/>
          </p:nvPr>
        </p:nvSpPr>
        <p:spPr bwMode="auto">
          <a:xfrm>
            <a:off x="1525588" y="1598613"/>
            <a:ext cx="7313612" cy="46497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buFontTx/>
              <a:buBlip>
                <a:blip r:embed="rId3"/>
              </a:buBlip>
            </a:pPr>
            <a:r>
              <a:rPr lang="en-US" sz="2000" smtClean="0">
                <a:solidFill>
                  <a:schemeClr val="accent2"/>
                </a:solidFill>
                <a:latin typeface="Arial" pitchFamily="34" charset="0"/>
                <a:cs typeface="Times New Roman" pitchFamily="18" charset="0"/>
              </a:rPr>
              <a:t>Problem Statement:</a:t>
            </a:r>
          </a:p>
          <a:p>
            <a:pPr lvl="1">
              <a:buFontTx/>
              <a:buBlip>
                <a:blip r:embed="rId4"/>
              </a:buBlip>
            </a:pPr>
            <a:r>
              <a:rPr lang="en-US" sz="1800" smtClean="0">
                <a:solidFill>
                  <a:schemeClr val="accent2"/>
                </a:solidFill>
                <a:latin typeface="Arial "/>
              </a:rPr>
              <a:t>The management of AdventureWorks, Inc. has decided to provide travel and medical reimbursements to the employees. They want to store the details of these reimbursements in the database. For this, you need to create a database table, EmployeeReimbursements. The following table shows the structure of the EmployeeReimbursements table.</a:t>
            </a:r>
          </a:p>
          <a:p>
            <a:pPr lvl="1">
              <a:buFontTx/>
              <a:buBlip>
                <a:blip r:embed="rId4"/>
              </a:buBlip>
            </a:pPr>
            <a:endParaRPr lang="en-US" sz="1800" smtClean="0">
              <a:solidFill>
                <a:schemeClr val="accent2"/>
              </a:solidFill>
              <a:latin typeface="Arial "/>
            </a:endParaRPr>
          </a:p>
          <a:p>
            <a:pPr lvl="1">
              <a:buFontTx/>
              <a:buBlip>
                <a:blip r:embed="rId4"/>
              </a:buBlip>
            </a:pPr>
            <a:endParaRPr lang="en-US" sz="1800" smtClean="0">
              <a:solidFill>
                <a:schemeClr val="accent2"/>
              </a:solidFill>
              <a:latin typeface="Arial "/>
            </a:endParaRPr>
          </a:p>
          <a:p>
            <a:pPr lvl="1">
              <a:buFontTx/>
              <a:buBlip>
                <a:blip r:embed="rId4"/>
              </a:buBlip>
            </a:pPr>
            <a:endParaRPr lang="en-US" sz="1800" smtClean="0">
              <a:solidFill>
                <a:schemeClr val="accent2"/>
              </a:solidFill>
              <a:latin typeface="Arial "/>
            </a:endParaRPr>
          </a:p>
          <a:p>
            <a:pPr lvl="1">
              <a:buFontTx/>
              <a:buBlip>
                <a:blip r:embed="rId4"/>
              </a:buBlip>
            </a:pPr>
            <a:endParaRPr lang="en-US" sz="1800" smtClean="0">
              <a:solidFill>
                <a:schemeClr val="accent2"/>
              </a:solidFill>
              <a:latin typeface="Arial "/>
            </a:endParaRPr>
          </a:p>
          <a:p>
            <a:pPr lvl="1">
              <a:buFontTx/>
              <a:buBlip>
                <a:blip r:embed="rId4"/>
              </a:buBlip>
            </a:pPr>
            <a:endParaRPr lang="en-US" sz="1800" smtClean="0">
              <a:solidFill>
                <a:schemeClr val="accent2"/>
              </a:solidFill>
              <a:latin typeface="Arial "/>
            </a:endParaRPr>
          </a:p>
          <a:p>
            <a:pPr lvl="1">
              <a:buFontTx/>
              <a:buBlip>
                <a:blip r:embed="rId4"/>
              </a:buBlip>
            </a:pPr>
            <a:endParaRPr lang="en-US" sz="1800" smtClean="0">
              <a:solidFill>
                <a:schemeClr val="accent2"/>
              </a:solidFill>
              <a:latin typeface="Arial "/>
            </a:endParaRPr>
          </a:p>
          <a:p>
            <a:pPr lvl="1">
              <a:buFontTx/>
              <a:buBlip>
                <a:blip r:embed="rId4"/>
              </a:buBlip>
            </a:pPr>
            <a:endParaRPr lang="en-US" sz="1800" smtClean="0">
              <a:solidFill>
                <a:schemeClr val="accent2"/>
              </a:solidFill>
              <a:latin typeface="Arial "/>
            </a:endParaRPr>
          </a:p>
          <a:p>
            <a:pPr lvl="1">
              <a:buFontTx/>
              <a:buBlip>
                <a:blip r:embed="rId4"/>
              </a:buBlip>
            </a:pPr>
            <a:endParaRPr lang="en-US" sz="800" smtClean="0">
              <a:solidFill>
                <a:schemeClr val="accent2"/>
              </a:solidFill>
              <a:latin typeface="Arial "/>
            </a:endParaRPr>
          </a:p>
          <a:p>
            <a:pPr lvl="1">
              <a:buFontTx/>
              <a:buBlip>
                <a:blip r:embed="rId4"/>
              </a:buBlip>
            </a:pPr>
            <a:r>
              <a:rPr lang="en-US" sz="1800" smtClean="0">
                <a:solidFill>
                  <a:schemeClr val="accent2"/>
                </a:solidFill>
                <a:latin typeface="Arial "/>
              </a:rPr>
              <a:t>How will you create the table?</a:t>
            </a:r>
          </a:p>
        </p:txBody>
      </p:sp>
      <p:graphicFrame>
        <p:nvGraphicFramePr>
          <p:cNvPr id="367712" name="Group 96"/>
          <p:cNvGraphicFramePr>
            <a:graphicFrameLocks noGrp="1"/>
          </p:cNvGraphicFramePr>
          <p:nvPr>
            <p:ph sz="half" idx="2"/>
          </p:nvPr>
        </p:nvGraphicFramePr>
        <p:xfrm>
          <a:off x="2362200" y="3836988"/>
          <a:ext cx="6019800" cy="2160589"/>
        </p:xfrm>
        <a:graphic>
          <a:graphicData uri="http://schemas.openxmlformats.org/drawingml/2006/table">
            <a:tbl>
              <a:tblPr/>
              <a:tblGrid>
                <a:gridCol w="1116013"/>
                <a:gridCol w="1779587"/>
                <a:gridCol w="3124200"/>
              </a:tblGrid>
              <a:tr h="336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1" i="1" u="none" strike="noStrike" cap="none" normalizeH="0" baseline="0" dirty="0" smtClean="0">
                          <a:ln>
                            <a:noFill/>
                          </a:ln>
                          <a:solidFill>
                            <a:schemeClr val="accent2"/>
                          </a:solidFill>
                          <a:effectLst/>
                          <a:latin typeface="Arial "/>
                        </a:rPr>
                        <a:t>Columns</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1" i="1" u="none" strike="noStrike" cap="none" normalizeH="0" baseline="0" dirty="0" smtClean="0">
                          <a:ln>
                            <a:noFill/>
                          </a:ln>
                          <a:solidFill>
                            <a:schemeClr val="accent2"/>
                          </a:solidFill>
                          <a:effectLst/>
                          <a:latin typeface="Arial "/>
                        </a:rPr>
                        <a:t>Data Type and Size</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1" i="1" u="none" strike="noStrike" cap="none" normalizeH="0" baseline="0" smtClean="0">
                          <a:ln>
                            <a:noFill/>
                          </a:ln>
                          <a:solidFill>
                            <a:schemeClr val="accent2"/>
                          </a:solidFill>
                          <a:effectLst/>
                          <a:latin typeface="Arial "/>
                        </a:rPr>
                        <a:t>Constraints</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smtClean="0">
                          <a:ln>
                            <a:noFill/>
                          </a:ln>
                          <a:solidFill>
                            <a:schemeClr val="accent2"/>
                          </a:solidFill>
                          <a:effectLst/>
                          <a:latin typeface="Arial "/>
                          <a:cs typeface="Times New Roman" pitchFamily="18" charset="0"/>
                        </a:rPr>
                        <a:t>RimID</a:t>
                      </a:r>
                      <a:endParaRPr kumimoji="0" lang="en-IN" sz="1200" b="0" i="1" u="none" strike="noStrike" cap="none" normalizeH="0" baseline="0" smtClean="0">
                        <a:ln>
                          <a:noFill/>
                        </a:ln>
                        <a:solidFill>
                          <a:schemeClr val="accent2"/>
                        </a:solidFill>
                        <a:effectLst/>
                        <a:latin typeface="Arial "/>
                        <a:cs typeface="Times New Roman" pitchFamily="18" charset="0"/>
                      </a:endParaRP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err="1" smtClean="0">
                          <a:ln>
                            <a:noFill/>
                          </a:ln>
                          <a:solidFill>
                            <a:schemeClr val="accent2"/>
                          </a:solidFill>
                          <a:effectLst/>
                          <a:latin typeface="Arial "/>
                          <a:cs typeface="Times New Roman" pitchFamily="18" charset="0"/>
                        </a:rPr>
                        <a:t>Int</a:t>
                      </a:r>
                      <a:endParaRPr kumimoji="0" lang="en-IN" sz="1200" b="0" i="1" u="none" strike="noStrike" cap="none" normalizeH="0" baseline="0" dirty="0" smtClean="0">
                        <a:ln>
                          <a:noFill/>
                        </a:ln>
                        <a:solidFill>
                          <a:schemeClr val="accent2"/>
                        </a:solidFill>
                        <a:effectLst/>
                        <a:latin typeface="Arial "/>
                        <a:cs typeface="Times New Roman" pitchFamily="18" charset="0"/>
                      </a:endParaRP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
                          <a:cs typeface="Times New Roman" pitchFamily="18" charset="0"/>
                        </a:rPr>
                        <a:t>Primary key</a:t>
                      </a:r>
                      <a:endParaRPr kumimoji="0" lang="en-IN" sz="1200" b="0" i="1" u="none" strike="noStrike" cap="none" normalizeH="0" baseline="0" dirty="0" smtClean="0">
                        <a:ln>
                          <a:noFill/>
                        </a:ln>
                        <a:solidFill>
                          <a:schemeClr val="accent2"/>
                        </a:solidFill>
                        <a:effectLst/>
                        <a:latin typeface="Arial "/>
                        <a:cs typeface="Times New Roman" pitchFamily="18" charset="0"/>
                      </a:endParaRP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smtClean="0">
                          <a:ln>
                            <a:noFill/>
                          </a:ln>
                          <a:solidFill>
                            <a:schemeClr val="accent2"/>
                          </a:solidFill>
                          <a:effectLst/>
                          <a:latin typeface="Arial "/>
                        </a:rPr>
                        <a:t>EmployeeID</a:t>
                      </a:r>
                      <a:r>
                        <a:rPr kumimoji="0" lang="en-IN" sz="1200" b="0" i="1" u="none" strike="noStrike" cap="none" normalizeH="0" baseline="0" smtClean="0">
                          <a:ln>
                            <a:noFill/>
                          </a:ln>
                          <a:solidFill>
                            <a:schemeClr val="accent2"/>
                          </a:solidFill>
                          <a:effectLst/>
                          <a:latin typeface="Arial "/>
                        </a:rPr>
                        <a:t> </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err="1" smtClean="0">
                          <a:ln>
                            <a:noFill/>
                          </a:ln>
                          <a:solidFill>
                            <a:schemeClr val="accent2"/>
                          </a:solidFill>
                          <a:effectLst/>
                          <a:latin typeface="Arial "/>
                          <a:cs typeface="Times New Roman" pitchFamily="18" charset="0"/>
                        </a:rPr>
                        <a:t>Int</a:t>
                      </a:r>
                      <a:endParaRPr kumimoji="0" lang="en-IN" sz="1200" b="0" i="1" u="none" strike="noStrike" cap="none" normalizeH="0" baseline="0" dirty="0" smtClean="0">
                        <a:ln>
                          <a:noFill/>
                        </a:ln>
                        <a:solidFill>
                          <a:schemeClr val="accent2"/>
                        </a:solidFill>
                        <a:effectLst/>
                        <a:latin typeface="Arial "/>
                        <a:cs typeface="Times New Roman" pitchFamily="18" charset="0"/>
                      </a:endParaRP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
                        </a:rPr>
                        <a:t>Foreign key references the EmployeeID of the Employee Table, NOT NULL</a:t>
                      </a:r>
                      <a:endParaRPr kumimoji="0" lang="en-IN" sz="1200" b="0" i="1" u="none" strike="noStrike" cap="none" normalizeH="0" baseline="0" dirty="0" smtClean="0">
                        <a:ln>
                          <a:noFill/>
                        </a:ln>
                        <a:solidFill>
                          <a:schemeClr val="accent2"/>
                        </a:solidFill>
                        <a:effectLst/>
                        <a:latin typeface="Arial "/>
                      </a:endParaRP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smtClean="0">
                          <a:ln>
                            <a:noFill/>
                          </a:ln>
                          <a:solidFill>
                            <a:schemeClr val="accent2"/>
                          </a:solidFill>
                          <a:effectLst/>
                          <a:latin typeface="Arial "/>
                        </a:rPr>
                        <a:t>Amount</a:t>
                      </a:r>
                      <a:r>
                        <a:rPr kumimoji="0" lang="en-IN" sz="1200" b="0" i="1" u="none" strike="noStrike" cap="none" normalizeH="0" baseline="0" smtClean="0">
                          <a:ln>
                            <a:noFill/>
                          </a:ln>
                          <a:solidFill>
                            <a:schemeClr val="accent2"/>
                          </a:solidFill>
                          <a:effectLst/>
                          <a:latin typeface="Arial "/>
                        </a:rPr>
                        <a:t> </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smtClean="0">
                          <a:ln>
                            <a:noFill/>
                          </a:ln>
                          <a:solidFill>
                            <a:schemeClr val="accent2"/>
                          </a:solidFill>
                          <a:effectLst/>
                          <a:latin typeface="Arial "/>
                          <a:cs typeface="Times New Roman" pitchFamily="18" charset="0"/>
                        </a:rPr>
                        <a:t>money</a:t>
                      </a:r>
                      <a:endParaRPr kumimoji="0" lang="en-IN" sz="1200" b="0" i="1" u="none" strike="noStrike" cap="none" normalizeH="0" baseline="0" smtClean="0">
                        <a:ln>
                          <a:noFill/>
                        </a:ln>
                        <a:solidFill>
                          <a:schemeClr val="accent2"/>
                        </a:solidFill>
                        <a:effectLst/>
                        <a:latin typeface="Arial "/>
                        <a:cs typeface="Times New Roman" pitchFamily="18" charset="0"/>
                      </a:endParaRP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
                        </a:rPr>
                        <a:t>Amount&gt;0</a:t>
                      </a:r>
                      <a:r>
                        <a:rPr kumimoji="0" lang="en-IN" sz="1200" b="0" i="1" u="none" strike="noStrike" cap="none" normalizeH="0" baseline="0" dirty="0" smtClean="0">
                          <a:ln>
                            <a:noFill/>
                          </a:ln>
                          <a:solidFill>
                            <a:schemeClr val="accent2"/>
                          </a:solidFill>
                          <a:effectLst/>
                          <a:latin typeface="Arial "/>
                        </a:rPr>
                        <a:t> </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smtClean="0">
                          <a:ln>
                            <a:noFill/>
                          </a:ln>
                          <a:solidFill>
                            <a:schemeClr val="accent2"/>
                          </a:solidFill>
                          <a:effectLst/>
                          <a:latin typeface="Arial "/>
                        </a:rPr>
                        <a:t>RimType</a:t>
                      </a:r>
                      <a:r>
                        <a:rPr kumimoji="0" lang="en-IN" sz="1200" b="0" i="1" u="none" strike="noStrike" cap="none" normalizeH="0" baseline="0" smtClean="0">
                          <a:ln>
                            <a:noFill/>
                          </a:ln>
                          <a:solidFill>
                            <a:schemeClr val="accent2"/>
                          </a:solidFill>
                          <a:effectLst/>
                          <a:latin typeface="Arial "/>
                        </a:rPr>
                        <a:t> </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smtClean="0">
                          <a:ln>
                            <a:noFill/>
                          </a:ln>
                          <a:solidFill>
                            <a:schemeClr val="accent2"/>
                          </a:solidFill>
                          <a:effectLst/>
                          <a:latin typeface="Arial "/>
                          <a:cs typeface="Times New Roman" pitchFamily="18" charset="0"/>
                        </a:rPr>
                        <a:t>varchar(20)</a:t>
                      </a:r>
                      <a:endParaRPr kumimoji="0" lang="en-IN" sz="1200" b="0" i="1" u="none" strike="noStrike" cap="none" normalizeH="0" baseline="0" smtClean="0">
                        <a:ln>
                          <a:noFill/>
                        </a:ln>
                        <a:solidFill>
                          <a:schemeClr val="accent2"/>
                        </a:solidFill>
                        <a:effectLst/>
                        <a:latin typeface="Arial "/>
                        <a:cs typeface="Times New Roman" pitchFamily="18" charset="0"/>
                      </a:endParaRP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err="1" smtClean="0">
                          <a:ln>
                            <a:noFill/>
                          </a:ln>
                          <a:solidFill>
                            <a:schemeClr val="accent2"/>
                          </a:solidFill>
                          <a:effectLst/>
                          <a:latin typeface="Arial "/>
                        </a:rPr>
                        <a:t>RimType</a:t>
                      </a:r>
                      <a:r>
                        <a:rPr kumimoji="0" lang="en-US" sz="1200" b="0" i="1" u="none" strike="noStrike" cap="none" normalizeH="0" baseline="0" dirty="0" smtClean="0">
                          <a:ln>
                            <a:noFill/>
                          </a:ln>
                          <a:solidFill>
                            <a:schemeClr val="accent2"/>
                          </a:solidFill>
                          <a:effectLst/>
                          <a:latin typeface="Arial "/>
                        </a:rPr>
                        <a:t> should be Medical, Cash, or Local</a:t>
                      </a:r>
                      <a:r>
                        <a:rPr kumimoji="0" lang="en-IN" sz="1200" b="0" i="1" u="none" strike="noStrike" cap="none" normalizeH="0" baseline="0" dirty="0" smtClean="0">
                          <a:ln>
                            <a:noFill/>
                          </a:ln>
                          <a:solidFill>
                            <a:schemeClr val="accent2"/>
                          </a:solidFill>
                          <a:effectLst/>
                          <a:latin typeface="Arial "/>
                        </a:rPr>
                        <a:t> </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err="1" smtClean="0">
                          <a:ln>
                            <a:noFill/>
                          </a:ln>
                          <a:solidFill>
                            <a:schemeClr val="accent2"/>
                          </a:solidFill>
                          <a:effectLst/>
                          <a:latin typeface="Arial "/>
                        </a:rPr>
                        <a:t>Pending_with</a:t>
                      </a:r>
                      <a:r>
                        <a:rPr kumimoji="0" lang="en-IN" sz="1200" b="0" i="1" u="none" strike="noStrike" cap="none" normalizeH="0" baseline="0" dirty="0" smtClean="0">
                          <a:ln>
                            <a:noFill/>
                          </a:ln>
                          <a:solidFill>
                            <a:schemeClr val="accent2"/>
                          </a:solidFill>
                          <a:effectLst/>
                          <a:latin typeface="Arial "/>
                        </a:rPr>
                        <a:t> </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smtClean="0">
                          <a:ln>
                            <a:noFill/>
                          </a:ln>
                          <a:solidFill>
                            <a:schemeClr val="accent2"/>
                          </a:solidFill>
                          <a:effectLst/>
                          <a:latin typeface="Arial "/>
                          <a:cs typeface="Times New Roman" pitchFamily="18" charset="0"/>
                        </a:rPr>
                        <a:t>varchar(30)</a:t>
                      </a:r>
                      <a:endParaRPr kumimoji="0" lang="en-IN" sz="1200" b="0" i="1" u="none" strike="noStrike" cap="none" normalizeH="0" baseline="0" smtClean="0">
                        <a:ln>
                          <a:noFill/>
                        </a:ln>
                        <a:solidFill>
                          <a:schemeClr val="accent2"/>
                        </a:solidFill>
                        <a:effectLst/>
                        <a:latin typeface="Arial "/>
                        <a:cs typeface="Times New Roman" pitchFamily="18" charset="0"/>
                      </a:endParaRP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0" i="1" u="none" strike="noStrike" cap="none" normalizeH="0" baseline="0" dirty="0" smtClean="0">
                          <a:ln>
                            <a:noFill/>
                          </a:ln>
                          <a:solidFill>
                            <a:schemeClr val="accent2"/>
                          </a:solidFill>
                          <a:effectLst/>
                          <a:latin typeface="Arial "/>
                        </a:rPr>
                        <a:t>NOT NULL</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
        <p:nvSpPr>
          <p:cNvPr id="822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a:t>
            </a:r>
            <a:r>
              <a:rPr lang="en-US" b="1">
                <a:solidFill>
                  <a:srgbClr val="FF0000"/>
                </a:solidFill>
                <a:latin typeface="Tahoma" pitchFamily="34" charset="0"/>
                <a:cs typeface="Times New Roman" pitchFamily="18" charset="0"/>
              </a:rPr>
              <a:t>Demo: Managing Tables </a:t>
            </a:r>
          </a:p>
        </p:txBody>
      </p:sp>
    </p:spTree>
    <p:extLst>
      <p:ext uri="{BB962C8B-B14F-4D97-AF65-F5344CB8AC3E}">
        <p14:creationId xmlns:p14="http://schemas.microsoft.com/office/powerpoint/2010/main" val="1335551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bwMode="auto">
          <a:xfrm>
            <a:off x="1525588" y="1598613"/>
            <a:ext cx="7313612" cy="41132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pPr>
            <a:r>
              <a:rPr lang="en-US" sz="2000" smtClean="0">
                <a:solidFill>
                  <a:schemeClr val="accent2"/>
                </a:solidFill>
                <a:latin typeface="Arial" pitchFamily="34" charset="0"/>
                <a:cs typeface="Times New Roman" pitchFamily="18" charset="0"/>
              </a:rPr>
              <a:t>Solution:</a:t>
            </a:r>
          </a:p>
          <a:p>
            <a:pPr marL="736600" lvl="1" indent="-276225">
              <a:buFontTx/>
              <a:buBlip>
                <a:blip r:embed="rId4"/>
              </a:buBlip>
            </a:pPr>
            <a:r>
              <a:rPr lang="en-US" sz="1800" smtClean="0">
                <a:solidFill>
                  <a:schemeClr val="accent2"/>
                </a:solidFill>
                <a:latin typeface="Arial "/>
              </a:rPr>
              <a:t>To solve the preceding problem, you need to perform the following tasks:</a:t>
            </a:r>
          </a:p>
          <a:p>
            <a:pPr marL="1198563" lvl="2" indent="-288925">
              <a:buFontTx/>
              <a:buNone/>
            </a:pPr>
            <a:r>
              <a:rPr lang="en-US" sz="1600" smtClean="0">
                <a:solidFill>
                  <a:schemeClr val="accent2"/>
                </a:solidFill>
                <a:latin typeface="Arial "/>
              </a:rPr>
              <a:t>1.  Write a statement to create a table. </a:t>
            </a:r>
          </a:p>
          <a:p>
            <a:pPr marL="1198563" lvl="2" indent="-288925">
              <a:buFontTx/>
              <a:buNone/>
            </a:pPr>
            <a:r>
              <a:rPr lang="en-US" sz="1600" smtClean="0">
                <a:solidFill>
                  <a:schemeClr val="accent2"/>
                </a:solidFill>
                <a:latin typeface="Arial "/>
              </a:rPr>
              <a:t>2.  Execute the statement to verify the result.</a:t>
            </a:r>
          </a:p>
        </p:txBody>
      </p:sp>
      <p:sp>
        <p:nvSpPr>
          <p:cNvPr id="921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a:t>
            </a:r>
            <a:r>
              <a:rPr lang="en-US" b="1" dirty="0">
                <a:solidFill>
                  <a:srgbClr val="FF0000"/>
                </a:solidFill>
                <a:latin typeface="Tahoma" pitchFamily="34" charset="0"/>
                <a:cs typeface="Times New Roman" pitchFamily="18" charset="0"/>
              </a:rPr>
              <a:t>Demo: Managing Tables (Contd.) </a:t>
            </a:r>
          </a:p>
        </p:txBody>
      </p:sp>
    </p:spTree>
    <p:extLst>
      <p:ext uri="{BB962C8B-B14F-4D97-AF65-F5344CB8AC3E}">
        <p14:creationId xmlns:p14="http://schemas.microsoft.com/office/powerpoint/2010/main" val="390935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bwMode="auto">
          <a:xfrm>
            <a:off x="1447800" y="1371600"/>
            <a:ext cx="7313613" cy="464978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pitchFamily="34" charset="0"/>
                <a:cs typeface="Times New Roman" pitchFamily="18" charset="0"/>
              </a:rPr>
              <a:t>Problem Statement:</a:t>
            </a:r>
          </a:p>
          <a:p>
            <a:pPr marL="736600" lvl="1" indent="-276225">
              <a:buFontTx/>
              <a:buBlip>
                <a:blip r:embed="rId4"/>
              </a:buBlip>
            </a:pPr>
            <a:r>
              <a:rPr lang="en-US" sz="1800" smtClean="0">
                <a:solidFill>
                  <a:schemeClr val="accent2"/>
                </a:solidFill>
                <a:latin typeface="Arial "/>
              </a:rPr>
              <a:t>AdventureWorks, Inc. is a leading manufacturing company and produces various types of products. As a database developer, you have been assigned the task to create a Sales table that stores the details of the products sold by the company. Moreover, you have been informed that the sales data of the company is huge. Therefore, you need to create the table as a partitioned table, which stores the sales data on the basis of date of sale of the products. The following table shows the structure of the Sales table</a:t>
            </a:r>
            <a:r>
              <a:rPr lang="en-GB" sz="1800" smtClean="0">
                <a:solidFill>
                  <a:schemeClr val="accent2"/>
                </a:solidFill>
                <a:latin typeface="Arial "/>
              </a:rPr>
              <a:t>.</a:t>
            </a:r>
            <a:endParaRPr lang="en-US" sz="1800" smtClean="0">
              <a:solidFill>
                <a:schemeClr val="accent2"/>
              </a:solidFill>
              <a:latin typeface="Arial "/>
            </a:endParaRPr>
          </a:p>
          <a:p>
            <a:pPr marL="736600" lvl="1" indent="-276225">
              <a:buFontTx/>
              <a:buNone/>
            </a:pPr>
            <a:endParaRPr lang="en-US" sz="1800" smtClean="0">
              <a:solidFill>
                <a:schemeClr val="accent2"/>
              </a:solidFill>
              <a:latin typeface="Arial "/>
            </a:endParaRPr>
          </a:p>
        </p:txBody>
      </p:sp>
      <p:sp>
        <p:nvSpPr>
          <p:cNvPr id="1024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a:t>
            </a:r>
            <a:r>
              <a:rPr lang="en-US" b="1" dirty="0">
                <a:solidFill>
                  <a:srgbClr val="FF0000"/>
                </a:solidFill>
                <a:latin typeface="Tahoma" pitchFamily="34" charset="0"/>
                <a:cs typeface="Times New Roman" pitchFamily="18" charset="0"/>
              </a:rPr>
              <a:t>Demo: Creating a Partitioned Table</a:t>
            </a:r>
          </a:p>
        </p:txBody>
      </p:sp>
      <p:graphicFrame>
        <p:nvGraphicFramePr>
          <p:cNvPr id="5" name="Table 4"/>
          <p:cNvGraphicFramePr>
            <a:graphicFrameLocks noGrp="1"/>
          </p:cNvGraphicFramePr>
          <p:nvPr/>
        </p:nvGraphicFramePr>
        <p:xfrm>
          <a:off x="3962400" y="4405313"/>
          <a:ext cx="2971800" cy="1890712"/>
        </p:xfrm>
        <a:graphic>
          <a:graphicData uri="http://schemas.openxmlformats.org/drawingml/2006/table">
            <a:tbl>
              <a:tblPr/>
              <a:tblGrid>
                <a:gridCol w="1295399"/>
                <a:gridCol w="1676401"/>
              </a:tblGrid>
              <a:tr h="241130">
                <a:tc>
                  <a:txBody>
                    <a:bodyPr/>
                    <a:lstStyle/>
                    <a:p>
                      <a:pPr marL="0" marR="0">
                        <a:spcBef>
                          <a:spcPts val="1000"/>
                        </a:spcBef>
                        <a:spcAft>
                          <a:spcPts val="0"/>
                        </a:spcAft>
                      </a:pPr>
                      <a:r>
                        <a:rPr lang="en-US" sz="1200" b="1" i="1" kern="1200" dirty="0" smtClean="0">
                          <a:solidFill>
                            <a:schemeClr val="accent2"/>
                          </a:solidFill>
                          <a:latin typeface="Arial" charset="0"/>
                          <a:ea typeface="+mn-ea"/>
                          <a:cs typeface="+mn-cs"/>
                        </a:rPr>
                        <a:t>Columns</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spcBef>
                          <a:spcPts val="1000"/>
                        </a:spcBef>
                        <a:spcAft>
                          <a:spcPts val="0"/>
                        </a:spcAft>
                      </a:pPr>
                      <a:r>
                        <a:rPr lang="en-US" sz="1200" b="1" i="1" kern="1200" dirty="0" smtClean="0">
                          <a:solidFill>
                            <a:schemeClr val="accent2"/>
                          </a:solidFill>
                          <a:latin typeface="Arial" charset="0"/>
                          <a:ea typeface="+mn-ea"/>
                          <a:cs typeface="+mn-cs"/>
                        </a:rPr>
                        <a:t>Data Types and Size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255315">
                <a:tc>
                  <a:txBody>
                    <a:bodyPr/>
                    <a:lstStyle/>
                    <a:p>
                      <a:pPr marL="0" marR="0">
                        <a:spcBef>
                          <a:spcPts val="1000"/>
                        </a:spcBef>
                        <a:spcAft>
                          <a:spcPts val="0"/>
                        </a:spcAft>
                      </a:pPr>
                      <a:r>
                        <a:rPr lang="en-US" sz="1200" b="0" i="1" kern="1200" dirty="0" smtClean="0">
                          <a:solidFill>
                            <a:schemeClr val="accent2"/>
                          </a:solidFill>
                          <a:latin typeface="Courier New" pitchFamily="49" charset="0"/>
                          <a:ea typeface="+mn-ea"/>
                          <a:cs typeface="Courier New" pitchFamily="49" charset="0"/>
                        </a:rPr>
                        <a:t>SalesID</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spcBef>
                          <a:spcPts val="1000"/>
                        </a:spcBef>
                        <a:spcAft>
                          <a:spcPts val="0"/>
                        </a:spcAft>
                      </a:pPr>
                      <a:r>
                        <a:rPr lang="en-US" sz="1200" b="0" i="1" kern="1200" dirty="0" smtClean="0">
                          <a:solidFill>
                            <a:schemeClr val="accent2"/>
                          </a:solidFill>
                          <a:latin typeface="Arial" charset="0"/>
                          <a:ea typeface="+mn-ea"/>
                          <a:cs typeface="+mn-cs"/>
                        </a:rPr>
                        <a:t>int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283683">
                <a:tc>
                  <a:txBody>
                    <a:bodyPr/>
                    <a:lstStyle/>
                    <a:p>
                      <a:pPr marL="0" marR="0">
                        <a:spcBef>
                          <a:spcPts val="1000"/>
                        </a:spcBef>
                        <a:spcAft>
                          <a:spcPts val="0"/>
                        </a:spcAft>
                      </a:pPr>
                      <a:r>
                        <a:rPr lang="en-US" sz="1200" b="0" i="1" kern="1200" dirty="0" smtClean="0">
                          <a:solidFill>
                            <a:schemeClr val="accent2"/>
                          </a:solidFill>
                          <a:latin typeface="Courier New" pitchFamily="49" charset="0"/>
                          <a:ea typeface="+mn-ea"/>
                          <a:cs typeface="Courier New" pitchFamily="49" charset="0"/>
                        </a:rPr>
                        <a:t>OrderID</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sz="1200" b="0" i="1" kern="1200" dirty="0" smtClean="0">
                          <a:solidFill>
                            <a:schemeClr val="accent2"/>
                          </a:solidFill>
                          <a:latin typeface="Arial" charset="0"/>
                          <a:ea typeface="+mn-ea"/>
                          <a:cs typeface="+mn-cs"/>
                        </a:rPr>
                        <a:t>int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283683">
                <a:tc>
                  <a:txBody>
                    <a:bodyPr/>
                    <a:lstStyle/>
                    <a:p>
                      <a:pPr marL="0" marR="0">
                        <a:spcBef>
                          <a:spcPts val="1000"/>
                        </a:spcBef>
                        <a:spcAft>
                          <a:spcPts val="0"/>
                        </a:spcAft>
                      </a:pPr>
                      <a:r>
                        <a:rPr lang="en-US" sz="1200" b="0" i="1" kern="1200" dirty="0" err="1" smtClean="0">
                          <a:solidFill>
                            <a:schemeClr val="accent2"/>
                          </a:solidFill>
                          <a:latin typeface="Courier New" pitchFamily="49" charset="0"/>
                          <a:ea typeface="+mn-ea"/>
                          <a:cs typeface="Courier New" pitchFamily="49" charset="0"/>
                        </a:rPr>
                        <a:t>ProductID</a:t>
                      </a:r>
                      <a:endParaRPr lang="en-US" sz="1200" b="0" i="1" kern="1200" dirty="0" smtClean="0">
                        <a:solidFill>
                          <a:schemeClr val="accent2"/>
                        </a:solidFill>
                        <a:latin typeface="Courier New" pitchFamily="49" charset="0"/>
                        <a:ea typeface="+mn-ea"/>
                        <a:cs typeface="Courier New" pitchFamily="49"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sz="1200" b="0" i="1" kern="1200" dirty="0" smtClean="0">
                          <a:solidFill>
                            <a:schemeClr val="accent2"/>
                          </a:solidFill>
                          <a:latin typeface="Arial" charset="0"/>
                          <a:ea typeface="+mn-ea"/>
                          <a:cs typeface="+mn-cs"/>
                        </a:rPr>
                        <a:t>int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283683">
                <a:tc>
                  <a:txBody>
                    <a:bodyPr/>
                    <a:lstStyle/>
                    <a:p>
                      <a:pPr marL="0" marR="0">
                        <a:spcBef>
                          <a:spcPts val="1000"/>
                        </a:spcBef>
                        <a:spcAft>
                          <a:spcPts val="0"/>
                        </a:spcAft>
                      </a:pPr>
                      <a:r>
                        <a:rPr lang="en-US" sz="1200" b="0" i="1" kern="1200" dirty="0" smtClean="0">
                          <a:solidFill>
                            <a:schemeClr val="accent2"/>
                          </a:solidFill>
                          <a:latin typeface="Courier New" pitchFamily="49" charset="0"/>
                          <a:ea typeface="+mn-ea"/>
                          <a:cs typeface="Courier New" pitchFamily="49" charset="0"/>
                        </a:rPr>
                        <a:t>Quantity</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sz="1200" b="0" i="1" kern="1200" dirty="0" smtClean="0">
                          <a:solidFill>
                            <a:schemeClr val="accent2"/>
                          </a:solidFill>
                          <a:latin typeface="Arial" charset="0"/>
                          <a:ea typeface="+mn-ea"/>
                          <a:cs typeface="+mn-cs"/>
                        </a:rPr>
                        <a:t>int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283683">
                <a:tc>
                  <a:txBody>
                    <a:bodyPr/>
                    <a:lstStyle/>
                    <a:p>
                      <a:pPr marL="0" marR="0">
                        <a:spcBef>
                          <a:spcPts val="1000"/>
                        </a:spcBef>
                        <a:spcAft>
                          <a:spcPts val="0"/>
                        </a:spcAft>
                      </a:pPr>
                      <a:r>
                        <a:rPr lang="en-US" sz="1200" b="0" i="1" kern="1200" dirty="0" err="1" smtClean="0">
                          <a:solidFill>
                            <a:schemeClr val="accent2"/>
                          </a:solidFill>
                          <a:latin typeface="Courier New" pitchFamily="49" charset="0"/>
                          <a:ea typeface="+mn-ea"/>
                          <a:cs typeface="Courier New" pitchFamily="49" charset="0"/>
                        </a:rPr>
                        <a:t>TotalPrice</a:t>
                      </a:r>
                      <a:endParaRPr lang="en-US" sz="1200" b="0" i="1" kern="1200" dirty="0" smtClean="0">
                        <a:solidFill>
                          <a:schemeClr val="accent2"/>
                        </a:solidFill>
                        <a:latin typeface="Courier New" pitchFamily="49" charset="0"/>
                        <a:ea typeface="+mn-ea"/>
                        <a:cs typeface="Courier New" pitchFamily="49"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sz="1200" b="0" i="1" kern="1200" dirty="0" smtClean="0">
                          <a:solidFill>
                            <a:schemeClr val="accent2"/>
                          </a:solidFill>
                          <a:latin typeface="Arial" charset="0"/>
                          <a:ea typeface="+mn-ea"/>
                          <a:cs typeface="+mn-cs"/>
                        </a:rPr>
                        <a:t>money</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r h="259535">
                <a:tc>
                  <a:txBody>
                    <a:bodyPr/>
                    <a:lstStyle/>
                    <a:p>
                      <a:pPr marL="0" marR="0">
                        <a:spcBef>
                          <a:spcPts val="1000"/>
                        </a:spcBef>
                        <a:spcAft>
                          <a:spcPts val="0"/>
                        </a:spcAft>
                      </a:pPr>
                      <a:r>
                        <a:rPr lang="en-US" sz="1200" b="0" i="1" kern="1200" dirty="0" err="1" smtClean="0">
                          <a:solidFill>
                            <a:schemeClr val="accent2"/>
                          </a:solidFill>
                          <a:latin typeface="Courier New" pitchFamily="49" charset="0"/>
                          <a:ea typeface="+mn-ea"/>
                          <a:cs typeface="Courier New" pitchFamily="49" charset="0"/>
                        </a:rPr>
                        <a:t>SaleDate</a:t>
                      </a:r>
                      <a:endParaRPr lang="en-US" sz="1200" b="0" i="1" kern="1200" dirty="0" smtClean="0">
                        <a:solidFill>
                          <a:schemeClr val="accent2"/>
                        </a:solidFill>
                        <a:latin typeface="Courier New" pitchFamily="49" charset="0"/>
                        <a:ea typeface="+mn-ea"/>
                        <a:cs typeface="Courier New" pitchFamily="49"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spcBef>
                          <a:spcPts val="1000"/>
                        </a:spcBef>
                        <a:spcAft>
                          <a:spcPts val="0"/>
                        </a:spcAft>
                      </a:pPr>
                      <a:r>
                        <a:rPr lang="en-US" sz="1200" b="0" i="1" kern="1200" dirty="0" smtClean="0">
                          <a:solidFill>
                            <a:schemeClr val="accent2"/>
                          </a:solidFill>
                          <a:latin typeface="Arial" charset="0"/>
                          <a:ea typeface="+mn-ea"/>
                          <a:cs typeface="+mn-cs"/>
                        </a:rPr>
                        <a:t>datetime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4336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759</Words>
  <Application>Microsoft Office PowerPoint</Application>
  <PresentationFormat>On-screen Show (4:3)</PresentationFormat>
  <Paragraphs>170</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3</cp:revision>
  <dcterms:created xsi:type="dcterms:W3CDTF">2015-10-17T01:30:48Z</dcterms:created>
  <dcterms:modified xsi:type="dcterms:W3CDTF">2016-11-24T09:04:32Z</dcterms:modified>
</cp:coreProperties>
</file>