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1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D6706-7771-4CE5-9741-A122295AE867}" type="datetimeFigureOut">
              <a:rPr lang="en-IN" smtClean="0"/>
              <a:t>06-01-2017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42E93-F2A3-4D41-AEE8-9DBAF8CB3EB3}" type="slidenum">
              <a:rPr lang="en-IN" smtClean="0"/>
              <a:t>‹#›</a:t>
            </a:fld>
            <a:endParaRPr lang="en-IN"/>
          </a:p>
        </p:txBody>
      </p:sp>
    </p:spTree>
    <p:extLst>
      <p:ext uri="{BB962C8B-B14F-4D97-AF65-F5344CB8AC3E}">
        <p14:creationId xmlns:p14="http://schemas.microsoft.com/office/powerpoint/2010/main" val="275366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042E93-F2A3-4D41-AEE8-9DBAF8CB3EB3}" type="slidenum">
              <a:rPr lang="en-IN" smtClean="0"/>
              <a:t>1</a:t>
            </a:fld>
            <a:endParaRPr lang="en-IN"/>
          </a:p>
        </p:txBody>
      </p:sp>
    </p:spTree>
    <p:extLst>
      <p:ext uri="{BB962C8B-B14F-4D97-AF65-F5344CB8AC3E}">
        <p14:creationId xmlns:p14="http://schemas.microsoft.com/office/powerpoint/2010/main" val="159086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0BB8033-571D-40DC-BB26-2BAB527B6F85}" type="slidenum">
              <a:rPr lang="en-US" sz="1200" smtClean="0"/>
              <a:pPr eaLnBrk="1" hangingPunct="1"/>
              <a:t>10</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13835C3-59A8-4C51-AF7F-D3D001FC2B07}" type="slidenum">
              <a:rPr lang="en-US" sz="1200" smtClean="0"/>
              <a:pPr eaLnBrk="1" hangingPunct="1"/>
              <a:t>11</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35E959F-C43F-4E82-97E1-8B84662E20B8}" type="slidenum">
              <a:rPr lang="en-US" sz="1200" smtClean="0"/>
              <a:pPr eaLnBrk="1" hangingPunct="1"/>
              <a:t>12</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DFAF3A3-293B-4BBE-981E-42D46CE0B8F3}" type="slidenum">
              <a:rPr lang="en-US" sz="1200" smtClean="0"/>
              <a:pPr eaLnBrk="1" hangingPunct="1"/>
              <a:t>13</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C33654F-4638-40BE-BEBD-8BC1C3A5873D}" type="slidenum">
              <a:rPr lang="en-US" sz="1200" smtClean="0"/>
              <a:pPr eaLnBrk="1" hangingPunct="1"/>
              <a:t>14</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21F4DD2-9638-4ED5-8C85-B2EDC16DB9B0}" type="slidenum">
              <a:rPr lang="en-US" sz="1200" smtClean="0"/>
              <a:pPr eaLnBrk="1" hangingPunct="1"/>
              <a:t>15</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FAD63E-03E7-40BC-8156-0AC63F277147}" type="slidenum">
              <a:rPr lang="en-US" sz="1200" smtClean="0"/>
              <a:pPr eaLnBrk="1" hangingPunct="1"/>
              <a:t>16</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057EEB9-F97B-4170-9984-6830AFEEB970}" type="slidenum">
              <a:rPr lang="en-US" sz="1200" smtClean="0"/>
              <a:pPr eaLnBrk="1" hangingPunct="1"/>
              <a:t>17</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6BFA202-6770-4A05-BF33-81BEF9251E85}" type="slidenum">
              <a:rPr lang="en-US" sz="1200" smtClean="0"/>
              <a:pPr eaLnBrk="1" hangingPunct="1"/>
              <a:t>18</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8552C5C-48B5-4E55-81ED-EEB6759B9582}" type="slidenum">
              <a:rPr lang="en-US" sz="1200" smtClean="0"/>
              <a:pPr eaLnBrk="1" hangingPunct="1"/>
              <a:t>19</a:t>
            </a:fld>
            <a:endParaRPr 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smtClean="0"/>
              <a:t>Reiterate the concepts taught earlier by asking eh given question.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24C0ECC2-A168-4A30-9237-397877527820}" type="slidenum">
              <a:rPr lang="en-US" sz="1200"/>
              <a:pPr algn="r" eaLnBrk="1" hangingPunct="1"/>
              <a:t>2</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409C18F5-D40F-4DCA-A941-90CCC314C28C}" type="slidenum">
              <a:rPr lang="en-US" sz="1200" smtClean="0"/>
              <a:pPr eaLnBrk="1" hangingPunct="1"/>
              <a:t>20</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smtClean="0"/>
              <a:t>Reiterate the concepts taught earlier by asking eh given question.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026396E-C0DB-4B00-A345-D0DC97F9E0D4}" type="slidenum">
              <a:rPr lang="en-US" sz="1200" smtClean="0"/>
              <a:pPr eaLnBrk="1" hangingPunct="1"/>
              <a:t>21</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Updating Rows</a:t>
            </a:r>
            <a:endParaRPr lang="en-US" smtClean="0"/>
          </a:p>
          <a:p>
            <a:r>
              <a:rPr lang="en-US" smtClean="0"/>
              <a:t>Explain to the students that whenever data is updated, the modified value should adhere to the business rules that were effective when the row was entered.  </a:t>
            </a:r>
          </a:p>
          <a:p>
            <a:r>
              <a:rPr lang="en-US" smtClean="0"/>
              <a:t>In addition, inform the students that you cannot update columns from two different tables with a single UPDATE statement.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D023AF5-5074-4834-AE83-3A5E7E284DE1}" type="slidenum">
              <a:rPr lang="en-US" sz="1200" smtClean="0"/>
              <a:pPr eaLnBrk="1" hangingPunct="1"/>
              <a:t>22</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Updating Rows</a:t>
            </a:r>
            <a:endParaRPr lang="en-US" smtClean="0"/>
          </a:p>
          <a:p>
            <a:r>
              <a:rPr lang="en-US" smtClean="0"/>
              <a:t>Explain to the students that whenever data is updated, the modified value should adhere to the business rules that were effective when the row was entered.  </a:t>
            </a:r>
          </a:p>
          <a:p>
            <a:r>
              <a:rPr lang="en-US" smtClean="0"/>
              <a:t>In addition, inform the students that you cannot update columns from two different tables with a single UPDATE statement.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87FE4521-CC96-48D6-A0FA-3E46B11EC257}" type="slidenum">
              <a:rPr lang="en-US" sz="1200" smtClean="0"/>
              <a:pPr eaLnBrk="1" hangingPunct="1"/>
              <a:t>23</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Updating Rows</a:t>
            </a:r>
            <a:endParaRPr lang="en-US" smtClean="0"/>
          </a:p>
          <a:p>
            <a:r>
              <a:rPr lang="en-US" smtClean="0"/>
              <a:t>Explain to the students that whenever data is updated, the modified value should adhere to the business rules that were effective when the row was entered.  </a:t>
            </a:r>
          </a:p>
          <a:p>
            <a:r>
              <a:rPr lang="en-US" smtClean="0"/>
              <a:t>In addition, inform the students that you cannot update columns from two different tables with a single UPDATE statement.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E1F0D2D-DC9E-4448-971B-808CEEA3C3CE}" type="slidenum">
              <a:rPr lang="en-US" sz="1200" smtClean="0"/>
              <a:pPr eaLnBrk="1" hangingPunct="1"/>
              <a:t>24</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Reiterate the concepts taught earlier by asking the given question.</a:t>
            </a:r>
            <a:endParaRPr lang="en-I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66DD1B7-2003-4367-B7C0-C7BCD29FD903}" type="slidenum">
              <a:rPr lang="en-US" sz="1200" smtClean="0"/>
              <a:pPr eaLnBrk="1" hangingPunct="1"/>
              <a:t>25</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the students that whenever Delete statement should be used only in the case when the data is highly redundant. </a:t>
            </a:r>
          </a:p>
          <a:p>
            <a:r>
              <a:rPr lang="en-US" smtClean="0"/>
              <a:t>You cannot delete rows from two different tables using a single DELETE statement.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BE9450C-5B75-4C11-9AB5-436AE3C465BC}" type="slidenum">
              <a:rPr lang="en-US" sz="1200" smtClean="0"/>
              <a:pPr eaLnBrk="1" hangingPunct="1"/>
              <a:t>26</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to the students that the WHERE clause cannot be used in the TRUNCATE TABLE statement as it is used to remove all the data from the table.</a:t>
            </a:r>
            <a:endParaRPr lang="en-US" b="1" smtClean="0"/>
          </a:p>
          <a:p>
            <a:r>
              <a:rPr lang="en-US" b="1" smtClean="0"/>
              <a:t>Additional Input</a:t>
            </a:r>
            <a:endParaRPr lang="en-US" smtClean="0"/>
          </a:p>
          <a:p>
            <a:r>
              <a:rPr lang="en-US" smtClean="0"/>
              <a:t>The TRUNCATE TABLE command deletes data from a table page wise and this operation is not logged in the transaction log. This is the reason a delete operation in a transaction can be rolled back, but a TRUNCATE TABLE command cannot be rolled back. Transactions are dealt with in detail later in the course.</a:t>
            </a:r>
            <a:endParaRPr lang="en-US" b="1" smtClean="0"/>
          </a:p>
          <a:p>
            <a:r>
              <a:rPr lang="en-US" b="1" smtClean="0"/>
              <a:t>FAQs</a:t>
            </a:r>
          </a:p>
          <a:p>
            <a:r>
              <a:rPr lang="en-US" b="1" smtClean="0"/>
              <a:t>Question</a:t>
            </a:r>
            <a:r>
              <a:rPr lang="en-US" smtClean="0"/>
              <a:t>: What is the difference between the DELETE and TRUNCATE statements?</a:t>
            </a:r>
            <a:endParaRPr lang="en-US" b="1" smtClean="0"/>
          </a:p>
          <a:p>
            <a:r>
              <a:rPr lang="en-US" b="1" smtClean="0"/>
              <a:t>Answer</a:t>
            </a:r>
            <a:r>
              <a:rPr lang="en-US" smtClean="0"/>
              <a:t>: The DELETE statement is used to delete specific rows from a table, whereas the TRUNCATE statement is used to delete all the rows from a table.</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CD963135-3A10-40EE-AC52-8538FAC28E7C}" type="slidenum">
              <a:rPr lang="en-US" sz="1200" smtClean="0"/>
              <a:pPr eaLnBrk="1" hangingPunct="1"/>
              <a:t>27</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to the students that the WHERE clause cannot be used in the TRUNCATE TABLE statement as it is used to remove all the data from the table.</a:t>
            </a:r>
            <a:endParaRPr lang="en-US" b="1" smtClean="0"/>
          </a:p>
          <a:p>
            <a:r>
              <a:rPr lang="en-US" b="1" smtClean="0"/>
              <a:t>Additional Input</a:t>
            </a:r>
            <a:endParaRPr lang="en-US" smtClean="0"/>
          </a:p>
          <a:p>
            <a:r>
              <a:rPr lang="en-US" smtClean="0"/>
              <a:t>The TRUNCATE TABLE command deletes data from a table page wise and this operation is not logged in the transaction log. This is the reason a delete operation in a transaction can be rolled back, but a TRUNCATE TABLE command cannot be rolled back. Transactions are dealt with in detail later in the course.</a:t>
            </a:r>
            <a:endParaRPr lang="en-US" b="1" smtClean="0"/>
          </a:p>
          <a:p>
            <a:r>
              <a:rPr lang="en-US" b="1" smtClean="0"/>
              <a:t>FAQs</a:t>
            </a:r>
          </a:p>
          <a:p>
            <a:r>
              <a:rPr lang="en-US" b="1" smtClean="0"/>
              <a:t>Question</a:t>
            </a:r>
            <a:r>
              <a:rPr lang="en-US" smtClean="0"/>
              <a:t>: What is the difference between the DELETE and TRUNCATE statements?</a:t>
            </a:r>
            <a:endParaRPr lang="en-US" b="1" smtClean="0"/>
          </a:p>
          <a:p>
            <a:r>
              <a:rPr lang="en-US" b="1" smtClean="0"/>
              <a:t>Answer</a:t>
            </a:r>
            <a:r>
              <a:rPr lang="en-US" smtClean="0"/>
              <a:t>: The DELETE statement is used to delete specific rows from a table, whereas the TRUNCATE statement is used to delete all the rows from a table.</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427772B1-8A38-4C82-8E5D-B491E6574FEE}" type="slidenum">
              <a:rPr lang="en-US" sz="1200" smtClean="0"/>
              <a:pPr eaLnBrk="1" hangingPunct="1"/>
              <a:t>28</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Reiterate the concepts taught earlier by asking the given question.</a:t>
            </a:r>
            <a:endParaRPr lang="en-I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F0DDC0A-FC0A-44CA-82E2-D46571F9603C}" type="slidenum">
              <a:rPr lang="en-US" sz="1200" smtClean="0"/>
              <a:pPr eaLnBrk="1" hangingPunct="1"/>
              <a:t>29</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to the students that the WHERE clause cannot be used in the TRUNCATE TABLE statement as it is used to remove all the data from the table.</a:t>
            </a:r>
            <a:endParaRPr lang="en-US" b="1" smtClean="0"/>
          </a:p>
          <a:p>
            <a:r>
              <a:rPr lang="en-US" b="1" smtClean="0"/>
              <a:t>Additional Input</a:t>
            </a:r>
            <a:endParaRPr lang="en-US" smtClean="0"/>
          </a:p>
          <a:p>
            <a:r>
              <a:rPr lang="en-US" smtClean="0"/>
              <a:t>The TRUNCATE TABLE command deletes data from a table page wise and this operation is not logged in the transaction log. This is the reason a delete operation in a transaction can be rolled back, but a TRUNCATE TABLE command cannot be rolled back. Transactions are dealt with in detail later in the course.</a:t>
            </a:r>
            <a:endParaRPr lang="en-US" b="1" smtClean="0"/>
          </a:p>
          <a:p>
            <a:r>
              <a:rPr lang="en-US" b="1" smtClean="0"/>
              <a:t>FAQs</a:t>
            </a:r>
          </a:p>
          <a:p>
            <a:r>
              <a:rPr lang="en-US" b="1" smtClean="0"/>
              <a:t>Question</a:t>
            </a:r>
            <a:r>
              <a:rPr lang="en-US" smtClean="0"/>
              <a:t>: What is the difference between the DELETE and TRUNCATE statements?</a:t>
            </a:r>
            <a:endParaRPr lang="en-US" b="1" smtClean="0"/>
          </a:p>
          <a:p>
            <a:r>
              <a:rPr lang="en-US" b="1" smtClean="0"/>
              <a:t>Answer</a:t>
            </a:r>
            <a:r>
              <a:rPr lang="en-US" smtClean="0"/>
              <a:t>: The DELETE statement is used to delete specific rows from a table, whereas the TRUNCATE statement is used to delete all the rows from a table.</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002DE0F-6D2E-43F7-AC28-8E7C086B2398}" type="slidenum">
              <a:rPr lang="en-US" sz="1200" smtClean="0"/>
              <a:pPr eaLnBrk="1" hangingPunct="1"/>
              <a:t>3</a:t>
            </a:fld>
            <a:endParaRPr 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000" smtClean="0"/>
              <a:t>In this slide, you will teach the students how to store data in a table by using the INSERT statement. You need to explain the various ways in which data can be inserted with the example given in the Student Guide:</a:t>
            </a:r>
          </a:p>
          <a:p>
            <a:pPr>
              <a:lnSpc>
                <a:spcPct val="80000"/>
              </a:lnSpc>
            </a:pPr>
            <a:r>
              <a:rPr lang="en-US" sz="1000" smtClean="0"/>
              <a:t>You can demonstrate the examples, by executing the following statements:</a:t>
            </a:r>
          </a:p>
          <a:p>
            <a:pPr>
              <a:lnSpc>
                <a:spcPct val="80000"/>
              </a:lnSpc>
            </a:pPr>
            <a:r>
              <a:rPr lang="en-US" sz="1000" smtClean="0"/>
              <a:t>To insert a row into the Address table with all the column values, you can use the following statements:</a:t>
            </a:r>
          </a:p>
          <a:p>
            <a:pPr>
              <a:lnSpc>
                <a:spcPct val="80000"/>
              </a:lnSpc>
            </a:pPr>
            <a:r>
              <a:rPr lang="en-US" sz="1000" smtClean="0"/>
              <a:t>INSERT Address</a:t>
            </a:r>
          </a:p>
          <a:p>
            <a:pPr>
              <a:lnSpc>
                <a:spcPct val="80000"/>
              </a:lnSpc>
            </a:pPr>
            <a:r>
              <a:rPr lang="en-US" sz="1000" smtClean="0"/>
              <a:t>VALUES (104, '24, Herbon Apts', 'Arthor Lane', 56, '607009')</a:t>
            </a:r>
          </a:p>
          <a:p>
            <a:pPr>
              <a:lnSpc>
                <a:spcPct val="80000"/>
              </a:lnSpc>
            </a:pPr>
            <a:r>
              <a:rPr lang="en-US" sz="1000" smtClean="0"/>
              <a:t>Or</a:t>
            </a:r>
          </a:p>
          <a:p>
            <a:pPr>
              <a:lnSpc>
                <a:spcPct val="80000"/>
              </a:lnSpc>
            </a:pPr>
            <a:r>
              <a:rPr lang="en-US" sz="1000" smtClean="0"/>
              <a:t>INSERT Address (AddressID, AddressLine1, AddressLine2, StateProvinceID, PostalCode)</a:t>
            </a:r>
          </a:p>
          <a:p>
            <a:pPr>
              <a:lnSpc>
                <a:spcPct val="80000"/>
              </a:lnSpc>
            </a:pPr>
            <a:r>
              <a:rPr lang="en-US" sz="1000" smtClean="0"/>
              <a:t>VALUES (104, '24, Herbon Apts',’ Arthor Lane’,56, ‘607009’)</a:t>
            </a:r>
          </a:p>
          <a:p>
            <a:pPr>
              <a:lnSpc>
                <a:spcPct val="80000"/>
              </a:lnSpc>
            </a:pPr>
            <a:r>
              <a:rPr lang="en-US" sz="1000" smtClean="0"/>
              <a:t>Or</a:t>
            </a:r>
          </a:p>
          <a:p>
            <a:pPr>
              <a:lnSpc>
                <a:spcPct val="80000"/>
              </a:lnSpc>
            </a:pPr>
            <a:r>
              <a:rPr lang="en-US" sz="1000" smtClean="0"/>
              <a:t>INSERT Address (AddressID, AddressLine1, AddressLine2, PostalCode, StateProvinceID)</a:t>
            </a:r>
          </a:p>
          <a:p>
            <a:pPr>
              <a:lnSpc>
                <a:spcPct val="80000"/>
              </a:lnSpc>
            </a:pPr>
            <a:r>
              <a:rPr lang="en-US" sz="1000" smtClean="0"/>
              <a:t>VALUES (104, '24, Herbon Apts',’ Arthor Lane’, ‘607009’, 56)</a:t>
            </a:r>
            <a:endParaRPr lang="en-US" sz="1000" b="1" smtClean="0"/>
          </a:p>
          <a:p>
            <a:pPr>
              <a:lnSpc>
                <a:spcPct val="80000"/>
              </a:lnSpc>
            </a:pPr>
            <a:r>
              <a:rPr lang="en-US" sz="1000" b="1" smtClean="0"/>
              <a:t>NOTE:</a:t>
            </a:r>
            <a:r>
              <a:rPr lang="en-US" sz="1000" smtClean="0"/>
              <a:t> Before executing the preceding statements, you need to create the Address table. For this, execute the database script named </a:t>
            </a:r>
            <a:r>
              <a:rPr lang="en-US" sz="1000" b="1" smtClean="0"/>
              <a:t>CreateAddressTable.sql </a:t>
            </a:r>
            <a:r>
              <a:rPr lang="en-US" sz="1000" smtClean="0"/>
              <a:t>present in the </a:t>
            </a:r>
            <a:r>
              <a:rPr lang="en-US" sz="1000" b="1" smtClean="0"/>
              <a:t>Chapter 5\Instep</a:t>
            </a:r>
            <a:r>
              <a:rPr lang="en-US" sz="1000" smtClean="0"/>
              <a:t> folder of the </a:t>
            </a:r>
            <a:r>
              <a:rPr lang="en-US" sz="1000" b="1" smtClean="0"/>
              <a:t>TIRM</a:t>
            </a:r>
            <a:r>
              <a:rPr lang="en-US" sz="1000" smtClean="0"/>
              <a:t> CD.</a:t>
            </a:r>
            <a:endParaRPr lang="en-US" sz="1000" b="1" smtClean="0"/>
          </a:p>
          <a:p>
            <a:pPr>
              <a:lnSpc>
                <a:spcPct val="80000"/>
              </a:lnSpc>
            </a:pPr>
            <a:r>
              <a:rPr lang="en-US" sz="1000" b="1" smtClean="0"/>
              <a:t>Guidelines to Inserting Data</a:t>
            </a:r>
            <a:endParaRPr lang="en-US" sz="1000" smtClean="0"/>
          </a:p>
          <a:p>
            <a:pPr>
              <a:lnSpc>
                <a:spcPct val="80000"/>
              </a:lnSpc>
            </a:pPr>
            <a:r>
              <a:rPr lang="en-US" sz="1000" smtClean="0"/>
              <a:t>While inserting rows into a table, explain to the students that values for columns containing the char and varchar data types should be enclosed in single quotes.</a:t>
            </a:r>
          </a:p>
          <a:p>
            <a:pPr>
              <a:lnSpc>
                <a:spcPct val="80000"/>
              </a:lnSpc>
            </a:pPr>
            <a:r>
              <a:rPr lang="en-US" sz="1000" smtClean="0"/>
              <a:t>While inserting values into a column that has a default constraint defined on it, if you want the default value to be inserted for that column, you can use the DEFAULT keyword. </a:t>
            </a:r>
          </a:p>
          <a:p>
            <a:pPr>
              <a:lnSpc>
                <a:spcPct val="80000"/>
              </a:lnSpc>
            </a:pPr>
            <a:r>
              <a:rPr lang="en-US" sz="1000" smtClean="0"/>
              <a:t>While entering data, the column-list needs to be specified when the data being entered is not in the order of the columns in the table or when the data is not being entered for all the columns.</a:t>
            </a:r>
          </a:p>
          <a:p>
            <a:pPr>
              <a:lnSpc>
                <a:spcPct val="80000"/>
              </a:lnSpc>
            </a:pPr>
            <a:r>
              <a:rPr lang="en-US" sz="1000" smtClean="0"/>
              <a:t>The SQL Server will automatically generate values for an Identity column. It is not a good practice to insert values for the column.</a:t>
            </a:r>
          </a:p>
          <a:p>
            <a:pPr>
              <a:lnSpc>
                <a:spcPct val="80000"/>
              </a:lnSpc>
            </a:pPr>
            <a:r>
              <a:rPr lang="en-US" sz="1000" smtClean="0"/>
              <a:t>While inserting partial data, the columns for which data is not being inserted should support NULL or default values.</a:t>
            </a:r>
          </a:p>
          <a:p>
            <a:pPr>
              <a:lnSpc>
                <a:spcPct val="80000"/>
              </a:lnSpc>
            </a:pPr>
            <a:r>
              <a:rPr lang="en-US" sz="1000" smtClean="0"/>
              <a:t>You cannot insert rows into two tables with a single INSERT statement.</a:t>
            </a:r>
            <a:endParaRPr lang="en-US" sz="1000" b="1" smtClean="0"/>
          </a:p>
          <a:p>
            <a:pPr>
              <a:lnSpc>
                <a:spcPct val="80000"/>
              </a:lnSpc>
            </a:pPr>
            <a:r>
              <a:rPr lang="en-US" sz="1000" b="1" smtClean="0"/>
              <a:t>Example: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D2DEC64-29FC-4BB5-A249-BDEDC61CE8F7}" type="slidenum">
              <a:rPr lang="en-US" sz="1200" smtClean="0"/>
              <a:pPr eaLnBrk="1" hangingPunct="1"/>
              <a:t>30</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Explain to the students that the WHERE clause cannot be used in the TRUNCATE TABLE statement as it is used to remove all the data from the table.</a:t>
            </a:r>
            <a:endParaRPr lang="en-US" b="1" dirty="0" smtClean="0"/>
          </a:p>
          <a:p>
            <a:r>
              <a:rPr lang="en-US" b="1" dirty="0" smtClean="0"/>
              <a:t>Additional Input</a:t>
            </a:r>
            <a:endParaRPr lang="en-US" dirty="0" smtClean="0"/>
          </a:p>
          <a:p>
            <a:r>
              <a:rPr lang="en-US" dirty="0" smtClean="0"/>
              <a:t>The TRUNCATE TABLE command deletes data from a table page wise and this operation is not logged in the transaction log. This is the reason a delete operation in a transaction can be rolled back, but a TRUNCATE TABLE command cannot be rolled back. Transactions are dealt with in detail later in the course.</a:t>
            </a:r>
            <a:endParaRPr lang="en-US" b="1" dirty="0" smtClean="0"/>
          </a:p>
          <a:p>
            <a:r>
              <a:rPr lang="en-US" b="1" dirty="0" smtClean="0"/>
              <a:t>FAQs</a:t>
            </a:r>
          </a:p>
          <a:p>
            <a:r>
              <a:rPr lang="en-US" b="1" dirty="0" smtClean="0"/>
              <a:t>Question</a:t>
            </a:r>
            <a:r>
              <a:rPr lang="en-US" dirty="0" smtClean="0"/>
              <a:t>: What is the difference between the DELETE and TRUNCATE statements?</a:t>
            </a:r>
            <a:endParaRPr lang="en-US" b="1" dirty="0" smtClean="0"/>
          </a:p>
          <a:p>
            <a:r>
              <a:rPr lang="en-US" b="1" dirty="0" smtClean="0"/>
              <a:t>Answer</a:t>
            </a:r>
            <a:r>
              <a:rPr lang="en-US" dirty="0" smtClean="0"/>
              <a:t>: The DELETE statement is used to delete specific rows from a table, whereas the TRUNCATE statement is used to delete all the rows from a table.</a:t>
            </a: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B450E4A6-6540-47F9-98BB-E1AB68451616}" type="slidenum">
              <a:rPr lang="en-US" sz="1200" smtClean="0"/>
              <a:pPr eaLnBrk="1" hangingPunct="1"/>
              <a:t>4</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000" smtClean="0"/>
              <a:t>In this slide, you will teach the students how to store data in a table by using the INSERT statement. You need to explain the various ways in which data can be inserted with the example given in the Student Guide:</a:t>
            </a:r>
          </a:p>
          <a:p>
            <a:pPr>
              <a:lnSpc>
                <a:spcPct val="80000"/>
              </a:lnSpc>
            </a:pPr>
            <a:r>
              <a:rPr lang="en-US" sz="1000" smtClean="0"/>
              <a:t>You can demonstrate the examples, by executing the following statements:</a:t>
            </a:r>
          </a:p>
          <a:p>
            <a:pPr>
              <a:lnSpc>
                <a:spcPct val="80000"/>
              </a:lnSpc>
            </a:pPr>
            <a:r>
              <a:rPr lang="en-US" sz="1000" smtClean="0"/>
              <a:t>To insert a row into the Address table with all the column values, you can use the following statements:</a:t>
            </a:r>
          </a:p>
          <a:p>
            <a:pPr>
              <a:lnSpc>
                <a:spcPct val="80000"/>
              </a:lnSpc>
            </a:pPr>
            <a:r>
              <a:rPr lang="en-US" sz="1000" smtClean="0"/>
              <a:t>INSERT Address</a:t>
            </a:r>
          </a:p>
          <a:p>
            <a:pPr>
              <a:lnSpc>
                <a:spcPct val="80000"/>
              </a:lnSpc>
            </a:pPr>
            <a:r>
              <a:rPr lang="en-US" sz="1000" smtClean="0"/>
              <a:t>VALUES (104, '24, Herbon Apts', 'Arthor Lane', 56, '607009')</a:t>
            </a:r>
          </a:p>
          <a:p>
            <a:pPr>
              <a:lnSpc>
                <a:spcPct val="80000"/>
              </a:lnSpc>
            </a:pPr>
            <a:r>
              <a:rPr lang="en-US" sz="1000" smtClean="0"/>
              <a:t>Or</a:t>
            </a:r>
          </a:p>
          <a:p>
            <a:pPr>
              <a:lnSpc>
                <a:spcPct val="80000"/>
              </a:lnSpc>
            </a:pPr>
            <a:r>
              <a:rPr lang="en-US" sz="1000" smtClean="0"/>
              <a:t>INSERT Address (AddressID, AddressLine1, AddressLine2, StateProvinceID, PostalCode)</a:t>
            </a:r>
          </a:p>
          <a:p>
            <a:pPr>
              <a:lnSpc>
                <a:spcPct val="80000"/>
              </a:lnSpc>
            </a:pPr>
            <a:r>
              <a:rPr lang="en-US" sz="1000" smtClean="0"/>
              <a:t>VALUES (104, '24, Herbon Apts',’ Arthor Lane’,56, ‘607009’)</a:t>
            </a:r>
          </a:p>
          <a:p>
            <a:pPr>
              <a:lnSpc>
                <a:spcPct val="80000"/>
              </a:lnSpc>
            </a:pPr>
            <a:r>
              <a:rPr lang="en-US" sz="1000" smtClean="0"/>
              <a:t>Or</a:t>
            </a:r>
          </a:p>
          <a:p>
            <a:pPr>
              <a:lnSpc>
                <a:spcPct val="80000"/>
              </a:lnSpc>
            </a:pPr>
            <a:r>
              <a:rPr lang="en-US" sz="1000" smtClean="0"/>
              <a:t>INSERT Address (AddressID, AddressLine1, AddressLine2, PostalCode, StateProvinceID)</a:t>
            </a:r>
          </a:p>
          <a:p>
            <a:pPr>
              <a:lnSpc>
                <a:spcPct val="80000"/>
              </a:lnSpc>
            </a:pPr>
            <a:r>
              <a:rPr lang="en-US" sz="1000" smtClean="0"/>
              <a:t>VALUES (104, '24, Herbon Apts',’ Arthor Lane’, ‘607009’, 56)</a:t>
            </a:r>
            <a:endParaRPr lang="en-US" sz="1000" b="1" smtClean="0"/>
          </a:p>
          <a:p>
            <a:pPr>
              <a:lnSpc>
                <a:spcPct val="80000"/>
              </a:lnSpc>
            </a:pPr>
            <a:r>
              <a:rPr lang="en-US" sz="1000" b="1" smtClean="0"/>
              <a:t>NOTE:</a:t>
            </a:r>
            <a:r>
              <a:rPr lang="en-US" sz="1000" smtClean="0"/>
              <a:t> Before executing the preceding statements, you need to create the Address table. For this, execute the database script named </a:t>
            </a:r>
            <a:r>
              <a:rPr lang="en-US" sz="1000" b="1" smtClean="0"/>
              <a:t>CreateAddressTable.sql </a:t>
            </a:r>
            <a:r>
              <a:rPr lang="en-US" sz="1000" smtClean="0"/>
              <a:t>present in the </a:t>
            </a:r>
            <a:r>
              <a:rPr lang="en-US" sz="1000" b="1" smtClean="0"/>
              <a:t>Chapter 5\Instep</a:t>
            </a:r>
            <a:r>
              <a:rPr lang="en-US" sz="1000" smtClean="0"/>
              <a:t> folder of the </a:t>
            </a:r>
            <a:r>
              <a:rPr lang="en-US" sz="1000" b="1" smtClean="0"/>
              <a:t>TIRM</a:t>
            </a:r>
            <a:r>
              <a:rPr lang="en-US" sz="1000" smtClean="0"/>
              <a:t> CD.</a:t>
            </a:r>
            <a:endParaRPr lang="en-US" sz="1000" b="1" smtClean="0"/>
          </a:p>
          <a:p>
            <a:pPr>
              <a:lnSpc>
                <a:spcPct val="80000"/>
              </a:lnSpc>
            </a:pPr>
            <a:r>
              <a:rPr lang="en-US" sz="1000" b="1" smtClean="0"/>
              <a:t>Guidelines to Inserting Data</a:t>
            </a:r>
            <a:endParaRPr lang="en-US" sz="1000" smtClean="0"/>
          </a:p>
          <a:p>
            <a:pPr>
              <a:lnSpc>
                <a:spcPct val="80000"/>
              </a:lnSpc>
            </a:pPr>
            <a:r>
              <a:rPr lang="en-US" sz="1000" smtClean="0"/>
              <a:t>While inserting rows into a table, explain to the students that values for columns containing the char and varchar data types should be enclosed in single quotes.</a:t>
            </a:r>
          </a:p>
          <a:p>
            <a:pPr>
              <a:lnSpc>
                <a:spcPct val="80000"/>
              </a:lnSpc>
            </a:pPr>
            <a:r>
              <a:rPr lang="en-US" sz="1000" smtClean="0"/>
              <a:t>While inserting values into a column that has a default constraint defined on it, if you want the default value to be inserted for that column, you can use the DEFAULT keyword. </a:t>
            </a:r>
          </a:p>
          <a:p>
            <a:pPr>
              <a:lnSpc>
                <a:spcPct val="80000"/>
              </a:lnSpc>
            </a:pPr>
            <a:r>
              <a:rPr lang="en-US" sz="1000" smtClean="0"/>
              <a:t>While entering data, the column-list needs to be specified when the data being entered is not in the order of the columns in the table or when the data is not being entered for all the columns.</a:t>
            </a:r>
          </a:p>
          <a:p>
            <a:pPr>
              <a:lnSpc>
                <a:spcPct val="80000"/>
              </a:lnSpc>
            </a:pPr>
            <a:r>
              <a:rPr lang="en-US" sz="1000" smtClean="0"/>
              <a:t>The SQL Server will automatically generate values for an Identity column. It is not a good practice to insert values for the column.</a:t>
            </a:r>
          </a:p>
          <a:p>
            <a:pPr>
              <a:lnSpc>
                <a:spcPct val="80000"/>
              </a:lnSpc>
            </a:pPr>
            <a:r>
              <a:rPr lang="en-US" sz="1000" smtClean="0"/>
              <a:t>While inserting partial data, the columns for which data is not being inserted should support NULL or default values.</a:t>
            </a:r>
          </a:p>
          <a:p>
            <a:pPr>
              <a:lnSpc>
                <a:spcPct val="80000"/>
              </a:lnSpc>
            </a:pPr>
            <a:r>
              <a:rPr lang="en-US" sz="1000" smtClean="0"/>
              <a:t>You cannot insert rows into two tables with a single INSERT statement.</a:t>
            </a:r>
            <a:endParaRPr lang="en-US" sz="1000" b="1" smtClean="0"/>
          </a:p>
          <a:p>
            <a:pPr>
              <a:lnSpc>
                <a:spcPct val="80000"/>
              </a:lnSpc>
            </a:pPr>
            <a:r>
              <a:rPr lang="en-US" sz="1000" b="1" smtClean="0"/>
              <a:t>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70B45AB-5A0B-4D5E-A825-6EF1D80E1DAF}" type="slidenum">
              <a:rPr lang="en-US" sz="1200" smtClean="0"/>
              <a:pPr eaLnBrk="1" hangingPunct="1"/>
              <a:t>5</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000" smtClean="0"/>
              <a:t>In this slide, you will teach the students how to store data in a table by using the INSERT statement. You need to explain the various ways in which data can be inserted with the example given in the Student Guide:</a:t>
            </a:r>
          </a:p>
          <a:p>
            <a:pPr>
              <a:lnSpc>
                <a:spcPct val="80000"/>
              </a:lnSpc>
            </a:pPr>
            <a:r>
              <a:rPr lang="en-US" sz="1000" smtClean="0"/>
              <a:t>You can demonstrate the examples, by executing the following statements:</a:t>
            </a:r>
          </a:p>
          <a:p>
            <a:pPr>
              <a:lnSpc>
                <a:spcPct val="80000"/>
              </a:lnSpc>
            </a:pPr>
            <a:r>
              <a:rPr lang="en-US" sz="1000" smtClean="0"/>
              <a:t>To insert a row into the Address table with all the column values, you can use the following statements:</a:t>
            </a:r>
          </a:p>
          <a:p>
            <a:pPr>
              <a:lnSpc>
                <a:spcPct val="80000"/>
              </a:lnSpc>
            </a:pPr>
            <a:r>
              <a:rPr lang="en-US" sz="1000" smtClean="0"/>
              <a:t>INSERT Address</a:t>
            </a:r>
          </a:p>
          <a:p>
            <a:pPr>
              <a:lnSpc>
                <a:spcPct val="80000"/>
              </a:lnSpc>
            </a:pPr>
            <a:r>
              <a:rPr lang="en-US" sz="1000" smtClean="0"/>
              <a:t>VALUES (104, '24, Herbon Apts', 'Arthor Lane', 56, '607009')</a:t>
            </a:r>
          </a:p>
          <a:p>
            <a:pPr>
              <a:lnSpc>
                <a:spcPct val="80000"/>
              </a:lnSpc>
            </a:pPr>
            <a:r>
              <a:rPr lang="en-US" sz="1000" smtClean="0"/>
              <a:t>Or</a:t>
            </a:r>
          </a:p>
          <a:p>
            <a:pPr>
              <a:lnSpc>
                <a:spcPct val="80000"/>
              </a:lnSpc>
            </a:pPr>
            <a:r>
              <a:rPr lang="en-US" sz="1000" smtClean="0"/>
              <a:t>INSERT Address (AddressID, AddressLine1, AddressLine2, StateProvinceID, PostalCode)</a:t>
            </a:r>
          </a:p>
          <a:p>
            <a:pPr>
              <a:lnSpc>
                <a:spcPct val="80000"/>
              </a:lnSpc>
            </a:pPr>
            <a:r>
              <a:rPr lang="en-US" sz="1000" smtClean="0"/>
              <a:t>VALUES (104, '24, Herbon Apts',’ Arthor Lane’,56, ‘607009’)</a:t>
            </a:r>
          </a:p>
          <a:p>
            <a:pPr>
              <a:lnSpc>
                <a:spcPct val="80000"/>
              </a:lnSpc>
            </a:pPr>
            <a:r>
              <a:rPr lang="en-US" sz="1000" smtClean="0"/>
              <a:t>Or</a:t>
            </a:r>
          </a:p>
          <a:p>
            <a:pPr>
              <a:lnSpc>
                <a:spcPct val="80000"/>
              </a:lnSpc>
            </a:pPr>
            <a:r>
              <a:rPr lang="en-US" sz="1000" smtClean="0"/>
              <a:t>INSERT Address (AddressID, AddressLine1, AddressLine2, PostalCode, StateProvinceID)</a:t>
            </a:r>
          </a:p>
          <a:p>
            <a:pPr>
              <a:lnSpc>
                <a:spcPct val="80000"/>
              </a:lnSpc>
            </a:pPr>
            <a:r>
              <a:rPr lang="en-US" sz="1000" smtClean="0"/>
              <a:t>VALUES (104, '24, Herbon Apts',’ Arthor Lane’, ‘607009’, 56)</a:t>
            </a:r>
            <a:endParaRPr lang="en-US" sz="1000" b="1" smtClean="0"/>
          </a:p>
          <a:p>
            <a:pPr>
              <a:lnSpc>
                <a:spcPct val="80000"/>
              </a:lnSpc>
            </a:pPr>
            <a:r>
              <a:rPr lang="en-US" sz="1000" b="1" smtClean="0"/>
              <a:t>NOTE:</a:t>
            </a:r>
            <a:r>
              <a:rPr lang="en-US" sz="1000" smtClean="0"/>
              <a:t> Before executing the preceding statements, you need to create the Address table. For this, execute the database script named </a:t>
            </a:r>
            <a:r>
              <a:rPr lang="en-US" sz="1000" b="1" smtClean="0"/>
              <a:t>CreateAddressTable.sql </a:t>
            </a:r>
            <a:r>
              <a:rPr lang="en-US" sz="1000" smtClean="0"/>
              <a:t>present in the </a:t>
            </a:r>
            <a:r>
              <a:rPr lang="en-US" sz="1000" b="1" smtClean="0"/>
              <a:t>Chapter 5\Instep</a:t>
            </a:r>
            <a:r>
              <a:rPr lang="en-US" sz="1000" smtClean="0"/>
              <a:t> folder of the </a:t>
            </a:r>
            <a:r>
              <a:rPr lang="en-US" sz="1000" b="1" smtClean="0"/>
              <a:t>TIRM</a:t>
            </a:r>
            <a:r>
              <a:rPr lang="en-US" sz="1000" smtClean="0"/>
              <a:t> CD.</a:t>
            </a:r>
            <a:endParaRPr lang="en-US" sz="1000" b="1" smtClean="0"/>
          </a:p>
          <a:p>
            <a:pPr>
              <a:lnSpc>
                <a:spcPct val="80000"/>
              </a:lnSpc>
            </a:pPr>
            <a:r>
              <a:rPr lang="en-US" sz="1000" b="1" smtClean="0"/>
              <a:t>Guidelines to Inserting Data</a:t>
            </a:r>
            <a:endParaRPr lang="en-US" sz="1000" smtClean="0"/>
          </a:p>
          <a:p>
            <a:pPr>
              <a:lnSpc>
                <a:spcPct val="80000"/>
              </a:lnSpc>
            </a:pPr>
            <a:r>
              <a:rPr lang="en-US" sz="1000" smtClean="0"/>
              <a:t>While inserting rows into a table, explain to the students that values for columns containing the char and varchar data types should be enclosed in single quotes.</a:t>
            </a:r>
          </a:p>
          <a:p>
            <a:pPr>
              <a:lnSpc>
                <a:spcPct val="80000"/>
              </a:lnSpc>
            </a:pPr>
            <a:r>
              <a:rPr lang="en-US" sz="1000" smtClean="0"/>
              <a:t>While inserting values into a column that has a default constraint defined on it, if you want the default value to be inserted for that column, you can use the DEFAULT keyword. </a:t>
            </a:r>
          </a:p>
          <a:p>
            <a:pPr>
              <a:lnSpc>
                <a:spcPct val="80000"/>
              </a:lnSpc>
            </a:pPr>
            <a:r>
              <a:rPr lang="en-US" sz="1000" smtClean="0"/>
              <a:t>While entering data, the column-list needs to be specified when the data being entered is not in the order of the columns in the table or when the data is not being entered for all the columns.</a:t>
            </a:r>
          </a:p>
          <a:p>
            <a:pPr>
              <a:lnSpc>
                <a:spcPct val="80000"/>
              </a:lnSpc>
            </a:pPr>
            <a:r>
              <a:rPr lang="en-US" sz="1000" smtClean="0"/>
              <a:t>The SQL Server will automatically generate values for an Identity column. It is not a good practice to insert values for the column.</a:t>
            </a:r>
          </a:p>
          <a:p>
            <a:pPr>
              <a:lnSpc>
                <a:spcPct val="80000"/>
              </a:lnSpc>
            </a:pPr>
            <a:r>
              <a:rPr lang="en-US" sz="1000" smtClean="0"/>
              <a:t>While inserting partial data, the columns for which data is not being inserted should support NULL or default values.</a:t>
            </a:r>
          </a:p>
          <a:p>
            <a:pPr>
              <a:lnSpc>
                <a:spcPct val="80000"/>
              </a:lnSpc>
            </a:pPr>
            <a:r>
              <a:rPr lang="en-US" sz="1000" smtClean="0"/>
              <a:t>You cannot insert rows into two tables with a single INSERT statement.</a:t>
            </a:r>
            <a:endParaRPr lang="en-US" sz="1000" b="1" smtClean="0"/>
          </a:p>
          <a:p>
            <a:pPr>
              <a:lnSpc>
                <a:spcPct val="80000"/>
              </a:lnSpc>
            </a:pPr>
            <a:r>
              <a:rPr lang="en-US" sz="1000" b="1" smtClean="0"/>
              <a:t>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04C2153-DF51-4A2C-8E16-2C8932432309}" type="slidenum">
              <a:rPr lang="en-US" sz="1200" smtClean="0"/>
              <a:pPr eaLnBrk="1" hangingPunct="1"/>
              <a:t>6</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000" smtClean="0"/>
              <a:t>In this slide, you will teach the students how to store data in a table by using the INSERT statement. You need to explain the various ways in which data can be inserted with the example given in the Student Guide:</a:t>
            </a:r>
          </a:p>
          <a:p>
            <a:pPr>
              <a:lnSpc>
                <a:spcPct val="80000"/>
              </a:lnSpc>
            </a:pPr>
            <a:r>
              <a:rPr lang="en-US" sz="1000" smtClean="0"/>
              <a:t>You can demonstrate the examples, by executing the following statements:</a:t>
            </a:r>
          </a:p>
          <a:p>
            <a:pPr>
              <a:lnSpc>
                <a:spcPct val="80000"/>
              </a:lnSpc>
            </a:pPr>
            <a:r>
              <a:rPr lang="en-US" sz="1000" smtClean="0"/>
              <a:t>To insert a row into the Address table with all the column values, you can use the following statements:</a:t>
            </a:r>
          </a:p>
          <a:p>
            <a:pPr>
              <a:lnSpc>
                <a:spcPct val="80000"/>
              </a:lnSpc>
            </a:pPr>
            <a:r>
              <a:rPr lang="en-US" sz="1000" smtClean="0"/>
              <a:t>INSERT Address</a:t>
            </a:r>
          </a:p>
          <a:p>
            <a:pPr>
              <a:lnSpc>
                <a:spcPct val="80000"/>
              </a:lnSpc>
            </a:pPr>
            <a:r>
              <a:rPr lang="en-US" sz="1000" smtClean="0"/>
              <a:t>VALUES (104, '24, Herbon Apts', 'Arthor Lane', 56, '607009')</a:t>
            </a:r>
          </a:p>
          <a:p>
            <a:pPr>
              <a:lnSpc>
                <a:spcPct val="80000"/>
              </a:lnSpc>
            </a:pPr>
            <a:r>
              <a:rPr lang="en-US" sz="1000" smtClean="0"/>
              <a:t>Or</a:t>
            </a:r>
          </a:p>
          <a:p>
            <a:pPr>
              <a:lnSpc>
                <a:spcPct val="80000"/>
              </a:lnSpc>
            </a:pPr>
            <a:r>
              <a:rPr lang="en-US" sz="1000" smtClean="0"/>
              <a:t>INSERT Address (AddressID, AddressLine1, AddressLine2, StateProvinceID, PostalCode)</a:t>
            </a:r>
          </a:p>
          <a:p>
            <a:pPr>
              <a:lnSpc>
                <a:spcPct val="80000"/>
              </a:lnSpc>
            </a:pPr>
            <a:r>
              <a:rPr lang="en-US" sz="1000" smtClean="0"/>
              <a:t>VALUES (104, '24, Herbon Apts',’ Arthor Lane’,56, ‘607009’)</a:t>
            </a:r>
          </a:p>
          <a:p>
            <a:pPr>
              <a:lnSpc>
                <a:spcPct val="80000"/>
              </a:lnSpc>
            </a:pPr>
            <a:r>
              <a:rPr lang="en-US" sz="1000" smtClean="0"/>
              <a:t>Or</a:t>
            </a:r>
          </a:p>
          <a:p>
            <a:pPr>
              <a:lnSpc>
                <a:spcPct val="80000"/>
              </a:lnSpc>
            </a:pPr>
            <a:r>
              <a:rPr lang="en-US" sz="1000" smtClean="0"/>
              <a:t>INSERT Address (AddressID, AddressLine1, AddressLine2, PostalCode, StateProvinceID)</a:t>
            </a:r>
          </a:p>
          <a:p>
            <a:pPr>
              <a:lnSpc>
                <a:spcPct val="80000"/>
              </a:lnSpc>
            </a:pPr>
            <a:r>
              <a:rPr lang="en-US" sz="1000" smtClean="0"/>
              <a:t>VALUES (104, '24, Herbon Apts',’ Arthor Lane’, ‘607009’, 56)</a:t>
            </a:r>
            <a:endParaRPr lang="en-US" sz="1000" b="1" smtClean="0"/>
          </a:p>
          <a:p>
            <a:pPr>
              <a:lnSpc>
                <a:spcPct val="80000"/>
              </a:lnSpc>
            </a:pPr>
            <a:r>
              <a:rPr lang="en-US" sz="1000" b="1" smtClean="0"/>
              <a:t>NOTE:</a:t>
            </a:r>
            <a:r>
              <a:rPr lang="en-US" sz="1000" smtClean="0"/>
              <a:t> Before executing the preceding statements, you need to create the Address table. For this, execute the database script named </a:t>
            </a:r>
            <a:r>
              <a:rPr lang="en-US" sz="1000" b="1" smtClean="0"/>
              <a:t>CreateAddressTable.sql </a:t>
            </a:r>
            <a:r>
              <a:rPr lang="en-US" sz="1000" smtClean="0"/>
              <a:t>present in the </a:t>
            </a:r>
            <a:r>
              <a:rPr lang="en-US" sz="1000" b="1" smtClean="0"/>
              <a:t>Chapter 5\Instep</a:t>
            </a:r>
            <a:r>
              <a:rPr lang="en-US" sz="1000" smtClean="0"/>
              <a:t> folder of the </a:t>
            </a:r>
            <a:r>
              <a:rPr lang="en-US" sz="1000" b="1" smtClean="0"/>
              <a:t>TIRM</a:t>
            </a:r>
            <a:r>
              <a:rPr lang="en-US" sz="1000" smtClean="0"/>
              <a:t> CD.</a:t>
            </a:r>
            <a:endParaRPr lang="en-US" sz="1000" b="1" smtClean="0"/>
          </a:p>
          <a:p>
            <a:pPr>
              <a:lnSpc>
                <a:spcPct val="80000"/>
              </a:lnSpc>
            </a:pPr>
            <a:r>
              <a:rPr lang="en-US" sz="1000" b="1" smtClean="0"/>
              <a:t>Guidelines to Inserting Data</a:t>
            </a:r>
            <a:endParaRPr lang="en-US" sz="1000" smtClean="0"/>
          </a:p>
          <a:p>
            <a:pPr>
              <a:lnSpc>
                <a:spcPct val="80000"/>
              </a:lnSpc>
            </a:pPr>
            <a:r>
              <a:rPr lang="en-US" sz="1000" smtClean="0"/>
              <a:t>While inserting rows into a table, explain to the students that values for columns containing the char and varchar data types should be enclosed in single quotes.</a:t>
            </a:r>
          </a:p>
          <a:p>
            <a:pPr>
              <a:lnSpc>
                <a:spcPct val="80000"/>
              </a:lnSpc>
            </a:pPr>
            <a:r>
              <a:rPr lang="en-US" sz="1000" smtClean="0"/>
              <a:t>While inserting values into a column that has a default constraint defined on it, if you want the default value to be inserted for that column, you can use the DEFAULT keyword. </a:t>
            </a:r>
          </a:p>
          <a:p>
            <a:pPr>
              <a:lnSpc>
                <a:spcPct val="80000"/>
              </a:lnSpc>
            </a:pPr>
            <a:r>
              <a:rPr lang="en-US" sz="1000" smtClean="0"/>
              <a:t>While entering data, the column-list needs to be specified when the data being entered is not in the order of the columns in the table or when the data is not being entered for all the columns.</a:t>
            </a:r>
          </a:p>
          <a:p>
            <a:pPr>
              <a:lnSpc>
                <a:spcPct val="80000"/>
              </a:lnSpc>
            </a:pPr>
            <a:r>
              <a:rPr lang="en-US" sz="1000" smtClean="0"/>
              <a:t>The SQL Server will automatically generate values for an Identity column. It is not a good practice to insert values for the column.</a:t>
            </a:r>
          </a:p>
          <a:p>
            <a:pPr>
              <a:lnSpc>
                <a:spcPct val="80000"/>
              </a:lnSpc>
            </a:pPr>
            <a:r>
              <a:rPr lang="en-US" sz="1000" smtClean="0"/>
              <a:t>While inserting partial data, the columns for which data is not being inserted should support NULL or default values.</a:t>
            </a:r>
          </a:p>
          <a:p>
            <a:pPr>
              <a:lnSpc>
                <a:spcPct val="80000"/>
              </a:lnSpc>
            </a:pPr>
            <a:r>
              <a:rPr lang="en-US" sz="1000" smtClean="0"/>
              <a:t>You cannot insert rows into two tables with a single INSERT statement.</a:t>
            </a:r>
            <a:endParaRPr lang="en-US" sz="1000" b="1" smtClean="0"/>
          </a:p>
          <a:p>
            <a:pPr>
              <a:lnSpc>
                <a:spcPct val="80000"/>
              </a:lnSpc>
            </a:pPr>
            <a:r>
              <a:rPr lang="en-US" sz="1000" b="1" smtClean="0"/>
              <a:t>Example: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DFF380A-618C-4DD2-8027-669475D2E899}" type="slidenum">
              <a:rPr lang="en-US" sz="1200" smtClean="0"/>
              <a:pPr eaLnBrk="1" hangingPunct="1"/>
              <a:t>7</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C9F151E-1113-4FE6-9591-4EDAD3B74DF4}" type="slidenum">
              <a:rPr lang="en-US" sz="1200" smtClean="0"/>
              <a:pPr eaLnBrk="1" hangingPunct="1"/>
              <a:t>8</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A3C9EFD-B627-4016-8B61-A173A871DC40}" type="slidenum">
              <a:rPr lang="en-US" sz="1200" smtClean="0"/>
              <a:pPr eaLnBrk="1" hangingPunct="1"/>
              <a:t>9</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b="1" smtClean="0"/>
              <a:t>Additional Inputs</a:t>
            </a:r>
            <a:endParaRPr lang="en-US" smtClean="0"/>
          </a:p>
          <a:p>
            <a:r>
              <a:rPr lang="en-US" smtClean="0"/>
              <a:t>While inserting rows, it is a good practice to mention the column list.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B4C9701-78A0-47CC-BC05-D8027C028DE2}" type="datetimeFigureOut">
              <a:rPr lang="en-IN" smtClean="0"/>
              <a:t>06-01-2017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1B278A8-8DAD-4355-806F-FF2A0AD1EB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1B278A8-8DAD-4355-806F-FF2A0AD1EB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1B278A8-8DAD-4355-806F-FF2A0AD1EB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1B278A8-8DAD-4355-806F-FF2A0AD1EBE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1B278A8-8DAD-4355-806F-FF2A0AD1EBE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1B278A8-8DAD-4355-806F-FF2A0AD1EBE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1B278A8-8DAD-4355-806F-FF2A0AD1EBE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1B278A8-8DAD-4355-806F-FF2A0AD1EBE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B4C9701-78A0-47CC-BC05-D8027C028DE2}" type="datetimeFigureOut">
              <a:rPr lang="en-IN" smtClean="0"/>
              <a:t>06-01-2017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1B278A8-8DAD-4355-806F-FF2A0AD1EB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B4C9701-78A0-47CC-BC05-D8027C028DE2}" type="datetimeFigureOut">
              <a:rPr lang="en-IN" smtClean="0"/>
              <a:t>06-01-2017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1B278A8-8DAD-4355-806F-FF2A0AD1EBE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B4C9701-78A0-47CC-BC05-D8027C028DE2}" type="datetimeFigureOut">
              <a:rPr lang="en-IN" smtClean="0"/>
              <a:t>06-01-2017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1B278A8-8DAD-4355-806F-FF2A0AD1EBE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B4C9701-78A0-47CC-BC05-D8027C028DE2}" type="datetimeFigureOut">
              <a:rPr lang="en-IN" smtClean="0"/>
              <a:t>06-01-2017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1B278A8-8DAD-4355-806F-FF2A0AD1EBE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dirty="0">
                <a:solidFill>
                  <a:schemeClr val="accent2"/>
                </a:solidFill>
                <a:latin typeface="Arial" pitchFamily="34" charset="0"/>
                <a:cs typeface="Times New Roman" pitchFamily="18" charset="0"/>
              </a:rPr>
              <a:t>In this session, you will learn to:</a:t>
            </a:r>
          </a:p>
          <a:p>
            <a:pPr lvl="1" eaLnBrk="1" hangingPunct="1">
              <a:spcBef>
                <a:spcPct val="20000"/>
              </a:spcBef>
              <a:buFontTx/>
              <a:buBlip>
                <a:blip r:embed="rId4"/>
              </a:buBlip>
            </a:pPr>
            <a:r>
              <a:rPr lang="en-US" sz="1800" dirty="0">
                <a:solidFill>
                  <a:schemeClr val="accent2"/>
                </a:solidFill>
                <a:latin typeface="Arial" pitchFamily="34" charset="0"/>
                <a:cs typeface="Times New Roman" pitchFamily="18" charset="0"/>
              </a:rPr>
              <a:t>Manipulate data by using DML statements</a:t>
            </a: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a:p>
            <a:pPr lvl="1" eaLnBrk="1" hangingPunct="1">
              <a:spcBef>
                <a:spcPct val="20000"/>
              </a:spcBef>
            </a:pPr>
            <a:endParaRPr lang="en-US" sz="1800" dirty="0">
              <a:solidFill>
                <a:schemeClr val="accent2"/>
              </a:solidFill>
              <a:latin typeface="Arial" pitchFamily="34" charset="0"/>
              <a:cs typeface="Times New Roman" pitchFamily="18" charset="0"/>
            </a:endParaRP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a:p>
            <a:pPr lvl="1" eaLnBrk="1" hangingPunct="1">
              <a:spcBef>
                <a:spcPct val="20000"/>
              </a:spcBef>
              <a:buFontTx/>
              <a:buBlip>
                <a:blip r:embed="rId4"/>
              </a:buBlip>
            </a:pPr>
            <a:endParaRPr lang="en-US" sz="1800" dirty="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2286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831245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buFontTx/>
              <a:buNone/>
            </a:pPr>
            <a:r>
              <a:rPr lang="en-US" sz="1200" smtClean="0">
                <a:solidFill>
                  <a:schemeClr val="accent2"/>
                </a:solidFill>
                <a:latin typeface="Courier New" pitchFamily="49" charset="0"/>
              </a:rPr>
              <a:t>	</a:t>
            </a:r>
            <a:r>
              <a:rPr lang="en-US" sz="1600" smtClean="0">
                <a:solidFill>
                  <a:schemeClr val="accent2"/>
                </a:solidFill>
                <a:latin typeface="Courier New" pitchFamily="49" charset="0"/>
              </a:rPr>
              <a:t>-- inserting records in the HumanResources.Employee table </a:t>
            </a:r>
          </a:p>
          <a:p>
            <a:pPr lvl="2">
              <a:buFontTx/>
              <a:buNone/>
            </a:pPr>
            <a:r>
              <a:rPr lang="en-US" sz="1600" smtClean="0">
                <a:solidFill>
                  <a:schemeClr val="accent2"/>
                </a:solidFill>
                <a:latin typeface="Courier New" pitchFamily="49" charset="0"/>
              </a:rPr>
              <a:t>	INSERT INTO HumanResources.Employee VALUES ('45879632', 19978, 'adventure-works\steven', 185, 'Tool Designer', '1967-06-03 00:00:00.000',</a:t>
            </a:r>
          </a:p>
          <a:p>
            <a:pPr lvl="2">
              <a:buFontTx/>
              <a:buNone/>
            </a:pPr>
            <a:r>
              <a:rPr lang="en-US" sz="1600" smtClean="0">
                <a:solidFill>
                  <a:schemeClr val="accent2"/>
                </a:solidFill>
                <a:latin typeface="Courier New" pitchFamily="49" charset="0"/>
              </a:rPr>
              <a:t>	'M', 'M', '2006-08-01 00:00:00.000', 1, 0, 0, 1, DEFAULT, DEFAULT)</a:t>
            </a:r>
          </a:p>
          <a:p>
            <a:pPr lvl="2">
              <a:buFontTx/>
              <a:buNone/>
            </a:pPr>
            <a:endParaRPr lang="en-US" sz="1600" smtClean="0">
              <a:solidFill>
                <a:schemeClr val="accent2"/>
              </a:solidFill>
              <a:latin typeface="Courier New" pitchFamily="49" charset="0"/>
            </a:endParaRPr>
          </a:p>
          <a:p>
            <a:pPr lvl="2">
              <a:buFontTx/>
              <a:buNone/>
            </a:pPr>
            <a:r>
              <a:rPr lang="en-US" sz="1600" smtClean="0">
                <a:solidFill>
                  <a:schemeClr val="accent2"/>
                </a:solidFill>
                <a:latin typeface="Courier New" pitchFamily="49" charset="0"/>
              </a:rPr>
              <a:t>	-- inserting records in the HumanResources.EmployeeDepartmentHistory table</a:t>
            </a:r>
          </a:p>
          <a:p>
            <a:pPr lvl="2">
              <a:buFontTx/>
              <a:buNone/>
            </a:pPr>
            <a:r>
              <a:rPr lang="en-US" sz="1600" smtClean="0">
                <a:solidFill>
                  <a:schemeClr val="accent2"/>
                </a:solidFill>
                <a:latin typeface="Courier New" pitchFamily="49" charset="0"/>
              </a:rPr>
              <a:t>	INSERT INTO HumanResources.EmployeeDepartmentHistory VALUES (291, 2, 1,'2006-08-01 00:00:00.000', NULL, DEFAULT)</a:t>
            </a:r>
          </a:p>
          <a:p>
            <a:pPr lvl="1">
              <a:buFontTx/>
              <a:buNone/>
            </a:pPr>
            <a:r>
              <a:rPr lang="en-US" sz="1600" smtClean="0">
                <a:solidFill>
                  <a:schemeClr val="accent2"/>
                </a:solidFill>
                <a:latin typeface="Courier New" pitchFamily="49" charset="0"/>
              </a:rPr>
              <a:t> </a:t>
            </a:r>
          </a:p>
          <a:p>
            <a:pPr lvl="1">
              <a:buFontTx/>
              <a:buNone/>
            </a:pPr>
            <a:r>
              <a:rPr lang="en-US" sz="1600" smtClean="0">
                <a:solidFill>
                  <a:schemeClr val="accent2"/>
                </a:solidFill>
                <a:latin typeface="Courier New" pitchFamily="49" charset="0"/>
              </a:rPr>
              <a:t> </a:t>
            </a:r>
          </a:p>
          <a:p>
            <a:pPr lvl="1">
              <a:buFontTx/>
              <a:buNone/>
            </a:pPr>
            <a:endParaRPr lang="en-US" sz="1600" smtClean="0">
              <a:solidFill>
                <a:schemeClr val="accent2"/>
              </a:solidFill>
              <a:latin typeface="Courier New" pitchFamily="49" charset="0"/>
            </a:endParaRPr>
          </a:p>
          <a:p>
            <a:pPr lvl="1">
              <a:buFontTx/>
              <a:buNone/>
            </a:pPr>
            <a:endParaRPr lang="en-US" sz="1600" smtClean="0">
              <a:solidFill>
                <a:schemeClr val="accent2"/>
              </a:solidFill>
              <a:latin typeface="Courier New" pitchFamily="49" charset="0"/>
            </a:endParaRPr>
          </a:p>
          <a:p>
            <a:pPr>
              <a:buFontTx/>
              <a:buNone/>
            </a:pPr>
            <a:endParaRPr lang="en-US" sz="2000" smtClean="0">
              <a:solidFill>
                <a:schemeClr val="accent2"/>
              </a:solidFill>
              <a:latin typeface="Arial" pitchFamily="34" charset="0"/>
            </a:endParaRPr>
          </a:p>
        </p:txBody>
      </p:sp>
      <p:sp>
        <p:nvSpPr>
          <p:cNvPr id="11267"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Storing Data in a Table (Contd.)</a:t>
            </a:r>
          </a:p>
        </p:txBody>
      </p:sp>
    </p:spTree>
    <p:extLst>
      <p:ext uri="{BB962C8B-B14F-4D97-AF65-F5344CB8AC3E}">
        <p14:creationId xmlns:p14="http://schemas.microsoft.com/office/powerpoint/2010/main" val="2135519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1266">
                                            <p:txEl>
                                              <p:pRg st="0" end="0"/>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500" fill="hold"/>
                                        <p:tgtEl>
                                          <p:spTgt spid="1126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buFontTx/>
              <a:buNone/>
            </a:pPr>
            <a:r>
              <a:rPr lang="en-US" sz="1200" smtClean="0">
                <a:solidFill>
                  <a:schemeClr val="accent2"/>
                </a:solidFill>
                <a:latin typeface="Courier New" pitchFamily="49" charset="0"/>
              </a:rPr>
              <a:t>	</a:t>
            </a:r>
            <a:r>
              <a:rPr lang="en-US" sz="1600" smtClean="0">
                <a:solidFill>
                  <a:schemeClr val="accent2"/>
                </a:solidFill>
                <a:latin typeface="Courier New" pitchFamily="49" charset="0"/>
              </a:rPr>
              <a:t>-- inserting records in the HumanResources.EmployeePayHistory table</a:t>
            </a:r>
          </a:p>
          <a:p>
            <a:pPr lvl="2">
              <a:buFontTx/>
              <a:buNone/>
            </a:pPr>
            <a:r>
              <a:rPr lang="en-US" sz="1600" smtClean="0">
                <a:solidFill>
                  <a:schemeClr val="accent2"/>
                </a:solidFill>
                <a:latin typeface="Courier New" pitchFamily="49" charset="0"/>
              </a:rPr>
              <a:t>	INSERT INTO HumanResources.EmployeePayHistory VALUES (291, '2006-08-01 00:00:00.000', 23.0769, 2, DEFAULT)</a:t>
            </a:r>
          </a:p>
          <a:p>
            <a:pPr lvl="1">
              <a:buFontTx/>
              <a:buNone/>
            </a:pPr>
            <a:endParaRPr lang="en-US" sz="1600" smtClean="0">
              <a:solidFill>
                <a:schemeClr val="accent2"/>
              </a:solidFill>
              <a:latin typeface="Courier New" pitchFamily="49" charset="0"/>
            </a:endParaRPr>
          </a:p>
          <a:p>
            <a:pPr lvl="1">
              <a:buFontTx/>
              <a:buNone/>
            </a:pPr>
            <a:endParaRPr lang="en-US" sz="1600" smtClean="0">
              <a:solidFill>
                <a:schemeClr val="accent2"/>
              </a:solidFill>
              <a:latin typeface="Courier New" pitchFamily="49" charset="0"/>
            </a:endParaRPr>
          </a:p>
          <a:p>
            <a:pPr>
              <a:buFontTx/>
              <a:buNone/>
            </a:pPr>
            <a:endParaRPr lang="en-US" sz="2000" smtClean="0">
              <a:solidFill>
                <a:schemeClr val="accent2"/>
              </a:solidFill>
              <a:latin typeface="Arial" pitchFamily="34" charset="0"/>
            </a:endParaRPr>
          </a:p>
        </p:txBody>
      </p:sp>
      <p:sp>
        <p:nvSpPr>
          <p:cNvPr id="12291"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Storing Data in a Table (Contd.)</a:t>
            </a:r>
          </a:p>
        </p:txBody>
      </p:sp>
    </p:spTree>
    <p:extLst>
      <p:ext uri="{BB962C8B-B14F-4D97-AF65-F5344CB8AC3E}">
        <p14:creationId xmlns:p14="http://schemas.microsoft.com/office/powerpoint/2010/main" val="1084426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2290">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rPr>
              <a:t>Copying data from an existing table into a new table:</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While inserting data in a table, you can copy rows from an existing table to another table by using the SELECT statement.</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The following statement copies the values from the </a:t>
            </a:r>
            <a:r>
              <a:rPr lang="en-US" sz="1800" kern="1200" dirty="0" err="1" smtClean="0">
                <a:solidFill>
                  <a:schemeClr val="accent2"/>
                </a:solidFill>
                <a:latin typeface="Arial" pitchFamily="34" charset="0"/>
                <a:ea typeface="+mn-ea"/>
                <a:cs typeface="Times New Roman" pitchFamily="18" charset="0"/>
              </a:rPr>
              <a:t>EmployeePayHistory</a:t>
            </a:r>
            <a:r>
              <a:rPr lang="en-US" sz="1800" kern="1200" dirty="0" smtClean="0">
                <a:solidFill>
                  <a:schemeClr val="accent2"/>
                </a:solidFill>
                <a:latin typeface="Arial" pitchFamily="34" charset="0"/>
                <a:ea typeface="+mn-ea"/>
                <a:cs typeface="Times New Roman" pitchFamily="18" charset="0"/>
              </a:rPr>
              <a:t> table into the </a:t>
            </a:r>
            <a:r>
              <a:rPr lang="en-US" sz="1800" kern="1200" dirty="0" err="1" smtClean="0">
                <a:solidFill>
                  <a:schemeClr val="accent2"/>
                </a:solidFill>
                <a:latin typeface="Arial" pitchFamily="34" charset="0"/>
                <a:ea typeface="+mn-ea"/>
                <a:cs typeface="Times New Roman" pitchFamily="18" charset="0"/>
              </a:rPr>
              <a:t>PreferredEmployee</a:t>
            </a:r>
            <a:r>
              <a:rPr lang="en-US" sz="1800" kern="1200" dirty="0" smtClean="0">
                <a:solidFill>
                  <a:schemeClr val="accent2"/>
                </a:solidFill>
                <a:latin typeface="Arial" pitchFamily="34" charset="0"/>
                <a:ea typeface="+mn-ea"/>
                <a:cs typeface="Times New Roman" pitchFamily="18" charset="0"/>
              </a:rPr>
              <a:t> table:</a:t>
            </a:r>
          </a:p>
          <a:p>
            <a:pPr lvl="3">
              <a:buFontTx/>
              <a:buNone/>
              <a:defRPr/>
            </a:pPr>
            <a:r>
              <a:rPr lang="en-US" sz="1600" dirty="0" smtClean="0">
                <a:solidFill>
                  <a:schemeClr val="accent2"/>
                </a:solidFill>
                <a:latin typeface="Courier New" pitchFamily="49" charset="0"/>
              </a:rPr>
              <a:t>SELECT * INTO </a:t>
            </a:r>
            <a:r>
              <a:rPr lang="en-US" sz="1600" dirty="0" err="1" smtClean="0">
                <a:solidFill>
                  <a:schemeClr val="accent2"/>
                </a:solidFill>
                <a:latin typeface="Courier New" pitchFamily="49" charset="0"/>
              </a:rPr>
              <a:t>PreferredEmployee</a:t>
            </a:r>
            <a:endParaRPr lang="en-US" sz="1600" dirty="0" smtClean="0">
              <a:solidFill>
                <a:schemeClr val="accent2"/>
              </a:solidFill>
              <a:latin typeface="Courier New" pitchFamily="49" charset="0"/>
            </a:endParaRPr>
          </a:p>
          <a:p>
            <a:pPr lvl="3">
              <a:buFontTx/>
              <a:buNone/>
              <a:defRPr/>
            </a:pPr>
            <a:r>
              <a:rPr lang="en-US" sz="1600" dirty="0" smtClean="0">
                <a:solidFill>
                  <a:schemeClr val="accent2"/>
                </a:solidFill>
                <a:latin typeface="Courier New" pitchFamily="49" charset="0"/>
              </a:rPr>
              <a:t>FROM </a:t>
            </a:r>
            <a:r>
              <a:rPr lang="en-US" sz="1600" dirty="0" err="1" smtClean="0">
                <a:solidFill>
                  <a:schemeClr val="accent2"/>
                </a:solidFill>
                <a:latin typeface="Courier New" pitchFamily="49" charset="0"/>
              </a:rPr>
              <a:t>HumanResources.EmployeePayHistory</a:t>
            </a:r>
            <a:endParaRPr lang="en-US" sz="1600" dirty="0" smtClean="0">
              <a:solidFill>
                <a:schemeClr val="accent2"/>
              </a:solidFill>
              <a:latin typeface="Courier New" pitchFamily="49" charset="0"/>
            </a:endParaRPr>
          </a:p>
          <a:p>
            <a:pPr lvl="3">
              <a:buFontTx/>
              <a:buNone/>
              <a:defRPr/>
            </a:pPr>
            <a:r>
              <a:rPr lang="en-US" sz="1600" dirty="0" smtClean="0">
                <a:solidFill>
                  <a:schemeClr val="accent2"/>
                </a:solidFill>
                <a:latin typeface="Courier New" pitchFamily="49" charset="0"/>
              </a:rPr>
              <a:t>WHERE Rate &gt;= 35</a:t>
            </a:r>
          </a:p>
          <a:p>
            <a:pPr>
              <a:buFontTx/>
              <a:buBlip>
                <a:blip r:embed="rId3"/>
              </a:buBlip>
              <a:defRPr/>
            </a:pPr>
            <a:endParaRPr lang="en-US" sz="2000" dirty="0" smtClean="0">
              <a:solidFill>
                <a:schemeClr val="accent2"/>
              </a:solidFill>
              <a:latin typeface="Arial" pitchFamily="34" charset="0"/>
            </a:endParaRPr>
          </a:p>
          <a:p>
            <a:pPr>
              <a:buFontTx/>
              <a:buBlip>
                <a:blip r:embed="rId3"/>
              </a:buBlip>
              <a:defRPr/>
            </a:pPr>
            <a:endParaRPr lang="en-US" sz="2000" dirty="0" smtClean="0">
              <a:solidFill>
                <a:schemeClr val="accent2"/>
              </a:solidFill>
              <a:latin typeface="Arial" pitchFamily="34" charset="0"/>
            </a:endParaRPr>
          </a:p>
          <a:p>
            <a:pPr>
              <a:buFontTx/>
              <a:buNone/>
              <a:defRPr/>
            </a:pPr>
            <a:r>
              <a:rPr lang="en-US" sz="2000" dirty="0" smtClean="0">
                <a:solidFill>
                  <a:schemeClr val="accent2"/>
                </a:solidFill>
                <a:latin typeface="Arial "/>
              </a:rPr>
              <a:t>	</a:t>
            </a:r>
          </a:p>
        </p:txBody>
      </p:sp>
      <p:sp>
        <p:nvSpPr>
          <p:cNvPr id="13315"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Storing Data in a Table (Contd.)</a:t>
            </a:r>
          </a:p>
        </p:txBody>
      </p:sp>
    </p:spTree>
    <p:extLst>
      <p:ext uri="{BB962C8B-B14F-4D97-AF65-F5344CB8AC3E}">
        <p14:creationId xmlns:p14="http://schemas.microsoft.com/office/powerpoint/2010/main" val="2452882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rPr>
              <a:t>Inserting data in an identity column:</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A column in a table for which the values are automatically generated by the database is called an identity column.</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To insert a value explicitly in an identity column, you need to use the SET_IDENTITY_INSERT statement.</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For example:</a:t>
            </a:r>
          </a:p>
          <a:p>
            <a:pPr lvl="3">
              <a:buFontTx/>
              <a:buNone/>
              <a:defRPr/>
            </a:pPr>
            <a:r>
              <a:rPr lang="en-US" sz="1600" dirty="0" smtClean="0">
                <a:solidFill>
                  <a:schemeClr val="accent2"/>
                </a:solidFill>
                <a:latin typeface="Courier New" pitchFamily="49" charset="0"/>
              </a:rPr>
              <a:t>SET IDENTITY_INSERT Emp ON</a:t>
            </a:r>
            <a:endParaRPr lang="en-US" dirty="0" smtClean="0">
              <a:solidFill>
                <a:schemeClr val="accent2"/>
              </a:solidFill>
              <a:latin typeface="Arial" pitchFamily="34" charset="0"/>
            </a:endParaRPr>
          </a:p>
          <a:p>
            <a:pPr>
              <a:buFontTx/>
              <a:buBlip>
                <a:blip r:embed="rId3"/>
              </a:buBlip>
              <a:defRPr/>
            </a:pPr>
            <a:endParaRPr lang="en-US" sz="2000" dirty="0" smtClean="0">
              <a:solidFill>
                <a:schemeClr val="accent2"/>
              </a:solidFill>
              <a:latin typeface="Arial" pitchFamily="34" charset="0"/>
            </a:endParaRPr>
          </a:p>
          <a:p>
            <a:pPr>
              <a:buFontTx/>
              <a:buNone/>
              <a:defRPr/>
            </a:pPr>
            <a:r>
              <a:rPr lang="en-US" sz="2000" dirty="0" smtClean="0">
                <a:solidFill>
                  <a:schemeClr val="accent2"/>
                </a:solidFill>
                <a:latin typeface="Arial "/>
              </a:rPr>
              <a:t>	</a:t>
            </a:r>
          </a:p>
        </p:txBody>
      </p:sp>
      <p:sp>
        <p:nvSpPr>
          <p:cNvPr id="14339"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Storing Data in a Table (Contd.)</a:t>
            </a:r>
          </a:p>
        </p:txBody>
      </p:sp>
      <p:sp>
        <p:nvSpPr>
          <p:cNvPr id="4" name="TextBox 3"/>
          <p:cNvSpPr txBox="1">
            <a:spLocks noChangeArrowheads="1"/>
          </p:cNvSpPr>
          <p:nvPr/>
        </p:nvSpPr>
        <p:spPr bwMode="auto">
          <a:xfrm>
            <a:off x="2895600" y="388620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Sets the identity insert property of the Emp table to ON.</a:t>
            </a:r>
          </a:p>
        </p:txBody>
      </p:sp>
    </p:spTree>
    <p:extLst>
      <p:ext uri="{BB962C8B-B14F-4D97-AF65-F5344CB8AC3E}">
        <p14:creationId xmlns:p14="http://schemas.microsoft.com/office/powerpoint/2010/main" val="1661204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rPr>
              <a:t>Inserting the FILESTREAM data:</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You can insert the FILESTREAM data into a table as a value of </a:t>
            </a:r>
            <a:r>
              <a:rPr lang="en-US" sz="1800" kern="1200" dirty="0" err="1" smtClean="0">
                <a:solidFill>
                  <a:schemeClr val="accent2"/>
                </a:solidFill>
                <a:latin typeface="Arial" pitchFamily="34" charset="0"/>
                <a:ea typeface="+mn-ea"/>
                <a:cs typeface="Times New Roman" pitchFamily="18" charset="0"/>
              </a:rPr>
              <a:t>varbinary</a:t>
            </a:r>
            <a:r>
              <a:rPr lang="en-US" sz="1800" kern="1200" dirty="0" smtClean="0">
                <a:solidFill>
                  <a:schemeClr val="accent2"/>
                </a:solidFill>
                <a:latin typeface="Arial" pitchFamily="34" charset="0"/>
                <a:ea typeface="+mn-ea"/>
                <a:cs typeface="Times New Roman" pitchFamily="18" charset="0"/>
              </a:rPr>
              <a:t>(max) data type.</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For example:</a:t>
            </a:r>
          </a:p>
          <a:p>
            <a:pPr lvl="3">
              <a:buFontTx/>
              <a:buNone/>
              <a:defRPr/>
            </a:pPr>
            <a:r>
              <a:rPr lang="en-US" sz="1600" dirty="0" smtClean="0">
                <a:solidFill>
                  <a:schemeClr val="accent2"/>
                </a:solidFill>
                <a:latin typeface="Courier New" pitchFamily="49" charset="0"/>
              </a:rPr>
              <a:t>USE </a:t>
            </a:r>
            <a:r>
              <a:rPr lang="en-US" sz="1600" dirty="0" err="1" smtClean="0">
                <a:solidFill>
                  <a:schemeClr val="accent2"/>
                </a:solidFill>
                <a:latin typeface="Courier New" pitchFamily="49" charset="0"/>
              </a:rPr>
              <a:t>TekSoft</a:t>
            </a:r>
            <a:endParaRPr lang="en-US" sz="1600" dirty="0" smtClean="0">
              <a:solidFill>
                <a:schemeClr val="accent2"/>
              </a:solidFill>
              <a:latin typeface="Courier New" pitchFamily="49" charset="0"/>
            </a:endParaRPr>
          </a:p>
          <a:p>
            <a:pPr lvl="3">
              <a:buFontTx/>
              <a:buNone/>
              <a:defRPr/>
            </a:pPr>
            <a:r>
              <a:rPr lang="en-US" sz="1600" dirty="0" smtClean="0">
                <a:solidFill>
                  <a:schemeClr val="accent2"/>
                </a:solidFill>
                <a:latin typeface="Courier New" pitchFamily="49" charset="0"/>
              </a:rPr>
              <a:t>INSERT INTO </a:t>
            </a:r>
            <a:r>
              <a:rPr lang="en-US" sz="1600" dirty="0" err="1" smtClean="0">
                <a:solidFill>
                  <a:schemeClr val="accent2"/>
                </a:solidFill>
                <a:latin typeface="Courier New" pitchFamily="49" charset="0"/>
              </a:rPr>
              <a:t>EmpDetails</a:t>
            </a:r>
            <a:r>
              <a:rPr lang="en-US" sz="1600" dirty="0" smtClean="0">
                <a:solidFill>
                  <a:schemeClr val="accent2"/>
                </a:solidFill>
                <a:latin typeface="Courier New" pitchFamily="49" charset="0"/>
              </a:rPr>
              <a:t>(EmployeeID, </a:t>
            </a:r>
          </a:p>
          <a:p>
            <a:pPr lvl="3">
              <a:buFontTx/>
              <a:buNone/>
              <a:defRPr/>
            </a:pPr>
            <a:r>
              <a:rPr lang="en-US" sz="1600" dirty="0" err="1" smtClean="0">
                <a:solidFill>
                  <a:schemeClr val="accent2"/>
                </a:solidFill>
                <a:latin typeface="Courier New" pitchFamily="49" charset="0"/>
              </a:rPr>
              <a:t>EmployeeName</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EmployeeAddress</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EmployeeDept</a:t>
            </a:r>
            <a:r>
              <a:rPr lang="en-US" sz="1600" dirty="0" smtClean="0">
                <a:solidFill>
                  <a:schemeClr val="accent2"/>
                </a:solidFill>
                <a:latin typeface="Courier New" pitchFamily="49" charset="0"/>
              </a:rPr>
              <a:t>, </a:t>
            </a:r>
          </a:p>
          <a:p>
            <a:pPr lvl="3">
              <a:buFontTx/>
              <a:buNone/>
              <a:defRPr/>
            </a:pPr>
            <a:r>
              <a:rPr lang="en-US" sz="1600" dirty="0" err="1" smtClean="0">
                <a:solidFill>
                  <a:schemeClr val="accent2"/>
                </a:solidFill>
                <a:latin typeface="Courier New" pitchFamily="49" charset="0"/>
              </a:rPr>
              <a:t>EmployeePhoto</a:t>
            </a:r>
            <a:r>
              <a:rPr lang="en-US" sz="1600" dirty="0" smtClean="0">
                <a:solidFill>
                  <a:schemeClr val="accent2"/>
                </a:solidFill>
                <a:latin typeface="Courier New" pitchFamily="49" charset="0"/>
              </a:rPr>
              <a:t>)</a:t>
            </a:r>
          </a:p>
          <a:p>
            <a:pPr lvl="3">
              <a:buFontTx/>
              <a:buNone/>
              <a:defRPr/>
            </a:pPr>
            <a:r>
              <a:rPr lang="en-US" sz="1600" dirty="0" smtClean="0">
                <a:solidFill>
                  <a:schemeClr val="accent2"/>
                </a:solidFill>
                <a:latin typeface="Courier New" pitchFamily="49" charset="0"/>
              </a:rPr>
              <a:t>VALUES(NEWID(),'Mark', 'California', </a:t>
            </a:r>
          </a:p>
          <a:p>
            <a:pPr lvl="3">
              <a:buFontTx/>
              <a:buNone/>
              <a:defRPr/>
            </a:pPr>
            <a:r>
              <a:rPr lang="en-US" sz="1600" dirty="0" smtClean="0">
                <a:solidFill>
                  <a:schemeClr val="accent2"/>
                </a:solidFill>
                <a:latin typeface="Courier New" pitchFamily="49" charset="0"/>
              </a:rPr>
              <a:t>'</a:t>
            </a:r>
            <a:r>
              <a:rPr lang="en-US" sz="1600" dirty="0" err="1" smtClean="0">
                <a:solidFill>
                  <a:schemeClr val="accent2"/>
                </a:solidFill>
                <a:latin typeface="Courier New" pitchFamily="49" charset="0"/>
              </a:rPr>
              <a:t>Testing',cast</a:t>
            </a:r>
            <a:r>
              <a:rPr lang="en-US" sz="1600" dirty="0" smtClean="0">
                <a:solidFill>
                  <a:schemeClr val="accent2"/>
                </a:solidFill>
                <a:latin typeface="Courier New" pitchFamily="49" charset="0"/>
              </a:rPr>
              <a:t>('D:\Emp_Photo\Emp101.jpg'as </a:t>
            </a:r>
          </a:p>
          <a:p>
            <a:pPr lvl="3">
              <a:buFontTx/>
              <a:buNone/>
              <a:defRPr/>
            </a:pPr>
            <a:r>
              <a:rPr lang="en-US" sz="1600" dirty="0" err="1" smtClean="0">
                <a:solidFill>
                  <a:schemeClr val="accent2"/>
                </a:solidFill>
                <a:latin typeface="Courier New" pitchFamily="49" charset="0"/>
              </a:rPr>
              <a:t>varbinary</a:t>
            </a:r>
            <a:r>
              <a:rPr lang="en-US" sz="1600" dirty="0" smtClean="0">
                <a:solidFill>
                  <a:schemeClr val="accent2"/>
                </a:solidFill>
                <a:latin typeface="Courier New" pitchFamily="49" charset="0"/>
              </a:rPr>
              <a:t>(max)))</a:t>
            </a:r>
          </a:p>
          <a:p>
            <a:pPr>
              <a:buFontTx/>
              <a:buBlip>
                <a:blip r:embed="rId3"/>
              </a:buBlip>
              <a:defRPr/>
            </a:pPr>
            <a:endParaRPr lang="en-US" sz="2000" dirty="0" smtClean="0">
              <a:solidFill>
                <a:schemeClr val="accent2"/>
              </a:solidFill>
              <a:latin typeface="Arial" pitchFamily="34" charset="0"/>
            </a:endParaRPr>
          </a:p>
          <a:p>
            <a:pPr>
              <a:buFontTx/>
              <a:buNone/>
              <a:defRPr/>
            </a:pPr>
            <a:r>
              <a:rPr lang="en-US" sz="2000" dirty="0" smtClean="0">
                <a:solidFill>
                  <a:schemeClr val="accent2"/>
                </a:solidFill>
                <a:latin typeface="Arial "/>
              </a:rPr>
              <a:t>	</a:t>
            </a:r>
          </a:p>
        </p:txBody>
      </p:sp>
      <p:sp>
        <p:nvSpPr>
          <p:cNvPr id="15363"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Storing Data in a Table (Contd.)</a:t>
            </a:r>
          </a:p>
        </p:txBody>
      </p:sp>
    </p:spTree>
    <p:extLst>
      <p:ext uri="{BB962C8B-B14F-4D97-AF65-F5344CB8AC3E}">
        <p14:creationId xmlns:p14="http://schemas.microsoft.com/office/powerpoint/2010/main" val="1748840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rPr>
              <a:t>Inserting the FILESTREAM data:</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You can insert the FILESTREAM data into a table as a value of </a:t>
            </a:r>
            <a:r>
              <a:rPr lang="en-US" sz="1800" kern="1200" dirty="0" err="1" smtClean="0">
                <a:solidFill>
                  <a:schemeClr val="accent2"/>
                </a:solidFill>
                <a:latin typeface="Arial" pitchFamily="34" charset="0"/>
                <a:ea typeface="+mn-ea"/>
                <a:cs typeface="Times New Roman" pitchFamily="18" charset="0"/>
              </a:rPr>
              <a:t>varbinary</a:t>
            </a:r>
            <a:r>
              <a:rPr lang="en-US" sz="1800" kern="1200" dirty="0" smtClean="0">
                <a:solidFill>
                  <a:schemeClr val="accent2"/>
                </a:solidFill>
                <a:latin typeface="Arial" pitchFamily="34" charset="0"/>
                <a:ea typeface="+mn-ea"/>
                <a:cs typeface="Times New Roman" pitchFamily="18" charset="0"/>
              </a:rPr>
              <a:t>(max) data type.</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For example:</a:t>
            </a:r>
          </a:p>
          <a:p>
            <a:pPr lvl="3">
              <a:buFontTx/>
              <a:buNone/>
              <a:defRPr/>
            </a:pPr>
            <a:r>
              <a:rPr lang="en-US" sz="1600" dirty="0" smtClean="0">
                <a:solidFill>
                  <a:schemeClr val="accent2"/>
                </a:solidFill>
                <a:latin typeface="Courier New" pitchFamily="49" charset="0"/>
              </a:rPr>
              <a:t>USE </a:t>
            </a:r>
            <a:r>
              <a:rPr lang="en-US" sz="1600" dirty="0" err="1" smtClean="0">
                <a:solidFill>
                  <a:schemeClr val="accent2"/>
                </a:solidFill>
                <a:latin typeface="Courier New" pitchFamily="49" charset="0"/>
              </a:rPr>
              <a:t>TekSoft</a:t>
            </a:r>
            <a:endParaRPr lang="en-US" sz="1600" dirty="0" smtClean="0">
              <a:solidFill>
                <a:schemeClr val="accent2"/>
              </a:solidFill>
              <a:latin typeface="Courier New" pitchFamily="49" charset="0"/>
            </a:endParaRPr>
          </a:p>
          <a:p>
            <a:pPr lvl="3">
              <a:buFontTx/>
              <a:buNone/>
              <a:defRPr/>
            </a:pPr>
            <a:r>
              <a:rPr lang="en-US" sz="1600" dirty="0" smtClean="0">
                <a:solidFill>
                  <a:schemeClr val="accent2"/>
                </a:solidFill>
                <a:latin typeface="Courier New" pitchFamily="49" charset="0"/>
              </a:rPr>
              <a:t>INSERT INTO </a:t>
            </a:r>
            <a:r>
              <a:rPr lang="en-US" sz="1600" dirty="0" err="1" smtClean="0">
                <a:solidFill>
                  <a:schemeClr val="accent2"/>
                </a:solidFill>
                <a:latin typeface="Courier New" pitchFamily="49" charset="0"/>
              </a:rPr>
              <a:t>EmpDetails</a:t>
            </a:r>
            <a:r>
              <a:rPr lang="en-US" sz="1600" dirty="0" smtClean="0">
                <a:solidFill>
                  <a:schemeClr val="accent2"/>
                </a:solidFill>
                <a:latin typeface="Courier New" pitchFamily="49" charset="0"/>
              </a:rPr>
              <a:t>(EmployeeID, </a:t>
            </a:r>
          </a:p>
          <a:p>
            <a:pPr lvl="3">
              <a:buFontTx/>
              <a:buNone/>
              <a:defRPr/>
            </a:pPr>
            <a:r>
              <a:rPr lang="en-US" sz="1600" dirty="0" err="1" smtClean="0">
                <a:solidFill>
                  <a:schemeClr val="accent2"/>
                </a:solidFill>
                <a:latin typeface="Courier New" pitchFamily="49" charset="0"/>
              </a:rPr>
              <a:t>EmployeeName</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EmployeeAddress</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EmployeeDept</a:t>
            </a:r>
            <a:r>
              <a:rPr lang="en-US" sz="1600" dirty="0" smtClean="0">
                <a:solidFill>
                  <a:schemeClr val="accent2"/>
                </a:solidFill>
                <a:latin typeface="Courier New" pitchFamily="49" charset="0"/>
              </a:rPr>
              <a:t>, </a:t>
            </a:r>
          </a:p>
          <a:p>
            <a:pPr lvl="3">
              <a:buFontTx/>
              <a:buNone/>
              <a:defRPr/>
            </a:pPr>
            <a:r>
              <a:rPr lang="en-US" sz="1600" dirty="0" err="1" smtClean="0">
                <a:solidFill>
                  <a:schemeClr val="accent2"/>
                </a:solidFill>
                <a:latin typeface="Courier New" pitchFamily="49" charset="0"/>
              </a:rPr>
              <a:t>EmployeePhoto</a:t>
            </a:r>
            <a:r>
              <a:rPr lang="en-US" sz="1600" dirty="0" smtClean="0">
                <a:solidFill>
                  <a:schemeClr val="accent2"/>
                </a:solidFill>
                <a:latin typeface="Courier New" pitchFamily="49" charset="0"/>
              </a:rPr>
              <a:t>)</a:t>
            </a:r>
          </a:p>
          <a:p>
            <a:pPr lvl="3">
              <a:buFontTx/>
              <a:buNone/>
              <a:defRPr/>
            </a:pPr>
            <a:r>
              <a:rPr lang="en-US" sz="1600" dirty="0" smtClean="0">
                <a:solidFill>
                  <a:schemeClr val="accent2"/>
                </a:solidFill>
                <a:latin typeface="Courier New" pitchFamily="49" charset="0"/>
              </a:rPr>
              <a:t>VALUES(</a:t>
            </a:r>
            <a:r>
              <a:rPr lang="en-US" sz="1600" dirty="0" smtClean="0">
                <a:solidFill>
                  <a:srgbClr val="FF0000"/>
                </a:solidFill>
                <a:latin typeface="Courier New" pitchFamily="49" charset="0"/>
              </a:rPr>
              <a:t>NEWID()</a:t>
            </a:r>
            <a:r>
              <a:rPr lang="en-US" sz="1600" dirty="0" smtClean="0">
                <a:solidFill>
                  <a:schemeClr val="accent2"/>
                </a:solidFill>
                <a:latin typeface="Courier New" pitchFamily="49" charset="0"/>
              </a:rPr>
              <a:t>,'Mark', 'California', </a:t>
            </a:r>
          </a:p>
          <a:p>
            <a:pPr lvl="3">
              <a:buFontTx/>
              <a:buNone/>
              <a:defRPr/>
            </a:pPr>
            <a:r>
              <a:rPr lang="en-US" sz="1600" dirty="0" smtClean="0">
                <a:solidFill>
                  <a:schemeClr val="accent2"/>
                </a:solidFill>
                <a:latin typeface="Courier New" pitchFamily="49" charset="0"/>
              </a:rPr>
              <a:t>'</a:t>
            </a:r>
            <a:r>
              <a:rPr lang="en-US" sz="1600" dirty="0" err="1" smtClean="0">
                <a:solidFill>
                  <a:schemeClr val="accent2"/>
                </a:solidFill>
                <a:latin typeface="Courier New" pitchFamily="49" charset="0"/>
              </a:rPr>
              <a:t>Testing',cast</a:t>
            </a:r>
            <a:r>
              <a:rPr lang="en-US" sz="1600" dirty="0" smtClean="0">
                <a:solidFill>
                  <a:schemeClr val="accent2"/>
                </a:solidFill>
                <a:latin typeface="Courier New" pitchFamily="49" charset="0"/>
              </a:rPr>
              <a:t>('D:\Emp_Photo\Emp101.jpg'as </a:t>
            </a:r>
          </a:p>
          <a:p>
            <a:pPr lvl="3">
              <a:buFontTx/>
              <a:buNone/>
              <a:defRPr/>
            </a:pPr>
            <a:r>
              <a:rPr lang="en-US" sz="1600" dirty="0" err="1" smtClean="0">
                <a:solidFill>
                  <a:schemeClr val="accent2"/>
                </a:solidFill>
                <a:latin typeface="Courier New" pitchFamily="49" charset="0"/>
              </a:rPr>
              <a:t>varbinary</a:t>
            </a:r>
            <a:r>
              <a:rPr lang="en-US" sz="1600" dirty="0" smtClean="0">
                <a:solidFill>
                  <a:schemeClr val="accent2"/>
                </a:solidFill>
                <a:latin typeface="Courier New" pitchFamily="49" charset="0"/>
              </a:rPr>
              <a:t>(max)))</a:t>
            </a:r>
          </a:p>
          <a:p>
            <a:pPr>
              <a:buFontTx/>
              <a:buBlip>
                <a:blip r:embed="rId3"/>
              </a:buBlip>
              <a:defRPr/>
            </a:pPr>
            <a:endParaRPr lang="en-US" sz="2000" dirty="0" smtClean="0">
              <a:solidFill>
                <a:schemeClr val="accent2"/>
              </a:solidFill>
              <a:latin typeface="Arial" pitchFamily="34" charset="0"/>
            </a:endParaRPr>
          </a:p>
          <a:p>
            <a:pPr>
              <a:buFontTx/>
              <a:buNone/>
              <a:defRPr/>
            </a:pPr>
            <a:r>
              <a:rPr lang="en-US" sz="2000" dirty="0" smtClean="0">
                <a:solidFill>
                  <a:schemeClr val="accent2"/>
                </a:solidFill>
                <a:latin typeface="Arial "/>
              </a:rPr>
              <a:t>	</a:t>
            </a:r>
          </a:p>
        </p:txBody>
      </p:sp>
      <p:sp>
        <p:nvSpPr>
          <p:cNvPr id="16387"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Storing Data in a Table (Contd.)</a:t>
            </a:r>
          </a:p>
        </p:txBody>
      </p:sp>
      <p:sp>
        <p:nvSpPr>
          <p:cNvPr id="4" name="TextBox 3"/>
          <p:cNvSpPr txBox="1">
            <a:spLocks noChangeArrowheads="1"/>
          </p:cNvSpPr>
          <p:nvPr/>
        </p:nvSpPr>
        <p:spPr bwMode="auto">
          <a:xfrm>
            <a:off x="2895600" y="533400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The NEWID() function is used to generate the unique values for the EmployeeID column.</a:t>
            </a:r>
          </a:p>
        </p:txBody>
      </p:sp>
    </p:spTree>
    <p:extLst>
      <p:ext uri="{BB962C8B-B14F-4D97-AF65-F5344CB8AC3E}">
        <p14:creationId xmlns:p14="http://schemas.microsoft.com/office/powerpoint/2010/main" val="1049084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rPr>
              <a:t>Inserting the FILESTREAM data:</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You can insert the FILESTREAM data into a table as a value of </a:t>
            </a:r>
            <a:r>
              <a:rPr lang="en-US" sz="1800" kern="1200" dirty="0" err="1" smtClean="0">
                <a:solidFill>
                  <a:schemeClr val="accent2"/>
                </a:solidFill>
                <a:latin typeface="Arial" pitchFamily="34" charset="0"/>
                <a:ea typeface="+mn-ea"/>
                <a:cs typeface="Times New Roman" pitchFamily="18" charset="0"/>
              </a:rPr>
              <a:t>varbinary</a:t>
            </a:r>
            <a:r>
              <a:rPr lang="en-US" sz="1800" kern="1200" dirty="0" smtClean="0">
                <a:solidFill>
                  <a:schemeClr val="accent2"/>
                </a:solidFill>
                <a:latin typeface="Arial" pitchFamily="34" charset="0"/>
                <a:ea typeface="+mn-ea"/>
                <a:cs typeface="Times New Roman" pitchFamily="18" charset="0"/>
              </a:rPr>
              <a:t>(max) data type.</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For example:</a:t>
            </a:r>
          </a:p>
          <a:p>
            <a:pPr lvl="3">
              <a:buFontTx/>
              <a:buNone/>
              <a:defRPr/>
            </a:pPr>
            <a:r>
              <a:rPr lang="en-US" sz="1600" dirty="0" smtClean="0">
                <a:solidFill>
                  <a:schemeClr val="accent2"/>
                </a:solidFill>
                <a:latin typeface="Courier New" pitchFamily="49" charset="0"/>
              </a:rPr>
              <a:t>USE </a:t>
            </a:r>
            <a:r>
              <a:rPr lang="en-US" sz="1600" dirty="0" err="1" smtClean="0">
                <a:solidFill>
                  <a:schemeClr val="accent2"/>
                </a:solidFill>
                <a:latin typeface="Courier New" pitchFamily="49" charset="0"/>
              </a:rPr>
              <a:t>TekSoft</a:t>
            </a:r>
            <a:endParaRPr lang="en-US" sz="1600" dirty="0" smtClean="0">
              <a:solidFill>
                <a:schemeClr val="accent2"/>
              </a:solidFill>
              <a:latin typeface="Courier New" pitchFamily="49" charset="0"/>
            </a:endParaRPr>
          </a:p>
          <a:p>
            <a:pPr lvl="3">
              <a:buFontTx/>
              <a:buNone/>
              <a:defRPr/>
            </a:pPr>
            <a:r>
              <a:rPr lang="en-US" sz="1600" dirty="0" smtClean="0">
                <a:solidFill>
                  <a:schemeClr val="accent2"/>
                </a:solidFill>
                <a:latin typeface="Courier New" pitchFamily="49" charset="0"/>
              </a:rPr>
              <a:t>INSERT INTO </a:t>
            </a:r>
            <a:r>
              <a:rPr lang="en-US" sz="1600" dirty="0" err="1" smtClean="0">
                <a:solidFill>
                  <a:schemeClr val="accent2"/>
                </a:solidFill>
                <a:latin typeface="Courier New" pitchFamily="49" charset="0"/>
              </a:rPr>
              <a:t>EmpDetails</a:t>
            </a:r>
            <a:r>
              <a:rPr lang="en-US" sz="1600" dirty="0" smtClean="0">
                <a:solidFill>
                  <a:schemeClr val="accent2"/>
                </a:solidFill>
                <a:latin typeface="Courier New" pitchFamily="49" charset="0"/>
              </a:rPr>
              <a:t>(EmployeeID, </a:t>
            </a:r>
          </a:p>
          <a:p>
            <a:pPr lvl="3">
              <a:buFontTx/>
              <a:buNone/>
              <a:defRPr/>
            </a:pPr>
            <a:r>
              <a:rPr lang="en-US" sz="1600" dirty="0" err="1" smtClean="0">
                <a:solidFill>
                  <a:schemeClr val="accent2"/>
                </a:solidFill>
                <a:latin typeface="Courier New" pitchFamily="49" charset="0"/>
              </a:rPr>
              <a:t>EmployeeName</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EmployeeAddress</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EmployeeDept</a:t>
            </a:r>
            <a:r>
              <a:rPr lang="en-US" sz="1600" dirty="0" smtClean="0">
                <a:solidFill>
                  <a:schemeClr val="accent2"/>
                </a:solidFill>
                <a:latin typeface="Courier New" pitchFamily="49" charset="0"/>
              </a:rPr>
              <a:t>, </a:t>
            </a:r>
          </a:p>
          <a:p>
            <a:pPr lvl="3">
              <a:buFontTx/>
              <a:buNone/>
              <a:defRPr/>
            </a:pPr>
            <a:r>
              <a:rPr lang="en-US" sz="1600" dirty="0" err="1" smtClean="0">
                <a:solidFill>
                  <a:schemeClr val="accent2"/>
                </a:solidFill>
                <a:latin typeface="Courier New" pitchFamily="49" charset="0"/>
              </a:rPr>
              <a:t>EmployeePhoto</a:t>
            </a:r>
            <a:r>
              <a:rPr lang="en-US" sz="1600" dirty="0" smtClean="0">
                <a:solidFill>
                  <a:schemeClr val="accent2"/>
                </a:solidFill>
                <a:latin typeface="Courier New" pitchFamily="49" charset="0"/>
              </a:rPr>
              <a:t>)</a:t>
            </a:r>
          </a:p>
          <a:p>
            <a:pPr lvl="3">
              <a:buFontTx/>
              <a:buNone/>
              <a:defRPr/>
            </a:pPr>
            <a:r>
              <a:rPr lang="en-US" sz="1600" dirty="0" smtClean="0">
                <a:solidFill>
                  <a:schemeClr val="accent2"/>
                </a:solidFill>
                <a:latin typeface="Courier New" pitchFamily="49" charset="0"/>
              </a:rPr>
              <a:t>VALUES(NEWID(),'Mark', 'California', </a:t>
            </a:r>
          </a:p>
          <a:p>
            <a:pPr lvl="3">
              <a:buFontTx/>
              <a:buNone/>
              <a:defRPr/>
            </a:pPr>
            <a:r>
              <a:rPr lang="en-US" sz="1600" dirty="0" smtClean="0">
                <a:solidFill>
                  <a:schemeClr val="accent2"/>
                </a:solidFill>
                <a:latin typeface="Courier New" pitchFamily="49" charset="0"/>
              </a:rPr>
              <a:t>'</a:t>
            </a:r>
            <a:r>
              <a:rPr lang="en-US" sz="1600" dirty="0" err="1" smtClean="0">
                <a:solidFill>
                  <a:schemeClr val="accent2"/>
                </a:solidFill>
                <a:latin typeface="Courier New" pitchFamily="49" charset="0"/>
              </a:rPr>
              <a:t>Testing',</a:t>
            </a:r>
            <a:r>
              <a:rPr lang="en-US" sz="1600" dirty="0" err="1" smtClean="0">
                <a:solidFill>
                  <a:srgbClr val="FF0000"/>
                </a:solidFill>
                <a:latin typeface="Courier New" pitchFamily="49" charset="0"/>
              </a:rPr>
              <a:t>cast</a:t>
            </a:r>
            <a:r>
              <a:rPr lang="en-US" sz="1600" dirty="0" smtClean="0">
                <a:solidFill>
                  <a:schemeClr val="accent2"/>
                </a:solidFill>
                <a:latin typeface="Courier New" pitchFamily="49" charset="0"/>
              </a:rPr>
              <a:t>('D:\Emp_Photo\Emp101.jpg'as </a:t>
            </a:r>
          </a:p>
          <a:p>
            <a:pPr lvl="3">
              <a:buFontTx/>
              <a:buNone/>
              <a:defRPr/>
            </a:pPr>
            <a:r>
              <a:rPr lang="en-US" sz="1600" dirty="0" err="1" smtClean="0">
                <a:solidFill>
                  <a:schemeClr val="accent2"/>
                </a:solidFill>
                <a:latin typeface="Courier New" pitchFamily="49" charset="0"/>
              </a:rPr>
              <a:t>varbinary</a:t>
            </a:r>
            <a:r>
              <a:rPr lang="en-US" sz="1600" dirty="0" smtClean="0">
                <a:solidFill>
                  <a:schemeClr val="accent2"/>
                </a:solidFill>
                <a:latin typeface="Courier New" pitchFamily="49" charset="0"/>
              </a:rPr>
              <a:t>(max)))</a:t>
            </a:r>
          </a:p>
          <a:p>
            <a:pPr>
              <a:buFontTx/>
              <a:buBlip>
                <a:blip r:embed="rId3"/>
              </a:buBlip>
              <a:defRPr/>
            </a:pPr>
            <a:endParaRPr lang="en-US" sz="2000" dirty="0" smtClean="0">
              <a:solidFill>
                <a:schemeClr val="accent2"/>
              </a:solidFill>
              <a:latin typeface="Arial" pitchFamily="34" charset="0"/>
            </a:endParaRPr>
          </a:p>
          <a:p>
            <a:pPr>
              <a:buFontTx/>
              <a:buNone/>
              <a:defRPr/>
            </a:pPr>
            <a:r>
              <a:rPr lang="en-US" sz="2000" dirty="0" smtClean="0">
                <a:solidFill>
                  <a:schemeClr val="accent2"/>
                </a:solidFill>
                <a:latin typeface="Arial "/>
              </a:rPr>
              <a:t>	</a:t>
            </a:r>
          </a:p>
        </p:txBody>
      </p:sp>
      <p:sp>
        <p:nvSpPr>
          <p:cNvPr id="17411"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Storing Data in a Table (Contd.)</a:t>
            </a:r>
          </a:p>
        </p:txBody>
      </p:sp>
      <p:sp>
        <p:nvSpPr>
          <p:cNvPr id="4" name="TextBox 3"/>
          <p:cNvSpPr txBox="1">
            <a:spLocks noChangeArrowheads="1"/>
          </p:cNvSpPr>
          <p:nvPr/>
        </p:nvSpPr>
        <p:spPr bwMode="auto">
          <a:xfrm>
            <a:off x="2895600" y="5181600"/>
            <a:ext cx="5486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The cast() function is used to convert the string literal that represents the path of the employee photo to the varbinary (max) data.</a:t>
            </a:r>
          </a:p>
        </p:txBody>
      </p:sp>
    </p:spTree>
    <p:extLst>
      <p:ext uri="{BB962C8B-B14F-4D97-AF65-F5344CB8AC3E}">
        <p14:creationId xmlns:p14="http://schemas.microsoft.com/office/powerpoint/2010/main" val="689953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rPr>
              <a:t>Inserting the Spatial data:</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SQL server provides you with the GEOGRAPHY data type to store geographic locations as points.</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For geographic locations, X-coordinate is the longitude, while the Y-coordinate is the latitude.</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The Geography::Parse method takes a point type value as a parameter.</a:t>
            </a:r>
          </a:p>
          <a:p>
            <a:pPr marL="798513" lvl="1" indent="-333375">
              <a:buFontTx/>
              <a:buBlip>
                <a:blip r:embed="rId4"/>
              </a:buBlip>
              <a:tabLst>
                <a:tab pos="635000" algn="l"/>
              </a:tabLst>
              <a:defRPr/>
            </a:pPr>
            <a:r>
              <a:rPr lang="en-US" sz="1800" kern="1200" dirty="0" smtClean="0">
                <a:solidFill>
                  <a:schemeClr val="accent2"/>
                </a:solidFill>
                <a:latin typeface="Arial" pitchFamily="34" charset="0"/>
                <a:ea typeface="+mn-ea"/>
                <a:cs typeface="Times New Roman" pitchFamily="18" charset="0"/>
              </a:rPr>
              <a:t>For example:</a:t>
            </a:r>
          </a:p>
          <a:p>
            <a:pPr lvl="3">
              <a:buFontTx/>
              <a:buNone/>
              <a:defRPr/>
            </a:pPr>
            <a:r>
              <a:rPr lang="en-US" sz="1600" dirty="0" smtClean="0">
                <a:solidFill>
                  <a:schemeClr val="accent2"/>
                </a:solidFill>
                <a:latin typeface="Courier New" pitchFamily="49" charset="0"/>
              </a:rPr>
              <a:t>USE </a:t>
            </a:r>
            <a:r>
              <a:rPr lang="en-US" sz="1600" dirty="0" err="1" smtClean="0">
                <a:solidFill>
                  <a:schemeClr val="accent2"/>
                </a:solidFill>
                <a:latin typeface="Courier New" pitchFamily="49" charset="0"/>
              </a:rPr>
              <a:t>AdventureWorks</a:t>
            </a:r>
            <a:endParaRPr lang="en-US" sz="1600" dirty="0" smtClean="0">
              <a:solidFill>
                <a:schemeClr val="accent2"/>
              </a:solidFill>
              <a:latin typeface="Courier New" pitchFamily="49" charset="0"/>
            </a:endParaRPr>
          </a:p>
          <a:p>
            <a:pPr lvl="3">
              <a:buFontTx/>
              <a:buNone/>
              <a:defRPr/>
            </a:pPr>
            <a:r>
              <a:rPr lang="en-US" sz="1600" dirty="0" smtClean="0">
                <a:solidFill>
                  <a:schemeClr val="accent2"/>
                </a:solidFill>
                <a:latin typeface="Courier New" pitchFamily="49" charset="0"/>
              </a:rPr>
              <a:t>INSERT INTO </a:t>
            </a:r>
            <a:r>
              <a:rPr lang="en-US" sz="1600" dirty="0" err="1" smtClean="0">
                <a:solidFill>
                  <a:schemeClr val="accent2"/>
                </a:solidFill>
                <a:latin typeface="Courier New" pitchFamily="49" charset="0"/>
              </a:rPr>
              <a:t>Country_Location</a:t>
            </a:r>
            <a:r>
              <a:rPr lang="en-US" sz="1600" dirty="0" smtClean="0">
                <a:solidFill>
                  <a:schemeClr val="accent2"/>
                </a:solidFill>
                <a:latin typeface="Courier New" pitchFamily="49" charset="0"/>
              </a:rPr>
              <a:t>(</a:t>
            </a:r>
            <a:r>
              <a:rPr lang="en-US" sz="1600" dirty="0" err="1" smtClean="0">
                <a:solidFill>
                  <a:schemeClr val="accent2"/>
                </a:solidFill>
                <a:latin typeface="Courier New" pitchFamily="49" charset="0"/>
              </a:rPr>
              <a:t>CountryID</a:t>
            </a:r>
            <a:r>
              <a:rPr lang="en-US" sz="1600" dirty="0" smtClean="0">
                <a:solidFill>
                  <a:schemeClr val="accent2"/>
                </a:solidFill>
                <a:latin typeface="Courier New" pitchFamily="49" charset="0"/>
              </a:rPr>
              <a:t>, </a:t>
            </a:r>
          </a:p>
          <a:p>
            <a:pPr lvl="3">
              <a:buFontTx/>
              <a:buNone/>
              <a:defRPr/>
            </a:pPr>
            <a:r>
              <a:rPr lang="en-US" sz="1600" dirty="0" err="1" smtClean="0">
                <a:solidFill>
                  <a:schemeClr val="accent2"/>
                </a:solidFill>
                <a:latin typeface="Courier New" pitchFamily="49" charset="0"/>
              </a:rPr>
              <a:t>CountryLocation</a:t>
            </a:r>
            <a:r>
              <a:rPr lang="en-US" sz="1600" dirty="0" smtClean="0">
                <a:solidFill>
                  <a:schemeClr val="accent2"/>
                </a:solidFill>
                <a:latin typeface="Courier New" pitchFamily="49" charset="0"/>
              </a:rPr>
              <a:t>) VALUES (1001, </a:t>
            </a:r>
          </a:p>
          <a:p>
            <a:pPr lvl="3">
              <a:buFontTx/>
              <a:buNone/>
              <a:defRPr/>
            </a:pPr>
            <a:r>
              <a:rPr lang="en-US" sz="1600" dirty="0" smtClean="0">
                <a:solidFill>
                  <a:schemeClr val="accent2"/>
                </a:solidFill>
                <a:latin typeface="Courier New" pitchFamily="49" charset="0"/>
              </a:rPr>
              <a:t>Geography::Parse('POINT(-83.0086 39.95954)'))</a:t>
            </a:r>
          </a:p>
          <a:p>
            <a:pPr>
              <a:buFontTx/>
              <a:buBlip>
                <a:blip r:embed="rId3"/>
              </a:buBlip>
              <a:defRPr/>
            </a:pPr>
            <a:endParaRPr lang="en-US" sz="2000" dirty="0" smtClean="0">
              <a:solidFill>
                <a:schemeClr val="accent2"/>
              </a:solidFill>
              <a:latin typeface="Arial" pitchFamily="34" charset="0"/>
            </a:endParaRPr>
          </a:p>
          <a:p>
            <a:pPr>
              <a:buFontTx/>
              <a:buNone/>
              <a:defRPr/>
            </a:pPr>
            <a:r>
              <a:rPr lang="en-US" sz="2000" dirty="0" smtClean="0">
                <a:solidFill>
                  <a:schemeClr val="accent2"/>
                </a:solidFill>
                <a:latin typeface="Arial "/>
              </a:rPr>
              <a:t>	</a:t>
            </a:r>
          </a:p>
        </p:txBody>
      </p:sp>
      <p:sp>
        <p:nvSpPr>
          <p:cNvPr id="18435"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Storing Data in a Table (Contd.)</a:t>
            </a:r>
          </a:p>
        </p:txBody>
      </p:sp>
      <p:sp>
        <p:nvSpPr>
          <p:cNvPr id="4" name="TextBox 3"/>
          <p:cNvSpPr txBox="1">
            <a:spLocks noChangeArrowheads="1"/>
          </p:cNvSpPr>
          <p:nvPr/>
        </p:nvSpPr>
        <p:spPr bwMode="auto">
          <a:xfrm>
            <a:off x="2895600" y="5510213"/>
            <a:ext cx="548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-83.0086 represents the longitude and 39.95954 represents the latitude.</a:t>
            </a:r>
          </a:p>
        </p:txBody>
      </p:sp>
    </p:spTree>
    <p:extLst>
      <p:ext uri="{BB962C8B-B14F-4D97-AF65-F5344CB8AC3E}">
        <p14:creationId xmlns:p14="http://schemas.microsoft.com/office/powerpoint/2010/main" val="3112678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2290">
                                            <p:txEl>
                                              <p:pRg st="8" end="8"/>
                                            </p:txEl>
                                          </p:spTgt>
                                        </p:tgtEl>
                                        <p:attrNameLst>
                                          <p:attrName>style.color</p:attrName>
                                        </p:attrNameLst>
                                      </p:cBhvr>
                                      <p:to>
                                        <a:srgbClr val="C00000"/>
                                      </p:to>
                                    </p:animClr>
                                  </p:childTnLst>
                                </p:cTn>
                              </p:par>
                              <p:par>
                                <p:cTn id="7" presetID="5" presetClass="entr" presetSubtype="1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heckerboard(across)">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798513" lvl="1" indent="-333375">
              <a:buFontTx/>
              <a:buBlip>
                <a:blip r:embed="rId3"/>
              </a:buBlip>
              <a:tabLst>
                <a:tab pos="635000" algn="l"/>
              </a:tabLst>
              <a:defRPr/>
            </a:pPr>
            <a:r>
              <a:rPr lang="en-US" sz="1800" kern="1200" dirty="0" smtClean="0">
                <a:solidFill>
                  <a:schemeClr val="accent2"/>
                </a:solidFill>
                <a:latin typeface="Arial" pitchFamily="34" charset="0"/>
                <a:ea typeface="+mn-ea"/>
                <a:cs typeface="Times New Roman" pitchFamily="18" charset="0"/>
              </a:rPr>
              <a:t>The following figure shows the data inserted in the </a:t>
            </a:r>
            <a:r>
              <a:rPr lang="en-US" sz="1800" kern="1200" dirty="0" err="1" smtClean="0">
                <a:solidFill>
                  <a:schemeClr val="accent2"/>
                </a:solidFill>
                <a:latin typeface="Arial" pitchFamily="34" charset="0"/>
                <a:ea typeface="+mn-ea"/>
                <a:cs typeface="Times New Roman" pitchFamily="18" charset="0"/>
              </a:rPr>
              <a:t>Country_Location</a:t>
            </a:r>
            <a:r>
              <a:rPr lang="en-US" sz="1800" kern="1200" dirty="0" smtClean="0">
                <a:solidFill>
                  <a:schemeClr val="accent2"/>
                </a:solidFill>
                <a:latin typeface="Arial" pitchFamily="34" charset="0"/>
                <a:ea typeface="+mn-ea"/>
                <a:cs typeface="Times New Roman" pitchFamily="18" charset="0"/>
              </a:rPr>
              <a:t> table.</a:t>
            </a:r>
          </a:p>
          <a:p>
            <a:pPr marL="798513" lvl="1" indent="-333375">
              <a:buFontTx/>
              <a:buBlip>
                <a:blip r:embed="rId3"/>
              </a:buBlip>
              <a:tabLst>
                <a:tab pos="635000" algn="l"/>
              </a:tabLst>
              <a:defRPr/>
            </a:pPr>
            <a:endParaRPr lang="en-US" sz="1800" kern="1200" dirty="0" smtClean="0">
              <a:solidFill>
                <a:schemeClr val="accent2"/>
              </a:solidFill>
              <a:latin typeface="Arial" pitchFamily="34" charset="0"/>
              <a:ea typeface="+mn-ea"/>
              <a:cs typeface="Times New Roman" pitchFamily="18" charset="0"/>
            </a:endParaRPr>
          </a:p>
          <a:p>
            <a:pPr marL="798513" lvl="1" indent="-333375">
              <a:buFontTx/>
              <a:buBlip>
                <a:blip r:embed="rId3"/>
              </a:buBlip>
              <a:tabLst>
                <a:tab pos="635000" algn="l"/>
              </a:tabLst>
              <a:defRPr/>
            </a:pPr>
            <a:endParaRPr lang="en-US" sz="1800" kern="1200" dirty="0" smtClean="0">
              <a:solidFill>
                <a:schemeClr val="accent2"/>
              </a:solidFill>
              <a:latin typeface="Arial" pitchFamily="34" charset="0"/>
              <a:ea typeface="+mn-ea"/>
              <a:cs typeface="Times New Roman" pitchFamily="18" charset="0"/>
            </a:endParaRPr>
          </a:p>
          <a:p>
            <a:pPr marL="798513" lvl="1" indent="-333375">
              <a:buFontTx/>
              <a:buBlip>
                <a:blip r:embed="rId3"/>
              </a:buBlip>
              <a:tabLst>
                <a:tab pos="635000" algn="l"/>
              </a:tabLst>
              <a:defRPr/>
            </a:pPr>
            <a:endParaRPr lang="en-US" sz="1800" kern="1200" dirty="0" smtClean="0">
              <a:solidFill>
                <a:schemeClr val="accent2"/>
              </a:solidFill>
              <a:latin typeface="Arial" pitchFamily="34" charset="0"/>
              <a:ea typeface="+mn-ea"/>
              <a:cs typeface="Times New Roman" pitchFamily="18" charset="0"/>
            </a:endParaRPr>
          </a:p>
          <a:p>
            <a:pPr marL="798513" lvl="1" indent="-333375">
              <a:buFontTx/>
              <a:buBlip>
                <a:blip r:embed="rId3"/>
              </a:buBlip>
              <a:tabLst>
                <a:tab pos="635000" algn="l"/>
              </a:tabLst>
              <a:defRPr/>
            </a:pPr>
            <a:r>
              <a:rPr lang="en-US" sz="1800" kern="1200" dirty="0" smtClean="0">
                <a:solidFill>
                  <a:schemeClr val="accent2"/>
                </a:solidFill>
                <a:latin typeface="Arial" pitchFamily="34" charset="0"/>
                <a:ea typeface="+mn-ea"/>
                <a:cs typeface="Times New Roman" pitchFamily="18" charset="0"/>
              </a:rPr>
              <a:t>To retrieve the data in the form of a point value, you need to use the </a:t>
            </a:r>
            <a:r>
              <a:rPr lang="en-US" sz="1800" kern="1200" dirty="0" err="1" smtClean="0">
                <a:solidFill>
                  <a:schemeClr val="accent2"/>
                </a:solidFill>
                <a:latin typeface="Arial" pitchFamily="34" charset="0"/>
                <a:ea typeface="+mn-ea"/>
                <a:cs typeface="Times New Roman" pitchFamily="18" charset="0"/>
              </a:rPr>
              <a:t>ToString</a:t>
            </a:r>
            <a:r>
              <a:rPr lang="en-US" sz="1800" kern="1200" dirty="0" smtClean="0">
                <a:solidFill>
                  <a:schemeClr val="accent2"/>
                </a:solidFill>
                <a:latin typeface="Arial" pitchFamily="34" charset="0"/>
                <a:ea typeface="+mn-ea"/>
                <a:cs typeface="Times New Roman" pitchFamily="18" charset="0"/>
              </a:rPr>
              <a:t>() function, as shown in the following query:</a:t>
            </a:r>
          </a:p>
          <a:p>
            <a:pPr lvl="3">
              <a:buFontTx/>
              <a:buNone/>
              <a:defRPr/>
            </a:pPr>
            <a:r>
              <a:rPr lang="en-US" sz="1600" dirty="0" smtClean="0">
                <a:solidFill>
                  <a:schemeClr val="accent2"/>
                </a:solidFill>
                <a:latin typeface="Courier New" pitchFamily="49" charset="0"/>
              </a:rPr>
              <a:t>SELECT </a:t>
            </a:r>
            <a:r>
              <a:rPr lang="en-US" sz="1600" dirty="0" err="1" smtClean="0">
                <a:solidFill>
                  <a:schemeClr val="accent2"/>
                </a:solidFill>
                <a:latin typeface="Courier New" pitchFamily="49" charset="0"/>
              </a:rPr>
              <a:t>CountryID</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CountryLocation.ToString</a:t>
            </a:r>
            <a:r>
              <a:rPr lang="en-US" sz="1600" dirty="0" smtClean="0">
                <a:solidFill>
                  <a:schemeClr val="accent2"/>
                </a:solidFill>
                <a:latin typeface="Courier New" pitchFamily="49" charset="0"/>
              </a:rPr>
              <a:t>() AS </a:t>
            </a:r>
          </a:p>
          <a:p>
            <a:pPr lvl="3">
              <a:buFontTx/>
              <a:buNone/>
              <a:defRPr/>
            </a:pPr>
            <a:r>
              <a:rPr lang="en-US" sz="1600" dirty="0" smtClean="0">
                <a:solidFill>
                  <a:schemeClr val="accent2"/>
                </a:solidFill>
                <a:latin typeface="Courier New" pitchFamily="49" charset="0"/>
              </a:rPr>
              <a:t>Location FROM </a:t>
            </a:r>
            <a:r>
              <a:rPr lang="en-US" sz="1600" dirty="0" err="1" smtClean="0">
                <a:solidFill>
                  <a:schemeClr val="accent2"/>
                </a:solidFill>
                <a:latin typeface="Courier New" pitchFamily="49" charset="0"/>
              </a:rPr>
              <a:t>Country_Location</a:t>
            </a:r>
            <a:endParaRPr lang="en-US" sz="1600" dirty="0" smtClean="0">
              <a:solidFill>
                <a:schemeClr val="accent2"/>
              </a:solidFill>
              <a:latin typeface="Courier New" pitchFamily="49" charset="0"/>
            </a:endParaRPr>
          </a:p>
          <a:p>
            <a:pPr marL="798513" lvl="1" indent="-333375">
              <a:buFontTx/>
              <a:buBlip>
                <a:blip r:embed="rId3"/>
              </a:buBlip>
              <a:tabLst>
                <a:tab pos="635000" algn="l"/>
              </a:tabLst>
              <a:defRPr/>
            </a:pPr>
            <a:r>
              <a:rPr lang="en-US" sz="1800" kern="1200" dirty="0" smtClean="0">
                <a:solidFill>
                  <a:schemeClr val="accent2"/>
                </a:solidFill>
                <a:latin typeface="Arial" pitchFamily="34" charset="0"/>
                <a:cs typeface="Times New Roman" pitchFamily="18" charset="0"/>
              </a:rPr>
              <a:t>The preceding query displays the output, as shown in the following figure.</a:t>
            </a:r>
          </a:p>
          <a:p>
            <a:pPr lvl="3">
              <a:buFontTx/>
              <a:buNone/>
              <a:defRPr/>
            </a:pPr>
            <a:endParaRPr lang="en-US" sz="1600" dirty="0" smtClean="0">
              <a:solidFill>
                <a:schemeClr val="accent2"/>
              </a:solidFill>
              <a:latin typeface="Courier New" pitchFamily="49" charset="0"/>
            </a:endParaRPr>
          </a:p>
          <a:p>
            <a:pPr lvl="3">
              <a:buFontTx/>
              <a:buNone/>
              <a:defRPr/>
            </a:pPr>
            <a:endParaRPr lang="en-US" sz="1600" dirty="0" smtClean="0">
              <a:solidFill>
                <a:schemeClr val="accent2"/>
              </a:solidFill>
              <a:latin typeface="Courier New" pitchFamily="49" charset="0"/>
            </a:endParaRPr>
          </a:p>
          <a:p>
            <a:pPr>
              <a:buFontTx/>
              <a:buBlip>
                <a:blip r:embed="rId4"/>
              </a:buBlip>
              <a:defRPr/>
            </a:pPr>
            <a:endParaRPr lang="en-US" sz="2000" dirty="0" smtClean="0">
              <a:solidFill>
                <a:schemeClr val="accent2"/>
              </a:solidFill>
              <a:latin typeface="Arial" pitchFamily="34" charset="0"/>
            </a:endParaRPr>
          </a:p>
          <a:p>
            <a:pPr>
              <a:buFontTx/>
              <a:buNone/>
              <a:defRPr/>
            </a:pPr>
            <a:r>
              <a:rPr lang="en-US" sz="2000" dirty="0" smtClean="0">
                <a:solidFill>
                  <a:schemeClr val="accent2"/>
                </a:solidFill>
                <a:latin typeface="Arial "/>
              </a:rPr>
              <a:t>	</a:t>
            </a:r>
          </a:p>
        </p:txBody>
      </p:sp>
      <p:sp>
        <p:nvSpPr>
          <p:cNvPr id="19459"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Storing Data in a Table (Contd.)</a:t>
            </a:r>
          </a:p>
        </p:txBody>
      </p:sp>
      <p:pic>
        <p:nvPicPr>
          <p:cNvPr id="1946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438400"/>
            <a:ext cx="5629275"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946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267325"/>
            <a:ext cx="4343400" cy="71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763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2290">
                                            <p:txEl>
                                              <p:pRg st="5" end="5"/>
                                            </p:txEl>
                                          </p:spTgt>
                                        </p:tgtEl>
                                        <p:attrNameLst>
                                          <p:attrName>style.color</p:attrName>
                                        </p:attrNameLst>
                                      </p:cBhvr>
                                      <p:to>
                                        <a:srgbClr val="C0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500" fill="hold"/>
                                        <p:tgtEl>
                                          <p:spTgt spid="12290">
                                            <p:txEl>
                                              <p:pRg st="6" end="6"/>
                                            </p:txEl>
                                          </p:spTgt>
                                        </p:tgtEl>
                                        <p:attrNameLst>
                                          <p:attrName>style.color</p:attrName>
                                        </p:attrNameLst>
                                      </p:cBhvr>
                                      <p:to>
                                        <a:srgbClr val="C00000"/>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12290">
                                            <p:txEl>
                                              <p:pRg st="7" end="7"/>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 Just a minute </a:t>
            </a:r>
          </a:p>
        </p:txBody>
      </p:sp>
      <p:sp>
        <p:nvSpPr>
          <p:cNvPr id="20483" name="Rectangle 5"/>
          <p:cNvSpPr>
            <a:spLocks noChangeArrowheads="1"/>
          </p:cNvSpPr>
          <p:nvPr/>
        </p:nvSpPr>
        <p:spPr bwMode="auto">
          <a:xfrm>
            <a:off x="1527175"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a:solidFill>
                  <a:schemeClr val="accent2"/>
                </a:solidFill>
                <a:latin typeface="Arial "/>
              </a:rPr>
              <a:t>Which statement allows you to insert data in a table?</a:t>
            </a:r>
            <a:endParaRPr lang="en-IN">
              <a:solidFill>
                <a:schemeClr val="accent2"/>
              </a:solidFill>
              <a:latin typeface="Arial "/>
            </a:endParaRPr>
          </a:p>
        </p:txBody>
      </p:sp>
      <p:sp>
        <p:nvSpPr>
          <p:cNvPr id="412679" name="Rectangle 7"/>
          <p:cNvSpPr>
            <a:spLocks noChangeArrowheads="1"/>
          </p:cNvSpPr>
          <p:nvPr/>
        </p:nvSpPr>
        <p:spPr bwMode="auto">
          <a:xfrm>
            <a:off x="1508125"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a:solidFill>
                  <a:schemeClr val="accent2"/>
                </a:solidFill>
                <a:latin typeface="Arial" pitchFamily="34" charset="0"/>
                <a:cs typeface="Times New Roman" pitchFamily="18" charset="0"/>
              </a:rPr>
              <a:t>Solution:</a:t>
            </a:r>
          </a:p>
          <a:p>
            <a:pPr marL="798513" lvl="1" indent="-333375">
              <a:spcBef>
                <a:spcPct val="20000"/>
              </a:spcBef>
              <a:buFontTx/>
              <a:buBlip>
                <a:blip r:embed="rId4"/>
              </a:buBlip>
              <a:tabLst>
                <a:tab pos="635000" algn="l"/>
              </a:tabLst>
            </a:pPr>
            <a:r>
              <a:rPr lang="en-US" sz="1800">
                <a:solidFill>
                  <a:schemeClr val="accent2"/>
                </a:solidFill>
                <a:latin typeface="Arial" pitchFamily="34" charset="0"/>
                <a:cs typeface="Times New Roman" pitchFamily="18" charset="0"/>
              </a:rPr>
              <a:t>The INSERT INTO statement</a:t>
            </a:r>
            <a:endParaRPr lang="en-US" sz="1800">
              <a:solidFill>
                <a:schemeClr val="accent2"/>
              </a:solidFill>
              <a:latin typeface="Arial" pitchFamily="34" charset="0"/>
            </a:endParaRPr>
          </a:p>
        </p:txBody>
      </p:sp>
    </p:spTree>
    <p:extLst>
      <p:ext uri="{BB962C8B-B14F-4D97-AF65-F5344CB8AC3E}">
        <p14:creationId xmlns:p14="http://schemas.microsoft.com/office/powerpoint/2010/main" val="337585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2286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Manipulating Data by Using DML Statements </a:t>
            </a:r>
          </a:p>
        </p:txBody>
      </p:sp>
      <p:pic>
        <p:nvPicPr>
          <p:cNvPr id="3075"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9972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572000" y="2147888"/>
            <a:ext cx="3581400" cy="990600"/>
          </a:xfrm>
          <a:prstGeom prst="wedgeRectCallout">
            <a:avLst>
              <a:gd name="adj1" fmla="val -65467"/>
              <a:gd name="adj2" fmla="val 92256"/>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3077" name="TextBox 5"/>
          <p:cNvSpPr txBox="1">
            <a:spLocks noChangeArrowheads="1"/>
          </p:cNvSpPr>
          <p:nvPr/>
        </p:nvSpPr>
        <p:spPr bwMode="auto">
          <a:xfrm>
            <a:off x="4627563" y="2133600"/>
            <a:ext cx="3471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Times New Roman" pitchFamily="18" charset="0"/>
              </a:rPr>
              <a:t>You can use the DML SQL statements to manipulate the data in any table.</a:t>
            </a:r>
          </a:p>
        </p:txBody>
      </p:sp>
    </p:spTree>
    <p:extLst>
      <p:ext uri="{BB962C8B-B14F-4D97-AF65-F5344CB8AC3E}">
        <p14:creationId xmlns:p14="http://schemas.microsoft.com/office/powerpoint/2010/main" val="1473017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 Just a minute </a:t>
            </a:r>
          </a:p>
        </p:txBody>
      </p:sp>
      <p:sp>
        <p:nvSpPr>
          <p:cNvPr id="21507" name="Rectangle 5"/>
          <p:cNvSpPr>
            <a:spLocks noChangeArrowheads="1"/>
          </p:cNvSpPr>
          <p:nvPr/>
        </p:nvSpPr>
        <p:spPr bwMode="auto">
          <a:xfrm>
            <a:off x="1527175"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a:solidFill>
                  <a:schemeClr val="accent2"/>
                </a:solidFill>
                <a:latin typeface="Arial "/>
              </a:rPr>
              <a:t>Which statement allows you to copy contents of one table into another table?</a:t>
            </a:r>
            <a:endParaRPr lang="en-IN">
              <a:solidFill>
                <a:schemeClr val="accent2"/>
              </a:solidFill>
              <a:latin typeface="Arial "/>
            </a:endParaRPr>
          </a:p>
        </p:txBody>
      </p:sp>
      <p:sp>
        <p:nvSpPr>
          <p:cNvPr id="412679" name="Rectangle 7"/>
          <p:cNvSpPr>
            <a:spLocks noChangeArrowheads="1"/>
          </p:cNvSpPr>
          <p:nvPr/>
        </p:nvSpPr>
        <p:spPr bwMode="auto">
          <a:xfrm>
            <a:off x="1508125"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a:solidFill>
                  <a:schemeClr val="accent2"/>
                </a:solidFill>
                <a:latin typeface="Arial" pitchFamily="34" charset="0"/>
                <a:cs typeface="Times New Roman" pitchFamily="18" charset="0"/>
              </a:rPr>
              <a:t>Solution:</a:t>
            </a:r>
          </a:p>
          <a:p>
            <a:pPr marL="798513" lvl="1" indent="-333375">
              <a:spcBef>
                <a:spcPct val="20000"/>
              </a:spcBef>
              <a:buFontTx/>
              <a:buBlip>
                <a:blip r:embed="rId4"/>
              </a:buBlip>
              <a:tabLst>
                <a:tab pos="635000" algn="l"/>
              </a:tabLst>
            </a:pPr>
            <a:r>
              <a:rPr lang="en-US" sz="1800">
                <a:solidFill>
                  <a:schemeClr val="accent2"/>
                </a:solidFill>
                <a:latin typeface="Arial" pitchFamily="34" charset="0"/>
                <a:cs typeface="Times New Roman" pitchFamily="18" charset="0"/>
              </a:rPr>
              <a:t>SELECT INTO</a:t>
            </a:r>
            <a:endParaRPr lang="en-US" sz="1800">
              <a:solidFill>
                <a:schemeClr val="accent2"/>
              </a:solidFill>
              <a:latin typeface="Arial" pitchFamily="34" charset="0"/>
            </a:endParaRPr>
          </a:p>
        </p:txBody>
      </p:sp>
    </p:spTree>
    <p:extLst>
      <p:ext uri="{BB962C8B-B14F-4D97-AF65-F5344CB8AC3E}">
        <p14:creationId xmlns:p14="http://schemas.microsoft.com/office/powerpoint/2010/main" val="2715781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Data in a table can be updated:</a:t>
            </a:r>
          </a:p>
          <a:p>
            <a:pPr lvl="1">
              <a:buFontTx/>
              <a:buBlip>
                <a:blip r:embed="rId4"/>
              </a:buBlip>
            </a:pPr>
            <a:r>
              <a:rPr lang="en-US" sz="1800" smtClean="0">
                <a:solidFill>
                  <a:schemeClr val="accent2"/>
                </a:solidFill>
                <a:latin typeface="Arial "/>
                <a:cs typeface="Times New Roman" pitchFamily="18" charset="0"/>
              </a:rPr>
              <a:t>When there is a change in the data.</a:t>
            </a:r>
          </a:p>
          <a:p>
            <a:pPr lvl="1">
              <a:buFontTx/>
              <a:buBlip>
                <a:blip r:embed="rId4"/>
              </a:buBlip>
            </a:pPr>
            <a:r>
              <a:rPr lang="en-US" sz="1800" smtClean="0">
                <a:solidFill>
                  <a:schemeClr val="accent2"/>
                </a:solidFill>
                <a:latin typeface="Arial "/>
                <a:cs typeface="Times New Roman" pitchFamily="18" charset="0"/>
              </a:rPr>
              <a:t>By using the UPDATE statement.</a:t>
            </a:r>
          </a:p>
          <a:p>
            <a:pPr lvl="1">
              <a:buFontTx/>
              <a:buBlip>
                <a:blip r:embed="rId4"/>
              </a:buBlip>
            </a:pPr>
            <a:r>
              <a:rPr lang="en-IN" sz="1800" smtClean="0">
                <a:solidFill>
                  <a:schemeClr val="accent2"/>
                </a:solidFill>
                <a:latin typeface="Arial "/>
                <a:cs typeface="Times New Roman" pitchFamily="18" charset="0"/>
              </a:rPr>
              <a:t>Syntax:</a:t>
            </a:r>
          </a:p>
          <a:p>
            <a:pPr lvl="2">
              <a:buFontTx/>
              <a:buNone/>
            </a:pPr>
            <a:r>
              <a:rPr lang="en-US" sz="1000" smtClean="0">
                <a:solidFill>
                  <a:schemeClr val="accent2"/>
                </a:solidFill>
                <a:latin typeface="Courier New" pitchFamily="49" charset="0"/>
              </a:rPr>
              <a:t>	</a:t>
            </a:r>
            <a:r>
              <a:rPr lang="en-US" sz="1600" smtClean="0">
                <a:solidFill>
                  <a:schemeClr val="accent2"/>
                </a:solidFill>
                <a:latin typeface="Courier New" pitchFamily="49" charset="0"/>
              </a:rPr>
              <a:t>UPDATE table_name</a:t>
            </a:r>
          </a:p>
          <a:p>
            <a:pPr lvl="2">
              <a:buFontTx/>
              <a:buNone/>
            </a:pPr>
            <a:r>
              <a:rPr lang="en-US" sz="1600" smtClean="0">
                <a:solidFill>
                  <a:schemeClr val="accent2"/>
                </a:solidFill>
                <a:latin typeface="Courier New" pitchFamily="49" charset="0"/>
              </a:rPr>
              <a:t>	SET column_name = value [, column_name =</a:t>
            </a:r>
          </a:p>
          <a:p>
            <a:pPr lvl="2">
              <a:buFontTx/>
              <a:buNone/>
            </a:pPr>
            <a:r>
              <a:rPr lang="en-US" sz="1600" smtClean="0">
                <a:solidFill>
                  <a:schemeClr val="accent2"/>
                </a:solidFill>
                <a:latin typeface="Courier New" pitchFamily="49" charset="0"/>
              </a:rPr>
              <a:t>	value]</a:t>
            </a:r>
          </a:p>
          <a:p>
            <a:pPr lvl="2">
              <a:buFontTx/>
              <a:buNone/>
            </a:pPr>
            <a:r>
              <a:rPr lang="en-US" sz="1600" smtClean="0">
                <a:solidFill>
                  <a:schemeClr val="accent2"/>
                </a:solidFill>
                <a:latin typeface="Courier New" pitchFamily="49" charset="0"/>
              </a:rPr>
              <a:t>	[FROM table_name]</a:t>
            </a:r>
          </a:p>
          <a:p>
            <a:pPr lvl="2">
              <a:buFontTx/>
              <a:buNone/>
            </a:pPr>
            <a:r>
              <a:rPr lang="en-US" sz="1600" smtClean="0">
                <a:solidFill>
                  <a:schemeClr val="accent2"/>
                </a:solidFill>
                <a:latin typeface="Courier New" pitchFamily="49" charset="0"/>
              </a:rPr>
              <a:t>	[WHERE condition]</a:t>
            </a:r>
          </a:p>
          <a:p>
            <a:pPr>
              <a:buFontTx/>
              <a:buNone/>
            </a:pPr>
            <a:r>
              <a:rPr lang="en-US" sz="2000" smtClean="0">
                <a:solidFill>
                  <a:schemeClr val="accent2"/>
                </a:solidFill>
                <a:latin typeface="Arial" pitchFamily="34" charset="0"/>
              </a:rPr>
              <a:t>	</a:t>
            </a:r>
          </a:p>
        </p:txBody>
      </p:sp>
      <p:sp>
        <p:nvSpPr>
          <p:cNvPr id="2253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 Updating Data in a Table</a:t>
            </a:r>
          </a:p>
        </p:txBody>
      </p:sp>
    </p:spTree>
    <p:extLst>
      <p:ext uri="{BB962C8B-B14F-4D97-AF65-F5344CB8AC3E}">
        <p14:creationId xmlns:p14="http://schemas.microsoft.com/office/powerpoint/2010/main" val="3088959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You need to consider the following guidelines while updating data:</a:t>
            </a:r>
          </a:p>
          <a:p>
            <a:pPr lvl="1">
              <a:buFontTx/>
              <a:buBlip>
                <a:blip r:embed="rId4"/>
              </a:buBlip>
            </a:pPr>
            <a:r>
              <a:rPr lang="en-US" sz="1800" smtClean="0">
                <a:solidFill>
                  <a:schemeClr val="accent2"/>
                </a:solidFill>
                <a:latin typeface="Arial "/>
                <a:cs typeface="Times New Roman" pitchFamily="18" charset="0"/>
              </a:rPr>
              <a:t>An update can be done on only one table at a time.</a:t>
            </a:r>
          </a:p>
          <a:p>
            <a:pPr lvl="1">
              <a:buFontTx/>
              <a:buBlip>
                <a:blip r:embed="rId4"/>
              </a:buBlip>
            </a:pPr>
            <a:r>
              <a:rPr lang="en-US" sz="1800" smtClean="0">
                <a:solidFill>
                  <a:schemeClr val="accent2"/>
                </a:solidFill>
                <a:latin typeface="Arial "/>
                <a:cs typeface="Times New Roman" pitchFamily="18" charset="0"/>
              </a:rPr>
              <a:t>If an update violates integrity constraints, then the entire update is rolled back.</a:t>
            </a:r>
          </a:p>
          <a:p>
            <a:pPr>
              <a:buFontTx/>
              <a:buNone/>
            </a:pPr>
            <a:endParaRPr lang="en-US" sz="1800" smtClean="0">
              <a:solidFill>
                <a:schemeClr val="accent2"/>
              </a:solidFill>
              <a:latin typeface="Courier New" pitchFamily="49" charset="0"/>
            </a:endParaRPr>
          </a:p>
        </p:txBody>
      </p:sp>
      <p:sp>
        <p:nvSpPr>
          <p:cNvPr id="2355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 Updating Data in a Table (Contd.) </a:t>
            </a:r>
          </a:p>
        </p:txBody>
      </p:sp>
    </p:spTree>
    <p:extLst>
      <p:ext uri="{BB962C8B-B14F-4D97-AF65-F5344CB8AC3E}">
        <p14:creationId xmlns:p14="http://schemas.microsoft.com/office/powerpoint/2010/main" val="3906541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The following table displays sample data from the </a:t>
            </a:r>
            <a:r>
              <a:rPr lang="en-US" sz="2000" dirty="0" err="1" smtClean="0">
                <a:solidFill>
                  <a:schemeClr val="accent2"/>
                </a:solidFill>
                <a:latin typeface="Arial "/>
                <a:ea typeface="+mn-ea"/>
                <a:cs typeface="Times New Roman" pitchFamily="18" charset="0"/>
              </a:rPr>
              <a:t>EmpData</a:t>
            </a:r>
            <a:r>
              <a:rPr lang="en-US" sz="2000" dirty="0" smtClean="0">
                <a:solidFill>
                  <a:schemeClr val="accent2"/>
                </a:solidFill>
                <a:latin typeface="Arial "/>
                <a:ea typeface="+mn-ea"/>
                <a:cs typeface="Times New Roman" pitchFamily="18" charset="0"/>
              </a:rPr>
              <a:t> table.</a:t>
            </a:r>
          </a:p>
          <a:p>
            <a:pPr marL="342900" lvl="1" indent="-342900">
              <a:buFontTx/>
              <a:buBlip>
                <a:blip r:embed="rId3"/>
              </a:buBlip>
              <a:defRPr/>
            </a:pPr>
            <a:endParaRPr lang="en-US" sz="2000" dirty="0" smtClean="0">
              <a:solidFill>
                <a:schemeClr val="accent2"/>
              </a:solidFill>
              <a:latin typeface="Arial "/>
              <a:ea typeface="+mn-ea"/>
              <a:cs typeface="Times New Roman" pitchFamily="18" charset="0"/>
            </a:endParaRPr>
          </a:p>
          <a:p>
            <a:pPr marL="342900" lvl="1" indent="-342900">
              <a:buFontTx/>
              <a:buBlip>
                <a:blip r:embed="rId3"/>
              </a:buBlip>
              <a:defRPr/>
            </a:pPr>
            <a:endParaRPr lang="en-US" sz="2000" dirty="0" smtClean="0">
              <a:solidFill>
                <a:schemeClr val="accent2"/>
              </a:solidFill>
              <a:latin typeface="Arial "/>
              <a:ea typeface="+mn-ea"/>
              <a:cs typeface="Times New Roman" pitchFamily="18" charset="0"/>
            </a:endParaRPr>
          </a:p>
          <a:p>
            <a:pPr marL="342900" lvl="1" indent="-342900">
              <a:buFontTx/>
              <a:buBlip>
                <a:blip r:embed="rId3"/>
              </a:buBlip>
              <a:defRPr/>
            </a:pPr>
            <a:endParaRPr lang="en-US" sz="2000" dirty="0" smtClean="0">
              <a:solidFill>
                <a:schemeClr val="accent2"/>
              </a:solidFill>
              <a:latin typeface="Arial "/>
              <a:ea typeface="+mn-ea"/>
              <a:cs typeface="Times New Roman" pitchFamily="18" charset="0"/>
            </a:endParaRPr>
          </a:p>
          <a:p>
            <a:pPr marL="342900" lvl="1" indent="-342900">
              <a:buFontTx/>
              <a:buBlip>
                <a:blip r:embed="rId3"/>
              </a:buBlip>
              <a:defRPr/>
            </a:pPr>
            <a:endParaRPr lang="en-US" sz="2000" dirty="0" smtClean="0">
              <a:solidFill>
                <a:schemeClr val="accent2"/>
              </a:solidFill>
              <a:latin typeface="Arial "/>
              <a:ea typeface="+mn-ea"/>
              <a:cs typeface="Times New Roman" pitchFamily="18" charset="0"/>
            </a:endParaRPr>
          </a:p>
          <a:p>
            <a:pPr marL="342900" lvl="1" indent="-342900">
              <a:buFontTx/>
              <a:buBlip>
                <a:blip r:embed="rId3"/>
              </a:buBlip>
              <a:defRPr/>
            </a:pPr>
            <a:r>
              <a:rPr lang="en-US" sz="2000" dirty="0" smtClean="0">
                <a:solidFill>
                  <a:schemeClr val="accent2"/>
                </a:solidFill>
                <a:latin typeface="Arial "/>
                <a:ea typeface="+mn-ea"/>
                <a:cs typeface="Times New Roman" pitchFamily="18" charset="0"/>
              </a:rPr>
              <a:t>The following statement updates the address of the employee having </a:t>
            </a:r>
            <a:r>
              <a:rPr lang="en-US" sz="2000" dirty="0" err="1" smtClean="0">
                <a:solidFill>
                  <a:schemeClr val="accent2"/>
                </a:solidFill>
                <a:latin typeface="Arial "/>
                <a:ea typeface="+mn-ea"/>
                <a:cs typeface="Times New Roman" pitchFamily="18" charset="0"/>
              </a:rPr>
              <a:t>EmpNo</a:t>
            </a:r>
            <a:r>
              <a:rPr lang="en-US" sz="2000" dirty="0" smtClean="0">
                <a:solidFill>
                  <a:schemeClr val="accent2"/>
                </a:solidFill>
                <a:latin typeface="Arial "/>
                <a:ea typeface="+mn-ea"/>
                <a:cs typeface="Times New Roman" pitchFamily="18" charset="0"/>
              </a:rPr>
              <a:t> 101:</a:t>
            </a:r>
          </a:p>
          <a:p>
            <a:pPr lvl="2">
              <a:buFontTx/>
              <a:buNone/>
              <a:defRPr/>
            </a:pPr>
            <a:r>
              <a:rPr lang="en-US" sz="1600" dirty="0" smtClean="0">
                <a:solidFill>
                  <a:schemeClr val="accent2"/>
                </a:solidFill>
                <a:latin typeface="Courier New" pitchFamily="49" charset="0"/>
              </a:rPr>
              <a:t>UPDATE </a:t>
            </a:r>
            <a:r>
              <a:rPr lang="en-US" sz="1600" dirty="0" err="1" smtClean="0">
                <a:solidFill>
                  <a:schemeClr val="accent2"/>
                </a:solidFill>
                <a:latin typeface="Courier New" pitchFamily="49" charset="0"/>
              </a:rPr>
              <a:t>EmpData</a:t>
            </a:r>
            <a:endParaRPr lang="en-US" sz="1600" dirty="0" smtClean="0">
              <a:solidFill>
                <a:schemeClr val="accent2"/>
              </a:solidFill>
              <a:latin typeface="Courier New" pitchFamily="49" charset="0"/>
            </a:endParaRPr>
          </a:p>
          <a:p>
            <a:pPr lvl="2">
              <a:buFontTx/>
              <a:buNone/>
              <a:defRPr/>
            </a:pPr>
            <a:r>
              <a:rPr lang="en-US" sz="1600" dirty="0" smtClean="0">
                <a:solidFill>
                  <a:schemeClr val="accent2"/>
                </a:solidFill>
                <a:latin typeface="Courier New" pitchFamily="49" charset="0"/>
              </a:rPr>
              <a:t>SET </a:t>
            </a:r>
            <a:r>
              <a:rPr lang="en-US" sz="1600" dirty="0" err="1" smtClean="0">
                <a:solidFill>
                  <a:schemeClr val="accent2"/>
                </a:solidFill>
                <a:latin typeface="Courier New" pitchFamily="49" charset="0"/>
              </a:rPr>
              <a:t>EmpAddress</a:t>
            </a:r>
            <a:r>
              <a:rPr lang="en-US" sz="1600" dirty="0" smtClean="0">
                <a:solidFill>
                  <a:schemeClr val="accent2"/>
                </a:solidFill>
                <a:latin typeface="Courier New" pitchFamily="49" charset="0"/>
              </a:rPr>
              <a:t> = '123 Shi Lu' </a:t>
            </a:r>
          </a:p>
          <a:p>
            <a:pPr lvl="2">
              <a:buFontTx/>
              <a:buNone/>
              <a:defRPr/>
            </a:pPr>
            <a:r>
              <a:rPr lang="en-US" sz="1600" dirty="0" smtClean="0">
                <a:solidFill>
                  <a:schemeClr val="accent2"/>
                </a:solidFill>
                <a:latin typeface="Courier New" pitchFamily="49" charset="0"/>
              </a:rPr>
              <a:t>WHERE </a:t>
            </a:r>
            <a:r>
              <a:rPr lang="en-US" sz="1600" dirty="0" err="1" smtClean="0">
                <a:solidFill>
                  <a:schemeClr val="accent2"/>
                </a:solidFill>
                <a:latin typeface="Courier New" pitchFamily="49" charset="0"/>
              </a:rPr>
              <a:t>EmpNo</a:t>
            </a:r>
            <a:r>
              <a:rPr lang="en-US" sz="1600" dirty="0" smtClean="0">
                <a:solidFill>
                  <a:schemeClr val="accent2"/>
                </a:solidFill>
                <a:latin typeface="Courier New" pitchFamily="49" charset="0"/>
              </a:rPr>
              <a:t> = 101</a:t>
            </a:r>
          </a:p>
          <a:p>
            <a:pPr>
              <a:buFontTx/>
              <a:buNone/>
              <a:defRPr/>
            </a:pPr>
            <a:endParaRPr lang="en-US" sz="1800" dirty="0">
              <a:solidFill>
                <a:schemeClr val="accent2"/>
              </a:solidFill>
              <a:latin typeface="Courier New" pitchFamily="49" charset="0"/>
            </a:endParaRPr>
          </a:p>
        </p:txBody>
      </p:sp>
      <p:sp>
        <p:nvSpPr>
          <p:cNvPr id="2457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 Updating Data in a Table (Contd.) </a:t>
            </a:r>
          </a:p>
        </p:txBody>
      </p:sp>
      <p:graphicFrame>
        <p:nvGraphicFramePr>
          <p:cNvPr id="4" name="Group 441"/>
          <p:cNvGraphicFramePr>
            <a:graphicFrameLocks noGrp="1"/>
          </p:cNvGraphicFramePr>
          <p:nvPr/>
        </p:nvGraphicFramePr>
        <p:xfrm>
          <a:off x="2551113" y="2397125"/>
          <a:ext cx="5562600" cy="1143000"/>
        </p:xfrm>
        <a:graphic>
          <a:graphicData uri="http://schemas.openxmlformats.org/drawingml/2006/table">
            <a:tbl>
              <a:tblPr/>
              <a:tblGrid>
                <a:gridCol w="1084262"/>
                <a:gridCol w="1011238"/>
                <a:gridCol w="1733550"/>
                <a:gridCol w="1733550"/>
              </a:tblGrid>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smtClean="0">
                          <a:ln>
                            <a:noFill/>
                          </a:ln>
                          <a:solidFill>
                            <a:schemeClr val="accent2"/>
                          </a:solidFill>
                          <a:effectLst/>
                          <a:latin typeface="Arial" pitchFamily="34" charset="0"/>
                          <a:cs typeface="Times New Roman" pitchFamily="18" charset="0"/>
                        </a:rPr>
                        <a:t>EmpName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smtClean="0">
                          <a:ln>
                            <a:noFill/>
                          </a:ln>
                          <a:solidFill>
                            <a:schemeClr val="accent2"/>
                          </a:solidFill>
                          <a:effectLst/>
                          <a:latin typeface="Arial" pitchFamily="34" charset="0"/>
                          <a:cs typeface="Times New Roman" pitchFamily="18" charset="0"/>
                        </a:rPr>
                        <a:t>EmpNo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smtClean="0">
                          <a:ln>
                            <a:noFill/>
                          </a:ln>
                          <a:solidFill>
                            <a:schemeClr val="accent2"/>
                          </a:solidFill>
                          <a:effectLst/>
                          <a:latin typeface="Arial" pitchFamily="34" charset="0"/>
                          <a:cs typeface="Times New Roman" pitchFamily="18" charset="0"/>
                        </a:rPr>
                        <a:t>EmpAddress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smtClean="0">
                          <a:ln>
                            <a:noFill/>
                          </a:ln>
                          <a:solidFill>
                            <a:schemeClr val="accent2"/>
                          </a:solidFill>
                          <a:effectLst/>
                          <a:latin typeface="Arial" pitchFamily="34" charset="0"/>
                          <a:cs typeface="Times New Roman" pitchFamily="18" charset="0"/>
                        </a:rPr>
                        <a:t>Salary</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Yang Kan</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101</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123 Nanjing Lu</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2500</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John</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102</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123 Nanjing Lu</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3500</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Michel</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103</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124 Nanjing Lu</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2200</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Shelda</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104</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693 Park Street</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3500</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99336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 Just a minute </a:t>
            </a:r>
          </a:p>
        </p:txBody>
      </p:sp>
      <p:sp>
        <p:nvSpPr>
          <p:cNvPr id="25603" name="Rectangle 5"/>
          <p:cNvSpPr>
            <a:spLocks noChangeArrowheads="1"/>
          </p:cNvSpPr>
          <p:nvPr/>
        </p:nvSpPr>
        <p:spPr bwMode="auto">
          <a:xfrm>
            <a:off x="1527175"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a:solidFill>
                  <a:schemeClr val="accent2"/>
                </a:solidFill>
                <a:latin typeface="Arial" pitchFamily="34" charset="0"/>
                <a:cs typeface="Times New Roman" pitchFamily="18" charset="0"/>
              </a:rPr>
              <a:t>Which statement allows you to modify data in a database?</a:t>
            </a:r>
            <a:endParaRPr lang="en-IN">
              <a:solidFill>
                <a:schemeClr val="accent2"/>
              </a:solidFill>
              <a:latin typeface="Arial" pitchFamily="34" charset="0"/>
              <a:cs typeface="Times New Roman" pitchFamily="18" charset="0"/>
            </a:endParaRPr>
          </a:p>
        </p:txBody>
      </p:sp>
      <p:sp>
        <p:nvSpPr>
          <p:cNvPr id="380935" name="Rectangle 7"/>
          <p:cNvSpPr>
            <a:spLocks noChangeArrowheads="1"/>
          </p:cNvSpPr>
          <p:nvPr/>
        </p:nvSpPr>
        <p:spPr bwMode="auto">
          <a:xfrm>
            <a:off x="1508125"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a:solidFill>
                  <a:schemeClr val="accent2"/>
                </a:solidFill>
                <a:latin typeface="Arial" pitchFamily="34" charset="0"/>
                <a:cs typeface="Times New Roman" pitchFamily="18" charset="0"/>
              </a:rPr>
              <a:t>Solution:</a:t>
            </a:r>
          </a:p>
          <a:p>
            <a:pPr marL="798513" lvl="1" indent="-333375">
              <a:spcBef>
                <a:spcPct val="20000"/>
              </a:spcBef>
              <a:buFontTx/>
              <a:buBlip>
                <a:blip r:embed="rId4"/>
              </a:buBlip>
              <a:tabLst>
                <a:tab pos="635000" algn="l"/>
              </a:tabLst>
            </a:pPr>
            <a:r>
              <a:rPr lang="en-US" sz="1800">
                <a:solidFill>
                  <a:schemeClr val="accent2"/>
                </a:solidFill>
                <a:latin typeface="Arial" pitchFamily="34" charset="0"/>
                <a:cs typeface="Times New Roman" pitchFamily="18" charset="0"/>
              </a:rPr>
              <a:t>The UPDATE statement</a:t>
            </a:r>
            <a:endParaRPr lang="en-US" sz="1800">
              <a:solidFill>
                <a:schemeClr val="accent2"/>
              </a:solidFill>
              <a:latin typeface="Arial" pitchFamily="34" charset="0"/>
            </a:endParaRPr>
          </a:p>
        </p:txBody>
      </p:sp>
    </p:spTree>
    <p:extLst>
      <p:ext uri="{BB962C8B-B14F-4D97-AF65-F5344CB8AC3E}">
        <p14:creationId xmlns:p14="http://schemas.microsoft.com/office/powerpoint/2010/main" val="3081844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Data in a table can be deleted:</a:t>
            </a:r>
          </a:p>
          <a:p>
            <a:pPr lvl="1">
              <a:buFontTx/>
              <a:buBlip>
                <a:blip r:embed="rId4"/>
              </a:buBlip>
            </a:pPr>
            <a:r>
              <a:rPr lang="en-US" sz="1800" smtClean="0">
                <a:solidFill>
                  <a:schemeClr val="accent2"/>
                </a:solidFill>
                <a:latin typeface="Arial "/>
                <a:cs typeface="Times New Roman" pitchFamily="18" charset="0"/>
              </a:rPr>
              <a:t>When the data is no longer required.</a:t>
            </a:r>
          </a:p>
          <a:p>
            <a:pPr lvl="1">
              <a:buFontTx/>
              <a:buBlip>
                <a:blip r:embed="rId4"/>
              </a:buBlip>
            </a:pPr>
            <a:r>
              <a:rPr lang="en-US" sz="1800" smtClean="0">
                <a:solidFill>
                  <a:schemeClr val="accent2"/>
                </a:solidFill>
                <a:latin typeface="Arial "/>
                <a:cs typeface="Times New Roman" pitchFamily="18" charset="0"/>
              </a:rPr>
              <a:t>By using the DELETE statement.</a:t>
            </a:r>
          </a:p>
          <a:p>
            <a:pPr lvl="1">
              <a:buFontTx/>
              <a:buBlip>
                <a:blip r:embed="rId4"/>
              </a:buBlip>
            </a:pPr>
            <a:r>
              <a:rPr lang="en-US" sz="1800" smtClean="0">
                <a:solidFill>
                  <a:schemeClr val="accent2"/>
                </a:solidFill>
                <a:latin typeface="Arial "/>
                <a:cs typeface="Times New Roman" pitchFamily="18" charset="0"/>
              </a:rPr>
              <a:t>Syntax:</a:t>
            </a:r>
          </a:p>
          <a:p>
            <a:pPr lvl="2">
              <a:buFontTx/>
              <a:buNone/>
            </a:pPr>
            <a:r>
              <a:rPr lang="en-IN" sz="1600" smtClean="0">
                <a:solidFill>
                  <a:schemeClr val="accent2"/>
                </a:solidFill>
                <a:latin typeface="Courier New" pitchFamily="49" charset="0"/>
              </a:rPr>
              <a:t>  DELETE [FROM] table_name</a:t>
            </a:r>
          </a:p>
          <a:p>
            <a:pPr lvl="2">
              <a:buFontTx/>
              <a:buNone/>
            </a:pPr>
            <a:r>
              <a:rPr lang="en-IN" sz="1600" smtClean="0">
                <a:solidFill>
                  <a:schemeClr val="accent2"/>
                </a:solidFill>
                <a:latin typeface="Courier New" pitchFamily="49" charset="0"/>
              </a:rPr>
              <a:t>  FROM table(s)]</a:t>
            </a:r>
          </a:p>
          <a:p>
            <a:pPr lvl="2">
              <a:buFontTx/>
              <a:buNone/>
            </a:pPr>
            <a:r>
              <a:rPr lang="en-IN" sz="1600" smtClean="0">
                <a:solidFill>
                  <a:schemeClr val="accent2"/>
                </a:solidFill>
                <a:latin typeface="Courier New" pitchFamily="49" charset="0"/>
              </a:rPr>
              <a:t>  WHERE condition]</a:t>
            </a:r>
          </a:p>
          <a:p>
            <a:pPr>
              <a:buFontTx/>
              <a:buNone/>
            </a:pPr>
            <a:r>
              <a:rPr lang="en-US" sz="2000" smtClean="0">
                <a:solidFill>
                  <a:schemeClr val="accent2"/>
                </a:solidFill>
                <a:latin typeface="Arial" pitchFamily="34" charset="0"/>
              </a:rPr>
              <a:t>	</a:t>
            </a:r>
          </a:p>
        </p:txBody>
      </p:sp>
      <p:sp>
        <p:nvSpPr>
          <p:cNvPr id="2662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 Deleting Data from a Table</a:t>
            </a:r>
          </a:p>
        </p:txBody>
      </p:sp>
    </p:spTree>
    <p:extLst>
      <p:ext uri="{BB962C8B-B14F-4D97-AF65-F5344CB8AC3E}">
        <p14:creationId xmlns:p14="http://schemas.microsoft.com/office/powerpoint/2010/main" val="4249756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pitchFamily="34" charset="0"/>
                <a:cs typeface="Times New Roman" pitchFamily="18" charset="0"/>
              </a:rPr>
              <a:t>Deleting data from related tables: </a:t>
            </a:r>
          </a:p>
          <a:p>
            <a:pPr lvl="1">
              <a:buFontTx/>
              <a:buBlip>
                <a:blip r:embed="rId4"/>
              </a:buBlip>
            </a:pPr>
            <a:r>
              <a:rPr lang="en-US" sz="1800" smtClean="0">
                <a:solidFill>
                  <a:schemeClr val="accent2"/>
                </a:solidFill>
                <a:latin typeface="Arial "/>
                <a:cs typeface="Times New Roman" pitchFamily="18" charset="0"/>
              </a:rPr>
              <a:t>While deleting data from related tables, you first need to delete the records from the table that contains the foreign key. </a:t>
            </a:r>
          </a:p>
          <a:p>
            <a:pPr lvl="1">
              <a:buFontTx/>
              <a:buBlip>
                <a:blip r:embed="rId4"/>
              </a:buBlip>
            </a:pPr>
            <a:r>
              <a:rPr lang="en-US" sz="1800" smtClean="0">
                <a:solidFill>
                  <a:schemeClr val="accent2"/>
                </a:solidFill>
                <a:latin typeface="Arial "/>
                <a:cs typeface="Times New Roman" pitchFamily="18" charset="0"/>
              </a:rPr>
              <a:t>After that, you can delete the record from the table that contains the primary key.</a:t>
            </a:r>
          </a:p>
          <a:p>
            <a:pPr lvl="1">
              <a:buFontTx/>
              <a:buBlip>
                <a:blip r:embed="rId4"/>
              </a:buBlip>
            </a:pPr>
            <a:r>
              <a:rPr lang="en-US" sz="1800" smtClean="0">
                <a:solidFill>
                  <a:schemeClr val="accent2"/>
                </a:solidFill>
                <a:latin typeface="Arial "/>
                <a:cs typeface="Times New Roman" pitchFamily="18" charset="0"/>
              </a:rPr>
              <a:t>For example:</a:t>
            </a:r>
          </a:p>
          <a:p>
            <a:pPr lvl="3">
              <a:buFontTx/>
              <a:buNone/>
            </a:pPr>
            <a:r>
              <a:rPr lang="en-US" sz="1600" smtClean="0">
                <a:solidFill>
                  <a:schemeClr val="accent2"/>
                </a:solidFill>
                <a:latin typeface="Courier New" pitchFamily="49" charset="0"/>
              </a:rPr>
              <a:t>DELETE FROM HumanResources.Employee</a:t>
            </a:r>
          </a:p>
          <a:p>
            <a:pPr lvl="3">
              <a:buFontTx/>
              <a:buNone/>
            </a:pPr>
            <a:r>
              <a:rPr lang="en-US" sz="1600" smtClean="0">
                <a:solidFill>
                  <a:schemeClr val="accent2"/>
                </a:solidFill>
                <a:latin typeface="Courier New" pitchFamily="49" charset="0"/>
              </a:rPr>
              <a:t>WHERE BirthDate &lt; dateadd(yy, -60, getdate())</a:t>
            </a:r>
          </a:p>
          <a:p>
            <a:pPr>
              <a:buFontTx/>
              <a:buBlip>
                <a:blip r:embed="rId3"/>
              </a:buBlip>
            </a:pPr>
            <a:endParaRPr lang="en-US" sz="2000" smtClean="0">
              <a:solidFill>
                <a:schemeClr val="accent2"/>
              </a:solidFill>
              <a:latin typeface="Arial" pitchFamily="34" charset="0"/>
              <a:cs typeface="Times New Roman" pitchFamily="18" charset="0"/>
            </a:endParaRPr>
          </a:p>
          <a:p>
            <a:pPr lvl="1">
              <a:buFontTx/>
              <a:buBlip>
                <a:blip r:embed="rId4"/>
              </a:buBlip>
            </a:pPr>
            <a:endParaRPr lang="en-US" sz="1800" smtClean="0">
              <a:solidFill>
                <a:schemeClr val="accent2"/>
              </a:solidFill>
              <a:latin typeface="Arial" pitchFamily="34" charset="0"/>
              <a:cs typeface="Times New Roman" pitchFamily="18" charset="0"/>
            </a:endParaRPr>
          </a:p>
        </p:txBody>
      </p:sp>
      <p:sp>
        <p:nvSpPr>
          <p:cNvPr id="276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 Deleting Data from a Table (Contd.)</a:t>
            </a:r>
          </a:p>
        </p:txBody>
      </p:sp>
      <p:sp>
        <p:nvSpPr>
          <p:cNvPr id="4" name="TextBox 3"/>
          <p:cNvSpPr txBox="1">
            <a:spLocks noChangeArrowheads="1"/>
          </p:cNvSpPr>
          <p:nvPr/>
        </p:nvSpPr>
        <p:spPr bwMode="auto">
          <a:xfrm>
            <a:off x="2944813" y="426720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Deletes the records of those employees who have retired from the company.</a:t>
            </a:r>
          </a:p>
        </p:txBody>
      </p:sp>
    </p:spTree>
    <p:extLst>
      <p:ext uri="{BB962C8B-B14F-4D97-AF65-F5344CB8AC3E}">
        <p14:creationId xmlns:p14="http://schemas.microsoft.com/office/powerpoint/2010/main" val="1935805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pitchFamily="34" charset="0"/>
                <a:cs typeface="Times New Roman" pitchFamily="18" charset="0"/>
              </a:rPr>
              <a:t>Deleting all the records from a table: </a:t>
            </a:r>
          </a:p>
          <a:p>
            <a:pPr lvl="1">
              <a:buFontTx/>
              <a:buBlip>
                <a:blip r:embed="rId4"/>
              </a:buBlip>
            </a:pPr>
            <a:r>
              <a:rPr lang="en-US" sz="1800" smtClean="0">
                <a:solidFill>
                  <a:schemeClr val="accent2"/>
                </a:solidFill>
                <a:latin typeface="Arial "/>
                <a:cs typeface="Times New Roman" pitchFamily="18" charset="0"/>
              </a:rPr>
              <a:t>By using the DELETE statement. </a:t>
            </a:r>
          </a:p>
          <a:p>
            <a:pPr lvl="1">
              <a:buFontTx/>
              <a:buBlip>
                <a:blip r:embed="rId4"/>
              </a:buBlip>
            </a:pPr>
            <a:r>
              <a:rPr lang="en-US" sz="1800" smtClean="0">
                <a:solidFill>
                  <a:schemeClr val="accent2"/>
                </a:solidFill>
                <a:latin typeface="Arial "/>
                <a:cs typeface="Times New Roman" pitchFamily="18" charset="0"/>
              </a:rPr>
              <a:t>By using the TRUNCATE DML statement.</a:t>
            </a:r>
          </a:p>
          <a:p>
            <a:pPr lvl="1">
              <a:buFontTx/>
              <a:buBlip>
                <a:blip r:embed="rId4"/>
              </a:buBlip>
            </a:pPr>
            <a:r>
              <a:rPr lang="en-US" sz="1800" smtClean="0">
                <a:solidFill>
                  <a:schemeClr val="accent2"/>
                </a:solidFill>
                <a:latin typeface="Arial "/>
                <a:cs typeface="Times New Roman" pitchFamily="18" charset="0"/>
              </a:rPr>
              <a:t>For example:</a:t>
            </a:r>
          </a:p>
          <a:p>
            <a:pPr lvl="3">
              <a:buFontTx/>
              <a:buNone/>
            </a:pPr>
            <a:r>
              <a:rPr lang="en-US" sz="1600" smtClean="0">
                <a:solidFill>
                  <a:schemeClr val="accent2"/>
                </a:solidFill>
                <a:latin typeface="Courier New" pitchFamily="49" charset="0"/>
              </a:rPr>
              <a:t>TRUNCATE TABLE EmpData </a:t>
            </a:r>
          </a:p>
          <a:p>
            <a:pPr>
              <a:buFontTx/>
              <a:buBlip>
                <a:blip r:embed="rId3"/>
              </a:buBlip>
            </a:pPr>
            <a:endParaRPr lang="en-US" sz="2000" smtClean="0">
              <a:solidFill>
                <a:schemeClr val="accent2"/>
              </a:solidFill>
              <a:latin typeface="Arial" pitchFamily="34" charset="0"/>
              <a:cs typeface="Times New Roman" pitchFamily="18" charset="0"/>
            </a:endParaRPr>
          </a:p>
          <a:p>
            <a:pPr lvl="1">
              <a:buFontTx/>
              <a:buBlip>
                <a:blip r:embed="rId4"/>
              </a:buBlip>
            </a:pPr>
            <a:endParaRPr lang="en-US" sz="1800" smtClean="0">
              <a:solidFill>
                <a:schemeClr val="accent2"/>
              </a:solidFill>
              <a:latin typeface="Arial" pitchFamily="34" charset="0"/>
              <a:cs typeface="Times New Roman" pitchFamily="18" charset="0"/>
            </a:endParaRPr>
          </a:p>
        </p:txBody>
      </p:sp>
      <p:sp>
        <p:nvSpPr>
          <p:cNvPr id="2867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 Deleting Data from a Table (Contd.)</a:t>
            </a:r>
          </a:p>
        </p:txBody>
      </p:sp>
      <p:sp>
        <p:nvSpPr>
          <p:cNvPr id="4" name="TextBox 3"/>
          <p:cNvSpPr txBox="1">
            <a:spLocks noChangeArrowheads="1"/>
          </p:cNvSpPr>
          <p:nvPr/>
        </p:nvSpPr>
        <p:spPr bwMode="auto">
          <a:xfrm>
            <a:off x="2895600" y="3349625"/>
            <a:ext cx="411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Deletes all the records from the EmpData table.</a:t>
            </a:r>
          </a:p>
        </p:txBody>
      </p:sp>
    </p:spTree>
    <p:extLst>
      <p:ext uri="{BB962C8B-B14F-4D97-AF65-F5344CB8AC3E}">
        <p14:creationId xmlns:p14="http://schemas.microsoft.com/office/powerpoint/2010/main" val="335515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 Just a minute </a:t>
            </a:r>
          </a:p>
        </p:txBody>
      </p:sp>
      <p:sp>
        <p:nvSpPr>
          <p:cNvPr id="29699" name="Rectangle 5"/>
          <p:cNvSpPr>
            <a:spLocks noChangeArrowheads="1"/>
          </p:cNvSpPr>
          <p:nvPr/>
        </p:nvSpPr>
        <p:spPr bwMode="auto">
          <a:xfrm>
            <a:off x="1527175"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a:solidFill>
                  <a:schemeClr val="accent2"/>
                </a:solidFill>
                <a:latin typeface="Arial" pitchFamily="34" charset="0"/>
                <a:cs typeface="Times New Roman" pitchFamily="18" charset="0"/>
              </a:rPr>
              <a:t>Which statement allows you to delete a single row from a table?</a:t>
            </a:r>
            <a:endParaRPr lang="en-IN">
              <a:solidFill>
                <a:schemeClr val="accent2"/>
              </a:solidFill>
              <a:latin typeface="Arial" pitchFamily="34" charset="0"/>
              <a:cs typeface="Times New Roman" pitchFamily="18" charset="0"/>
            </a:endParaRPr>
          </a:p>
        </p:txBody>
      </p:sp>
      <p:sp>
        <p:nvSpPr>
          <p:cNvPr id="380935" name="Rectangle 7"/>
          <p:cNvSpPr>
            <a:spLocks noChangeArrowheads="1"/>
          </p:cNvSpPr>
          <p:nvPr/>
        </p:nvSpPr>
        <p:spPr bwMode="auto">
          <a:xfrm>
            <a:off x="1508125"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a:solidFill>
                  <a:schemeClr val="accent2"/>
                </a:solidFill>
                <a:latin typeface="Arial" pitchFamily="34" charset="0"/>
                <a:cs typeface="Times New Roman" pitchFamily="18" charset="0"/>
              </a:rPr>
              <a:t>Solution:</a:t>
            </a:r>
          </a:p>
          <a:p>
            <a:pPr marL="798513" lvl="1" indent="-333375">
              <a:spcBef>
                <a:spcPct val="20000"/>
              </a:spcBef>
              <a:buFontTx/>
              <a:buBlip>
                <a:blip r:embed="rId4"/>
              </a:buBlip>
              <a:tabLst>
                <a:tab pos="635000" algn="l"/>
              </a:tabLst>
            </a:pPr>
            <a:r>
              <a:rPr lang="en-US" sz="1800">
                <a:solidFill>
                  <a:schemeClr val="accent2"/>
                </a:solidFill>
                <a:latin typeface="Arial" pitchFamily="34" charset="0"/>
                <a:cs typeface="Times New Roman" pitchFamily="18" charset="0"/>
              </a:rPr>
              <a:t>The DELETE statement</a:t>
            </a:r>
            <a:endParaRPr lang="en-US" sz="1800">
              <a:solidFill>
                <a:schemeClr val="accent2"/>
              </a:solidFill>
              <a:latin typeface="Arial" pitchFamily="34" charset="0"/>
            </a:endParaRPr>
          </a:p>
        </p:txBody>
      </p:sp>
    </p:spTree>
    <p:extLst>
      <p:ext uri="{BB962C8B-B14F-4D97-AF65-F5344CB8AC3E}">
        <p14:creationId xmlns:p14="http://schemas.microsoft.com/office/powerpoint/2010/main" val="911308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1524000" y="15240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learned that:</a:t>
            </a:r>
          </a:p>
          <a:p>
            <a:pPr lvl="1" eaLnBrk="1" hangingPunct="1">
              <a:buFontTx/>
              <a:buBlip>
                <a:blip r:embed="rId4"/>
              </a:buBlip>
            </a:pPr>
            <a:r>
              <a:rPr lang="en-US" sz="1800" smtClean="0">
                <a:solidFill>
                  <a:schemeClr val="accent2"/>
                </a:solidFill>
                <a:latin typeface="Arial" pitchFamily="34" charset="0"/>
              </a:rPr>
              <a:t>The INSERT statement is used to insert data into a table.</a:t>
            </a:r>
          </a:p>
          <a:p>
            <a:pPr lvl="1" eaLnBrk="1" hangingPunct="1">
              <a:buFontTx/>
              <a:buBlip>
                <a:blip r:embed="rId4"/>
              </a:buBlip>
            </a:pPr>
            <a:r>
              <a:rPr lang="en-US" sz="1800" smtClean="0">
                <a:solidFill>
                  <a:schemeClr val="accent2"/>
                </a:solidFill>
                <a:latin typeface="Arial" pitchFamily="34" charset="0"/>
              </a:rPr>
              <a:t>While inserting data into a table, the data type of the information must match the data types of the columns of the table.</a:t>
            </a:r>
          </a:p>
          <a:p>
            <a:pPr lvl="1" eaLnBrk="1" hangingPunct="1">
              <a:buFontTx/>
              <a:buBlip>
                <a:blip r:embed="rId4"/>
              </a:buBlip>
            </a:pPr>
            <a:r>
              <a:rPr lang="en-US" sz="1800" smtClean="0">
                <a:solidFill>
                  <a:schemeClr val="accent2"/>
                </a:solidFill>
                <a:latin typeface="Arial" pitchFamily="34" charset="0"/>
              </a:rPr>
              <a:t>If a default value is not specified for a column, and the column property is specified as NULL, NULL is inserted into the column.</a:t>
            </a:r>
          </a:p>
          <a:p>
            <a:pPr lvl="1" eaLnBrk="1" hangingPunct="1">
              <a:buFontTx/>
              <a:buBlip>
                <a:blip r:embed="rId4"/>
              </a:buBlip>
            </a:pPr>
            <a:r>
              <a:rPr lang="en-US" sz="1800" smtClean="0">
                <a:solidFill>
                  <a:schemeClr val="accent2"/>
                </a:solidFill>
                <a:latin typeface="Arial" pitchFamily="34" charset="0"/>
              </a:rPr>
              <a:t>A column in a table for which the values are automatically generated by the database is called an identity column.</a:t>
            </a:r>
          </a:p>
          <a:p>
            <a:pPr lvl="1" eaLnBrk="1" hangingPunct="1">
              <a:buFontTx/>
              <a:buBlip>
                <a:blip r:embed="rId4"/>
              </a:buBlip>
            </a:pPr>
            <a:r>
              <a:rPr lang="en-US" sz="1800" smtClean="0">
                <a:solidFill>
                  <a:schemeClr val="accent2"/>
                </a:solidFill>
                <a:latin typeface="Arial" pitchFamily="34" charset="0"/>
              </a:rPr>
              <a:t>You can copy contents from one table into another table by using the SELECT INTO statement.</a:t>
            </a:r>
          </a:p>
          <a:p>
            <a:pPr lvl="1" eaLnBrk="1" hangingPunct="1">
              <a:buFontTx/>
              <a:buBlip>
                <a:blip r:embed="rId4"/>
              </a:buBlip>
            </a:pPr>
            <a:r>
              <a:rPr lang="en-US" sz="1800" smtClean="0">
                <a:solidFill>
                  <a:schemeClr val="accent2"/>
                </a:solidFill>
                <a:latin typeface="Arial" pitchFamily="34" charset="0"/>
              </a:rPr>
              <a:t>You can insert the FILESTREAM data into a table as a value of the varbinary(max) data type.</a:t>
            </a:r>
          </a:p>
          <a:p>
            <a:pPr lvl="1" eaLnBrk="1" hangingPunct="1">
              <a:buFontTx/>
              <a:buBlip>
                <a:blip r:embed="rId4"/>
              </a:buBlip>
            </a:pPr>
            <a:r>
              <a:rPr lang="en-US" sz="1800" smtClean="0">
                <a:solidFill>
                  <a:schemeClr val="accent2"/>
                </a:solidFill>
                <a:latin typeface="Arial" pitchFamily="34" charset="0"/>
              </a:rPr>
              <a:t>SQL server provides you with the GEOGRAPHY data type to store geographic locations as points.</a:t>
            </a:r>
          </a:p>
        </p:txBody>
      </p:sp>
      <p:sp>
        <p:nvSpPr>
          <p:cNvPr id="3072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 Summary</a:t>
            </a:r>
          </a:p>
        </p:txBody>
      </p:sp>
    </p:spTree>
    <p:extLst>
      <p:ext uri="{BB962C8B-B14F-4D97-AF65-F5344CB8AC3E}">
        <p14:creationId xmlns:p14="http://schemas.microsoft.com/office/powerpoint/2010/main" val="3292719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rPr>
              <a:t>Data can be stored in a table:</a:t>
            </a:r>
          </a:p>
          <a:p>
            <a:pPr lvl="1">
              <a:buFontTx/>
              <a:buBlip>
                <a:blip r:embed="rId4"/>
              </a:buBlip>
            </a:pPr>
            <a:r>
              <a:rPr lang="en-US" sz="1800" smtClean="0">
                <a:solidFill>
                  <a:schemeClr val="accent2"/>
                </a:solidFill>
                <a:latin typeface="Arial "/>
              </a:rPr>
              <a:t>In the form of rows.</a:t>
            </a:r>
          </a:p>
          <a:p>
            <a:pPr lvl="1">
              <a:buFontTx/>
              <a:buBlip>
                <a:blip r:embed="rId4"/>
              </a:buBlip>
            </a:pPr>
            <a:r>
              <a:rPr lang="en-US" sz="1800" smtClean="0">
                <a:solidFill>
                  <a:schemeClr val="accent2"/>
                </a:solidFill>
                <a:latin typeface="Arial "/>
              </a:rPr>
              <a:t>By using the INSERT statement.</a:t>
            </a:r>
          </a:p>
          <a:p>
            <a:pPr lvl="1">
              <a:buFontTx/>
              <a:buBlip>
                <a:blip r:embed="rId4"/>
              </a:buBlip>
            </a:pPr>
            <a:r>
              <a:rPr lang="en-US" sz="1800" smtClean="0">
                <a:solidFill>
                  <a:schemeClr val="accent2"/>
                </a:solidFill>
                <a:latin typeface="Arial "/>
              </a:rPr>
              <a:t>Syntax:</a:t>
            </a:r>
          </a:p>
          <a:p>
            <a:pPr lvl="2">
              <a:buFontTx/>
              <a:buNone/>
            </a:pPr>
            <a:r>
              <a:rPr lang="en-US" sz="1400" smtClean="0">
                <a:solidFill>
                  <a:schemeClr val="accent2"/>
                </a:solidFill>
                <a:latin typeface="Courier New" pitchFamily="49" charset="0"/>
              </a:rPr>
              <a:t>  </a:t>
            </a:r>
            <a:r>
              <a:rPr lang="en-US" sz="1600" smtClean="0">
                <a:solidFill>
                  <a:schemeClr val="accent2"/>
                </a:solidFill>
                <a:latin typeface="Courier New" pitchFamily="49" charset="0"/>
              </a:rPr>
              <a:t>INSERT [INTO] {table_name} [(column_list)]</a:t>
            </a:r>
            <a:br>
              <a:rPr lang="en-US" sz="1600" smtClean="0">
                <a:solidFill>
                  <a:schemeClr val="accent2"/>
                </a:solidFill>
                <a:latin typeface="Courier New" pitchFamily="49" charset="0"/>
              </a:rPr>
            </a:br>
            <a:r>
              <a:rPr lang="en-US" sz="1600" smtClean="0">
                <a:solidFill>
                  <a:schemeClr val="accent2"/>
                </a:solidFill>
                <a:latin typeface="Courier New" pitchFamily="49" charset="0"/>
              </a:rPr>
              <a:t>VALUES {DEFAULT | values_list | select_statement}</a:t>
            </a:r>
          </a:p>
          <a:p>
            <a:pPr lvl="1">
              <a:buFontTx/>
              <a:buNone/>
            </a:pPr>
            <a:r>
              <a:rPr lang="en-US" sz="1600" smtClean="0">
                <a:solidFill>
                  <a:schemeClr val="accent2"/>
                </a:solidFill>
                <a:latin typeface="Arial "/>
              </a:rPr>
              <a:t>	</a:t>
            </a:r>
            <a:endParaRPr lang="en-US" sz="1600" smtClean="0">
              <a:solidFill>
                <a:schemeClr val="accent2"/>
              </a:solidFill>
              <a:latin typeface="Arial "/>
              <a:cs typeface="Times New Roman" pitchFamily="18" charset="0"/>
            </a:endParaRPr>
          </a:p>
        </p:txBody>
      </p:sp>
      <p:sp>
        <p:nvSpPr>
          <p:cNvPr id="4099" name="Text Box 3"/>
          <p:cNvSpPr txBox="1">
            <a:spLocks noChangeArrowheads="1"/>
          </p:cNvSpPr>
          <p:nvPr/>
        </p:nvSpPr>
        <p:spPr bwMode="auto">
          <a:xfrm>
            <a:off x="214313"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Storing Data in a Table </a:t>
            </a:r>
          </a:p>
        </p:txBody>
      </p:sp>
    </p:spTree>
    <p:extLst>
      <p:ext uri="{BB962C8B-B14F-4D97-AF65-F5344CB8AC3E}">
        <p14:creationId xmlns:p14="http://schemas.microsoft.com/office/powerpoint/2010/main" val="80757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1524000" y="15240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pitchFamily="34" charset="0"/>
              </a:rPr>
              <a:t>You can use the UPDATE statement to make changes in a table.</a:t>
            </a:r>
          </a:p>
          <a:p>
            <a:pPr lvl="1" eaLnBrk="1" hangingPunct="1">
              <a:buFontTx/>
              <a:buBlip>
                <a:blip r:embed="rId3"/>
              </a:buBlip>
            </a:pPr>
            <a:r>
              <a:rPr lang="en-US" sz="1800" smtClean="0">
                <a:solidFill>
                  <a:schemeClr val="accent2"/>
                </a:solidFill>
                <a:latin typeface="Arial" pitchFamily="34" charset="0"/>
              </a:rPr>
              <a:t>You can delete a row from a table by using the DELETE DML statement.</a:t>
            </a:r>
          </a:p>
          <a:p>
            <a:pPr lvl="1" eaLnBrk="1" hangingPunct="1">
              <a:buFontTx/>
              <a:buBlip>
                <a:blip r:embed="rId3"/>
              </a:buBlip>
            </a:pPr>
            <a:r>
              <a:rPr lang="en-US" sz="1800" smtClean="0">
                <a:solidFill>
                  <a:schemeClr val="accent2"/>
                </a:solidFill>
                <a:latin typeface="Arial" pitchFamily="34" charset="0"/>
              </a:rPr>
              <a:t>You use the TRUNCATE TABLE statement to remove all the rows from a table.</a:t>
            </a:r>
          </a:p>
          <a:p>
            <a:pPr>
              <a:buFontTx/>
              <a:buNone/>
            </a:pPr>
            <a:endParaRPr lang="en-US" sz="2000" smtClean="0">
              <a:solidFill>
                <a:schemeClr val="accent2"/>
              </a:solidFill>
              <a:latin typeface="Arial" pitchFamily="34" charset="0"/>
              <a:cs typeface="Times New Roman" pitchFamily="18" charset="0"/>
            </a:endParaRPr>
          </a:p>
        </p:txBody>
      </p:sp>
      <p:sp>
        <p:nvSpPr>
          <p:cNvPr id="3174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dirty="0"/>
              <a:t> Summary (Contd.)</a:t>
            </a:r>
          </a:p>
        </p:txBody>
      </p:sp>
    </p:spTree>
    <p:extLst>
      <p:ext uri="{BB962C8B-B14F-4D97-AF65-F5344CB8AC3E}">
        <p14:creationId xmlns:p14="http://schemas.microsoft.com/office/powerpoint/2010/main" val="4194924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rPr>
              <a:t>While inserting rows into a table, you need to consider the following guidelines:</a:t>
            </a:r>
          </a:p>
          <a:p>
            <a:pPr lvl="1">
              <a:buFontTx/>
              <a:buBlip>
                <a:blip r:embed="rId4"/>
              </a:buBlip>
            </a:pPr>
            <a:r>
              <a:rPr lang="en-US" sz="1800" smtClean="0">
                <a:solidFill>
                  <a:schemeClr val="accent2"/>
                </a:solidFill>
                <a:latin typeface="Arial "/>
              </a:rPr>
              <a:t>The number of data values must be the same as the number of attributes in the table or column list.</a:t>
            </a:r>
          </a:p>
          <a:p>
            <a:pPr lvl="1">
              <a:buFontTx/>
              <a:buBlip>
                <a:blip r:embed="rId4"/>
              </a:buBlip>
            </a:pPr>
            <a:r>
              <a:rPr lang="en-US" sz="1800" smtClean="0">
                <a:solidFill>
                  <a:schemeClr val="accent2"/>
                </a:solidFill>
                <a:latin typeface="Arial "/>
              </a:rPr>
              <a:t>The order of inserting the information must be the same as the order in which attributes are listed for insertion.</a:t>
            </a:r>
          </a:p>
          <a:p>
            <a:pPr lvl="1">
              <a:buFontTx/>
              <a:buBlip>
                <a:blip r:embed="rId4"/>
              </a:buBlip>
            </a:pPr>
            <a:r>
              <a:rPr lang="en-US" sz="1800" smtClean="0">
                <a:solidFill>
                  <a:schemeClr val="accent2"/>
                </a:solidFill>
                <a:latin typeface="Arial "/>
              </a:rPr>
              <a:t>The values clause need not contain the column with the IDENTITY property. </a:t>
            </a:r>
          </a:p>
          <a:p>
            <a:pPr lvl="1">
              <a:buFontTx/>
              <a:buBlip>
                <a:blip r:embed="rId4"/>
              </a:buBlip>
            </a:pPr>
            <a:r>
              <a:rPr lang="en-US" sz="1800" smtClean="0">
                <a:solidFill>
                  <a:schemeClr val="accent2"/>
                </a:solidFill>
                <a:latin typeface="Arial "/>
              </a:rPr>
              <a:t>The data types of the information must match the data types of the columns of the table.</a:t>
            </a:r>
          </a:p>
          <a:p>
            <a:pPr lvl="1">
              <a:buFontTx/>
              <a:buBlip>
                <a:blip r:embed="rId4"/>
              </a:buBlip>
            </a:pPr>
            <a:endParaRPr lang="en-US" sz="1800" smtClean="0">
              <a:solidFill>
                <a:schemeClr val="accent2"/>
              </a:solidFill>
              <a:latin typeface="Arial "/>
            </a:endParaRPr>
          </a:p>
          <a:p>
            <a:pPr lvl="1">
              <a:buFontTx/>
              <a:buNone/>
            </a:pPr>
            <a:r>
              <a:rPr lang="en-US" sz="1800" smtClean="0">
                <a:solidFill>
                  <a:schemeClr val="accent2"/>
                </a:solidFill>
                <a:latin typeface="Arial "/>
              </a:rPr>
              <a:t>	</a:t>
            </a:r>
            <a:endParaRPr lang="en-US" sz="2000" smtClean="0">
              <a:solidFill>
                <a:schemeClr val="accent2"/>
              </a:solidFill>
              <a:latin typeface="Arial "/>
            </a:endParaRPr>
          </a:p>
        </p:txBody>
      </p:sp>
      <p:sp>
        <p:nvSpPr>
          <p:cNvPr id="5123" name="Text Box 3"/>
          <p:cNvSpPr txBox="1">
            <a:spLocks noChangeArrowheads="1"/>
          </p:cNvSpPr>
          <p:nvPr/>
        </p:nvSpPr>
        <p:spPr bwMode="auto">
          <a:xfrm>
            <a:off x="214313"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Storing Data in a Table (Contd.) </a:t>
            </a:r>
          </a:p>
        </p:txBody>
      </p:sp>
    </p:spTree>
    <p:extLst>
      <p:ext uri="{BB962C8B-B14F-4D97-AF65-F5344CB8AC3E}">
        <p14:creationId xmlns:p14="http://schemas.microsoft.com/office/powerpoint/2010/main" val="224458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bwMode="auto">
          <a:xfrm>
            <a:off x="1527175" y="1598613"/>
            <a:ext cx="7313613" cy="6873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a:buFontTx/>
              <a:buBlip>
                <a:blip r:embed="rId3"/>
              </a:buBlip>
            </a:pPr>
            <a:r>
              <a:rPr lang="en-US" sz="2000" smtClean="0">
                <a:solidFill>
                  <a:schemeClr val="accent2"/>
                </a:solidFill>
                <a:latin typeface="Arial "/>
              </a:rPr>
              <a:t>The following table describes the structure of the EmpData table.</a:t>
            </a:r>
          </a:p>
          <a:p>
            <a:pPr lvl="1">
              <a:buFontTx/>
              <a:buBlip>
                <a:blip r:embed="rId4"/>
              </a:buBlip>
            </a:pPr>
            <a:endParaRPr lang="en-US" sz="1800" smtClean="0">
              <a:solidFill>
                <a:schemeClr val="accent2"/>
              </a:solidFill>
              <a:latin typeface="Arial "/>
            </a:endParaRPr>
          </a:p>
          <a:p>
            <a:pPr lvl="1">
              <a:buFontTx/>
              <a:buNone/>
            </a:pPr>
            <a:r>
              <a:rPr lang="en-US" sz="1800" smtClean="0">
                <a:solidFill>
                  <a:schemeClr val="accent2"/>
                </a:solidFill>
                <a:latin typeface="Arial "/>
              </a:rPr>
              <a:t>	</a:t>
            </a:r>
            <a:endParaRPr lang="en-US" sz="2000" smtClean="0">
              <a:solidFill>
                <a:schemeClr val="accent2"/>
              </a:solidFill>
              <a:latin typeface="Arial "/>
            </a:endParaRPr>
          </a:p>
        </p:txBody>
      </p:sp>
      <p:sp>
        <p:nvSpPr>
          <p:cNvPr id="6147" name="Text Box 3"/>
          <p:cNvSpPr txBox="1">
            <a:spLocks noChangeArrowheads="1"/>
          </p:cNvSpPr>
          <p:nvPr/>
        </p:nvSpPr>
        <p:spPr bwMode="auto">
          <a:xfrm>
            <a:off x="214313"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000">
                <a:latin typeface="Times New Roman" pitchFamily="18" charset="0"/>
              </a:defRPr>
            </a:lvl2pPr>
            <a:lvl3pPr marL="1143000" indent="-228600" eaLnBrk="0" hangingPunct="0">
              <a:defRPr sz="2000">
                <a:latin typeface="Times New Roman" pitchFamily="18" charset="0"/>
              </a:defRPr>
            </a:lvl3pPr>
            <a:lvl4pPr marL="1600200" indent="-228600" eaLnBrk="0" hangingPunct="0">
              <a:defRPr sz="2000">
                <a:latin typeface="Times New Roman" pitchFamily="18" charset="0"/>
              </a:defRPr>
            </a:lvl4pPr>
            <a:lvl5pPr marL="2057400" indent="-228600" eaLnBrk="0" hangingPunct="0">
              <a:defRPr sz="2000">
                <a:latin typeface="Times New Roman" pitchFamily="18" charset="0"/>
              </a:defRPr>
            </a:lvl5pPr>
            <a:lvl6pPr marL="2514600" indent="-228600" eaLnBrk="0" fontAlgn="base" hangingPunct="0">
              <a:spcBef>
                <a:spcPct val="0"/>
              </a:spcBef>
              <a:spcAft>
                <a:spcPct val="0"/>
              </a:spcAft>
              <a:defRPr sz="2000">
                <a:latin typeface="Times New Roman" pitchFamily="18" charset="0"/>
              </a:defRPr>
            </a:lvl6pPr>
            <a:lvl7pPr marL="2971800" indent="-228600" eaLnBrk="0" fontAlgn="base" hangingPunct="0">
              <a:spcBef>
                <a:spcPct val="0"/>
              </a:spcBef>
              <a:spcAft>
                <a:spcPct val="0"/>
              </a:spcAft>
              <a:defRPr sz="2000">
                <a:latin typeface="Times New Roman" pitchFamily="18" charset="0"/>
              </a:defRPr>
            </a:lvl7pPr>
            <a:lvl8pPr marL="3429000" indent="-228600" eaLnBrk="0" fontAlgn="base" hangingPunct="0">
              <a:spcBef>
                <a:spcPct val="0"/>
              </a:spcBef>
              <a:spcAft>
                <a:spcPct val="0"/>
              </a:spcAft>
              <a:defRPr sz="2000">
                <a:latin typeface="Times New Roman" pitchFamily="18" charset="0"/>
              </a:defRPr>
            </a:lvl8pPr>
            <a:lvl9pPr marL="3886200" indent="-228600" eaLnBrk="0" fontAlgn="base" hangingPunct="0">
              <a:spcBef>
                <a:spcPct val="0"/>
              </a:spcBef>
              <a:spcAft>
                <a:spcPct val="0"/>
              </a:spcAft>
              <a:defRPr sz="2000">
                <a:latin typeface="Times New Roman" pitchFamily="18" charset="0"/>
              </a:defRPr>
            </a:lvl9pPr>
          </a:lstStyle>
          <a:p>
            <a:r>
              <a:rPr lang="en-US"/>
              <a:t>Storing Data in a Table (Contd.)  </a:t>
            </a:r>
          </a:p>
        </p:txBody>
      </p:sp>
      <p:graphicFrame>
        <p:nvGraphicFramePr>
          <p:cNvPr id="5" name="Group 441"/>
          <p:cNvGraphicFramePr>
            <a:graphicFrameLocks noGrp="1"/>
          </p:cNvGraphicFramePr>
          <p:nvPr/>
        </p:nvGraphicFramePr>
        <p:xfrm>
          <a:off x="3200400" y="2667000"/>
          <a:ext cx="3886200" cy="1371600"/>
        </p:xfrm>
        <a:graphic>
          <a:graphicData uri="http://schemas.openxmlformats.org/drawingml/2006/table">
            <a:tbl>
              <a:tblPr/>
              <a:tblGrid>
                <a:gridCol w="1554163"/>
                <a:gridCol w="1189037"/>
                <a:gridCol w="1143000"/>
              </a:tblGrid>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dirty="0" smtClean="0">
                          <a:ln>
                            <a:noFill/>
                          </a:ln>
                          <a:solidFill>
                            <a:schemeClr val="accent2"/>
                          </a:solidFill>
                          <a:effectLst/>
                          <a:latin typeface="Arial" pitchFamily="34" charset="0"/>
                          <a:cs typeface="Times New Roman" pitchFamily="18" charset="0"/>
                        </a:rPr>
                        <a:t>Column Names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dirty="0" smtClean="0">
                          <a:ln>
                            <a:noFill/>
                          </a:ln>
                          <a:solidFill>
                            <a:schemeClr val="accent2"/>
                          </a:solidFill>
                          <a:effectLst/>
                          <a:latin typeface="Arial" pitchFamily="34" charset="0"/>
                          <a:cs typeface="Times New Roman" pitchFamily="18" charset="0"/>
                        </a:rPr>
                        <a:t>Data Type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1" i="1" u="none" strike="noStrike" cap="none" normalizeH="0" baseline="0" dirty="0" smtClean="0">
                          <a:ln>
                            <a:noFill/>
                          </a:ln>
                          <a:solidFill>
                            <a:schemeClr val="accent2"/>
                          </a:solidFill>
                          <a:effectLst/>
                          <a:latin typeface="Arial" pitchFamily="34" charset="0"/>
                          <a:cs typeface="Times New Roman" pitchFamily="18" charset="0"/>
                        </a:rPr>
                        <a:t>Checks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dirty="0" err="1" smtClean="0">
                          <a:ln>
                            <a:noFill/>
                          </a:ln>
                          <a:solidFill>
                            <a:schemeClr val="accent2"/>
                          </a:solidFill>
                          <a:effectLst/>
                          <a:latin typeface="Arial" pitchFamily="34" charset="0"/>
                          <a:cs typeface="Times New Roman" pitchFamily="18" charset="0"/>
                        </a:rPr>
                        <a:t>EmpName</a:t>
                      </a:r>
                      <a:endParaRPr kumimoji="0" lang="en-US" sz="1200" b="0" i="1" u="none" strike="noStrike" cap="none" normalizeH="0" baseline="0" dirty="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dirty="0" err="1" smtClean="0">
                          <a:ln>
                            <a:noFill/>
                          </a:ln>
                          <a:solidFill>
                            <a:schemeClr val="accent2"/>
                          </a:solidFill>
                          <a:effectLst/>
                          <a:latin typeface="Arial" pitchFamily="34" charset="0"/>
                          <a:cs typeface="Times New Roman" pitchFamily="18" charset="0"/>
                        </a:rPr>
                        <a:t>varchar</a:t>
                      </a:r>
                      <a:r>
                        <a:rPr kumimoji="0" lang="fr-FR" sz="1200" b="0" i="1" u="none" strike="noStrike" cap="none" normalizeH="0" baseline="0" dirty="0" smtClean="0">
                          <a:ln>
                            <a:noFill/>
                          </a:ln>
                          <a:solidFill>
                            <a:schemeClr val="accent2"/>
                          </a:solidFill>
                          <a:effectLst/>
                          <a:latin typeface="Arial" pitchFamily="34" charset="0"/>
                          <a:cs typeface="Times New Roman" pitchFamily="18" charset="0"/>
                        </a:rPr>
                        <a:t>(20)</a:t>
                      </a:r>
                      <a:endParaRPr kumimoji="0" lang="en-US" sz="1200" b="0" i="1" u="none" strike="noStrike" cap="none" normalizeH="0" baseline="0" dirty="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 NULL</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dirty="0" err="1" smtClean="0">
                          <a:ln>
                            <a:noFill/>
                          </a:ln>
                          <a:solidFill>
                            <a:schemeClr val="accent2"/>
                          </a:solidFill>
                          <a:effectLst/>
                          <a:latin typeface="Arial" pitchFamily="34" charset="0"/>
                          <a:cs typeface="Times New Roman" pitchFamily="18" charset="0"/>
                        </a:rPr>
                        <a:t>EmpNo</a:t>
                      </a:r>
                      <a:endParaRPr kumimoji="0" lang="en-US" sz="1200" b="0" i="1" u="none" strike="noStrike" cap="none" normalizeH="0" baseline="0" dirty="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dirty="0" err="1" smtClean="0">
                          <a:ln>
                            <a:noFill/>
                          </a:ln>
                          <a:solidFill>
                            <a:schemeClr val="accent2"/>
                          </a:solidFill>
                          <a:effectLst/>
                          <a:latin typeface="Arial" pitchFamily="34" charset="0"/>
                          <a:cs typeface="Times New Roman" pitchFamily="18" charset="0"/>
                        </a:rPr>
                        <a:t>int</a:t>
                      </a:r>
                      <a:endParaRPr kumimoji="0" lang="en-US" sz="1200" b="0" i="1" u="none" strike="noStrike" cap="none" normalizeH="0" baseline="0" dirty="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NOT NULL</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dirty="0" err="1" smtClean="0">
                          <a:ln>
                            <a:noFill/>
                          </a:ln>
                          <a:solidFill>
                            <a:schemeClr val="accent2"/>
                          </a:solidFill>
                          <a:effectLst/>
                          <a:latin typeface="Arial" pitchFamily="34" charset="0"/>
                          <a:cs typeface="Times New Roman" pitchFamily="18" charset="0"/>
                        </a:rPr>
                        <a:t>EmpAddress</a:t>
                      </a:r>
                      <a:endParaRPr kumimoji="0" lang="en-US" sz="1200" b="0" i="1" u="none" strike="noStrike" cap="none" normalizeH="0" baseline="0" dirty="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dirty="0" err="1" smtClean="0">
                          <a:ln>
                            <a:noFill/>
                          </a:ln>
                          <a:solidFill>
                            <a:schemeClr val="accent2"/>
                          </a:solidFill>
                          <a:effectLst/>
                          <a:latin typeface="Arial" pitchFamily="34" charset="0"/>
                          <a:cs typeface="Times New Roman" pitchFamily="18" charset="0"/>
                        </a:rPr>
                        <a:t>varchar</a:t>
                      </a:r>
                      <a:r>
                        <a:rPr kumimoji="0" lang="fr-FR" sz="1200" b="0" i="1" u="none" strike="noStrike" cap="none" normalizeH="0" baseline="0" dirty="0" smtClean="0">
                          <a:ln>
                            <a:noFill/>
                          </a:ln>
                          <a:solidFill>
                            <a:schemeClr val="accent2"/>
                          </a:solidFill>
                          <a:effectLst/>
                          <a:latin typeface="Arial" pitchFamily="34" charset="0"/>
                          <a:cs typeface="Times New Roman" pitchFamily="18" charset="0"/>
                        </a:rPr>
                        <a:t>(60)</a:t>
                      </a:r>
                      <a:endParaRPr kumimoji="0" lang="en-US" sz="1200" b="0" i="1" u="none" strike="noStrike" cap="none" normalizeH="0" baseline="0" dirty="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NULL</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Salary</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int</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NULL</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2286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EmpName</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smtClean="0">
                          <a:ln>
                            <a:noFill/>
                          </a:ln>
                          <a:solidFill>
                            <a:schemeClr val="accent2"/>
                          </a:solidFill>
                          <a:effectLst/>
                          <a:latin typeface="Arial" pitchFamily="34" charset="0"/>
                          <a:cs typeface="Times New Roman" pitchFamily="18" charset="0"/>
                        </a:rPr>
                        <a:t>varchar(20)</a:t>
                      </a:r>
                      <a:endParaRPr kumimoji="0" lang="en-US" sz="1200" b="0" i="1" u="none" strike="noStrike" cap="none" normalizeH="0" baseline="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dirty="0" smtClean="0">
                          <a:ln>
                            <a:noFill/>
                          </a:ln>
                          <a:solidFill>
                            <a:schemeClr val="accent2"/>
                          </a:solidFill>
                          <a:effectLst/>
                          <a:latin typeface="Arial" pitchFamily="34" charset="0"/>
                          <a:cs typeface="Times New Roman" pitchFamily="18" charset="0"/>
                        </a:rPr>
                        <a:t> NULL</a:t>
                      </a:r>
                      <a:endParaRPr kumimoji="0" lang="en-US" sz="1200" b="0" i="1" u="none" strike="noStrike" cap="none" normalizeH="0" baseline="0" dirty="0" smtClean="0">
                        <a:ln>
                          <a:noFill/>
                        </a:ln>
                        <a:solidFill>
                          <a:schemeClr val="accent2"/>
                        </a:solidFill>
                        <a:effectLst/>
                        <a:latin typeface="Arial" pitchFamily="34" charset="0"/>
                        <a:cs typeface="Times New Roman" pitchFamily="18"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0571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bwMode="auto">
          <a:xfrm>
            <a:off x="1527175" y="1598613"/>
            <a:ext cx="7313613" cy="4649787"/>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Blip>
                <a:blip r:embed="rId3"/>
              </a:buBlip>
              <a:defRPr/>
            </a:pPr>
            <a:r>
              <a:rPr lang="en-US" sz="2000" dirty="0" smtClean="0">
                <a:solidFill>
                  <a:schemeClr val="accent2"/>
                </a:solidFill>
                <a:latin typeface="Arial "/>
              </a:rPr>
              <a:t>To insert a row into the </a:t>
            </a:r>
            <a:r>
              <a:rPr lang="en-US" sz="2000" dirty="0" err="1" smtClean="0">
                <a:solidFill>
                  <a:schemeClr val="accent2"/>
                </a:solidFill>
                <a:latin typeface="Arial "/>
              </a:rPr>
              <a:t>EmpData</a:t>
            </a:r>
            <a:r>
              <a:rPr lang="en-US" sz="2000" dirty="0" smtClean="0">
                <a:solidFill>
                  <a:schemeClr val="accent2"/>
                </a:solidFill>
                <a:latin typeface="Arial "/>
              </a:rPr>
              <a:t> table with all the column values, you can use the following statements:</a:t>
            </a:r>
            <a:endParaRPr lang="en-US" sz="2000" dirty="0" smtClean="0"/>
          </a:p>
          <a:p>
            <a:pPr lvl="2">
              <a:buFontTx/>
              <a:buNone/>
              <a:defRPr/>
            </a:pPr>
            <a:r>
              <a:rPr lang="en-US" sz="1600" dirty="0" smtClean="0">
                <a:solidFill>
                  <a:schemeClr val="accent2"/>
                </a:solidFill>
                <a:latin typeface="Courier New" pitchFamily="49" charset="0"/>
              </a:rPr>
              <a:t>INSERT </a:t>
            </a:r>
            <a:r>
              <a:rPr lang="en-US" sz="1600" dirty="0" err="1" smtClean="0">
                <a:solidFill>
                  <a:schemeClr val="accent2"/>
                </a:solidFill>
                <a:latin typeface="Courier New" pitchFamily="49" charset="0"/>
              </a:rPr>
              <a:t>EmpData</a:t>
            </a:r>
            <a:endParaRPr lang="en-US" sz="1600" dirty="0" smtClean="0">
              <a:solidFill>
                <a:schemeClr val="accent2"/>
              </a:solidFill>
              <a:latin typeface="Courier New" pitchFamily="49" charset="0"/>
            </a:endParaRPr>
          </a:p>
          <a:p>
            <a:pPr lvl="2">
              <a:buFontTx/>
              <a:buNone/>
              <a:defRPr/>
            </a:pPr>
            <a:r>
              <a:rPr lang="en-US" sz="1600" dirty="0" smtClean="0">
                <a:solidFill>
                  <a:schemeClr val="accent2"/>
                </a:solidFill>
                <a:latin typeface="Courier New" pitchFamily="49" charset="0"/>
              </a:rPr>
              <a:t>VALUES ('Yang Kan', 101, '123 Nanjing Lu', 2500)</a:t>
            </a:r>
          </a:p>
          <a:p>
            <a:pPr lvl="2">
              <a:buFontTx/>
              <a:buNone/>
              <a:defRPr/>
            </a:pPr>
            <a:r>
              <a:rPr lang="en-US" sz="1600" dirty="0" smtClean="0">
                <a:solidFill>
                  <a:schemeClr val="accent2"/>
                </a:solidFill>
                <a:latin typeface="Courier New" pitchFamily="49" charset="0"/>
              </a:rPr>
              <a:t>				</a:t>
            </a:r>
            <a:r>
              <a:rPr lang="en-US" sz="1600" dirty="0" smtClean="0">
                <a:solidFill>
                  <a:srgbClr val="C00000"/>
                </a:solidFill>
                <a:latin typeface="Arial "/>
                <a:ea typeface="+mn-ea"/>
                <a:cs typeface="+mn-cs"/>
              </a:rPr>
              <a:t>OR</a:t>
            </a:r>
          </a:p>
          <a:p>
            <a:pPr lvl="2">
              <a:buFontTx/>
              <a:buNone/>
              <a:defRPr/>
            </a:pPr>
            <a:r>
              <a:rPr lang="en-US" sz="1600" dirty="0" smtClean="0">
                <a:solidFill>
                  <a:schemeClr val="accent2"/>
                </a:solidFill>
                <a:latin typeface="Courier New" pitchFamily="49" charset="0"/>
              </a:rPr>
              <a:t>INSERT </a:t>
            </a:r>
            <a:r>
              <a:rPr lang="en-US" sz="1600" dirty="0" err="1" smtClean="0">
                <a:solidFill>
                  <a:schemeClr val="accent2"/>
                </a:solidFill>
                <a:latin typeface="Courier New" pitchFamily="49" charset="0"/>
              </a:rPr>
              <a:t>EmpData</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EmpName</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EmpAddress</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EmpNo</a:t>
            </a:r>
            <a:r>
              <a:rPr lang="en-US" sz="1600" dirty="0" smtClean="0">
                <a:solidFill>
                  <a:schemeClr val="accent2"/>
                </a:solidFill>
                <a:latin typeface="Courier New" pitchFamily="49" charset="0"/>
              </a:rPr>
              <a:t>,</a:t>
            </a:r>
          </a:p>
          <a:p>
            <a:pPr lvl="2">
              <a:buFontTx/>
              <a:buNone/>
              <a:defRPr/>
            </a:pPr>
            <a:r>
              <a:rPr lang="en-US" sz="1600" dirty="0" smtClean="0">
                <a:solidFill>
                  <a:schemeClr val="accent2"/>
                </a:solidFill>
                <a:latin typeface="Courier New" pitchFamily="49" charset="0"/>
              </a:rPr>
              <a:t>Salary) VALUES ('Yang Kan', '123 Nanjing Lu', 101, </a:t>
            </a:r>
          </a:p>
          <a:p>
            <a:pPr lvl="2">
              <a:buFontTx/>
              <a:buNone/>
              <a:defRPr/>
            </a:pPr>
            <a:r>
              <a:rPr lang="en-US" sz="1600" dirty="0" smtClean="0">
                <a:solidFill>
                  <a:schemeClr val="accent2"/>
                </a:solidFill>
                <a:latin typeface="Courier New" pitchFamily="49" charset="0"/>
              </a:rPr>
              <a:t>2500)</a:t>
            </a:r>
          </a:p>
          <a:p>
            <a:pPr lvl="2">
              <a:buFontTx/>
              <a:buNone/>
              <a:defRPr/>
            </a:pPr>
            <a:r>
              <a:rPr lang="en-US" sz="1600" dirty="0" smtClean="0">
                <a:solidFill>
                  <a:schemeClr val="accent2"/>
                </a:solidFill>
                <a:latin typeface="Courier New" pitchFamily="49" charset="0"/>
              </a:rPr>
              <a:t>				</a:t>
            </a:r>
            <a:r>
              <a:rPr lang="en-US" sz="1600" dirty="0" smtClean="0">
                <a:solidFill>
                  <a:srgbClr val="C00000"/>
                </a:solidFill>
                <a:latin typeface="Arial "/>
                <a:ea typeface="+mn-ea"/>
                <a:cs typeface="+mn-cs"/>
              </a:rPr>
              <a:t>OR</a:t>
            </a:r>
          </a:p>
          <a:p>
            <a:pPr lvl="1">
              <a:buFontTx/>
              <a:buNone/>
              <a:defRPr/>
            </a:pPr>
            <a:r>
              <a:rPr lang="en-US" sz="2000" dirty="0" smtClean="0">
                <a:solidFill>
                  <a:schemeClr val="accent2"/>
                </a:solidFill>
                <a:latin typeface="Courier New" pitchFamily="49" charset="0"/>
              </a:rPr>
              <a:t>	 </a:t>
            </a:r>
            <a:r>
              <a:rPr lang="en-US" sz="1600" dirty="0" smtClean="0">
                <a:solidFill>
                  <a:schemeClr val="accent2"/>
                </a:solidFill>
                <a:latin typeface="Courier New" pitchFamily="49" charset="0"/>
              </a:rPr>
              <a:t>INSERT </a:t>
            </a:r>
            <a:r>
              <a:rPr lang="en-US" sz="1600" dirty="0" err="1" smtClean="0">
                <a:solidFill>
                  <a:schemeClr val="accent2"/>
                </a:solidFill>
                <a:latin typeface="Courier New" pitchFamily="49" charset="0"/>
              </a:rPr>
              <a:t>EmpData</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EmpName</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EmpAddress</a:t>
            </a:r>
            <a:r>
              <a:rPr lang="en-US" sz="1600" dirty="0" smtClean="0">
                <a:solidFill>
                  <a:schemeClr val="accent2"/>
                </a:solidFill>
                <a:latin typeface="Courier New" pitchFamily="49" charset="0"/>
              </a:rPr>
              <a:t>,      	</a:t>
            </a:r>
          </a:p>
          <a:p>
            <a:pPr lvl="1">
              <a:buFontTx/>
              <a:buNone/>
              <a:defRPr/>
            </a:pPr>
            <a:r>
              <a:rPr lang="en-US" sz="1600" dirty="0" smtClean="0">
                <a:solidFill>
                  <a:schemeClr val="accent2"/>
                </a:solidFill>
                <a:latin typeface="Courier New" pitchFamily="49" charset="0"/>
              </a:rPr>
              <a:t>		Salary, </a:t>
            </a:r>
            <a:r>
              <a:rPr lang="en-US" sz="1600" dirty="0" err="1" smtClean="0">
                <a:solidFill>
                  <a:schemeClr val="accent2"/>
                </a:solidFill>
                <a:latin typeface="Courier New" pitchFamily="49" charset="0"/>
              </a:rPr>
              <a:t>EmpNo</a:t>
            </a:r>
            <a:r>
              <a:rPr lang="en-US" sz="1600" dirty="0" smtClean="0">
                <a:solidFill>
                  <a:schemeClr val="accent2"/>
                </a:solidFill>
                <a:latin typeface="Courier New" pitchFamily="49" charset="0"/>
              </a:rPr>
              <a:t>) VALUES ('Yang Kan', '123 Nanjing </a:t>
            </a:r>
          </a:p>
          <a:p>
            <a:pPr lvl="1">
              <a:buFontTx/>
              <a:buNone/>
              <a:defRPr/>
            </a:pPr>
            <a:r>
              <a:rPr lang="en-US" sz="1600" dirty="0" smtClean="0">
                <a:solidFill>
                  <a:schemeClr val="accent2"/>
                </a:solidFill>
                <a:latin typeface="Courier New" pitchFamily="49" charset="0"/>
              </a:rPr>
              <a:t>		Lu', 2500, 101)</a:t>
            </a:r>
          </a:p>
          <a:p>
            <a:pPr lvl="2">
              <a:buFontTx/>
              <a:buNone/>
              <a:defRPr/>
            </a:pPr>
            <a:endParaRPr lang="en-US" sz="1600" dirty="0" smtClean="0">
              <a:solidFill>
                <a:schemeClr val="accent2"/>
              </a:solidFill>
              <a:latin typeface="Courier New" pitchFamily="49" charset="0"/>
            </a:endParaRPr>
          </a:p>
          <a:p>
            <a:pPr>
              <a:buFontTx/>
              <a:buBlip>
                <a:blip r:embed="rId3"/>
              </a:buBlip>
              <a:defRPr/>
            </a:pPr>
            <a:endParaRPr lang="en-US" sz="2000" dirty="0" smtClean="0">
              <a:solidFill>
                <a:schemeClr val="accent2"/>
              </a:solidFill>
              <a:latin typeface="Arial "/>
            </a:endParaRPr>
          </a:p>
          <a:p>
            <a:pPr lvl="1">
              <a:buFontTx/>
              <a:buBlip>
                <a:blip r:embed="rId4"/>
              </a:buBlip>
              <a:defRPr/>
            </a:pPr>
            <a:endParaRPr lang="en-US" sz="1800" dirty="0" smtClean="0">
              <a:solidFill>
                <a:schemeClr val="accent2"/>
              </a:solidFill>
              <a:latin typeface="Arial "/>
            </a:endParaRPr>
          </a:p>
          <a:p>
            <a:pPr lvl="1">
              <a:buFontTx/>
              <a:buNone/>
              <a:defRPr/>
            </a:pPr>
            <a:r>
              <a:rPr lang="en-US" sz="1800" dirty="0" smtClean="0">
                <a:solidFill>
                  <a:schemeClr val="accent2"/>
                </a:solidFill>
                <a:latin typeface="Arial "/>
              </a:rPr>
              <a:t>	</a:t>
            </a:r>
            <a:endParaRPr lang="en-US" sz="2000" dirty="0" smtClean="0">
              <a:solidFill>
                <a:schemeClr val="accent2"/>
              </a:solidFill>
              <a:latin typeface="Arial "/>
            </a:endParaRPr>
          </a:p>
        </p:txBody>
      </p:sp>
      <p:sp>
        <p:nvSpPr>
          <p:cNvPr id="7171" name="Text Box 3"/>
          <p:cNvSpPr txBox="1">
            <a:spLocks noChangeArrowheads="1"/>
          </p:cNvSpPr>
          <p:nvPr/>
        </p:nvSpPr>
        <p:spPr bwMode="auto">
          <a:xfrm>
            <a:off x="214313"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Storing Data in a Table (Contd.) </a:t>
            </a:r>
          </a:p>
        </p:txBody>
      </p:sp>
    </p:spTree>
    <p:extLst>
      <p:ext uri="{BB962C8B-B14F-4D97-AF65-F5344CB8AC3E}">
        <p14:creationId xmlns:p14="http://schemas.microsoft.com/office/powerpoint/2010/main" val="441579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pitchFamily="34" charset="0"/>
              </a:rPr>
              <a:t>Data can be inserted in a table in the following ways:</a:t>
            </a:r>
            <a:endParaRPr lang="en-IN" sz="2000" smtClean="0">
              <a:solidFill>
                <a:schemeClr val="accent2"/>
              </a:solidFill>
              <a:latin typeface="Arial" pitchFamily="34" charset="0"/>
              <a:cs typeface="Times New Roman" pitchFamily="18" charset="0"/>
            </a:endParaRPr>
          </a:p>
          <a:p>
            <a:pPr lvl="1">
              <a:buFontTx/>
              <a:buBlip>
                <a:blip r:embed="rId4"/>
              </a:buBlip>
            </a:pPr>
            <a:r>
              <a:rPr lang="en-US" sz="1800" smtClean="0">
                <a:solidFill>
                  <a:schemeClr val="accent2"/>
                </a:solidFill>
                <a:latin typeface="Arial" pitchFamily="34" charset="0"/>
                <a:cs typeface="Times New Roman" pitchFamily="18" charset="0"/>
              </a:rPr>
              <a:t>By inserting partial data</a:t>
            </a:r>
          </a:p>
          <a:p>
            <a:pPr lvl="1">
              <a:buFontTx/>
              <a:buBlip>
                <a:blip r:embed="rId4"/>
              </a:buBlip>
            </a:pPr>
            <a:r>
              <a:rPr lang="en-US" sz="1800" smtClean="0">
                <a:solidFill>
                  <a:schemeClr val="accent2"/>
                </a:solidFill>
                <a:latin typeface="Arial" pitchFamily="34" charset="0"/>
                <a:cs typeface="Times New Roman" pitchFamily="18" charset="0"/>
              </a:rPr>
              <a:t>By inserting data in related tables</a:t>
            </a:r>
          </a:p>
          <a:p>
            <a:pPr lvl="1">
              <a:buFontTx/>
              <a:buBlip>
                <a:blip r:embed="rId4"/>
              </a:buBlip>
            </a:pPr>
            <a:r>
              <a:rPr lang="en-US" sz="1800" smtClean="0">
                <a:solidFill>
                  <a:schemeClr val="accent2"/>
                </a:solidFill>
                <a:latin typeface="Arial" pitchFamily="34" charset="0"/>
                <a:cs typeface="Times New Roman" pitchFamily="18" charset="0"/>
              </a:rPr>
              <a:t>By copying data from an existing table into a new table</a:t>
            </a:r>
          </a:p>
          <a:p>
            <a:pPr>
              <a:buFontTx/>
              <a:buNone/>
            </a:pPr>
            <a:r>
              <a:rPr lang="en-US" sz="2000" smtClean="0">
                <a:solidFill>
                  <a:schemeClr val="accent2"/>
                </a:solidFill>
                <a:latin typeface="Arial "/>
              </a:rPr>
              <a:t>	</a:t>
            </a:r>
          </a:p>
        </p:txBody>
      </p:sp>
      <p:sp>
        <p:nvSpPr>
          <p:cNvPr id="8195"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Storing Data in a Table (Contd.)</a:t>
            </a:r>
          </a:p>
        </p:txBody>
      </p:sp>
    </p:spTree>
    <p:extLst>
      <p:ext uri="{BB962C8B-B14F-4D97-AF65-F5344CB8AC3E}">
        <p14:creationId xmlns:p14="http://schemas.microsoft.com/office/powerpoint/2010/main" val="3408888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bwMode="auto">
          <a:xfrm>
            <a:off x="152717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pitchFamily="34" charset="0"/>
              </a:rPr>
              <a:t>Inserting partial data:</a:t>
            </a:r>
          </a:p>
          <a:p>
            <a:pPr lvl="1">
              <a:buFontTx/>
              <a:buBlip>
                <a:blip r:embed="rId4"/>
              </a:buBlip>
            </a:pPr>
            <a:r>
              <a:rPr lang="en-US" sz="1800" smtClean="0">
                <a:solidFill>
                  <a:schemeClr val="accent2"/>
                </a:solidFill>
                <a:latin typeface="Arial" pitchFamily="34" charset="0"/>
                <a:cs typeface="Times New Roman" pitchFamily="18" charset="0"/>
              </a:rPr>
              <a:t>SQL Server allows you to insert partial data for a column that allows NULL or has a default constraint assigned to it.</a:t>
            </a:r>
          </a:p>
          <a:p>
            <a:pPr lvl="1">
              <a:buFontTx/>
              <a:buBlip>
                <a:blip r:embed="rId4"/>
              </a:buBlip>
            </a:pPr>
            <a:r>
              <a:rPr lang="en-US" sz="1800" smtClean="0">
                <a:solidFill>
                  <a:schemeClr val="accent2"/>
                </a:solidFill>
                <a:latin typeface="Arial" pitchFamily="34" charset="0"/>
                <a:cs typeface="Times New Roman" pitchFamily="18" charset="0"/>
              </a:rPr>
              <a:t>For example:</a:t>
            </a:r>
          </a:p>
          <a:p>
            <a:pPr lvl="1">
              <a:buFontTx/>
              <a:buNone/>
            </a:pPr>
            <a:r>
              <a:rPr lang="en-US" sz="1600" smtClean="0">
                <a:solidFill>
                  <a:schemeClr val="accent2"/>
                </a:solidFill>
                <a:latin typeface="Courier New" pitchFamily="49" charset="0"/>
              </a:rPr>
              <a:t>		   INSERT EmpData VALUES ('Yang Kan', 101, NULL, 	   2500)</a:t>
            </a:r>
          </a:p>
          <a:p>
            <a:pPr lvl="1">
              <a:buFontTx/>
              <a:buNone/>
            </a:pPr>
            <a:r>
              <a:rPr lang="en-US" sz="1600" smtClean="0">
                <a:solidFill>
                  <a:schemeClr val="accent2"/>
                </a:solidFill>
                <a:latin typeface="Courier New" pitchFamily="49" charset="0"/>
              </a:rPr>
              <a:t>					</a:t>
            </a:r>
            <a:r>
              <a:rPr lang="en-US" sz="1600" smtClean="0">
                <a:solidFill>
                  <a:srgbClr val="C00000"/>
                </a:solidFill>
                <a:latin typeface="Arial" pitchFamily="34" charset="0"/>
                <a:cs typeface="Times New Roman" pitchFamily="18" charset="0"/>
              </a:rPr>
              <a:t>OR</a:t>
            </a:r>
            <a:endParaRPr lang="en-US" sz="1800" smtClean="0">
              <a:solidFill>
                <a:srgbClr val="C00000"/>
              </a:solidFill>
              <a:latin typeface="Arial" pitchFamily="34" charset="0"/>
              <a:cs typeface="Times New Roman" pitchFamily="18" charset="0"/>
            </a:endParaRPr>
          </a:p>
          <a:p>
            <a:pPr lvl="1">
              <a:buFontTx/>
              <a:buNone/>
            </a:pPr>
            <a:r>
              <a:rPr lang="en-US" sz="1600" smtClean="0">
                <a:solidFill>
                  <a:schemeClr val="accent2"/>
                </a:solidFill>
                <a:latin typeface="Courier New" pitchFamily="49" charset="0"/>
              </a:rPr>
              <a:t>		   INSERT EmpData (EmpName, EmpNo, Salary)</a:t>
            </a:r>
          </a:p>
          <a:p>
            <a:pPr lvl="1">
              <a:buFontTx/>
              <a:buNone/>
            </a:pPr>
            <a:r>
              <a:rPr lang="en-US" sz="1600" smtClean="0">
                <a:solidFill>
                  <a:schemeClr val="accent2"/>
                </a:solidFill>
                <a:latin typeface="Courier New" pitchFamily="49" charset="0"/>
              </a:rPr>
              <a:t>       VALUES ('Yang Kan', 101, 2500)</a:t>
            </a:r>
          </a:p>
          <a:p>
            <a:pPr lvl="1">
              <a:buFontTx/>
              <a:buNone/>
            </a:pPr>
            <a:endParaRPr lang="en-US" sz="1600" smtClean="0">
              <a:solidFill>
                <a:schemeClr val="accent2"/>
              </a:solidFill>
              <a:latin typeface="Courier New" pitchFamily="49" charset="0"/>
            </a:endParaRPr>
          </a:p>
          <a:p>
            <a:pPr>
              <a:buFontTx/>
              <a:buBlip>
                <a:blip r:embed="rId3"/>
              </a:buBlip>
            </a:pPr>
            <a:endParaRPr lang="en-US" sz="2000" smtClean="0">
              <a:solidFill>
                <a:schemeClr val="accent2"/>
              </a:solidFill>
              <a:latin typeface="Arial" pitchFamily="34" charset="0"/>
            </a:endParaRPr>
          </a:p>
          <a:p>
            <a:pPr>
              <a:buFontTx/>
              <a:buNone/>
            </a:pPr>
            <a:r>
              <a:rPr lang="en-US" sz="2000" smtClean="0">
                <a:solidFill>
                  <a:schemeClr val="accent2"/>
                </a:solidFill>
                <a:latin typeface="Arial "/>
              </a:rPr>
              <a:t>	</a:t>
            </a:r>
          </a:p>
        </p:txBody>
      </p:sp>
      <p:sp>
        <p:nvSpPr>
          <p:cNvPr id="9219"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Storing Data in a Table (Contd.)</a:t>
            </a:r>
          </a:p>
        </p:txBody>
      </p:sp>
    </p:spTree>
    <p:extLst>
      <p:ext uri="{BB962C8B-B14F-4D97-AF65-F5344CB8AC3E}">
        <p14:creationId xmlns:p14="http://schemas.microsoft.com/office/powerpoint/2010/main" val="3229461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idx="1"/>
          </p:nvPr>
        </p:nvSpPr>
        <p:spPr bwMode="auto">
          <a:xfrm>
            <a:off x="1527175" y="1598613"/>
            <a:ext cx="7313613"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pitchFamily="34" charset="0"/>
                <a:ea typeface="+mn-ea"/>
                <a:cs typeface="+mn-cs"/>
              </a:rPr>
              <a:t>Inserting data in related tables:</a:t>
            </a:r>
          </a:p>
          <a:p>
            <a:pPr lvl="1">
              <a:buFontTx/>
              <a:buBlip>
                <a:blip r:embed="rId4"/>
              </a:buBlip>
              <a:defRPr/>
            </a:pPr>
            <a:r>
              <a:rPr lang="en-US" sz="1800" dirty="0" smtClean="0">
                <a:solidFill>
                  <a:schemeClr val="accent2"/>
                </a:solidFill>
                <a:latin typeface="Arial" pitchFamily="34" charset="0"/>
                <a:cs typeface="Times New Roman" pitchFamily="18" charset="0"/>
              </a:rPr>
              <a:t>While adding information for a new entity, you need to insert new rows in all the related tables. </a:t>
            </a:r>
          </a:p>
          <a:p>
            <a:pPr lvl="1">
              <a:buFontTx/>
              <a:buBlip>
                <a:blip r:embed="rId4"/>
              </a:buBlip>
              <a:defRPr/>
            </a:pPr>
            <a:r>
              <a:rPr lang="en-US" sz="1800" dirty="0" smtClean="0">
                <a:solidFill>
                  <a:schemeClr val="accent2"/>
                </a:solidFill>
                <a:latin typeface="Arial" pitchFamily="34" charset="0"/>
                <a:cs typeface="Times New Roman" pitchFamily="18" charset="0"/>
              </a:rPr>
              <a:t>The following statements insert data of a new employee into the database:</a:t>
            </a:r>
          </a:p>
          <a:p>
            <a:pPr lvl="2">
              <a:buFontTx/>
              <a:buNone/>
              <a:defRPr/>
            </a:pPr>
            <a:r>
              <a:rPr lang="en-US" sz="1200" dirty="0" smtClean="0">
                <a:solidFill>
                  <a:schemeClr val="accent2"/>
                </a:solidFill>
                <a:latin typeface="Courier New" pitchFamily="49" charset="0"/>
              </a:rPr>
              <a:t>  	</a:t>
            </a:r>
            <a:r>
              <a:rPr lang="en-US" sz="1600" dirty="0" smtClean="0">
                <a:solidFill>
                  <a:schemeClr val="accent2"/>
                </a:solidFill>
                <a:latin typeface="Courier New" pitchFamily="49" charset="0"/>
              </a:rPr>
              <a:t>-- inserting records in the </a:t>
            </a:r>
            <a:r>
              <a:rPr lang="en-US" sz="1600" dirty="0" err="1" smtClean="0">
                <a:solidFill>
                  <a:schemeClr val="accent2"/>
                </a:solidFill>
                <a:latin typeface="Courier New" pitchFamily="49" charset="0"/>
              </a:rPr>
              <a:t>Person.Contact</a:t>
            </a:r>
            <a:r>
              <a:rPr lang="en-US" sz="1600" dirty="0" smtClean="0">
                <a:solidFill>
                  <a:schemeClr val="accent2"/>
                </a:solidFill>
                <a:latin typeface="Courier New" pitchFamily="49" charset="0"/>
              </a:rPr>
              <a:t> </a:t>
            </a:r>
            <a:br>
              <a:rPr lang="en-US" sz="1600" dirty="0" smtClean="0">
                <a:solidFill>
                  <a:schemeClr val="accent2"/>
                </a:solidFill>
                <a:latin typeface="Courier New" pitchFamily="49" charset="0"/>
              </a:rPr>
            </a:br>
            <a:r>
              <a:rPr lang="en-US" sz="1600" dirty="0" smtClean="0">
                <a:solidFill>
                  <a:schemeClr val="accent2"/>
                </a:solidFill>
                <a:latin typeface="Courier New" pitchFamily="49" charset="0"/>
              </a:rPr>
              <a:t>-- table</a:t>
            </a:r>
          </a:p>
          <a:p>
            <a:pPr lvl="2">
              <a:buFontTx/>
              <a:buNone/>
              <a:defRPr/>
            </a:pPr>
            <a:r>
              <a:rPr lang="en-US" sz="1600" dirty="0" smtClean="0">
                <a:solidFill>
                  <a:schemeClr val="accent2"/>
                </a:solidFill>
                <a:latin typeface="Courier New" pitchFamily="49" charset="0"/>
              </a:rPr>
              <a:t>	INSERT INTO </a:t>
            </a:r>
            <a:r>
              <a:rPr lang="en-US" sz="1600" dirty="0" err="1" smtClean="0">
                <a:solidFill>
                  <a:schemeClr val="accent2"/>
                </a:solidFill>
                <a:latin typeface="Courier New" pitchFamily="49" charset="0"/>
              </a:rPr>
              <a:t>Person.Contact</a:t>
            </a:r>
            <a:r>
              <a:rPr lang="en-US" sz="1600" dirty="0" smtClean="0">
                <a:solidFill>
                  <a:schemeClr val="accent2"/>
                </a:solidFill>
                <a:latin typeface="Courier New" pitchFamily="49" charset="0"/>
              </a:rPr>
              <a:t> VALUES (0, 'Mr.',   'Steven', NULL, 'Fleming', </a:t>
            </a:r>
            <a:r>
              <a:rPr lang="it-IT" sz="1600" dirty="0" smtClean="0">
                <a:solidFill>
                  <a:schemeClr val="accent2"/>
                </a:solidFill>
                <a:latin typeface="Courier New" pitchFamily="49" charset="0"/>
              </a:rPr>
              <a:t>NULL,   'stevenfleming@adventure-works.com', 1, </a:t>
            </a:r>
            <a:br>
              <a:rPr lang="it-IT" sz="1600" dirty="0" smtClean="0">
                <a:solidFill>
                  <a:schemeClr val="accent2"/>
                </a:solidFill>
                <a:latin typeface="Courier New" pitchFamily="49" charset="0"/>
              </a:rPr>
            </a:br>
            <a:r>
              <a:rPr lang="it-IT" sz="1600" dirty="0" smtClean="0">
                <a:solidFill>
                  <a:schemeClr val="accent2"/>
                </a:solidFill>
                <a:latin typeface="Courier New" pitchFamily="49" charset="0"/>
              </a:rPr>
              <a:t>'951-667-2401',</a:t>
            </a:r>
            <a:endParaRPr lang="en-US" sz="1600" dirty="0" smtClean="0">
              <a:solidFill>
                <a:schemeClr val="accent2"/>
              </a:solidFill>
              <a:latin typeface="Courier New" pitchFamily="49" charset="0"/>
            </a:endParaRPr>
          </a:p>
          <a:p>
            <a:pPr lvl="2">
              <a:buFontTx/>
              <a:buNone/>
              <a:defRPr/>
            </a:pPr>
            <a:r>
              <a:rPr lang="it-IT" sz="1600" dirty="0" smtClean="0">
                <a:solidFill>
                  <a:schemeClr val="accent2"/>
                </a:solidFill>
                <a:latin typeface="Courier New" pitchFamily="49" charset="0"/>
              </a:rPr>
              <a:t>	'B4802B37F8F077A6C1F2C3F50F6CD6C5379E9C79', '3sa+edf=', NULL, DEFAULT, DEFAULT)</a:t>
            </a:r>
            <a:endParaRPr lang="en-US" sz="1600" dirty="0" smtClean="0">
              <a:solidFill>
                <a:schemeClr val="accent2"/>
              </a:solidFill>
              <a:latin typeface="Courier New" pitchFamily="49" charset="0"/>
            </a:endParaRPr>
          </a:p>
          <a:p>
            <a:pPr lvl="2">
              <a:buFontTx/>
              <a:buNone/>
              <a:defRPr/>
            </a:pPr>
            <a:endParaRPr lang="en-US" sz="1600" dirty="0">
              <a:solidFill>
                <a:schemeClr val="accent2"/>
              </a:solidFill>
              <a:latin typeface="Arial" pitchFamily="34" charset="0"/>
            </a:endParaRPr>
          </a:p>
        </p:txBody>
      </p:sp>
      <p:sp>
        <p:nvSpPr>
          <p:cNvPr id="10243" name="Text Box 3"/>
          <p:cNvSpPr txBox="1">
            <a:spLocks noChangeArrowheads="1"/>
          </p:cNvSpPr>
          <p:nvPr/>
        </p:nvSpPr>
        <p:spPr bwMode="auto">
          <a:xfrm>
            <a:off x="20955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Storing Data in a Table (Contd.)</a:t>
            </a:r>
          </a:p>
        </p:txBody>
      </p:sp>
    </p:spTree>
    <p:extLst>
      <p:ext uri="{BB962C8B-B14F-4D97-AF65-F5344CB8AC3E}">
        <p14:creationId xmlns:p14="http://schemas.microsoft.com/office/powerpoint/2010/main" val="3583379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410626">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506</TotalTime>
  <Words>4100</Words>
  <Application>Microsoft Office PowerPoint</Application>
  <PresentationFormat>On-screen Show (4:3)</PresentationFormat>
  <Paragraphs>478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7</cp:revision>
  <dcterms:created xsi:type="dcterms:W3CDTF">2015-10-18T07:07:31Z</dcterms:created>
  <dcterms:modified xsi:type="dcterms:W3CDTF">2017-01-06T06:37:52Z</dcterms:modified>
</cp:coreProperties>
</file>