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EA574-9BCF-4043-A81B-3EC8A4B70348}" type="datetimeFigureOut">
              <a:rPr lang="en-IN" smtClean="0"/>
              <a:t>21-11-2016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3DBE01-FB39-4D05-B1F6-D839FE35792B}" type="slidenum">
              <a:rPr lang="en-IN" smtClean="0"/>
              <a:t>‹#›</a:t>
            </a:fld>
            <a:endParaRPr lang="en-IN"/>
          </a:p>
        </p:txBody>
      </p:sp>
    </p:spTree>
    <p:extLst>
      <p:ext uri="{BB962C8B-B14F-4D97-AF65-F5344CB8AC3E}">
        <p14:creationId xmlns:p14="http://schemas.microsoft.com/office/powerpoint/2010/main" val="252199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14689B4-77A1-4F41-AB9F-75E48FD7C0DA}" type="slidenum">
              <a:rPr lang="en-US" sz="1200"/>
              <a:pPr algn="r" eaLnBrk="1" hangingPunct="1"/>
              <a:t>3</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p:txBody>
          <a:bodyPr/>
          <a:lstStyle/>
          <a:p>
            <a:pPr>
              <a:defRPr/>
            </a:pPr>
            <a:fld id="{2AB732F4-16D3-45B7-AD18-E8DF000F0812}" type="slidenum">
              <a:rPr lang="en-US" smtClean="0"/>
              <a:pPr>
                <a:defRPr/>
              </a:pPr>
              <a:t>12</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AED59BFE-1D36-4DF8-94DE-67F9B942AFEB}" type="slidenum">
              <a:rPr lang="en-US"/>
              <a:pPr>
                <a:defRPr/>
              </a:pPr>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mtClean="0">
                <a:solidFill>
                  <a:schemeClr val="accent2"/>
                </a:solidFill>
                <a:latin typeface="Arial" charset="0"/>
                <a:cs typeface="Times New Roman" charset="0"/>
              </a:rPr>
              <a:t>Explain the components of SQL Server as follows:</a:t>
            </a:r>
          </a:p>
          <a:p>
            <a:pPr lvl="1"/>
            <a:r>
              <a:rPr lang="en-IN" smtClean="0">
                <a:solidFill>
                  <a:schemeClr val="accent2"/>
                </a:solidFill>
                <a:latin typeface="Arial" charset="0"/>
                <a:cs typeface="Times New Roman" charset="0"/>
              </a:rPr>
              <a:t>Database Engine: Provides support to store, query, process, and secure data on the database server</a:t>
            </a:r>
          </a:p>
          <a:p>
            <a:pPr lvl="1"/>
            <a:r>
              <a:rPr lang="en-IN" smtClean="0">
                <a:solidFill>
                  <a:schemeClr val="accent2"/>
                </a:solidFill>
                <a:latin typeface="Arial" charset="0"/>
                <a:cs typeface="Times New Roman" charset="0"/>
              </a:rPr>
              <a:t>Integration Services: Allow you to gather and integrate data from various disparate data sources available in an organization</a:t>
            </a:r>
          </a:p>
          <a:p>
            <a:pPr lvl="1"/>
            <a:r>
              <a:rPr lang="en-IN" smtClean="0">
                <a:solidFill>
                  <a:schemeClr val="accent2"/>
                </a:solidFill>
                <a:latin typeface="Arial" charset="0"/>
                <a:cs typeface="Times New Roman" charset="0"/>
              </a:rPr>
              <a:t>Analysis Services: Help in data analysis in a business intelligence application</a:t>
            </a:r>
          </a:p>
          <a:p>
            <a:pPr lvl="1"/>
            <a:r>
              <a:rPr lang="en-IN" smtClean="0">
                <a:solidFill>
                  <a:schemeClr val="accent2"/>
                </a:solidFill>
                <a:latin typeface="Arial" charset="0"/>
                <a:cs typeface="Times New Roman" charset="0"/>
              </a:rPr>
              <a:t>Reporting Services: Provide support to generate comprehensive reports on data in database engine or in data warehouse</a:t>
            </a:r>
            <a:endParaRPr lang="en-US" smtClean="0">
              <a:solidFill>
                <a:schemeClr val="accent2"/>
              </a:solidFill>
              <a:latin typeface="Arial" charset="0"/>
              <a:cs typeface="Times New Roman" charset="0"/>
            </a:endParaRPr>
          </a:p>
          <a:p>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35CE5EA3-1B53-48C3-9113-77935C986ED9}" type="slidenum">
              <a:rPr lang="en-US" sz="1200"/>
              <a:pPr algn="r" eaLnBrk="1" hangingPunct="1"/>
              <a:t>15</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FE350FB-ED77-4CD4-BD6B-789730377D49}" type="slidenum">
              <a:rPr lang="en-US" sz="1200"/>
              <a:pPr algn="r" eaLnBrk="1" hangingPunct="1"/>
              <a:t>16</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533BCA57-EE4A-4BAB-9057-48AA871F9712}" type="slidenum">
              <a:rPr lang="en-US" sz="1200"/>
              <a:pPr algn="r" eaLnBrk="1" hangingPunct="1"/>
              <a:t>17</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0AE9F6E9-4045-4700-B7AB-EFF67FEEF581}" type="slidenum">
              <a:rPr lang="en-US" sz="1200"/>
              <a:pPr algn="r" eaLnBrk="1" hangingPunct="1"/>
              <a:t>18</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3FCC7F1A-1E98-41C8-B670-CC5ECED62C8D}" type="slidenum">
              <a:rPr lang="en-US" sz="1200"/>
              <a:pPr algn="r" eaLnBrk="1" hangingPunct="1"/>
              <a:t>19</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EDE26FB8-A81D-4554-901F-9D31281164B8}" type="slidenum">
              <a:rPr lang="en-US" sz="1200"/>
              <a:pPr algn="r" eaLnBrk="1" hangingPunct="1"/>
              <a:t>20</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864AEC87-3B64-4DA6-983C-23EC00D8E1FE}" type="slidenum">
              <a:rPr lang="en-US" sz="1200"/>
              <a:pPr algn="r" eaLnBrk="1" hangingPunct="1"/>
              <a:t>21</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CA5CDF2C-7FDB-4C2F-8D9A-D1F719D99D9D}" type="slidenum">
              <a:rPr lang="en-US" sz="1200"/>
              <a:pPr algn="r" eaLnBrk="1" hangingPunct="1"/>
              <a:t>22</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1CE8113F-4476-45AE-B2A6-8524FD6DDA84}" type="slidenum">
              <a:rPr lang="en-US" smtClean="0"/>
              <a:pPr>
                <a:defRPr/>
              </a:pPr>
              <a:t>4</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r" eaLnBrk="1" hangingPunct="1"/>
            <a:fld id="{04F44B71-102B-4177-BF30-55919C2C4068}" type="slidenum">
              <a:rPr lang="en-US" sz="1200"/>
              <a:pPr algn="r" eaLnBrk="1" hangingPunct="1"/>
              <a:t>23</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84E985A8-A06C-42E3-9DF0-865142A5F856}" type="slidenum">
              <a:rPr lang="en-US" smtClean="0"/>
              <a:pPr>
                <a:defRPr/>
              </a:pPr>
              <a:t>24</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0A48F433-0D16-4F37-BE30-729D5D373A9B}" type="slidenum">
              <a:rPr lang="en-US" smtClean="0"/>
              <a:pPr>
                <a:defRPr/>
              </a:pPr>
              <a:t>25</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47506F73-D093-44F9-8419-6F07EDBAD883}" type="slidenum">
              <a:rPr lang="en-US" smtClean="0"/>
              <a:pPr>
                <a:defRPr/>
              </a:pPr>
              <a:t>26</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B4AF6B4F-00CB-43B8-A53B-52089B6C53DC}" type="slidenum">
              <a:rPr lang="en-US" smtClean="0"/>
              <a:pPr>
                <a:defRPr/>
              </a:pPr>
              <a:t>27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ECEB475C-E747-4625-B827-AEAB0C20A6E2}" type="slidenum">
              <a:rPr lang="en-US"/>
              <a:pPr>
                <a:defRPr/>
              </a:pPr>
              <a:t>28</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023C5A75-FC12-4C04-BB2F-696AE82E2B35}" type="slidenum">
              <a:rPr lang="en-US"/>
              <a:pPr>
                <a:defRPr/>
              </a:pPr>
              <a:t>29</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chemeClr val="accent2"/>
                </a:solidFill>
                <a:latin typeface="Arial" charset="0"/>
                <a:cs typeface="Times New Roman" charset="0"/>
              </a:rPr>
              <a:t>Emphasize on the fact that </a:t>
            </a:r>
            <a:r>
              <a:rPr lang="en-US" smtClean="0">
                <a:latin typeface="Times New Roman" charset="0"/>
              </a:rPr>
              <a:t>most </a:t>
            </a:r>
            <a:r>
              <a:rPr lang="en-US" smtClean="0">
                <a:solidFill>
                  <a:schemeClr val="accent2"/>
                </a:solidFill>
                <a:latin typeface="Arial" charset="0"/>
                <a:cs typeface="Times New Roman" charset="0"/>
              </a:rPr>
              <a:t>DBMS </a:t>
            </a:r>
            <a:r>
              <a:rPr lang="en-US" smtClean="0">
                <a:latin typeface="Times New Roman" charset="0"/>
              </a:rPr>
              <a:t>have created customized versions of the SQL language. For example, Transact-SQL (T-SQL) is a scripting language used on the SQL Server for programming. Alternatively, PL-SQL is used for programming in Oracle. T-SQL confirms to the ANSI SQL-92 standard published by ANSI and ISO in the year 1992.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65B94E08-6625-459F-A0F6-9D02CF4107A5}" type="slidenum">
              <a:rPr lang="en-US"/>
              <a:pPr>
                <a:defRPr/>
              </a:pPr>
              <a:t>30</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chemeClr val="accent2"/>
                </a:solidFill>
                <a:latin typeface="Arial" charset="0"/>
                <a:cs typeface="Times New Roman" charset="0"/>
              </a:rPr>
              <a:t>Emphasize on the fact that </a:t>
            </a:r>
            <a:r>
              <a:rPr lang="en-US" smtClean="0">
                <a:latin typeface="Times New Roman" charset="0"/>
              </a:rPr>
              <a:t>most </a:t>
            </a:r>
            <a:r>
              <a:rPr lang="en-US" smtClean="0">
                <a:solidFill>
                  <a:schemeClr val="accent2"/>
                </a:solidFill>
                <a:latin typeface="Arial" charset="0"/>
                <a:cs typeface="Times New Roman" charset="0"/>
              </a:rPr>
              <a:t>DBMS </a:t>
            </a:r>
            <a:r>
              <a:rPr lang="en-US" smtClean="0">
                <a:latin typeface="Times New Roman" charset="0"/>
              </a:rPr>
              <a:t>have created customized versions of the SQL language. For example, Transact-SQL (T-SQL) is a scripting language used on the SQL Server for programming. Alternatively, PL-SQL is used for programming in Oracle. T-SQL confirms to the ANSI SQL-92 standard published by ANSI and ISO in the year 1992.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5"/>
          <p:cNvSpPr>
            <a:spLocks noGrp="1" noChangeArrowheads="1"/>
          </p:cNvSpPr>
          <p:nvPr>
            <p:ph type="sldNum" sz="quarter" idx="5"/>
          </p:nvPr>
        </p:nvSpPr>
        <p:spPr/>
        <p:txBody>
          <a:bodyPr/>
          <a:lstStyle/>
          <a:p>
            <a:pPr>
              <a:defRPr/>
            </a:pPr>
            <a:fld id="{11F6A154-2225-45E3-8F92-7BFAEE4367D4}" type="slidenum">
              <a:rPr lang="en-US"/>
              <a:pPr>
                <a:defRPr/>
              </a:pPr>
              <a:t>31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A2B0C428-8287-496F-BAEC-2D853D696801}" type="slidenum">
              <a:rPr lang="en-US" smtClean="0"/>
              <a:pPr>
                <a:defRPr/>
              </a:pPr>
              <a:t>32</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5"/>
          <p:cNvSpPr>
            <a:spLocks noGrp="1" noChangeArrowheads="1"/>
          </p:cNvSpPr>
          <p:nvPr>
            <p:ph type="sldNum" sz="quarter" idx="5"/>
          </p:nvPr>
        </p:nvSpPr>
        <p:spPr/>
        <p:txBody>
          <a:bodyPr/>
          <a:lstStyle/>
          <a:p>
            <a:pPr>
              <a:defRPr/>
            </a:pPr>
            <a:fld id="{250A0001-E6DB-4BC7-A13D-03EBA2047C08}" type="slidenum">
              <a:rPr lang="en-US" smtClean="0"/>
              <a:pPr>
                <a:defRPr/>
              </a:pPr>
              <a:t>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06978BA9-CEE8-4411-AFDD-8F55D5D90FB5}" type="slidenum">
              <a:rPr lang="en-US" smtClean="0"/>
              <a:pPr>
                <a:defRPr/>
              </a:pPr>
              <a:t>33</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A6199481-E5A3-48EC-A475-5753C913BAEB}" type="slidenum">
              <a:rPr lang="en-US" smtClean="0"/>
              <a:pPr>
                <a:defRPr/>
              </a:pPr>
              <a:t>34</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p:txBody>
          <a:bodyPr/>
          <a:lstStyle/>
          <a:p>
            <a:pPr>
              <a:defRPr/>
            </a:pPr>
            <a:fld id="{600420F7-A2A4-46E8-967A-C096507A7722}" type="slidenum">
              <a:rPr lang="en-US" smtClean="0"/>
              <a:pPr>
                <a:defRPr/>
              </a:pPr>
              <a:t>35</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charset="0"/>
              </a:rPr>
              <a:t>You can summarize the session by running through the summary given in SG. </a:t>
            </a:r>
          </a:p>
          <a:p>
            <a:pPr eaLnBrk="1" hangingPunct="1"/>
            <a:r>
              <a:rPr lang="en-US" smtClean="0">
                <a:latin typeface="Times New Roman" charset="0"/>
              </a:rPr>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6D538DB2-DFFE-4696-ADBC-55BD97B57472}" type="slidenum">
              <a:rPr lang="en-US" smtClean="0"/>
              <a:pPr>
                <a:defRPr/>
              </a:pPr>
              <a:t>6</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E08F5545-E10C-4694-87CD-7AA484B4266F}" type="slidenum">
              <a:rPr lang="en-US" smtClean="0"/>
              <a:pPr>
                <a:defRPr/>
              </a:pPr>
              <a:t>7</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944067B3-F350-4098-8AEE-82B282EDD408}" type="slidenum">
              <a:rPr lang="en-US" smtClean="0"/>
              <a:pPr>
                <a:defRPr/>
              </a:pPr>
              <a:t>8</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5"/>
          <p:cNvSpPr>
            <a:spLocks noGrp="1" noChangeArrowheads="1"/>
          </p:cNvSpPr>
          <p:nvPr>
            <p:ph type="sldNum" sz="quarter" idx="5"/>
          </p:nvPr>
        </p:nvSpPr>
        <p:spPr/>
        <p:txBody>
          <a:bodyPr/>
          <a:lstStyle/>
          <a:p>
            <a:pPr>
              <a:defRPr/>
            </a:pPr>
            <a:fld id="{4CA44CDA-7DE6-425A-A21D-BE331840982A}" type="slidenum">
              <a:rPr lang="en-US" smtClean="0"/>
              <a:pPr>
                <a:defRPr/>
              </a:pPr>
              <a:t>9</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p:txBody>
          <a:bodyPr/>
          <a:lstStyle/>
          <a:p>
            <a:pPr>
              <a:defRPr/>
            </a:pPr>
            <a:fld id="{96DC7504-F630-4258-B6C3-1E920AF5FC99}" type="slidenum">
              <a:rPr lang="en-US" smtClean="0"/>
              <a:pPr>
                <a:defRPr/>
              </a:pPr>
              <a:t>10</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5"/>
          <p:cNvSpPr>
            <a:spLocks noGrp="1" noChangeArrowheads="1"/>
          </p:cNvSpPr>
          <p:nvPr>
            <p:ph type="sldNum" sz="quarter" idx="5"/>
          </p:nvPr>
        </p:nvSpPr>
        <p:spPr/>
        <p:txBody>
          <a:bodyPr/>
          <a:lstStyle/>
          <a:p>
            <a:pPr>
              <a:defRPr/>
            </a:pPr>
            <a:fld id="{134B9628-DC7F-4427-ADBF-98733C35C9E7}" type="slidenum">
              <a:rPr lang="en-US" smtClean="0"/>
              <a:pPr>
                <a:defRPr/>
              </a:pPr>
              <a:t>11</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latin typeface="Times New Roman" charset="0"/>
              </a:rPr>
              <a:t>Student already have learnt about type 2 SCDs in Module I. Therefore, you can start this topic by asking the following questions to students:</a:t>
            </a:r>
          </a:p>
          <a:p>
            <a:pPr marL="228600" indent="-228600" eaLnBrk="1" hangingPunct="1">
              <a:buFontTx/>
              <a:buAutoNum type="arabicPeriod"/>
            </a:pPr>
            <a:r>
              <a:rPr lang="en-US" smtClean="0">
                <a:latin typeface="Times New Roman" charset="0"/>
              </a:rPr>
              <a:t>What are type 2 SCDs?</a:t>
            </a:r>
          </a:p>
          <a:p>
            <a:pPr marL="228600" indent="-228600" eaLnBrk="1" hangingPunct="1">
              <a:buFontTx/>
              <a:buAutoNum type="arabicPeriod"/>
            </a:pPr>
            <a:r>
              <a:rPr lang="en-US" smtClean="0">
                <a:latin typeface="Times New Roman" charset="0"/>
              </a:rPr>
              <a:t>Given an example to explain type 2 SCDs.</a:t>
            </a:r>
          </a:p>
          <a:p>
            <a:pPr marL="228600" indent="-228600" eaLnBrk="1" hangingPunct="1"/>
            <a:r>
              <a:rPr lang="en-US" smtClean="0">
                <a:latin typeface="Times New Roman" charset="0"/>
              </a:rPr>
              <a:t>This will recapitulate what they have learnt about type 2 SCD in Module 1. </a:t>
            </a:r>
          </a:p>
          <a:p>
            <a:pPr marL="228600" indent="-228600" eaLnBrk="1" hangingPunct="1"/>
            <a:r>
              <a:rPr lang="en-US" smtClean="0">
                <a:latin typeface="Times New Roman" charset="0"/>
              </a:rPr>
              <a:t>Now explain the strategy to update the data into these dimension tables with help the example given in SG.</a:t>
            </a:r>
          </a:p>
          <a:p>
            <a:pPr marL="228600" indent="-228600" eaLnBrk="1" hangingPunct="1"/>
            <a:r>
              <a:rPr lang="en-US" smtClean="0">
                <a:latin typeface="Times New Roman" charset="0"/>
              </a:rPr>
              <a:t>After explaining the examples, you can ask students to think of an example of a type 2 SCD and then tell the strategy to update the data into this dimension table.</a:t>
            </a:r>
          </a:p>
          <a:p>
            <a:pPr marL="228600" indent="-228600" eaLnBrk="1" hangingPunct="1"/>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F662483-7BEA-492B-A92D-18B6378F23B4}" type="datetimeFigureOut">
              <a:rPr lang="en-IN" smtClean="0"/>
              <a:t>21-11-2016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69F7397-5DC5-4197-BF40-5120FA6F81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9F7397-5DC5-4197-BF40-5120FA6F81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9F7397-5DC5-4197-BF40-5120FA6F81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9F7397-5DC5-4197-BF40-5120FA6F81E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69F7397-5DC5-4197-BF40-5120FA6F81E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69F7397-5DC5-4197-BF40-5120FA6F81E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69F7397-5DC5-4197-BF40-5120FA6F81E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69F7397-5DC5-4197-BF40-5120FA6F81E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F662483-7BEA-492B-A92D-18B6378F23B4}" type="datetimeFigureOut">
              <a:rPr lang="en-IN" smtClean="0"/>
              <a:t>21-11-2016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69F7397-5DC5-4197-BF40-5120FA6F81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F662483-7BEA-492B-A92D-18B6378F23B4}" type="datetimeFigureOut">
              <a:rPr lang="en-IN" smtClean="0"/>
              <a:t>21-11-2016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69F7397-5DC5-4197-BF40-5120FA6F81E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F662483-7BEA-492B-A92D-18B6378F23B4}" type="datetimeFigureOut">
              <a:rPr lang="en-IN" smtClean="0"/>
              <a:t>21-11-2016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69F7397-5DC5-4197-BF40-5120FA6F81E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F662483-7BEA-492B-A92D-18B6378F23B4}" type="datetimeFigureOut">
              <a:rPr lang="en-IN" smtClean="0"/>
              <a:t>21-11-2016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69F7397-5DC5-4197-BF40-5120FA6F81E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20000"/>
              </a:spcBef>
              <a:buFontTx/>
              <a:buBlip>
                <a:blip r:embed="rId2"/>
              </a:buBlip>
            </a:pPr>
            <a:r>
              <a:rPr lang="en-US">
                <a:solidFill>
                  <a:schemeClr val="accent2"/>
                </a:solidFill>
                <a:latin typeface="Arial" charset="0"/>
                <a:cs typeface="Times New Roman" charset="0"/>
              </a:rPr>
              <a:t>Aspiring Database Developers should be able to efficiently query and maintain databases. </a:t>
            </a:r>
          </a:p>
          <a:p>
            <a:pPr eaLnBrk="1" hangingPunct="1">
              <a:spcBef>
                <a:spcPct val="20000"/>
              </a:spcBef>
              <a:buFontTx/>
              <a:buBlip>
                <a:blip r:embed="rId2"/>
              </a:buBlip>
            </a:pPr>
            <a:r>
              <a:rPr lang="en-US">
                <a:solidFill>
                  <a:schemeClr val="accent2"/>
                </a:solidFill>
                <a:latin typeface="Arial" charset="0"/>
                <a:cs typeface="Times New Roman" charset="0"/>
              </a:rPr>
              <a:t>This module will help students learn the Structured Query Language (SQL) to query and manage databases.</a:t>
            </a: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GB" b="1">
                <a:solidFill>
                  <a:srgbClr val="FF0000"/>
                </a:solidFill>
                <a:latin typeface="Tahoma" pitchFamily="34" charset="0"/>
                <a:cs typeface="Times New Roman" charset="0"/>
              </a:rPr>
              <a:t>Rationale</a:t>
            </a:r>
          </a:p>
        </p:txBody>
      </p:sp>
    </p:spTree>
    <p:extLst>
      <p:ext uri="{BB962C8B-B14F-4D97-AF65-F5344CB8AC3E}">
        <p14:creationId xmlns:p14="http://schemas.microsoft.com/office/powerpoint/2010/main" val="98069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N-tier architecture:</a:t>
            </a:r>
          </a:p>
          <a:p>
            <a:pPr lvl="1">
              <a:buFontTx/>
              <a:buBlip>
                <a:blip r:embed="rId4"/>
              </a:buBlip>
              <a:defRPr/>
            </a:pPr>
            <a:r>
              <a:rPr lang="en-US" sz="1800" kern="1200" dirty="0" smtClean="0">
                <a:solidFill>
                  <a:schemeClr val="accent2"/>
                </a:solidFill>
                <a:latin typeface="Arial" charset="0"/>
                <a:ea typeface="+mn-ea"/>
                <a:cs typeface="Times New Roman" pitchFamily="18" charset="0"/>
              </a:rPr>
              <a:t>Is also called as multi-tier architecture. </a:t>
            </a:r>
          </a:p>
          <a:p>
            <a:pPr lvl="1">
              <a:buFontTx/>
              <a:buBlip>
                <a:blip r:embed="rId4"/>
              </a:buBlip>
              <a:defRPr/>
            </a:pPr>
            <a:r>
              <a:rPr lang="en-US" sz="1800" kern="1200" dirty="0" smtClean="0">
                <a:solidFill>
                  <a:schemeClr val="accent2"/>
                </a:solidFill>
                <a:latin typeface="Arial" charset="0"/>
                <a:ea typeface="+mn-ea"/>
                <a:cs typeface="Times New Roman" pitchFamily="18" charset="0"/>
              </a:rPr>
              <a:t>Has one component near the client tier, which is responsible to do the client side validation and send the data to the presentation tier. </a:t>
            </a: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Role of a Database Server (Contd.)</a:t>
            </a:r>
          </a:p>
        </p:txBody>
      </p:sp>
    </p:spTree>
    <p:extLst>
      <p:ext uri="{BB962C8B-B14F-4D97-AF65-F5344CB8AC3E}">
        <p14:creationId xmlns:p14="http://schemas.microsoft.com/office/powerpoint/2010/main" val="2151443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Tx/>
              <a:buBlip>
                <a:blip r:embed="rId3"/>
              </a:buBlip>
              <a:defRPr/>
            </a:pPr>
            <a:r>
              <a:rPr lang="en-US" sz="2000" dirty="0" smtClean="0">
                <a:solidFill>
                  <a:schemeClr val="accent2"/>
                </a:solidFill>
                <a:latin typeface="Arial" charset="0"/>
                <a:cs typeface="Times New Roman" pitchFamily="18" charset="0"/>
              </a:rPr>
              <a:t>The n-tier architecture consists of the following layers:</a:t>
            </a:r>
          </a:p>
          <a:p>
            <a:pPr lvl="1">
              <a:buFontTx/>
              <a:buBlip>
                <a:blip r:embed="rId4"/>
              </a:buBlip>
              <a:defRPr/>
            </a:pPr>
            <a:r>
              <a:rPr lang="en-US" sz="1800" kern="1200" dirty="0" smtClean="0">
                <a:solidFill>
                  <a:schemeClr val="accent2"/>
                </a:solidFill>
                <a:latin typeface="Arial" charset="0"/>
                <a:ea typeface="+mn-ea"/>
                <a:cs typeface="Times New Roman" pitchFamily="18" charset="0"/>
              </a:rPr>
              <a:t>Client tier</a:t>
            </a:r>
          </a:p>
          <a:p>
            <a:pPr lvl="1">
              <a:buFontTx/>
              <a:buBlip>
                <a:blip r:embed="rId4"/>
              </a:buBlip>
              <a:defRPr/>
            </a:pPr>
            <a:r>
              <a:rPr lang="en-US" sz="1800" kern="1200" dirty="0" smtClean="0">
                <a:solidFill>
                  <a:schemeClr val="accent2"/>
                </a:solidFill>
                <a:latin typeface="Arial" charset="0"/>
                <a:ea typeface="+mn-ea"/>
                <a:cs typeface="Times New Roman" pitchFamily="18" charset="0"/>
              </a:rPr>
              <a:t>UI-centric processing components </a:t>
            </a:r>
          </a:p>
          <a:p>
            <a:pPr lvl="1">
              <a:buFontTx/>
              <a:buBlip>
                <a:blip r:embed="rId4"/>
              </a:buBlip>
              <a:defRPr/>
            </a:pPr>
            <a:r>
              <a:rPr lang="en-US" sz="1800" kern="1200" dirty="0" smtClean="0">
                <a:solidFill>
                  <a:schemeClr val="accent2"/>
                </a:solidFill>
                <a:latin typeface="Arial" charset="0"/>
                <a:ea typeface="+mn-ea"/>
                <a:cs typeface="Times New Roman" pitchFamily="18" charset="0"/>
              </a:rPr>
              <a:t>Data-centric processing objects</a:t>
            </a:r>
          </a:p>
          <a:p>
            <a:pPr lvl="1">
              <a:buFontTx/>
              <a:buBlip>
                <a:blip r:embed="rId4"/>
              </a:buBlip>
              <a:defRPr/>
            </a:pPr>
            <a:r>
              <a:rPr lang="en-US" sz="1800" kern="1200" dirty="0" smtClean="0">
                <a:solidFill>
                  <a:schemeClr val="accent2"/>
                </a:solidFill>
                <a:latin typeface="Arial" charset="0"/>
                <a:ea typeface="+mn-ea"/>
                <a:cs typeface="Times New Roman" pitchFamily="18" charset="0"/>
              </a:rPr>
              <a:t>Database server</a:t>
            </a:r>
          </a:p>
        </p:txBody>
      </p:sp>
      <p:sp>
        <p:nvSpPr>
          <p:cNvPr id="122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Role of a Database Server (Contd.)</a:t>
            </a:r>
          </a:p>
        </p:txBody>
      </p:sp>
    </p:spTree>
    <p:extLst>
      <p:ext uri="{BB962C8B-B14F-4D97-AF65-F5344CB8AC3E}">
        <p14:creationId xmlns:p14="http://schemas.microsoft.com/office/powerpoint/2010/main" val="3710929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bwMode="auto">
          <a:xfrm>
            <a:off x="1524000" y="1600200"/>
            <a:ext cx="7313613" cy="6858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The following figure shows the architecture of the Web applications.</a:t>
            </a:r>
          </a:p>
        </p:txBody>
      </p:sp>
      <p:sp>
        <p:nvSpPr>
          <p:cNvPr id="133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Role of a Database Server (Contd.)</a:t>
            </a:r>
          </a:p>
        </p:txBody>
      </p:sp>
      <p:pic>
        <p:nvPicPr>
          <p:cNvPr id="13316" name="Picture 2" descr="E:\Divya\Diagrams for slides\nti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438400"/>
            <a:ext cx="5410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rot="10800000">
            <a:off x="5029200" y="2667000"/>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7467600" y="2133600"/>
            <a:ext cx="1600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The clients make requests to and receive responses from the Web server.</a:t>
            </a:r>
          </a:p>
        </p:txBody>
      </p:sp>
      <p:cxnSp>
        <p:nvCxnSpPr>
          <p:cNvPr id="8" name="Straight Arrow Connector 7"/>
          <p:cNvCxnSpPr>
            <a:stCxn id="9" idx="1"/>
          </p:cNvCxnSpPr>
          <p:nvPr/>
        </p:nvCxnSpPr>
        <p:spPr>
          <a:xfrm rot="10800000" flipV="1">
            <a:off x="4953000" y="4799013"/>
            <a:ext cx="25146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467600" y="4214813"/>
            <a:ext cx="16002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The Web server transfers the request for data to a database server.</a:t>
            </a:r>
          </a:p>
        </p:txBody>
      </p:sp>
    </p:spTree>
    <p:extLst>
      <p:ext uri="{BB962C8B-B14F-4D97-AF65-F5344CB8AC3E}">
        <p14:creationId xmlns:p14="http://schemas.microsoft.com/office/powerpoint/2010/main" val="3795330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10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1000"/>
                                        <p:tgtEl>
                                          <p:spTgt spid="9"/>
                                        </p:tgtEl>
                                      </p:cBhvr>
                                    </p:animEffect>
                                  </p:childTnLst>
                                </p:cTn>
                              </p:par>
                              <p:par>
                                <p:cTn id="16" presetID="5"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2971800"/>
            <a:ext cx="1187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bwMode="auto">
          <a:xfrm>
            <a:off x="4343400" y="2057400"/>
            <a:ext cx="36576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0" name="TextBox 5"/>
          <p:cNvSpPr txBox="1">
            <a:spLocks noChangeArrowheads="1"/>
          </p:cNvSpPr>
          <p:nvPr/>
        </p:nvSpPr>
        <p:spPr bwMode="auto">
          <a:xfrm>
            <a:off x="4545013" y="2301875"/>
            <a:ext cx="3048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00000"/>
                </a:solidFill>
                <a:latin typeface="Arial" charset="0"/>
              </a:rPr>
              <a:t>What are the components of SQL Server?</a:t>
            </a:r>
          </a:p>
        </p:txBody>
      </p:sp>
      <p:sp>
        <p:nvSpPr>
          <p:cNvPr id="14341"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a:t>
            </a:r>
          </a:p>
        </p:txBody>
      </p:sp>
    </p:spTree>
    <p:extLst>
      <p:ext uri="{BB962C8B-B14F-4D97-AF65-F5344CB8AC3E}">
        <p14:creationId xmlns:p14="http://schemas.microsoft.com/office/powerpoint/2010/main" val="276483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2209800" y="2667000"/>
            <a:ext cx="5943600" cy="2819400"/>
          </a:xfrm>
          <a:prstGeom prst="rect">
            <a:avLst/>
          </a:prstGeom>
          <a:solidFill>
            <a:srgbClr val="9DDAFF"/>
          </a:solidFill>
          <a:ln w="28575">
            <a:solidFill>
              <a:srgbClr val="0068A8"/>
            </a:solidFill>
            <a:miter lim="800000"/>
            <a:headEnd/>
            <a:tailEnd/>
          </a:ln>
        </p:spPr>
        <p:txBody>
          <a:bodyPr wrap="none" anchor="ctr"/>
          <a:lstStyle/>
          <a:p>
            <a:endParaRPr lang="en-US"/>
          </a:p>
        </p:txBody>
      </p:sp>
      <p:sp>
        <p:nvSpPr>
          <p:cNvPr id="15363" name="Text Box 26"/>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a:t>
            </a:r>
          </a:p>
        </p:txBody>
      </p:sp>
      <p:grpSp>
        <p:nvGrpSpPr>
          <p:cNvPr id="2" name="Group 6"/>
          <p:cNvGrpSpPr>
            <a:grpSpLocks/>
          </p:cNvGrpSpPr>
          <p:nvPr/>
        </p:nvGrpSpPr>
        <p:grpSpPr bwMode="auto">
          <a:xfrm>
            <a:off x="2314575" y="4916488"/>
            <a:ext cx="5791200" cy="493712"/>
            <a:chOff x="1380" y="1768"/>
            <a:chExt cx="3648" cy="311"/>
          </a:xfrm>
        </p:grpSpPr>
        <p:sp>
          <p:nvSpPr>
            <p:cNvPr id="15383" name="Rectangle 7"/>
            <p:cNvSpPr>
              <a:spLocks noChangeArrowheads="1"/>
            </p:cNvSpPr>
            <p:nvPr/>
          </p:nvSpPr>
          <p:spPr bwMode="auto">
            <a:xfrm>
              <a:off x="1380" y="1768"/>
              <a:ext cx="3648" cy="311"/>
            </a:xfrm>
            <a:prstGeom prst="rect">
              <a:avLst/>
            </a:prstGeom>
            <a:solidFill>
              <a:srgbClr val="BDFFEE"/>
            </a:solidFill>
            <a:ln w="9525">
              <a:solidFill>
                <a:srgbClr val="039FFF"/>
              </a:solidFill>
              <a:miter lim="800000"/>
              <a:headEnd/>
              <a:tailEnd/>
            </a:ln>
          </p:spPr>
          <p:txBody>
            <a:bodyPr wrap="none" anchor="ctr"/>
            <a:lstStyle/>
            <a:p>
              <a:endParaRPr lang="en-US"/>
            </a:p>
          </p:txBody>
        </p:sp>
        <p:sp>
          <p:nvSpPr>
            <p:cNvPr id="15384" name="Text Box 8"/>
            <p:cNvSpPr txBox="1">
              <a:spLocks noChangeArrowheads="1"/>
            </p:cNvSpPr>
            <p:nvPr/>
          </p:nvSpPr>
          <p:spPr bwMode="auto">
            <a:xfrm>
              <a:off x="1826" y="1771"/>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3B790D"/>
                  </a:solidFill>
                  <a:latin typeface="Verdana" pitchFamily="34" charset="0"/>
                </a:rPr>
                <a:t>Reporting Services</a:t>
              </a:r>
              <a:endParaRPr lang="en-IN" sz="1800" b="1">
                <a:solidFill>
                  <a:srgbClr val="3B790D"/>
                </a:solidFill>
                <a:latin typeface="Verdana" pitchFamily="34" charset="0"/>
              </a:endParaRPr>
            </a:p>
          </p:txBody>
        </p:sp>
      </p:grpSp>
      <p:grpSp>
        <p:nvGrpSpPr>
          <p:cNvPr id="3" name="Group 9"/>
          <p:cNvGrpSpPr>
            <a:grpSpLocks/>
          </p:cNvGrpSpPr>
          <p:nvPr/>
        </p:nvGrpSpPr>
        <p:grpSpPr bwMode="auto">
          <a:xfrm>
            <a:off x="2314575" y="4459288"/>
            <a:ext cx="5791200" cy="493712"/>
            <a:chOff x="1380" y="2080"/>
            <a:chExt cx="3648" cy="311"/>
          </a:xfrm>
        </p:grpSpPr>
        <p:sp>
          <p:nvSpPr>
            <p:cNvPr id="15381" name="Rectangle 10"/>
            <p:cNvSpPr>
              <a:spLocks noChangeArrowheads="1"/>
            </p:cNvSpPr>
            <p:nvPr/>
          </p:nvSpPr>
          <p:spPr bwMode="auto">
            <a:xfrm>
              <a:off x="1380" y="2080"/>
              <a:ext cx="3648" cy="311"/>
            </a:xfrm>
            <a:prstGeom prst="rect">
              <a:avLst/>
            </a:prstGeom>
            <a:solidFill>
              <a:srgbClr val="FFFFC1"/>
            </a:solidFill>
            <a:ln w="9525">
              <a:solidFill>
                <a:srgbClr val="039FFF"/>
              </a:solidFill>
              <a:miter lim="800000"/>
              <a:headEnd/>
              <a:tailEnd/>
            </a:ln>
          </p:spPr>
          <p:txBody>
            <a:bodyPr wrap="none" anchor="ctr"/>
            <a:lstStyle/>
            <a:p>
              <a:endParaRPr lang="en-US"/>
            </a:p>
          </p:txBody>
        </p:sp>
        <p:sp>
          <p:nvSpPr>
            <p:cNvPr id="15382" name="Text Box 11"/>
            <p:cNvSpPr txBox="1">
              <a:spLocks noChangeArrowheads="1"/>
            </p:cNvSpPr>
            <p:nvPr/>
          </p:nvSpPr>
          <p:spPr bwMode="auto">
            <a:xfrm>
              <a:off x="1826" y="2098"/>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B47800"/>
                  </a:solidFill>
                  <a:latin typeface="Verdana" pitchFamily="34" charset="0"/>
                </a:rPr>
                <a:t>Analysis Services</a:t>
              </a:r>
              <a:endParaRPr lang="en-IN" sz="1800" b="1">
                <a:solidFill>
                  <a:srgbClr val="B47800"/>
                </a:solidFill>
                <a:latin typeface="Verdana" pitchFamily="34" charset="0"/>
              </a:endParaRPr>
            </a:p>
          </p:txBody>
        </p:sp>
      </p:grpSp>
      <p:grpSp>
        <p:nvGrpSpPr>
          <p:cNvPr id="4" name="Group 12"/>
          <p:cNvGrpSpPr>
            <a:grpSpLocks/>
          </p:cNvGrpSpPr>
          <p:nvPr/>
        </p:nvGrpSpPr>
        <p:grpSpPr bwMode="auto">
          <a:xfrm>
            <a:off x="2314575" y="3962400"/>
            <a:ext cx="5791200" cy="493713"/>
            <a:chOff x="1380" y="2386"/>
            <a:chExt cx="3648" cy="311"/>
          </a:xfrm>
        </p:grpSpPr>
        <p:sp>
          <p:nvSpPr>
            <p:cNvPr id="15379" name="Rectangle 13"/>
            <p:cNvSpPr>
              <a:spLocks noChangeArrowheads="1"/>
            </p:cNvSpPr>
            <p:nvPr/>
          </p:nvSpPr>
          <p:spPr bwMode="auto">
            <a:xfrm>
              <a:off x="1380" y="2386"/>
              <a:ext cx="3648" cy="311"/>
            </a:xfrm>
            <a:prstGeom prst="rect">
              <a:avLst/>
            </a:prstGeom>
            <a:solidFill>
              <a:srgbClr val="FFEFEF"/>
            </a:solidFill>
            <a:ln w="9525">
              <a:solidFill>
                <a:srgbClr val="039FFF"/>
              </a:solidFill>
              <a:miter lim="800000"/>
              <a:headEnd/>
              <a:tailEnd/>
            </a:ln>
          </p:spPr>
          <p:txBody>
            <a:bodyPr wrap="none" anchor="ctr"/>
            <a:lstStyle/>
            <a:p>
              <a:endParaRPr lang="en-US"/>
            </a:p>
          </p:txBody>
        </p:sp>
        <p:sp>
          <p:nvSpPr>
            <p:cNvPr id="15380" name="Text Box 14"/>
            <p:cNvSpPr txBox="1">
              <a:spLocks noChangeArrowheads="1"/>
            </p:cNvSpPr>
            <p:nvPr/>
          </p:nvSpPr>
          <p:spPr bwMode="auto">
            <a:xfrm>
              <a:off x="1826" y="24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A80000"/>
                  </a:solidFill>
                  <a:latin typeface="Verdana" pitchFamily="34" charset="0"/>
                </a:rPr>
                <a:t>Integration Services</a:t>
              </a:r>
              <a:endParaRPr lang="en-IN" sz="1800" b="1">
                <a:solidFill>
                  <a:srgbClr val="A80000"/>
                </a:solidFill>
                <a:latin typeface="Verdana" pitchFamily="34" charset="0"/>
              </a:endParaRPr>
            </a:p>
          </p:txBody>
        </p:sp>
      </p:grpSp>
      <p:grpSp>
        <p:nvGrpSpPr>
          <p:cNvPr id="15367" name="Group 15"/>
          <p:cNvGrpSpPr>
            <a:grpSpLocks/>
          </p:cNvGrpSpPr>
          <p:nvPr/>
        </p:nvGrpSpPr>
        <p:grpSpPr bwMode="auto">
          <a:xfrm>
            <a:off x="2209800" y="2790825"/>
            <a:ext cx="5905500" cy="1171575"/>
            <a:chOff x="1314" y="2698"/>
            <a:chExt cx="3720" cy="738"/>
          </a:xfrm>
        </p:grpSpPr>
        <p:sp>
          <p:nvSpPr>
            <p:cNvPr id="15369" name="Rectangle 16"/>
            <p:cNvSpPr>
              <a:spLocks noChangeArrowheads="1"/>
            </p:cNvSpPr>
            <p:nvPr/>
          </p:nvSpPr>
          <p:spPr bwMode="auto">
            <a:xfrm>
              <a:off x="1380" y="2698"/>
              <a:ext cx="3648" cy="738"/>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0" name="Rectangle 17"/>
            <p:cNvSpPr>
              <a:spLocks noChangeArrowheads="1"/>
            </p:cNvSpPr>
            <p:nvPr/>
          </p:nvSpPr>
          <p:spPr bwMode="auto">
            <a:xfrm>
              <a:off x="2340"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1" name="Text Box 18"/>
            <p:cNvSpPr txBox="1">
              <a:spLocks noChangeArrowheads="1"/>
            </p:cNvSpPr>
            <p:nvPr/>
          </p:nvSpPr>
          <p:spPr bwMode="auto">
            <a:xfrm>
              <a:off x="2066" y="306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Replication </a:t>
              </a:r>
              <a:endParaRPr lang="en-IN" sz="1600">
                <a:solidFill>
                  <a:srgbClr val="0000AC"/>
                </a:solidFill>
                <a:latin typeface="Verdana" pitchFamily="34" charset="0"/>
              </a:endParaRPr>
            </a:p>
          </p:txBody>
        </p:sp>
        <p:sp>
          <p:nvSpPr>
            <p:cNvPr id="15372" name="Rectangle 19"/>
            <p:cNvSpPr>
              <a:spLocks noChangeArrowheads="1"/>
            </p:cNvSpPr>
            <p:nvPr/>
          </p:nvSpPr>
          <p:spPr bwMode="auto">
            <a:xfrm>
              <a:off x="1428" y="2960"/>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3" name="Text Box 20"/>
            <p:cNvSpPr txBox="1">
              <a:spLocks noChangeArrowheads="1"/>
            </p:cNvSpPr>
            <p:nvPr/>
          </p:nvSpPr>
          <p:spPr bwMode="auto">
            <a:xfrm>
              <a:off x="1314" y="2986"/>
              <a:ext cx="9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eaLnBrk="1" hangingPunct="1">
                <a:spcBef>
                  <a:spcPct val="50000"/>
                </a:spcBef>
              </a:pPr>
              <a:r>
                <a:rPr lang="en-US" sz="1600">
                  <a:solidFill>
                    <a:srgbClr val="0000AC"/>
                  </a:solidFill>
                  <a:latin typeface="Verdana" pitchFamily="34" charset="0"/>
                </a:rPr>
                <a:t>Service Broker</a:t>
              </a:r>
            </a:p>
          </p:txBody>
        </p:sp>
        <p:sp>
          <p:nvSpPr>
            <p:cNvPr id="15374" name="Rectangle 21"/>
            <p:cNvSpPr>
              <a:spLocks noChangeArrowheads="1"/>
            </p:cNvSpPr>
            <p:nvPr/>
          </p:nvSpPr>
          <p:spPr bwMode="auto">
            <a:xfrm>
              <a:off x="3234"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5" name="Text Box 22"/>
            <p:cNvSpPr txBox="1">
              <a:spLocks noChangeArrowheads="1"/>
            </p:cNvSpPr>
            <p:nvPr/>
          </p:nvSpPr>
          <p:spPr bwMode="auto">
            <a:xfrm>
              <a:off x="2994" y="3004"/>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Full-Text Search</a:t>
              </a:r>
              <a:endParaRPr lang="en-IN" sz="1600">
                <a:solidFill>
                  <a:srgbClr val="0000AC"/>
                </a:solidFill>
                <a:latin typeface="Verdana" pitchFamily="34" charset="0"/>
              </a:endParaRPr>
            </a:p>
          </p:txBody>
        </p:sp>
        <p:sp>
          <p:nvSpPr>
            <p:cNvPr id="15376" name="Rectangle 23"/>
            <p:cNvSpPr>
              <a:spLocks noChangeArrowheads="1"/>
            </p:cNvSpPr>
            <p:nvPr/>
          </p:nvSpPr>
          <p:spPr bwMode="auto">
            <a:xfrm>
              <a:off x="4122"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15377" name="Text Box 24"/>
            <p:cNvSpPr txBox="1">
              <a:spLocks noChangeArrowheads="1"/>
            </p:cNvSpPr>
            <p:nvPr/>
          </p:nvSpPr>
          <p:spPr bwMode="auto">
            <a:xfrm>
              <a:off x="3810" y="3004"/>
              <a:ext cx="12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Notification Services</a:t>
              </a:r>
              <a:endParaRPr lang="en-IN" sz="1600">
                <a:solidFill>
                  <a:srgbClr val="0000AC"/>
                </a:solidFill>
                <a:latin typeface="Verdana" pitchFamily="34" charset="0"/>
              </a:endParaRPr>
            </a:p>
          </p:txBody>
        </p:sp>
        <p:sp>
          <p:nvSpPr>
            <p:cNvPr id="15378" name="Text Box 25"/>
            <p:cNvSpPr txBox="1">
              <a:spLocks noChangeArrowheads="1"/>
            </p:cNvSpPr>
            <p:nvPr/>
          </p:nvSpPr>
          <p:spPr bwMode="auto">
            <a:xfrm>
              <a:off x="1832" y="2716"/>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0000AC"/>
                  </a:solidFill>
                  <a:latin typeface="Verdana" pitchFamily="34" charset="0"/>
                </a:rPr>
                <a:t>Database Engine</a:t>
              </a:r>
              <a:endParaRPr lang="en-IN" sz="1800" b="1">
                <a:solidFill>
                  <a:srgbClr val="0000AC"/>
                </a:solidFill>
                <a:latin typeface="Verdana" pitchFamily="34" charset="0"/>
              </a:endParaRPr>
            </a:p>
          </p:txBody>
        </p:sp>
      </p:grpSp>
      <p:sp>
        <p:nvSpPr>
          <p:cNvPr id="15368" name="Rectangle 31"/>
          <p:cNvSpPr>
            <a:spLocks noChangeArrowheads="1"/>
          </p:cNvSpPr>
          <p:nvPr/>
        </p:nvSpPr>
        <p:spPr bwMode="auto">
          <a:xfrm>
            <a:off x="1525588" y="1598613"/>
            <a:ext cx="6780212" cy="5349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en-US">
                <a:solidFill>
                  <a:schemeClr val="accent2"/>
                </a:solidFill>
                <a:latin typeface="Arial" charset="0"/>
                <a:cs typeface="Times New Roman" charset="0"/>
              </a:rPr>
              <a:t>The following figure displays the components of SQL Server</a:t>
            </a:r>
            <a:r>
              <a:rPr lang="en-IN">
                <a:solidFill>
                  <a:schemeClr val="accent2"/>
                </a:solidFill>
                <a:latin typeface="Arial" charset="0"/>
                <a:cs typeface="Times New Roman" charset="0"/>
              </a:rPr>
              <a:t>.</a:t>
            </a:r>
          </a:p>
        </p:txBody>
      </p:sp>
    </p:spTree>
    <p:extLst>
      <p:ext uri="{BB962C8B-B14F-4D97-AF65-F5344CB8AC3E}">
        <p14:creationId xmlns:p14="http://schemas.microsoft.com/office/powerpoint/2010/main" val="3995281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1830388" y="1600200"/>
            <a:ext cx="7313612" cy="42672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Database engine: </a:t>
            </a:r>
          </a:p>
          <a:p>
            <a:pPr lvl="1">
              <a:buFontTx/>
              <a:buBlip>
                <a:blip r:embed="rId4"/>
              </a:buBlip>
              <a:defRPr/>
            </a:pPr>
            <a:r>
              <a:rPr lang="en-US" sz="1800" kern="1200" dirty="0" smtClean="0">
                <a:solidFill>
                  <a:schemeClr val="accent2"/>
                </a:solidFill>
                <a:latin typeface="Arial" charset="0"/>
                <a:ea typeface="+mn-ea"/>
                <a:cs typeface="Times New Roman" pitchFamily="18" charset="0"/>
              </a:rPr>
              <a:t>Provides support to store, query, process, and secure data on the database server. </a:t>
            </a:r>
          </a:p>
          <a:p>
            <a:pPr lvl="1">
              <a:buFontTx/>
              <a:buBlip>
                <a:blip r:embed="rId4"/>
              </a:buBlip>
              <a:defRPr/>
            </a:pPr>
            <a:r>
              <a:rPr lang="en-US" sz="1800" kern="1200" dirty="0" smtClean="0">
                <a:solidFill>
                  <a:schemeClr val="accent2"/>
                </a:solidFill>
                <a:latin typeface="Arial" charset="0"/>
                <a:ea typeface="+mn-ea"/>
                <a:cs typeface="Times New Roman" pitchFamily="18" charset="0"/>
              </a:rPr>
              <a:t>Allows you to create and manage database objects, such as tables.</a:t>
            </a:r>
          </a:p>
          <a:p>
            <a:pPr lvl="1">
              <a:buFontTx/>
              <a:buBlip>
                <a:blip r:embed="rId4"/>
              </a:buBlip>
              <a:defRPr/>
            </a:pPr>
            <a:r>
              <a:rPr lang="en-US" sz="1800" kern="1200" dirty="0" smtClean="0">
                <a:solidFill>
                  <a:schemeClr val="accent2"/>
                </a:solidFill>
                <a:latin typeface="Arial" charset="0"/>
                <a:ea typeface="+mn-ea"/>
                <a:cs typeface="Times New Roman" pitchFamily="18" charset="0"/>
              </a:rPr>
              <a:t>Provides the following background services:</a:t>
            </a:r>
          </a:p>
          <a:p>
            <a:pPr lvl="2">
              <a:buFontTx/>
              <a:buBlip>
                <a:blip r:embed="rId4"/>
              </a:buBlip>
              <a:defRPr/>
            </a:pPr>
            <a:r>
              <a:rPr lang="en-US" sz="1600" kern="1200" dirty="0" smtClean="0">
                <a:solidFill>
                  <a:schemeClr val="accent2"/>
                </a:solidFill>
                <a:latin typeface="Arial" charset="0"/>
                <a:cs typeface="Times New Roman" pitchFamily="18" charset="0"/>
              </a:rPr>
              <a:t>Service broker</a:t>
            </a:r>
          </a:p>
          <a:p>
            <a:pPr lvl="2">
              <a:buFontTx/>
              <a:buBlip>
                <a:blip r:embed="rId4"/>
              </a:buBlip>
              <a:defRPr/>
            </a:pPr>
            <a:r>
              <a:rPr lang="en-US" sz="1600" kern="1200" dirty="0" smtClean="0">
                <a:solidFill>
                  <a:schemeClr val="accent2"/>
                </a:solidFill>
                <a:latin typeface="Arial" charset="0"/>
                <a:cs typeface="Times New Roman" pitchFamily="18" charset="0"/>
              </a:rPr>
              <a:t>Replication</a:t>
            </a:r>
          </a:p>
          <a:p>
            <a:pPr lvl="2">
              <a:buFontTx/>
              <a:buBlip>
                <a:blip r:embed="rId4"/>
              </a:buBlip>
              <a:defRPr/>
            </a:pPr>
            <a:r>
              <a:rPr lang="en-US" sz="1600" kern="1200" dirty="0" smtClean="0">
                <a:solidFill>
                  <a:schemeClr val="accent2"/>
                </a:solidFill>
                <a:latin typeface="Arial" charset="0"/>
                <a:cs typeface="Times New Roman" pitchFamily="18" charset="0"/>
              </a:rPr>
              <a:t>Full-text search</a:t>
            </a:r>
          </a:p>
          <a:p>
            <a:pPr lvl="2">
              <a:buFontTx/>
              <a:buBlip>
                <a:blip r:embed="rId4"/>
              </a:buBlip>
              <a:defRPr/>
            </a:pPr>
            <a:r>
              <a:rPr lang="en-US" sz="1600" kern="1200" dirty="0" smtClean="0">
                <a:solidFill>
                  <a:schemeClr val="accent2"/>
                </a:solidFill>
                <a:latin typeface="Arial" charset="0"/>
                <a:cs typeface="Times New Roman" pitchFamily="18" charset="0"/>
              </a:rPr>
              <a:t>Notification services</a:t>
            </a:r>
            <a:endParaRPr lang="en-US" sz="1600" kern="1200" dirty="0" smtClean="0">
              <a:solidFill>
                <a:schemeClr val="accent2"/>
              </a:solidFill>
              <a:latin typeface="Arial" charset="0"/>
              <a:ea typeface="+mn-ea"/>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a:p>
            <a:pPr eaLnBrk="1" hangingPunct="1">
              <a:buFontTx/>
              <a:buBlip>
                <a:blip r:embed="rId3"/>
              </a:buBlip>
              <a:defRPr/>
            </a:pPr>
            <a:endParaRPr lang="en-US" sz="2000" dirty="0" smtClean="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543844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1830388" y="1600200"/>
            <a:ext cx="7313612" cy="1524000"/>
          </a:xfrm>
          <a:prstGeom prst="rect">
            <a:avLst/>
          </a:prstGeom>
          <a:solidFill>
            <a:srgbClr val="FFFFFF"/>
          </a:solidFill>
          <a:ln>
            <a:miter lim="800000"/>
            <a:headEnd/>
            <a:tailEnd/>
          </a:ln>
        </p:spPr>
        <p:txBody>
          <a:bodyPr>
            <a:normAutofit fontScale="92500"/>
          </a:bodyPr>
          <a:lstStyle/>
          <a:p>
            <a:pPr lvl="1">
              <a:buFontTx/>
              <a:buBlip>
                <a:blip r:embed="rId3"/>
              </a:buBlip>
              <a:defRPr/>
            </a:pPr>
            <a:r>
              <a:rPr lang="en-US" sz="1800" kern="1200" dirty="0" smtClean="0">
                <a:solidFill>
                  <a:schemeClr val="accent2"/>
                </a:solidFill>
                <a:latin typeface="Arial" charset="0"/>
                <a:ea typeface="+mn-ea"/>
                <a:cs typeface="Times New Roman" pitchFamily="18" charset="0"/>
              </a:rPr>
              <a:t>Service Broker:</a:t>
            </a:r>
          </a:p>
          <a:p>
            <a:pPr lvl="2">
              <a:buFontTx/>
              <a:buBlip>
                <a:blip r:embed="rId3"/>
              </a:buBlip>
              <a:defRPr/>
            </a:pPr>
            <a:r>
              <a:rPr lang="en-US" sz="1600" kern="1200" dirty="0" smtClean="0">
                <a:solidFill>
                  <a:schemeClr val="accent2"/>
                </a:solidFill>
                <a:latin typeface="Arial" charset="0"/>
                <a:ea typeface="+mn-ea"/>
                <a:cs typeface="Times New Roman" pitchFamily="18" charset="0"/>
              </a:rPr>
              <a:t>Provides support for asynchronous communication between clients and the database server. </a:t>
            </a:r>
          </a:p>
          <a:p>
            <a:pPr lvl="2">
              <a:buFontTx/>
              <a:buBlip>
                <a:blip r:embed="rId3"/>
              </a:buBlip>
              <a:defRPr/>
            </a:pPr>
            <a:r>
              <a:rPr lang="en-US" sz="1600" kern="1200" dirty="0" smtClean="0">
                <a:solidFill>
                  <a:schemeClr val="accent2"/>
                </a:solidFill>
                <a:latin typeface="Arial" charset="0"/>
                <a:ea typeface="+mn-ea"/>
                <a:cs typeface="Times New Roman" pitchFamily="18" charset="0"/>
              </a:rPr>
              <a:t>Enables reliable query processing. </a:t>
            </a:r>
          </a:p>
          <a:p>
            <a:pPr lvl="1">
              <a:buFontTx/>
              <a:buBlip>
                <a:blip r:embed="rId3"/>
              </a:buBlip>
              <a:defRPr/>
            </a:pPr>
            <a:r>
              <a:rPr lang="en-US" sz="1800" kern="1200" dirty="0" smtClean="0">
                <a:solidFill>
                  <a:schemeClr val="accent2"/>
                </a:solidFill>
                <a:latin typeface="Arial" charset="0"/>
                <a:ea typeface="+mn-ea"/>
                <a:cs typeface="Times New Roman" pitchFamily="18" charset="0"/>
              </a:rPr>
              <a:t>The following figure shows an example of order processing system.</a:t>
            </a:r>
          </a:p>
        </p:txBody>
      </p:sp>
      <p:sp>
        <p:nvSpPr>
          <p:cNvPr id="17411"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17412" name="Picture 3" descr="E:\Divya\Diagrams for slides\service brok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505200"/>
            <a:ext cx="6248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339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1830388" y="1600200"/>
            <a:ext cx="7313612" cy="1524000"/>
          </a:xfrm>
          <a:prstGeom prst="rect">
            <a:avLst/>
          </a:prstGeom>
          <a:solidFill>
            <a:srgbClr val="FFFFFF"/>
          </a:solidFill>
          <a:ln>
            <a:miter lim="800000"/>
            <a:headEnd/>
            <a:tailEnd/>
          </a:ln>
        </p:spPr>
        <p:txBody>
          <a:bodyPr/>
          <a:lstStyle/>
          <a:p>
            <a:pPr lvl="1">
              <a:buFontTx/>
              <a:buBlip>
                <a:blip r:embed="rId3"/>
              </a:buBlip>
              <a:defRPr/>
            </a:pPr>
            <a:r>
              <a:rPr lang="en-US" sz="1800" kern="1200" dirty="0" smtClean="0">
                <a:solidFill>
                  <a:schemeClr val="accent2"/>
                </a:solidFill>
                <a:latin typeface="Arial" charset="0"/>
                <a:ea typeface="+mn-ea"/>
                <a:cs typeface="Times New Roman" pitchFamily="18" charset="0"/>
              </a:rPr>
              <a:t>Replication:</a:t>
            </a:r>
          </a:p>
          <a:p>
            <a:pPr lvl="2">
              <a:buFontTx/>
              <a:buBlip>
                <a:blip r:embed="rId3"/>
              </a:buBlip>
              <a:defRPr/>
            </a:pPr>
            <a:r>
              <a:rPr lang="en-US" sz="1600" kern="1200" dirty="0" smtClean="0">
                <a:solidFill>
                  <a:schemeClr val="accent2"/>
                </a:solidFill>
                <a:latin typeface="Arial" charset="0"/>
                <a:ea typeface="+mn-ea"/>
                <a:cs typeface="Times New Roman" pitchFamily="18" charset="0"/>
              </a:rPr>
              <a:t>Allows you to copy and distribute data and database objects from one database server to another.</a:t>
            </a:r>
          </a:p>
          <a:p>
            <a:pPr lvl="1">
              <a:buFontTx/>
              <a:buBlip>
                <a:blip r:embed="rId3"/>
              </a:buBlip>
              <a:defRPr/>
            </a:pPr>
            <a:r>
              <a:rPr lang="en-US" sz="1800" kern="1200" dirty="0" smtClean="0">
                <a:solidFill>
                  <a:schemeClr val="accent2"/>
                </a:solidFill>
                <a:latin typeface="Arial" charset="0"/>
                <a:ea typeface="+mn-ea"/>
                <a:cs typeface="Times New Roman" pitchFamily="18" charset="0"/>
              </a:rPr>
              <a:t>The following figure shows an example of order processing system.</a:t>
            </a:r>
          </a:p>
        </p:txBody>
      </p:sp>
      <p:sp>
        <p:nvSpPr>
          <p:cNvPr id="18435" name="Text Box 3"/>
          <p:cNvSpPr txBox="1">
            <a:spLocks noChangeArrowheads="1"/>
          </p:cNvSpPr>
          <p:nvPr/>
        </p:nvSpPr>
        <p:spPr bwMode="auto">
          <a:xfrm>
            <a:off x="152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184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267075"/>
            <a:ext cx="5791200" cy="3133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ight Arrow 7"/>
          <p:cNvSpPr/>
          <p:nvPr/>
        </p:nvSpPr>
        <p:spPr>
          <a:xfrm rot="2508889">
            <a:off x="6159500" y="4222750"/>
            <a:ext cx="895350" cy="303213"/>
          </a:xfrm>
          <a:prstGeom prst="rightArrow">
            <a:avLst/>
          </a:prstGeom>
          <a:solidFill>
            <a:srgbClr val="66FF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Left Arrow 8"/>
          <p:cNvSpPr/>
          <p:nvPr/>
        </p:nvSpPr>
        <p:spPr>
          <a:xfrm>
            <a:off x="4343400" y="5334000"/>
            <a:ext cx="1905000" cy="304800"/>
          </a:xfrm>
          <a:prstGeom prst="leftArrow">
            <a:avLst/>
          </a:prstGeom>
          <a:solidFill>
            <a:srgbClr val="66FF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6858000" y="3743325"/>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Copies data to the distributor.</a:t>
            </a:r>
          </a:p>
        </p:txBody>
      </p:sp>
      <p:sp>
        <p:nvSpPr>
          <p:cNvPr id="11" name="TextBox 10"/>
          <p:cNvSpPr txBox="1">
            <a:spLocks noChangeArrowheads="1"/>
          </p:cNvSpPr>
          <p:nvPr/>
        </p:nvSpPr>
        <p:spPr bwMode="auto">
          <a:xfrm>
            <a:off x="4572000" y="57912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Distributes data to the subscriber.</a:t>
            </a:r>
          </a:p>
        </p:txBody>
      </p:sp>
    </p:spTree>
    <p:extLst>
      <p:ext uri="{BB962C8B-B14F-4D97-AF65-F5344CB8AC3E}">
        <p14:creationId xmlns:p14="http://schemas.microsoft.com/office/powerpoint/2010/main" val="1045902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heckerboard(across)">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strVal val="#ppt_w*0.70"/>
                                          </p:val>
                                        </p:tav>
                                        <p:tav tm="100000">
                                          <p:val>
                                            <p:strVal val="#ppt_w"/>
                                          </p:val>
                                        </p:tav>
                                      </p:tavLst>
                                    </p:anim>
                                    <p:anim calcmode="lin" valueType="num">
                                      <p:cBhvr>
                                        <p:cTn id="20" dur="1000" fill="hold"/>
                                        <p:tgtEl>
                                          <p:spTgt spid="9"/>
                                        </p:tgtEl>
                                        <p:attrNameLst>
                                          <p:attrName>ppt_h</p:attrName>
                                        </p:attrNameLst>
                                      </p:cBhvr>
                                      <p:tavLst>
                                        <p:tav tm="0">
                                          <p:val>
                                            <p:strVal val="#ppt_h"/>
                                          </p:val>
                                        </p:tav>
                                        <p:tav tm="100000">
                                          <p:val>
                                            <p:strVal val="#ppt_h"/>
                                          </p:val>
                                        </p:tav>
                                      </p:tavLst>
                                    </p:anim>
                                    <p:animEffect transition="in" filter="fade">
                                      <p:cBhvr>
                                        <p:cTn id="21" dur="10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1830388" y="1600200"/>
            <a:ext cx="7313612" cy="2286000"/>
          </a:xfrm>
          <a:prstGeom prst="rect">
            <a:avLst/>
          </a:prstGeom>
          <a:solidFill>
            <a:srgbClr val="FFFFFF"/>
          </a:solidFill>
          <a:ln>
            <a:miter lim="800000"/>
            <a:headEnd/>
            <a:tailEnd/>
          </a:ln>
        </p:spPr>
        <p:txBody>
          <a:bodyPr>
            <a:normAutofit fontScale="92500"/>
          </a:bodyPr>
          <a:lstStyle/>
          <a:p>
            <a:pPr lvl="1">
              <a:buFontTx/>
              <a:buBlip>
                <a:blip r:embed="rId3"/>
              </a:buBlip>
              <a:defRPr/>
            </a:pPr>
            <a:r>
              <a:rPr lang="en-US" sz="1800" kern="1200" dirty="0" smtClean="0">
                <a:solidFill>
                  <a:schemeClr val="accent2"/>
                </a:solidFill>
                <a:latin typeface="Arial" charset="0"/>
                <a:ea typeface="+mn-ea"/>
                <a:cs typeface="Times New Roman" pitchFamily="18" charset="0"/>
              </a:rPr>
              <a:t>Full-text search: </a:t>
            </a:r>
          </a:p>
          <a:p>
            <a:pPr lvl="2">
              <a:buFontTx/>
              <a:buBlip>
                <a:blip r:embed="rId3"/>
              </a:buBlip>
              <a:defRPr/>
            </a:pPr>
            <a:r>
              <a:rPr lang="en-US" sz="1600" kern="1200" dirty="0" smtClean="0">
                <a:solidFill>
                  <a:schemeClr val="accent2"/>
                </a:solidFill>
                <a:latin typeface="Arial" charset="0"/>
                <a:ea typeface="+mn-ea"/>
                <a:cs typeface="Times New Roman" pitchFamily="18" charset="0"/>
              </a:rPr>
              <a:t>Allows you to implement fast and intelligent search in large databases.</a:t>
            </a:r>
          </a:p>
          <a:p>
            <a:pPr lvl="1">
              <a:buFontTx/>
              <a:buBlip>
                <a:blip r:embed="rId3"/>
              </a:buBlip>
              <a:defRPr/>
            </a:pPr>
            <a:r>
              <a:rPr lang="en-US" sz="1800" kern="1200" dirty="0" smtClean="0">
                <a:solidFill>
                  <a:schemeClr val="accent2"/>
                </a:solidFill>
                <a:latin typeface="Arial" charset="0"/>
                <a:ea typeface="+mn-ea"/>
                <a:cs typeface="Times New Roman" pitchFamily="18" charset="0"/>
              </a:rPr>
              <a:t>Notification services: </a:t>
            </a:r>
          </a:p>
          <a:p>
            <a:pPr lvl="2">
              <a:buFontTx/>
              <a:buBlip>
                <a:blip r:embed="rId3"/>
              </a:buBlip>
              <a:defRPr/>
            </a:pPr>
            <a:r>
              <a:rPr lang="en-US" sz="1600" kern="1200" dirty="0" smtClean="0">
                <a:solidFill>
                  <a:schemeClr val="accent2"/>
                </a:solidFill>
                <a:latin typeface="Arial" charset="0"/>
                <a:ea typeface="+mn-ea"/>
                <a:cs typeface="Times New Roman" pitchFamily="18" charset="0"/>
              </a:rPr>
              <a:t>Allow you to generate and send notification messages to the users or administrators about any event.</a:t>
            </a:r>
          </a:p>
          <a:p>
            <a:pPr lvl="2">
              <a:buFontTx/>
              <a:buBlip>
                <a:blip r:embed="rId3"/>
              </a:buBlip>
              <a:defRPr/>
            </a:pPr>
            <a:r>
              <a:rPr lang="en-US" sz="1600" kern="1200" dirty="0" smtClean="0">
                <a:solidFill>
                  <a:schemeClr val="accent2"/>
                </a:solidFill>
                <a:latin typeface="Arial" charset="0"/>
                <a:ea typeface="+mn-ea"/>
                <a:cs typeface="Times New Roman" pitchFamily="18" charset="0"/>
              </a:rPr>
              <a:t>Allow developers to build notification applications that send timely, personalized information updates, helping to enhance customer relationships.</a:t>
            </a:r>
          </a:p>
          <a:p>
            <a:pPr eaLnBrk="1" hangingPunct="1">
              <a:buFontTx/>
              <a:buBlip>
                <a:blip r:embed="rId4"/>
              </a:buBlip>
              <a:defRPr/>
            </a:pPr>
            <a:endParaRPr lang="en-US" sz="2000" dirty="0" smtClean="0">
              <a:solidFill>
                <a:schemeClr val="accent2"/>
              </a:solidFill>
              <a:latin typeface="Arial" charset="0"/>
              <a:cs typeface="Times New Roman" pitchFamily="18" charset="0"/>
            </a:endParaRPr>
          </a:p>
          <a:p>
            <a:pPr lvl="1">
              <a:buFontTx/>
              <a:buBlip>
                <a:blip r:embed="rId3"/>
              </a:buBlip>
              <a:defRPr/>
            </a:pPr>
            <a:endParaRPr lang="en-US" sz="1800" kern="1200" dirty="0" smtClean="0">
              <a:solidFill>
                <a:schemeClr val="accent2"/>
              </a:solidFill>
              <a:latin typeface="Arial" charset="0"/>
              <a:ea typeface="+mn-ea"/>
              <a:cs typeface="Times New Roman" pitchFamily="18" charset="0"/>
            </a:endParaRPr>
          </a:p>
        </p:txBody>
      </p:sp>
      <p:sp>
        <p:nvSpPr>
          <p:cNvPr id="1945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1300828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1830388" y="1600200"/>
            <a:ext cx="7313612" cy="3352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Integration services:</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These services allow you to gather and integrate the varied data in a consistent format in a common database called the data warehouse.</a:t>
            </a:r>
          </a:p>
          <a:p>
            <a:pPr lvl="1">
              <a:buFontTx/>
              <a:buBlip>
                <a:blip r:embed="rId4"/>
              </a:buBlip>
              <a:defRPr/>
            </a:pPr>
            <a:r>
              <a:rPr lang="en-US" sz="1800" kern="1200" dirty="0" smtClean="0">
                <a:solidFill>
                  <a:schemeClr val="accent2"/>
                </a:solidFill>
                <a:latin typeface="Arial" charset="0"/>
                <a:ea typeface="+mn-ea"/>
                <a:cs typeface="Times New Roman" pitchFamily="18" charset="0"/>
              </a:rPr>
              <a:t>A data warehouse is similar to a physical warehouse that stores raw material or products for further distribution.</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SQL Server Integration Services (SSIS) Import and Export Wizard helps you to complete the process of selecting the data source, the destination, and the objects that will be transferred to create a data warehouse.</a:t>
            </a:r>
          </a:p>
          <a:p>
            <a:pPr eaLnBrk="1" hangingPunct="1">
              <a:buFontTx/>
              <a:buBlip>
                <a:blip r:embed="rId3"/>
              </a:buBlip>
              <a:defRPr/>
            </a:pPr>
            <a:endParaRPr lang="en-US" sz="2000" dirty="0" smtClean="0">
              <a:solidFill>
                <a:schemeClr val="accent2"/>
              </a:solidFill>
              <a:latin typeface="Arial" charset="0"/>
              <a:cs typeface="Times New Roman" pitchFamily="18" charset="0"/>
            </a:endParaRPr>
          </a:p>
          <a:p>
            <a:pPr lvl="1">
              <a:buFontTx/>
              <a:buBlip>
                <a:blip r:embed="rId4"/>
              </a:buBlip>
              <a:defRPr/>
            </a:pPr>
            <a:endParaRPr lang="en-US" sz="1800" kern="1200" dirty="0" smtClean="0">
              <a:solidFill>
                <a:schemeClr val="accent2"/>
              </a:solidFill>
              <a:latin typeface="Arial" charset="0"/>
              <a:ea typeface="+mn-ea"/>
              <a:cs typeface="Times New Roman" pitchFamily="18" charset="0"/>
            </a:endParaRPr>
          </a:p>
        </p:txBody>
      </p:sp>
      <p:sp>
        <p:nvSpPr>
          <p:cNvPr id="2048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2704639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20000"/>
              </a:spcBef>
              <a:buFontTx/>
              <a:buBlip>
                <a:blip r:embed="rId2"/>
              </a:buBlip>
            </a:pPr>
            <a:r>
              <a:rPr lang="en-US">
                <a:solidFill>
                  <a:schemeClr val="accent2"/>
                </a:solidFill>
                <a:latin typeface="Arial" charset="0"/>
                <a:cs typeface="Times New Roman" charset="0"/>
              </a:rPr>
              <a:t>In this session, you will learn to:</a:t>
            </a:r>
            <a:endParaRPr lang="en-US" sz="1800">
              <a:solidFill>
                <a:schemeClr val="accent2"/>
              </a:solidFill>
              <a:latin typeface="Arial" charset="0"/>
              <a:cs typeface="Times New Roman" charset="0"/>
            </a:endParaRPr>
          </a:p>
          <a:p>
            <a:pPr lvl="1" eaLnBrk="1" hangingPunct="1">
              <a:spcBef>
                <a:spcPct val="20000"/>
              </a:spcBef>
              <a:buFontTx/>
              <a:buBlip>
                <a:blip r:embed="rId3"/>
              </a:buBlip>
            </a:pPr>
            <a:r>
              <a:rPr lang="en-US" sz="1800">
                <a:solidFill>
                  <a:schemeClr val="accent2"/>
                </a:solidFill>
                <a:latin typeface="Arial" charset="0"/>
                <a:cs typeface="Times New Roman" charset="0"/>
              </a:rPr>
              <a:t> Appreciate SQL Server as a database server</a:t>
            </a:r>
          </a:p>
        </p:txBody>
      </p:sp>
      <p:sp>
        <p:nvSpPr>
          <p:cNvPr id="307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GB" b="1" dirty="0">
                <a:solidFill>
                  <a:srgbClr val="FF0000"/>
                </a:solidFill>
                <a:latin typeface="Tahoma" pitchFamily="34" charset="0"/>
                <a:cs typeface="Times New Roman" charset="0"/>
              </a:rPr>
              <a:t>Objectives</a:t>
            </a:r>
          </a:p>
        </p:txBody>
      </p:sp>
    </p:spTree>
    <p:extLst>
      <p:ext uri="{BB962C8B-B14F-4D97-AF65-F5344CB8AC3E}">
        <p14:creationId xmlns:p14="http://schemas.microsoft.com/office/powerpoint/2010/main" val="4286104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bwMode="auto">
          <a:xfrm>
            <a:off x="1830388" y="1600200"/>
            <a:ext cx="7313612" cy="46482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Analysis services:</a:t>
            </a:r>
          </a:p>
          <a:p>
            <a:pPr lvl="1">
              <a:buFontTx/>
              <a:buBlip>
                <a:blip r:embed="rId4"/>
              </a:buBlip>
              <a:defRPr/>
            </a:pPr>
            <a:r>
              <a:rPr lang="en-US" sz="1800" kern="1200" dirty="0" smtClean="0">
                <a:solidFill>
                  <a:schemeClr val="accent2"/>
                </a:solidFill>
                <a:latin typeface="Arial" charset="0"/>
                <a:cs typeface="Times New Roman" pitchFamily="18" charset="0"/>
              </a:rPr>
              <a:t>These services </a:t>
            </a:r>
            <a:r>
              <a:rPr lang="en-US" sz="1800" kern="1200" dirty="0" smtClean="0">
                <a:solidFill>
                  <a:schemeClr val="accent2"/>
                </a:solidFill>
                <a:latin typeface="Arial" charset="0"/>
                <a:ea typeface="+mn-ea"/>
                <a:cs typeface="Times New Roman" pitchFamily="18" charset="0"/>
              </a:rPr>
              <a:t>help in data analysis in a BI application.</a:t>
            </a:r>
          </a:p>
          <a:p>
            <a:pPr lvl="1">
              <a:buFontTx/>
              <a:buBlip>
                <a:blip r:embed="rId4"/>
              </a:buBlip>
              <a:defRPr/>
            </a:pPr>
            <a:r>
              <a:rPr lang="en-US" sz="1800" kern="1200" dirty="0" smtClean="0">
                <a:solidFill>
                  <a:schemeClr val="accent2"/>
                </a:solidFill>
                <a:latin typeface="Arial" charset="0"/>
                <a:ea typeface="+mn-ea"/>
                <a:cs typeface="Times New Roman" pitchFamily="18" charset="0"/>
              </a:rPr>
              <a:t>Microsoft SQL Server Analysis Services (SSAS):</a:t>
            </a:r>
          </a:p>
          <a:p>
            <a:pPr lvl="2">
              <a:buFontTx/>
              <a:buBlip>
                <a:blip r:embed="rId4"/>
              </a:buBlip>
              <a:defRPr/>
            </a:pPr>
            <a:r>
              <a:rPr lang="en-US" sz="1600" kern="1200" dirty="0" smtClean="0">
                <a:solidFill>
                  <a:schemeClr val="accent2"/>
                </a:solidFill>
                <a:latin typeface="Arial" charset="0"/>
                <a:ea typeface="+mn-ea"/>
                <a:cs typeface="Times New Roman" pitchFamily="18" charset="0"/>
              </a:rPr>
              <a:t>Provides Online Analytical Processing (OLAP) for BI applications.</a:t>
            </a:r>
          </a:p>
          <a:p>
            <a:pPr eaLnBrk="1" hangingPunct="1">
              <a:buFontTx/>
              <a:buBlip>
                <a:blip r:embed="rId3"/>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p:txBody>
      </p:sp>
      <p:sp>
        <p:nvSpPr>
          <p:cNvPr id="2150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3807375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4294967295"/>
          </p:nvPr>
        </p:nvSpPr>
        <p:spPr bwMode="auto">
          <a:xfrm>
            <a:off x="1830388" y="1600200"/>
            <a:ext cx="7313612" cy="4038600"/>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Reporting services:</a:t>
            </a:r>
          </a:p>
          <a:p>
            <a:pPr lvl="1">
              <a:buFontTx/>
              <a:buBlip>
                <a:blip r:embed="rId4"/>
              </a:buBlip>
              <a:defRPr/>
            </a:pPr>
            <a:r>
              <a:rPr lang="en-US" sz="1800" kern="1200" dirty="0" smtClean="0">
                <a:solidFill>
                  <a:schemeClr val="accent2"/>
                </a:solidFill>
                <a:latin typeface="Arial" charset="0"/>
                <a:cs typeface="Times New Roman" pitchFamily="18" charset="0"/>
              </a:rPr>
              <a:t>These services </a:t>
            </a:r>
            <a:r>
              <a:rPr lang="en-US" sz="1800" kern="1200" dirty="0" smtClean="0">
                <a:solidFill>
                  <a:schemeClr val="accent2"/>
                </a:solidFill>
                <a:latin typeface="Arial" charset="0"/>
                <a:ea typeface="+mn-ea"/>
                <a:cs typeface="Times New Roman" pitchFamily="18" charset="0"/>
              </a:rPr>
              <a:t>provide support to generate complete reports on data in the database engine or in the data warehouse. </a:t>
            </a:r>
          </a:p>
          <a:p>
            <a:pPr lvl="1">
              <a:buFontTx/>
              <a:buBlip>
                <a:blip r:embed="rId4"/>
              </a:buBlip>
              <a:defRPr/>
            </a:pPr>
            <a:r>
              <a:rPr lang="en-US" sz="1800" kern="1200" dirty="0" smtClean="0">
                <a:solidFill>
                  <a:schemeClr val="accent2"/>
                </a:solidFill>
                <a:latin typeface="Arial" charset="0"/>
                <a:cs typeface="Times New Roman" pitchFamily="18" charset="0"/>
              </a:rPr>
              <a:t>These services </a:t>
            </a:r>
            <a:r>
              <a:rPr lang="en-US" sz="1800" kern="1200" dirty="0" smtClean="0">
                <a:solidFill>
                  <a:schemeClr val="accent2"/>
                </a:solidFill>
                <a:latin typeface="Arial" charset="0"/>
                <a:ea typeface="+mn-ea"/>
                <a:cs typeface="Times New Roman" pitchFamily="18" charset="0"/>
              </a:rPr>
              <a:t>provide secure and restricted access to these reports. </a:t>
            </a:r>
          </a:p>
          <a:p>
            <a:pPr lvl="1">
              <a:buFontTx/>
              <a:buBlip>
                <a:blip r:embed="rId4"/>
              </a:buBlip>
              <a:defRPr/>
            </a:pPr>
            <a:r>
              <a:rPr lang="en-US" sz="1800" kern="1200" dirty="0" smtClean="0">
                <a:solidFill>
                  <a:schemeClr val="accent2"/>
                </a:solidFill>
                <a:latin typeface="Arial" charset="0"/>
                <a:ea typeface="+mn-ea"/>
                <a:cs typeface="Times New Roman" pitchFamily="18" charset="0"/>
              </a:rPr>
              <a:t>Microsoft SQL Server Reporting Services (SSRS):</a:t>
            </a:r>
          </a:p>
          <a:p>
            <a:pPr lvl="2">
              <a:buFontTx/>
              <a:buBlip>
                <a:blip r:embed="rId4"/>
              </a:buBlip>
              <a:defRPr/>
            </a:pPr>
            <a:r>
              <a:rPr lang="en-US" sz="1600" kern="1200" dirty="0" smtClean="0">
                <a:solidFill>
                  <a:schemeClr val="accent2"/>
                </a:solidFill>
                <a:latin typeface="Arial" charset="0"/>
                <a:ea typeface="+mn-ea"/>
                <a:cs typeface="Times New Roman" pitchFamily="18" charset="0"/>
              </a:rPr>
              <a:t>Helps in creating Web-based reports that is based on the content stored in a variety of data sources.</a:t>
            </a:r>
          </a:p>
        </p:txBody>
      </p:sp>
      <p:sp>
        <p:nvSpPr>
          <p:cNvPr id="2253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spTree>
    <p:extLst>
      <p:ext uri="{BB962C8B-B14F-4D97-AF65-F5344CB8AC3E}">
        <p14:creationId xmlns:p14="http://schemas.microsoft.com/office/powerpoint/2010/main" val="565001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bwMode="auto">
          <a:xfrm>
            <a:off x="1830388" y="1600200"/>
            <a:ext cx="7313612" cy="2209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smtClean="0">
                <a:solidFill>
                  <a:schemeClr val="accent2"/>
                </a:solidFill>
                <a:latin typeface="Arial" charset="0"/>
                <a:cs typeface="Times New Roman" charset="0"/>
              </a:rPr>
              <a:t>The following figure shows the usage of the various SQL Server core components in a BI application.</a:t>
            </a:r>
          </a:p>
        </p:txBody>
      </p:sp>
      <p:sp>
        <p:nvSpPr>
          <p:cNvPr id="2355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Server Components (Contd.) </a:t>
            </a:r>
          </a:p>
        </p:txBody>
      </p:sp>
      <p:pic>
        <p:nvPicPr>
          <p:cNvPr id="23556" name="Picture 2" descr="E:\Divya\Diagrams for slides\reporting servic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813" y="2362200"/>
            <a:ext cx="3024187" cy="410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767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smtClean="0">
                <a:solidFill>
                  <a:schemeClr val="accent2"/>
                </a:solidFill>
                <a:latin typeface="Arial" charset="0"/>
                <a:cs typeface="Times New Roman" pitchFamily="18" charset="0"/>
              </a:rPr>
              <a:t> </a:t>
            </a:r>
          </a:p>
        </p:txBody>
      </p:sp>
      <p:sp>
        <p:nvSpPr>
          <p:cNvPr id="2457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a:t>
            </a:r>
          </a:p>
        </p:txBody>
      </p:sp>
      <p:pic>
        <p:nvPicPr>
          <p:cNvPr id="24580"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200400"/>
            <a:ext cx="2209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572000" y="2185988"/>
            <a:ext cx="4191000" cy="1290637"/>
          </a:xfrm>
          <a:prstGeom prst="wedgeRectCallout">
            <a:avLst>
              <a:gd name="adj1" fmla="val -64632"/>
              <a:gd name="adj2" fmla="val 79641"/>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cs typeface="+mn-cs"/>
            </a:endParaRPr>
          </a:p>
        </p:txBody>
      </p:sp>
      <p:sp>
        <p:nvSpPr>
          <p:cNvPr id="24582" name="TextBox 5"/>
          <p:cNvSpPr txBox="1">
            <a:spLocks noChangeArrowheads="1"/>
          </p:cNvSpPr>
          <p:nvPr/>
        </p:nvSpPr>
        <p:spPr bwMode="auto">
          <a:xfrm>
            <a:off x="4495800" y="2416175"/>
            <a:ext cx="434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algn="ctr" eaLnBrk="1" hangingPunct="1"/>
            <a:r>
              <a:rPr lang="en-US">
                <a:solidFill>
                  <a:srgbClr val="C00000"/>
                </a:solidFill>
                <a:latin typeface="Arial" charset="0"/>
              </a:rPr>
              <a:t>Microsoft SQL Server is integrated with the .NET Framework.</a:t>
            </a:r>
          </a:p>
        </p:txBody>
      </p:sp>
    </p:spTree>
    <p:extLst>
      <p:ext uri="{BB962C8B-B14F-4D97-AF65-F5344CB8AC3E}">
        <p14:creationId xmlns:p14="http://schemas.microsoft.com/office/powerpoint/2010/main" val="991082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6858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following figure shows the integration of SQL Server with the .NET Framework.</a:t>
            </a: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lvl="1" eaLnBrk="1" hangingPunct="1">
              <a:buFontTx/>
              <a:buBlip>
                <a:blip r:embed="rId4"/>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25603" name="Text Box 3"/>
          <p:cNvSpPr txBox="1">
            <a:spLocks noChangeArrowheads="1"/>
          </p:cNvSpPr>
          <p:nvPr/>
        </p:nvSpPr>
        <p:spPr bwMode="auto">
          <a:xfrm>
            <a:off x="152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grpSp>
        <p:nvGrpSpPr>
          <p:cNvPr id="25604" name="Group 4"/>
          <p:cNvGrpSpPr>
            <a:grpSpLocks/>
          </p:cNvGrpSpPr>
          <p:nvPr/>
        </p:nvGrpSpPr>
        <p:grpSpPr bwMode="auto">
          <a:xfrm>
            <a:off x="2133600" y="2667000"/>
            <a:ext cx="5943600" cy="2819400"/>
            <a:chOff x="2209800" y="2667000"/>
            <a:chExt cx="5943600" cy="2819400"/>
          </a:xfrm>
        </p:grpSpPr>
        <p:sp>
          <p:nvSpPr>
            <p:cNvPr id="25606" name="Rectangle 3"/>
            <p:cNvSpPr>
              <a:spLocks noChangeArrowheads="1"/>
            </p:cNvSpPr>
            <p:nvPr/>
          </p:nvSpPr>
          <p:spPr bwMode="auto">
            <a:xfrm>
              <a:off x="2209800" y="2667000"/>
              <a:ext cx="5943600" cy="2819400"/>
            </a:xfrm>
            <a:prstGeom prst="rect">
              <a:avLst/>
            </a:prstGeom>
            <a:solidFill>
              <a:srgbClr val="9DDAFF"/>
            </a:solidFill>
            <a:ln w="28575">
              <a:solidFill>
                <a:srgbClr val="0068A8"/>
              </a:solidFill>
              <a:miter lim="800000"/>
              <a:headEnd/>
              <a:tailEnd/>
            </a:ln>
          </p:spPr>
          <p:txBody>
            <a:bodyPr wrap="none" anchor="ctr"/>
            <a:lstStyle/>
            <a:p>
              <a:endParaRPr lang="en-US"/>
            </a:p>
          </p:txBody>
        </p:sp>
        <p:grpSp>
          <p:nvGrpSpPr>
            <p:cNvPr id="25607" name="Group 6"/>
            <p:cNvGrpSpPr>
              <a:grpSpLocks/>
            </p:cNvGrpSpPr>
            <p:nvPr/>
          </p:nvGrpSpPr>
          <p:grpSpPr bwMode="auto">
            <a:xfrm>
              <a:off x="2314575" y="4916488"/>
              <a:ext cx="5791200" cy="493712"/>
              <a:chOff x="1380" y="1768"/>
              <a:chExt cx="3648" cy="311"/>
            </a:xfrm>
          </p:grpSpPr>
          <p:sp>
            <p:nvSpPr>
              <p:cNvPr id="25625" name="Rectangle 7"/>
              <p:cNvSpPr>
                <a:spLocks noChangeArrowheads="1"/>
              </p:cNvSpPr>
              <p:nvPr/>
            </p:nvSpPr>
            <p:spPr bwMode="auto">
              <a:xfrm>
                <a:off x="1380" y="1768"/>
                <a:ext cx="3648" cy="311"/>
              </a:xfrm>
              <a:prstGeom prst="rect">
                <a:avLst/>
              </a:prstGeom>
              <a:solidFill>
                <a:srgbClr val="BDFFEE"/>
              </a:solidFill>
              <a:ln w="9525">
                <a:solidFill>
                  <a:srgbClr val="039FFF"/>
                </a:solidFill>
                <a:miter lim="800000"/>
                <a:headEnd/>
                <a:tailEnd/>
              </a:ln>
            </p:spPr>
            <p:txBody>
              <a:bodyPr wrap="none" anchor="ctr"/>
              <a:lstStyle/>
              <a:p>
                <a:endParaRPr lang="en-US"/>
              </a:p>
            </p:txBody>
          </p:sp>
          <p:sp>
            <p:nvSpPr>
              <p:cNvPr id="25626" name="Text Box 8"/>
              <p:cNvSpPr txBox="1">
                <a:spLocks noChangeArrowheads="1"/>
              </p:cNvSpPr>
              <p:nvPr/>
            </p:nvSpPr>
            <p:spPr bwMode="auto">
              <a:xfrm>
                <a:off x="1826" y="1771"/>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3B790D"/>
                    </a:solidFill>
                    <a:latin typeface="Verdana" pitchFamily="34" charset="0"/>
                  </a:rPr>
                  <a:t>Reporting Services</a:t>
                </a:r>
                <a:endParaRPr lang="en-IN" sz="1800" b="1">
                  <a:solidFill>
                    <a:srgbClr val="3B790D"/>
                  </a:solidFill>
                  <a:latin typeface="Verdana" pitchFamily="34" charset="0"/>
                </a:endParaRPr>
              </a:p>
            </p:txBody>
          </p:sp>
        </p:grpSp>
        <p:grpSp>
          <p:nvGrpSpPr>
            <p:cNvPr id="25608" name="Group 9"/>
            <p:cNvGrpSpPr>
              <a:grpSpLocks/>
            </p:cNvGrpSpPr>
            <p:nvPr/>
          </p:nvGrpSpPr>
          <p:grpSpPr bwMode="auto">
            <a:xfrm>
              <a:off x="2314575" y="4459288"/>
              <a:ext cx="5791200" cy="493712"/>
              <a:chOff x="1380" y="2080"/>
              <a:chExt cx="3648" cy="311"/>
            </a:xfrm>
          </p:grpSpPr>
          <p:sp>
            <p:nvSpPr>
              <p:cNvPr id="25623" name="Rectangle 10"/>
              <p:cNvSpPr>
                <a:spLocks noChangeArrowheads="1"/>
              </p:cNvSpPr>
              <p:nvPr/>
            </p:nvSpPr>
            <p:spPr bwMode="auto">
              <a:xfrm>
                <a:off x="1380" y="2080"/>
                <a:ext cx="3648" cy="311"/>
              </a:xfrm>
              <a:prstGeom prst="rect">
                <a:avLst/>
              </a:prstGeom>
              <a:solidFill>
                <a:srgbClr val="FFFFC1"/>
              </a:solidFill>
              <a:ln w="9525">
                <a:solidFill>
                  <a:srgbClr val="039FFF"/>
                </a:solidFill>
                <a:miter lim="800000"/>
                <a:headEnd/>
                <a:tailEnd/>
              </a:ln>
            </p:spPr>
            <p:txBody>
              <a:bodyPr wrap="none" anchor="ctr"/>
              <a:lstStyle/>
              <a:p>
                <a:endParaRPr lang="en-US"/>
              </a:p>
            </p:txBody>
          </p:sp>
          <p:sp>
            <p:nvSpPr>
              <p:cNvPr id="25624" name="Text Box 11"/>
              <p:cNvSpPr txBox="1">
                <a:spLocks noChangeArrowheads="1"/>
              </p:cNvSpPr>
              <p:nvPr/>
            </p:nvSpPr>
            <p:spPr bwMode="auto">
              <a:xfrm>
                <a:off x="1826" y="2098"/>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B47800"/>
                    </a:solidFill>
                    <a:latin typeface="Verdana" pitchFamily="34" charset="0"/>
                  </a:rPr>
                  <a:t>Analysis Services</a:t>
                </a:r>
                <a:endParaRPr lang="en-IN" sz="1800" b="1">
                  <a:solidFill>
                    <a:srgbClr val="B47800"/>
                  </a:solidFill>
                  <a:latin typeface="Verdana" pitchFamily="34" charset="0"/>
                </a:endParaRPr>
              </a:p>
            </p:txBody>
          </p:sp>
        </p:grpSp>
        <p:grpSp>
          <p:nvGrpSpPr>
            <p:cNvPr id="25609" name="Group 12"/>
            <p:cNvGrpSpPr>
              <a:grpSpLocks/>
            </p:cNvGrpSpPr>
            <p:nvPr/>
          </p:nvGrpSpPr>
          <p:grpSpPr bwMode="auto">
            <a:xfrm>
              <a:off x="2314575" y="3962400"/>
              <a:ext cx="5791200" cy="493713"/>
              <a:chOff x="1380" y="2386"/>
              <a:chExt cx="3648" cy="311"/>
            </a:xfrm>
          </p:grpSpPr>
          <p:sp>
            <p:nvSpPr>
              <p:cNvPr id="25621" name="Rectangle 13"/>
              <p:cNvSpPr>
                <a:spLocks noChangeArrowheads="1"/>
              </p:cNvSpPr>
              <p:nvPr/>
            </p:nvSpPr>
            <p:spPr bwMode="auto">
              <a:xfrm>
                <a:off x="1380" y="2386"/>
                <a:ext cx="3648" cy="311"/>
              </a:xfrm>
              <a:prstGeom prst="rect">
                <a:avLst/>
              </a:prstGeom>
              <a:solidFill>
                <a:srgbClr val="FFEFEF"/>
              </a:solidFill>
              <a:ln w="9525">
                <a:solidFill>
                  <a:srgbClr val="039FFF"/>
                </a:solidFill>
                <a:miter lim="800000"/>
                <a:headEnd/>
                <a:tailEnd/>
              </a:ln>
            </p:spPr>
            <p:txBody>
              <a:bodyPr wrap="none" anchor="ctr"/>
              <a:lstStyle/>
              <a:p>
                <a:endParaRPr lang="en-US"/>
              </a:p>
            </p:txBody>
          </p:sp>
          <p:sp>
            <p:nvSpPr>
              <p:cNvPr id="25622" name="Text Box 14"/>
              <p:cNvSpPr txBox="1">
                <a:spLocks noChangeArrowheads="1"/>
              </p:cNvSpPr>
              <p:nvPr/>
            </p:nvSpPr>
            <p:spPr bwMode="auto">
              <a:xfrm>
                <a:off x="1826" y="24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A80000"/>
                    </a:solidFill>
                    <a:latin typeface="Verdana" pitchFamily="34" charset="0"/>
                  </a:rPr>
                  <a:t>Integration Services</a:t>
                </a:r>
                <a:endParaRPr lang="en-IN" sz="1800" b="1">
                  <a:solidFill>
                    <a:srgbClr val="A80000"/>
                  </a:solidFill>
                  <a:latin typeface="Verdana" pitchFamily="34" charset="0"/>
                </a:endParaRPr>
              </a:p>
            </p:txBody>
          </p:sp>
        </p:grpSp>
        <p:grpSp>
          <p:nvGrpSpPr>
            <p:cNvPr id="25610" name="Group 15"/>
            <p:cNvGrpSpPr>
              <a:grpSpLocks/>
            </p:cNvGrpSpPr>
            <p:nvPr/>
          </p:nvGrpSpPr>
          <p:grpSpPr bwMode="auto">
            <a:xfrm>
              <a:off x="2209800" y="2790825"/>
              <a:ext cx="5905500" cy="1171575"/>
              <a:chOff x="1314" y="2698"/>
              <a:chExt cx="3720" cy="738"/>
            </a:xfrm>
          </p:grpSpPr>
          <p:sp>
            <p:nvSpPr>
              <p:cNvPr id="25611" name="Rectangle 16"/>
              <p:cNvSpPr>
                <a:spLocks noChangeArrowheads="1"/>
              </p:cNvSpPr>
              <p:nvPr/>
            </p:nvSpPr>
            <p:spPr bwMode="auto">
              <a:xfrm>
                <a:off x="1380" y="2698"/>
                <a:ext cx="3648" cy="738"/>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2" name="Rectangle 17"/>
              <p:cNvSpPr>
                <a:spLocks noChangeArrowheads="1"/>
              </p:cNvSpPr>
              <p:nvPr/>
            </p:nvSpPr>
            <p:spPr bwMode="auto">
              <a:xfrm>
                <a:off x="2340"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3" name="Text Box 18"/>
              <p:cNvSpPr txBox="1">
                <a:spLocks noChangeArrowheads="1"/>
              </p:cNvSpPr>
              <p:nvPr/>
            </p:nvSpPr>
            <p:spPr bwMode="auto">
              <a:xfrm>
                <a:off x="2066" y="3064"/>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Replication </a:t>
                </a:r>
                <a:endParaRPr lang="en-IN" sz="1600">
                  <a:solidFill>
                    <a:srgbClr val="0000AC"/>
                  </a:solidFill>
                  <a:latin typeface="Verdana" pitchFamily="34" charset="0"/>
                </a:endParaRPr>
              </a:p>
            </p:txBody>
          </p:sp>
          <p:sp>
            <p:nvSpPr>
              <p:cNvPr id="25614" name="Rectangle 19"/>
              <p:cNvSpPr>
                <a:spLocks noChangeArrowheads="1"/>
              </p:cNvSpPr>
              <p:nvPr/>
            </p:nvSpPr>
            <p:spPr bwMode="auto">
              <a:xfrm>
                <a:off x="1428" y="2960"/>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5" name="Text Box 20"/>
              <p:cNvSpPr txBox="1">
                <a:spLocks noChangeArrowheads="1"/>
              </p:cNvSpPr>
              <p:nvPr/>
            </p:nvSpPr>
            <p:spPr bwMode="auto">
              <a:xfrm>
                <a:off x="1314" y="2986"/>
                <a:ext cx="9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eaLnBrk="1" hangingPunct="1">
                  <a:spcBef>
                    <a:spcPct val="50000"/>
                  </a:spcBef>
                </a:pPr>
                <a:r>
                  <a:rPr lang="en-US" sz="1600">
                    <a:solidFill>
                      <a:srgbClr val="0000AC"/>
                    </a:solidFill>
                    <a:latin typeface="Verdana" pitchFamily="34" charset="0"/>
                  </a:rPr>
                  <a:t>Service Broker</a:t>
                </a:r>
              </a:p>
            </p:txBody>
          </p:sp>
          <p:sp>
            <p:nvSpPr>
              <p:cNvPr id="25616" name="Rectangle 21"/>
              <p:cNvSpPr>
                <a:spLocks noChangeArrowheads="1"/>
              </p:cNvSpPr>
              <p:nvPr/>
            </p:nvSpPr>
            <p:spPr bwMode="auto">
              <a:xfrm>
                <a:off x="3234"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7" name="Text Box 22"/>
              <p:cNvSpPr txBox="1">
                <a:spLocks noChangeArrowheads="1"/>
              </p:cNvSpPr>
              <p:nvPr/>
            </p:nvSpPr>
            <p:spPr bwMode="auto">
              <a:xfrm>
                <a:off x="2994" y="3004"/>
                <a:ext cx="105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Full-Text Search</a:t>
                </a:r>
                <a:endParaRPr lang="en-IN" sz="1600">
                  <a:solidFill>
                    <a:srgbClr val="0000AC"/>
                  </a:solidFill>
                  <a:latin typeface="Verdana" pitchFamily="34" charset="0"/>
                </a:endParaRPr>
              </a:p>
            </p:txBody>
          </p:sp>
          <p:sp>
            <p:nvSpPr>
              <p:cNvPr id="25618" name="Rectangle 23"/>
              <p:cNvSpPr>
                <a:spLocks noChangeArrowheads="1"/>
              </p:cNvSpPr>
              <p:nvPr/>
            </p:nvSpPr>
            <p:spPr bwMode="auto">
              <a:xfrm>
                <a:off x="4122" y="2956"/>
                <a:ext cx="864" cy="426"/>
              </a:xfrm>
              <a:prstGeom prst="rect">
                <a:avLst/>
              </a:prstGeom>
              <a:solidFill>
                <a:srgbClr val="E7E7FF"/>
              </a:solidFill>
              <a:ln w="9525">
                <a:solidFill>
                  <a:srgbClr val="039FFF"/>
                </a:solidFill>
                <a:miter lim="800000"/>
                <a:headEnd/>
                <a:tailEnd/>
              </a:ln>
            </p:spPr>
            <p:txBody>
              <a:bodyPr wrap="none" anchor="ctr"/>
              <a:lstStyle/>
              <a:p>
                <a:endParaRPr lang="en-US"/>
              </a:p>
            </p:txBody>
          </p:sp>
          <p:sp>
            <p:nvSpPr>
              <p:cNvPr id="25619" name="Text Box 24"/>
              <p:cNvSpPr txBox="1">
                <a:spLocks noChangeArrowheads="1"/>
              </p:cNvSpPr>
              <p:nvPr/>
            </p:nvSpPr>
            <p:spPr bwMode="auto">
              <a:xfrm>
                <a:off x="3810" y="3004"/>
                <a:ext cx="122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600">
                    <a:solidFill>
                      <a:srgbClr val="0000AC"/>
                    </a:solidFill>
                    <a:latin typeface="Verdana" pitchFamily="34" charset="0"/>
                  </a:rPr>
                  <a:t>Notification Services</a:t>
                </a:r>
                <a:endParaRPr lang="en-IN" sz="1600">
                  <a:solidFill>
                    <a:srgbClr val="0000AC"/>
                  </a:solidFill>
                  <a:latin typeface="Verdana" pitchFamily="34" charset="0"/>
                </a:endParaRPr>
              </a:p>
            </p:txBody>
          </p:sp>
          <p:sp>
            <p:nvSpPr>
              <p:cNvPr id="25620" name="Text Box 25"/>
              <p:cNvSpPr txBox="1">
                <a:spLocks noChangeArrowheads="1"/>
              </p:cNvSpPr>
              <p:nvPr/>
            </p:nvSpPr>
            <p:spPr bwMode="auto">
              <a:xfrm>
                <a:off x="1832" y="2716"/>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Times New Roman" charset="0"/>
                    <a:cs typeface="Arial" charset="0"/>
                  </a:defRPr>
                </a:lvl1pPr>
                <a:lvl2pPr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lvl="1" algn="ctr" eaLnBrk="1" hangingPunct="1">
                  <a:spcBef>
                    <a:spcPct val="50000"/>
                  </a:spcBef>
                </a:pPr>
                <a:r>
                  <a:rPr lang="en-US" sz="1800" b="1">
                    <a:solidFill>
                      <a:srgbClr val="0000AC"/>
                    </a:solidFill>
                    <a:latin typeface="Verdana" pitchFamily="34" charset="0"/>
                  </a:rPr>
                  <a:t>Database Engine</a:t>
                </a:r>
                <a:endParaRPr lang="en-IN" sz="1800" b="1">
                  <a:solidFill>
                    <a:srgbClr val="0000AC"/>
                  </a:solidFill>
                  <a:latin typeface="Verdana" pitchFamily="34" charset="0"/>
                </a:endParaRPr>
              </a:p>
            </p:txBody>
          </p:sp>
        </p:grpSp>
      </p:grpSp>
      <p:sp>
        <p:nvSpPr>
          <p:cNvPr id="27" name="Rectangle 26"/>
          <p:cNvSpPr/>
          <p:nvPr/>
        </p:nvSpPr>
        <p:spPr>
          <a:xfrm>
            <a:off x="8077200" y="2667000"/>
            <a:ext cx="533400" cy="2819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a:defRPr/>
            </a:pPr>
            <a:r>
              <a:rPr lang="en-US" b="1" dirty="0">
                <a:solidFill>
                  <a:srgbClr val="0070C0"/>
                </a:solidFill>
                <a:latin typeface="Courier New" pitchFamily="49" charset="0"/>
                <a:cs typeface="Courier New" pitchFamily="49" charset="0"/>
              </a:rPr>
              <a:t>.NET Framework</a:t>
            </a:r>
          </a:p>
        </p:txBody>
      </p:sp>
    </p:spTree>
    <p:extLst>
      <p:ext uri="{BB962C8B-B14F-4D97-AF65-F5344CB8AC3E}">
        <p14:creationId xmlns:p14="http://schemas.microsoft.com/office/powerpoint/2010/main" val="2441089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267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The .NET Framework:</a:t>
            </a:r>
          </a:p>
          <a:p>
            <a:pPr lvl="1">
              <a:buFontTx/>
              <a:buBlip>
                <a:blip r:embed="rId4"/>
              </a:buBlip>
              <a:defRPr/>
            </a:pPr>
            <a:r>
              <a:rPr lang="en-US" sz="1800" kern="1200" dirty="0" smtClean="0">
                <a:solidFill>
                  <a:schemeClr val="accent2"/>
                </a:solidFill>
                <a:latin typeface="Arial" charset="0"/>
                <a:ea typeface="+mn-ea"/>
                <a:cs typeface="Times New Roman" pitchFamily="18" charset="0"/>
              </a:rPr>
              <a:t>Is an environment used to build, deploy, and run business applications. </a:t>
            </a:r>
          </a:p>
          <a:p>
            <a:pPr lvl="1">
              <a:buFontTx/>
              <a:buBlip>
                <a:blip r:embed="rId4"/>
              </a:buBlip>
              <a:defRPr/>
            </a:pPr>
            <a:r>
              <a:rPr lang="en-US" sz="1800" kern="1200" dirty="0" smtClean="0">
                <a:solidFill>
                  <a:schemeClr val="accent2"/>
                </a:solidFill>
                <a:latin typeface="Arial" charset="0"/>
                <a:ea typeface="+mn-ea"/>
                <a:cs typeface="Times New Roman" pitchFamily="18" charset="0"/>
              </a:rPr>
              <a:t>Has its own collection of services and classes. </a:t>
            </a:r>
          </a:p>
          <a:p>
            <a:pPr lvl="1">
              <a:buFontTx/>
              <a:buBlip>
                <a:blip r:embed="rId4"/>
              </a:buBlip>
              <a:defRPr/>
            </a:pPr>
            <a:r>
              <a:rPr lang="en-US" sz="1800" kern="1200" dirty="0" smtClean="0">
                <a:solidFill>
                  <a:schemeClr val="accent2"/>
                </a:solidFill>
                <a:latin typeface="Arial" charset="0"/>
                <a:ea typeface="+mn-ea"/>
                <a:cs typeface="Times New Roman" pitchFamily="18" charset="0"/>
              </a:rPr>
              <a:t>Consists of the following components:</a:t>
            </a:r>
          </a:p>
          <a:p>
            <a:pPr lvl="2">
              <a:buFontTx/>
              <a:buBlip>
                <a:blip r:embed="rId4"/>
              </a:buBlip>
              <a:defRPr/>
            </a:pPr>
            <a:r>
              <a:rPr lang="en-US" sz="1600" kern="1200" dirty="0" smtClean="0">
                <a:solidFill>
                  <a:schemeClr val="accent2"/>
                </a:solidFill>
                <a:latin typeface="Arial" charset="0"/>
                <a:ea typeface="+mn-ea"/>
                <a:cs typeface="Times New Roman" pitchFamily="18" charset="0"/>
              </a:rPr>
              <a:t>Development tools and languages</a:t>
            </a:r>
          </a:p>
          <a:p>
            <a:pPr lvl="2">
              <a:buFontTx/>
              <a:buBlip>
                <a:blip r:embed="rId4"/>
              </a:buBlip>
              <a:defRPr/>
            </a:pPr>
            <a:r>
              <a:rPr lang="en-US" sz="1600" kern="1200" dirty="0" smtClean="0">
                <a:solidFill>
                  <a:schemeClr val="accent2"/>
                </a:solidFill>
                <a:latin typeface="Arial" charset="0"/>
                <a:ea typeface="+mn-ea"/>
                <a:cs typeface="Times New Roman" pitchFamily="18" charset="0"/>
              </a:rPr>
              <a:t>Base class library </a:t>
            </a:r>
          </a:p>
          <a:p>
            <a:pPr lvl="2">
              <a:buFontTx/>
              <a:buBlip>
                <a:blip r:embed="rId4"/>
              </a:buBlip>
              <a:defRPr/>
            </a:pPr>
            <a:r>
              <a:rPr lang="en-US" sz="1600" kern="1200" dirty="0" smtClean="0">
                <a:solidFill>
                  <a:schemeClr val="accent2"/>
                </a:solidFill>
                <a:latin typeface="Arial" charset="0"/>
                <a:ea typeface="+mn-ea"/>
                <a:cs typeface="Times New Roman" pitchFamily="18" charset="0"/>
              </a:rPr>
              <a:t>Common Language Runtime (CLR)</a:t>
            </a:r>
          </a:p>
          <a:p>
            <a:pPr lvl="1">
              <a:buFontTx/>
              <a:buNone/>
              <a:defRPr/>
            </a:pPr>
            <a:endParaRPr lang="en-US" sz="1800" kern="1200" dirty="0" smtClean="0">
              <a:solidFill>
                <a:schemeClr val="accent2"/>
              </a:solidFill>
              <a:latin typeface="Arial" charset="0"/>
              <a:ea typeface="+mn-ea"/>
              <a:cs typeface="Times New Roman" pitchFamily="18" charset="0"/>
            </a:endParaRPr>
          </a:p>
          <a:p>
            <a:pPr marL="342900" lvl="1" indent="-342900" eaLnBrk="1" hangingPunct="1">
              <a:buFontTx/>
              <a:buBlip>
                <a:blip r:embed="rId3"/>
              </a:buBlip>
              <a:defRPr/>
            </a:pPr>
            <a:endParaRPr lang="en-US" sz="1800" kern="1200" dirty="0" smtClean="0">
              <a:solidFill>
                <a:schemeClr val="accent2"/>
              </a:solidFill>
              <a:latin typeface="Arial" charset="0"/>
              <a:cs typeface="Times New Roman" pitchFamily="18" charset="0"/>
            </a:endParaRPr>
          </a:p>
          <a:p>
            <a:pPr lvl="1">
              <a:buFontTx/>
              <a:buBlip>
                <a:blip r:embed="rId4"/>
              </a:buBlip>
              <a:defRPr/>
            </a:pPr>
            <a:endParaRPr lang="en-US" sz="1800" kern="1200" dirty="0" smtClean="0">
              <a:solidFill>
                <a:schemeClr val="accent2"/>
              </a:solidFill>
              <a:latin typeface="Arial" charset="0"/>
              <a:ea typeface="+mn-ea"/>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lvl="1" eaLnBrk="1" hangingPunct="1">
              <a:buFontTx/>
              <a:buBlip>
                <a:blip r:embed="rId4"/>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26627" name="Text Box 3"/>
          <p:cNvSpPr txBox="1">
            <a:spLocks noChangeArrowheads="1"/>
          </p:cNvSpPr>
          <p:nvPr/>
        </p:nvSpPr>
        <p:spPr bwMode="auto">
          <a:xfrm>
            <a:off x="152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353750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267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Blip>
                <a:blip r:embed="rId3"/>
              </a:buBlip>
              <a:defRPr/>
            </a:pPr>
            <a:r>
              <a:rPr lang="en-US" sz="1800" kern="1200" dirty="0" smtClean="0">
                <a:solidFill>
                  <a:schemeClr val="accent2"/>
                </a:solidFill>
                <a:latin typeface="Arial" charset="0"/>
                <a:ea typeface="+mn-ea"/>
                <a:cs typeface="Times New Roman" pitchFamily="18" charset="0"/>
              </a:rPr>
              <a:t>Development tools and languages:</a:t>
            </a:r>
          </a:p>
          <a:p>
            <a:pPr lvl="2">
              <a:buFontTx/>
              <a:buBlip>
                <a:blip r:embed="rId3"/>
              </a:buBlip>
              <a:defRPr/>
            </a:pPr>
            <a:r>
              <a:rPr lang="en-US" sz="1600" kern="1200" dirty="0" smtClean="0">
                <a:solidFill>
                  <a:schemeClr val="accent2"/>
                </a:solidFill>
                <a:latin typeface="Arial" charset="0"/>
                <a:ea typeface="+mn-ea"/>
                <a:cs typeface="Times New Roman" pitchFamily="18" charset="0"/>
              </a:rPr>
              <a:t>Are used to create the interface for the Windows forms, Web forms, and console applications.</a:t>
            </a:r>
          </a:p>
          <a:p>
            <a:pPr lvl="1">
              <a:buFontTx/>
              <a:buBlip>
                <a:blip r:embed="rId3"/>
              </a:buBlip>
              <a:defRPr/>
            </a:pPr>
            <a:r>
              <a:rPr lang="en-US" sz="1800" kern="1200" dirty="0" smtClean="0">
                <a:solidFill>
                  <a:schemeClr val="accent2"/>
                </a:solidFill>
                <a:latin typeface="Arial" charset="0"/>
                <a:ea typeface="+mn-ea"/>
                <a:cs typeface="Times New Roman" pitchFamily="18" charset="0"/>
              </a:rPr>
              <a:t>Base class library: </a:t>
            </a:r>
          </a:p>
          <a:p>
            <a:pPr lvl="2">
              <a:buFontTx/>
              <a:buBlip>
                <a:blip r:embed="rId3"/>
              </a:buBlip>
              <a:defRPr/>
            </a:pPr>
            <a:r>
              <a:rPr lang="en-US" sz="1600" kern="1200" dirty="0" smtClean="0">
                <a:solidFill>
                  <a:schemeClr val="accent2"/>
                </a:solidFill>
                <a:latin typeface="Arial" charset="0"/>
                <a:cs typeface="Times New Roman" pitchFamily="18" charset="0"/>
              </a:rPr>
              <a:t>Provides classes that can be used in the code to accomplish a range of common programming tasks, such as:</a:t>
            </a:r>
          </a:p>
          <a:p>
            <a:pPr lvl="3">
              <a:buFontTx/>
              <a:buBlip>
                <a:blip r:embed="rId3"/>
              </a:buBlip>
              <a:defRPr/>
            </a:pPr>
            <a:r>
              <a:rPr lang="en-US" sz="1400" kern="1200" dirty="0" smtClean="0">
                <a:solidFill>
                  <a:schemeClr val="accent2"/>
                </a:solidFill>
                <a:latin typeface="Arial" charset="0"/>
                <a:cs typeface="Times New Roman" pitchFamily="18" charset="0"/>
              </a:rPr>
              <a:t>String management</a:t>
            </a:r>
          </a:p>
          <a:p>
            <a:pPr lvl="3">
              <a:buFontTx/>
              <a:buBlip>
                <a:blip r:embed="rId3"/>
              </a:buBlip>
              <a:defRPr/>
            </a:pPr>
            <a:r>
              <a:rPr lang="en-US" sz="1400" kern="1200" dirty="0" smtClean="0">
                <a:solidFill>
                  <a:schemeClr val="accent2"/>
                </a:solidFill>
                <a:latin typeface="Arial" charset="0"/>
                <a:cs typeface="Times New Roman" pitchFamily="18" charset="0"/>
              </a:rPr>
              <a:t>Data collection</a:t>
            </a:r>
          </a:p>
          <a:p>
            <a:pPr lvl="3">
              <a:buFontTx/>
              <a:buBlip>
                <a:blip r:embed="rId3"/>
              </a:buBlip>
              <a:defRPr/>
            </a:pPr>
            <a:r>
              <a:rPr lang="en-US" sz="1400" kern="1200" dirty="0" smtClean="0">
                <a:solidFill>
                  <a:schemeClr val="accent2"/>
                </a:solidFill>
                <a:latin typeface="Arial" charset="0"/>
                <a:cs typeface="Times New Roman" pitchFamily="18" charset="0"/>
              </a:rPr>
              <a:t>Database connectivity</a:t>
            </a:r>
          </a:p>
          <a:p>
            <a:pPr lvl="3">
              <a:buFontTx/>
              <a:buBlip>
                <a:blip r:embed="rId3"/>
              </a:buBlip>
              <a:defRPr/>
            </a:pPr>
            <a:r>
              <a:rPr lang="en-US" sz="1400" kern="1200" dirty="0" smtClean="0">
                <a:solidFill>
                  <a:schemeClr val="accent2"/>
                </a:solidFill>
                <a:latin typeface="Arial" charset="0"/>
                <a:cs typeface="Times New Roman" pitchFamily="18" charset="0"/>
              </a:rPr>
              <a:t>File access</a:t>
            </a:r>
          </a:p>
          <a:p>
            <a:pPr lvl="1">
              <a:buFontTx/>
              <a:buBlip>
                <a:blip r:embed="rId3"/>
              </a:buBlip>
              <a:defRPr/>
            </a:pPr>
            <a:endParaRPr lang="en-US" sz="1800" kern="1200" dirty="0" smtClean="0">
              <a:solidFill>
                <a:schemeClr val="accent2"/>
              </a:solidFill>
              <a:latin typeface="Arial" charset="0"/>
              <a:ea typeface="+mn-ea"/>
              <a:cs typeface="Times New Roman" pitchFamily="18" charset="0"/>
            </a:endParaRPr>
          </a:p>
          <a:p>
            <a:pPr marL="342900" lvl="1" indent="-342900" eaLnBrk="1" hangingPunct="1">
              <a:buFontTx/>
              <a:buBlip>
                <a:blip r:embed="rId4"/>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4"/>
              </a:buBlip>
              <a:defRPr/>
            </a:pPr>
            <a:endParaRPr lang="en-US" sz="2000" dirty="0" smtClean="0">
              <a:solidFill>
                <a:schemeClr val="accent2"/>
              </a:solidFill>
              <a:latin typeface="Arial" charset="0"/>
              <a:cs typeface="Times New Roman" pitchFamily="18" charset="0"/>
            </a:endParaRPr>
          </a:p>
          <a:p>
            <a:pPr lvl="1" eaLnBrk="1" hangingPunct="1">
              <a:buFontTx/>
              <a:buBlip>
                <a:blip r:embed="rId3"/>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27651" name="Text Box 3"/>
          <p:cNvSpPr txBox="1">
            <a:spLocks noChangeArrowheads="1"/>
          </p:cNvSpPr>
          <p:nvPr/>
        </p:nvSpPr>
        <p:spPr bwMode="auto">
          <a:xfrm>
            <a:off x="152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92072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267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Blip>
                <a:blip r:embed="rId3"/>
              </a:buBlip>
              <a:defRPr/>
            </a:pPr>
            <a:r>
              <a:rPr lang="en-US" sz="1800" kern="1200" dirty="0" smtClean="0">
                <a:solidFill>
                  <a:schemeClr val="accent2"/>
                </a:solidFill>
                <a:latin typeface="Arial" charset="0"/>
                <a:cs typeface="Times New Roman" pitchFamily="18" charset="0"/>
              </a:rPr>
              <a:t>CLR: </a:t>
            </a:r>
          </a:p>
          <a:p>
            <a:pPr lvl="2">
              <a:buFontTx/>
              <a:buBlip>
                <a:blip r:embed="rId3"/>
              </a:buBlip>
              <a:defRPr/>
            </a:pPr>
            <a:r>
              <a:rPr lang="en-US" sz="1600" kern="1200" dirty="0" smtClean="0">
                <a:solidFill>
                  <a:schemeClr val="accent2"/>
                </a:solidFill>
                <a:latin typeface="Arial" charset="0"/>
                <a:cs typeface="Times New Roman" pitchFamily="18" charset="0"/>
              </a:rPr>
              <a:t>Provides an environment for the application to run.</a:t>
            </a:r>
          </a:p>
          <a:p>
            <a:pPr lvl="2">
              <a:buFontTx/>
              <a:buBlip>
                <a:blip r:embed="rId3"/>
              </a:buBlip>
              <a:defRPr/>
            </a:pPr>
            <a:r>
              <a:rPr lang="en-US" sz="1600" kern="1200" dirty="0" smtClean="0">
                <a:solidFill>
                  <a:schemeClr val="accent2"/>
                </a:solidFill>
                <a:latin typeface="Arial" charset="0"/>
                <a:cs typeface="Times New Roman" pitchFamily="18" charset="0"/>
              </a:rPr>
              <a:t>Provides the following features:</a:t>
            </a:r>
          </a:p>
          <a:p>
            <a:pPr lvl="3">
              <a:buFontTx/>
              <a:buBlip>
                <a:blip r:embed="rId3"/>
              </a:buBlip>
              <a:defRPr/>
            </a:pPr>
            <a:r>
              <a:rPr lang="en-US" sz="1400" kern="1200" dirty="0" smtClean="0">
                <a:solidFill>
                  <a:schemeClr val="accent2"/>
                </a:solidFill>
                <a:latin typeface="Arial" charset="0"/>
                <a:cs typeface="Times New Roman" pitchFamily="18" charset="0"/>
              </a:rPr>
              <a:t>Automatic memory management</a:t>
            </a:r>
          </a:p>
          <a:p>
            <a:pPr lvl="3">
              <a:buFontTx/>
              <a:buBlip>
                <a:blip r:embed="rId3"/>
              </a:buBlip>
              <a:defRPr/>
            </a:pPr>
            <a:r>
              <a:rPr lang="en-US" sz="1400" kern="1200" dirty="0" smtClean="0">
                <a:solidFill>
                  <a:schemeClr val="accent2"/>
                </a:solidFill>
                <a:latin typeface="Arial" charset="0"/>
                <a:cs typeface="Times New Roman" pitchFamily="18" charset="0"/>
              </a:rPr>
              <a:t>Standard type system</a:t>
            </a:r>
          </a:p>
          <a:p>
            <a:pPr lvl="3">
              <a:buFontTx/>
              <a:buBlip>
                <a:blip r:embed="rId3"/>
              </a:buBlip>
              <a:defRPr/>
            </a:pPr>
            <a:r>
              <a:rPr lang="en-US" sz="1400" kern="1200" dirty="0" smtClean="0">
                <a:solidFill>
                  <a:schemeClr val="accent2"/>
                </a:solidFill>
                <a:latin typeface="Arial" charset="0"/>
                <a:cs typeface="Times New Roman" pitchFamily="18" charset="0"/>
              </a:rPr>
              <a:t>Language interoperability</a:t>
            </a:r>
          </a:p>
          <a:p>
            <a:pPr lvl="3">
              <a:buFontTx/>
              <a:buBlip>
                <a:blip r:embed="rId3"/>
              </a:buBlip>
              <a:defRPr/>
            </a:pPr>
            <a:r>
              <a:rPr lang="en-US" sz="1400" kern="1200" dirty="0" smtClean="0">
                <a:solidFill>
                  <a:schemeClr val="accent2"/>
                </a:solidFill>
                <a:latin typeface="Arial" charset="0"/>
                <a:cs typeface="Times New Roman" pitchFamily="18" charset="0"/>
              </a:rPr>
              <a:t>Platform independence</a:t>
            </a:r>
          </a:p>
          <a:p>
            <a:pPr lvl="3">
              <a:buFontTx/>
              <a:buBlip>
                <a:blip r:embed="rId3"/>
              </a:buBlip>
              <a:defRPr/>
            </a:pPr>
            <a:r>
              <a:rPr lang="en-US" sz="1400" kern="1200" dirty="0" smtClean="0">
                <a:solidFill>
                  <a:schemeClr val="accent2"/>
                </a:solidFill>
                <a:latin typeface="Arial" charset="0"/>
                <a:cs typeface="Times New Roman" pitchFamily="18" charset="0"/>
              </a:rPr>
              <a:t>Security management</a:t>
            </a:r>
          </a:p>
          <a:p>
            <a:pPr lvl="1">
              <a:buFontTx/>
              <a:buBlip>
                <a:blip r:embed="rId3"/>
              </a:buBlip>
              <a:defRPr/>
            </a:pPr>
            <a:endParaRPr lang="en-US" sz="1800" kern="1200" dirty="0" smtClean="0">
              <a:solidFill>
                <a:schemeClr val="accent2"/>
              </a:solidFill>
              <a:latin typeface="Arial" charset="0"/>
              <a:cs typeface="Times New Roman" pitchFamily="18" charset="0"/>
            </a:endParaRPr>
          </a:p>
          <a:p>
            <a:pPr lvl="1">
              <a:buFontTx/>
              <a:buBlip>
                <a:blip r:embed="rId3"/>
              </a:buBlip>
              <a:defRPr/>
            </a:pPr>
            <a:endParaRPr lang="en-US" sz="1800" kern="1200" dirty="0" smtClean="0">
              <a:solidFill>
                <a:schemeClr val="accent2"/>
              </a:solidFill>
              <a:latin typeface="Arial" charset="0"/>
              <a:cs typeface="Times New Roman" pitchFamily="18" charset="0"/>
            </a:endParaRPr>
          </a:p>
          <a:p>
            <a:pPr lvl="1">
              <a:buFontTx/>
              <a:buBlip>
                <a:blip r:embed="rId3"/>
              </a:buBlip>
              <a:defRPr/>
            </a:pPr>
            <a:endParaRPr lang="en-US" sz="1800" kern="1200" dirty="0" smtClean="0">
              <a:solidFill>
                <a:schemeClr val="accent2"/>
              </a:solidFill>
              <a:latin typeface="Arial" charset="0"/>
              <a:cs typeface="Times New Roman" pitchFamily="18" charset="0"/>
            </a:endParaRPr>
          </a:p>
          <a:p>
            <a:pPr lvl="1">
              <a:buFontTx/>
              <a:buBlip>
                <a:blip r:embed="rId3"/>
              </a:buBlip>
              <a:defRPr/>
            </a:pPr>
            <a:endParaRPr lang="en-US" sz="1800" kern="1200" dirty="0" smtClean="0">
              <a:solidFill>
                <a:schemeClr val="accent2"/>
              </a:solidFill>
              <a:latin typeface="Arial" charset="0"/>
              <a:ea typeface="+mn-ea"/>
              <a:cs typeface="Times New Roman" pitchFamily="18" charset="0"/>
            </a:endParaRPr>
          </a:p>
          <a:p>
            <a:pPr marL="342900" lvl="1" indent="-342900" eaLnBrk="1" hangingPunct="1">
              <a:buFontTx/>
              <a:buBlip>
                <a:blip r:embed="rId4"/>
              </a:buBlip>
              <a:defRPr/>
            </a:pPr>
            <a:endParaRPr lang="en-US" sz="2000" dirty="0" smtClean="0">
              <a:solidFill>
                <a:schemeClr val="accent2"/>
              </a:solidFill>
              <a:latin typeface="Arial" charset="0"/>
              <a:cs typeface="Times New Roman" pitchFamily="18" charset="0"/>
            </a:endParaRPr>
          </a:p>
          <a:p>
            <a:pPr marL="342900" lvl="1" indent="-342900" eaLnBrk="1" hangingPunct="1">
              <a:buFontTx/>
              <a:buBlip>
                <a:blip r:embed="rId4"/>
              </a:buBlip>
              <a:defRPr/>
            </a:pPr>
            <a:endParaRPr lang="en-US" sz="2000" dirty="0" smtClean="0">
              <a:solidFill>
                <a:schemeClr val="accent2"/>
              </a:solidFill>
              <a:latin typeface="Arial" charset="0"/>
              <a:cs typeface="Times New Roman" pitchFamily="18" charset="0"/>
            </a:endParaRPr>
          </a:p>
          <a:p>
            <a:pPr lvl="1" eaLnBrk="1" hangingPunct="1">
              <a:buFontTx/>
              <a:buBlip>
                <a:blip r:embed="rId3"/>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28675" name="Text Box 3"/>
          <p:cNvSpPr txBox="1">
            <a:spLocks noChangeArrowheads="1"/>
          </p:cNvSpPr>
          <p:nvPr/>
        </p:nvSpPr>
        <p:spPr bwMode="auto">
          <a:xfrm>
            <a:off x="152400" y="711200"/>
            <a:ext cx="7620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SQL Server Integration with the .NET Framework (Contd.)</a:t>
            </a:r>
          </a:p>
        </p:txBody>
      </p:sp>
    </p:spTree>
    <p:extLst>
      <p:ext uri="{BB962C8B-B14F-4D97-AF65-F5344CB8AC3E}">
        <p14:creationId xmlns:p14="http://schemas.microsoft.com/office/powerpoint/2010/main" val="4258573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IN" sz="2000" smtClean="0">
                <a:solidFill>
                  <a:schemeClr val="accent2"/>
                </a:solidFill>
                <a:latin typeface="Arial" charset="0"/>
                <a:cs typeface="Times New Roman" charset="0"/>
              </a:rPr>
              <a:t>SQL Server provides the following features:</a:t>
            </a:r>
            <a:endParaRPr lang="en-US" sz="2000" smtClean="0">
              <a:solidFill>
                <a:schemeClr val="accent2"/>
              </a:solidFill>
              <a:latin typeface="Arial" charset="0"/>
              <a:cs typeface="Times New Roman" charset="0"/>
            </a:endParaRPr>
          </a:p>
          <a:p>
            <a:pPr lvl="1">
              <a:buFontTx/>
              <a:buBlip>
                <a:blip r:embed="rId4"/>
              </a:buBlip>
            </a:pPr>
            <a:r>
              <a:rPr lang="en-IN" sz="1800" smtClean="0">
                <a:solidFill>
                  <a:schemeClr val="accent2"/>
                </a:solidFill>
                <a:latin typeface="Arial" charset="0"/>
                <a:cs typeface="Times New Roman" charset="0"/>
              </a:rPr>
              <a:t>Built-in support for Extensible Markup Language (XML) data</a:t>
            </a:r>
          </a:p>
          <a:p>
            <a:pPr lvl="1">
              <a:buFontTx/>
              <a:buBlip>
                <a:blip r:embed="rId4"/>
              </a:buBlip>
            </a:pPr>
            <a:r>
              <a:rPr lang="en-US" sz="1800" smtClean="0">
                <a:solidFill>
                  <a:schemeClr val="accent2"/>
                </a:solidFill>
                <a:latin typeface="Arial" charset="0"/>
                <a:cs typeface="Times New Roman" charset="0"/>
              </a:rPr>
              <a:t>CLR integration</a:t>
            </a:r>
          </a:p>
          <a:p>
            <a:pPr lvl="1">
              <a:buFontTx/>
              <a:buBlip>
                <a:blip r:embed="rId4"/>
              </a:buBlip>
            </a:pPr>
            <a:r>
              <a:rPr lang="en-US" sz="1800" smtClean="0">
                <a:solidFill>
                  <a:schemeClr val="accent2"/>
                </a:solidFill>
                <a:latin typeface="Arial" charset="0"/>
                <a:cs typeface="Times New Roman" charset="0"/>
              </a:rPr>
              <a:t>Scalability</a:t>
            </a:r>
          </a:p>
          <a:p>
            <a:pPr lvl="1">
              <a:buFontTx/>
              <a:buBlip>
                <a:blip r:embed="rId4"/>
              </a:buBlip>
            </a:pPr>
            <a:r>
              <a:rPr lang="en-US" sz="1800" smtClean="0">
                <a:solidFill>
                  <a:schemeClr val="accent2"/>
                </a:solidFill>
                <a:latin typeface="Arial" charset="0"/>
                <a:cs typeface="Times New Roman" charset="0"/>
              </a:rPr>
              <a:t>Service-oriented architecture</a:t>
            </a:r>
          </a:p>
          <a:p>
            <a:pPr lvl="1">
              <a:buFontTx/>
              <a:buBlip>
                <a:blip r:embed="rId4"/>
              </a:buBlip>
            </a:pPr>
            <a:r>
              <a:rPr lang="en-US" sz="1800" smtClean="0">
                <a:solidFill>
                  <a:schemeClr val="accent2"/>
                </a:solidFill>
                <a:latin typeface="Arial" charset="0"/>
                <a:cs typeface="Times New Roman" charset="0"/>
              </a:rPr>
              <a:t>Support for Web services</a:t>
            </a:r>
          </a:p>
          <a:p>
            <a:pPr lvl="1">
              <a:buFontTx/>
              <a:buBlip>
                <a:blip r:embed="rId4"/>
              </a:buBlip>
            </a:pPr>
            <a:r>
              <a:rPr lang="en-US" sz="1800" smtClean="0">
                <a:solidFill>
                  <a:schemeClr val="accent2"/>
                </a:solidFill>
                <a:latin typeface="Arial" charset="0"/>
                <a:cs typeface="Times New Roman" charset="0"/>
              </a:rPr>
              <a:t>High level of security</a:t>
            </a:r>
          </a:p>
          <a:p>
            <a:pPr lvl="1">
              <a:buFontTx/>
              <a:buBlip>
                <a:blip r:embed="rId4"/>
              </a:buBlip>
            </a:pPr>
            <a:r>
              <a:rPr lang="en-US" sz="1800" smtClean="0">
                <a:solidFill>
                  <a:schemeClr val="accent2"/>
                </a:solidFill>
                <a:latin typeface="Arial" charset="0"/>
                <a:cs typeface="Times New Roman" charset="0"/>
              </a:rPr>
              <a:t>High availability</a:t>
            </a:r>
          </a:p>
          <a:p>
            <a:pPr lvl="1">
              <a:buFontTx/>
              <a:buBlip>
                <a:blip r:embed="rId4"/>
              </a:buBlip>
            </a:pPr>
            <a:r>
              <a:rPr lang="en-IN" sz="1800" smtClean="0">
                <a:solidFill>
                  <a:schemeClr val="accent2"/>
                </a:solidFill>
                <a:latin typeface="Arial" charset="0"/>
                <a:cs typeface="Times New Roman" charset="0"/>
              </a:rPr>
              <a:t>Support for data migration and analysis</a:t>
            </a:r>
          </a:p>
          <a:p>
            <a:pPr lvl="1">
              <a:buFontTx/>
              <a:buBlip>
                <a:blip r:embed="rId4"/>
              </a:buBlip>
            </a:pPr>
            <a:r>
              <a:rPr lang="en-US" sz="1800" smtClean="0">
                <a:solidFill>
                  <a:schemeClr val="accent2"/>
                </a:solidFill>
                <a:latin typeface="Arial" charset="0"/>
                <a:cs typeface="Times New Roman" charset="0"/>
              </a:rPr>
              <a:t>Intellisense</a:t>
            </a:r>
          </a:p>
          <a:p>
            <a:pPr lvl="1">
              <a:buFontTx/>
              <a:buBlip>
                <a:blip r:embed="rId4"/>
              </a:buBlip>
            </a:pPr>
            <a:r>
              <a:rPr lang="en-US" sz="1800" smtClean="0">
                <a:solidFill>
                  <a:schemeClr val="accent2"/>
                </a:solidFill>
                <a:latin typeface="Arial" charset="0"/>
                <a:cs typeface="Times New Roman" charset="0"/>
              </a:rPr>
              <a:t>Policy-based management</a:t>
            </a:r>
          </a:p>
          <a:p>
            <a:pPr lvl="1">
              <a:buFontTx/>
              <a:buBlip>
                <a:blip r:embed="rId4"/>
              </a:buBlip>
            </a:pPr>
            <a:r>
              <a:rPr lang="en-US" sz="1800" smtClean="0">
                <a:solidFill>
                  <a:schemeClr val="accent2"/>
                </a:solidFill>
                <a:latin typeface="Arial" charset="0"/>
                <a:cs typeface="Times New Roman" charset="0"/>
              </a:rPr>
              <a:t>Resource governor</a:t>
            </a:r>
          </a:p>
          <a:p>
            <a:pPr lvl="1">
              <a:buFontTx/>
              <a:buNone/>
            </a:pPr>
            <a:endParaRPr lang="en-US" sz="1800" smtClean="0">
              <a:solidFill>
                <a:schemeClr val="accent2"/>
              </a:solidFill>
              <a:latin typeface="Arial" charset="0"/>
              <a:cs typeface="Times New Roman" charset="0"/>
            </a:endParaRPr>
          </a:p>
        </p:txBody>
      </p:sp>
      <p:sp>
        <p:nvSpPr>
          <p:cNvPr id="296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Features of SQL Server</a:t>
            </a:r>
          </a:p>
        </p:txBody>
      </p:sp>
    </p:spTree>
    <p:extLst>
      <p:ext uri="{BB962C8B-B14F-4D97-AF65-F5344CB8AC3E}">
        <p14:creationId xmlns:p14="http://schemas.microsoft.com/office/powerpoint/2010/main" val="7192747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IN" sz="2000" smtClean="0">
                <a:solidFill>
                  <a:schemeClr val="accent2"/>
                </a:solidFill>
                <a:latin typeface="Arial" charset="0"/>
                <a:cs typeface="Times New Roman" charset="0"/>
              </a:rPr>
              <a:t>Is the core language used to </a:t>
            </a:r>
            <a:r>
              <a:rPr lang="en-US" sz="2000" smtClean="0">
                <a:solidFill>
                  <a:schemeClr val="accent2"/>
                </a:solidFill>
                <a:latin typeface="Arial" charset="0"/>
                <a:cs typeface="Times New Roman" charset="0"/>
              </a:rPr>
              <a:t>store, access, and modify data.</a:t>
            </a:r>
          </a:p>
          <a:p>
            <a:pPr>
              <a:buFontTx/>
              <a:buBlip>
                <a:blip r:embed="rId3"/>
              </a:buBlip>
            </a:pPr>
            <a:r>
              <a:rPr lang="en-US" sz="2000" smtClean="0">
                <a:solidFill>
                  <a:schemeClr val="accent2"/>
                </a:solidFill>
                <a:latin typeface="Arial" charset="0"/>
                <a:cs typeface="Times New Roman" charset="0"/>
              </a:rPr>
              <a:t>Can be categorized as:</a:t>
            </a:r>
          </a:p>
          <a:p>
            <a:pPr lvl="1">
              <a:buFontTx/>
              <a:buBlip>
                <a:blip r:embed="rId4"/>
              </a:buBlip>
            </a:pPr>
            <a:r>
              <a:rPr lang="en-US" sz="1800" smtClean="0">
                <a:solidFill>
                  <a:schemeClr val="accent2"/>
                </a:solidFill>
                <a:latin typeface="Arial" charset="0"/>
                <a:cs typeface="Times New Roman" charset="0"/>
              </a:rPr>
              <a:t>Data Definition Language (DDL):</a:t>
            </a:r>
          </a:p>
          <a:p>
            <a:pPr lvl="2">
              <a:buFontTx/>
              <a:buBlip>
                <a:blip r:embed="rId4"/>
              </a:buBlip>
            </a:pPr>
            <a:r>
              <a:rPr lang="en-US" sz="1600" smtClean="0">
                <a:solidFill>
                  <a:schemeClr val="accent2"/>
                </a:solidFill>
                <a:latin typeface="Arial" charset="0"/>
                <a:cs typeface="Times New Roman" charset="0"/>
              </a:rPr>
              <a:t>Is used to define the database, data types, structures, and constraints on the data.</a:t>
            </a:r>
          </a:p>
          <a:p>
            <a:pPr lvl="1">
              <a:buFontTx/>
              <a:buBlip>
                <a:blip r:embed="rId4"/>
              </a:buBlip>
            </a:pPr>
            <a:r>
              <a:rPr lang="en-US" sz="1800" smtClean="0">
                <a:solidFill>
                  <a:schemeClr val="accent2"/>
                </a:solidFill>
                <a:latin typeface="Arial" charset="0"/>
                <a:cs typeface="Times New Roman" charset="0"/>
              </a:rPr>
              <a:t>Data Manipulation Language (DML):</a:t>
            </a:r>
          </a:p>
          <a:p>
            <a:pPr lvl="2">
              <a:buFontTx/>
              <a:buBlip>
                <a:blip r:embed="rId4"/>
              </a:buBlip>
            </a:pPr>
            <a:r>
              <a:rPr lang="en-US" sz="1600" smtClean="0">
                <a:solidFill>
                  <a:schemeClr val="accent2"/>
                </a:solidFill>
                <a:latin typeface="Arial" charset="0"/>
                <a:cs typeface="Times New Roman" charset="0"/>
              </a:rPr>
              <a:t>Is used to manipulate the data in the database objects.</a:t>
            </a:r>
          </a:p>
          <a:p>
            <a:pPr lvl="1">
              <a:buFontTx/>
              <a:buBlip>
                <a:blip r:embed="rId4"/>
              </a:buBlip>
            </a:pPr>
            <a:r>
              <a:rPr lang="en-US" sz="1800" smtClean="0">
                <a:solidFill>
                  <a:schemeClr val="accent2"/>
                </a:solidFill>
                <a:latin typeface="Arial" charset="0"/>
                <a:cs typeface="Times New Roman" charset="0"/>
              </a:rPr>
              <a:t>Data Control Language (DCL):</a:t>
            </a:r>
          </a:p>
          <a:p>
            <a:pPr lvl="2">
              <a:buFontTx/>
              <a:buBlip>
                <a:blip r:embed="rId4"/>
              </a:buBlip>
            </a:pPr>
            <a:r>
              <a:rPr lang="en-US" sz="1600" smtClean="0">
                <a:solidFill>
                  <a:schemeClr val="accent2"/>
                </a:solidFill>
                <a:latin typeface="Arial" charset="0"/>
                <a:cs typeface="Times New Roman" charset="0"/>
              </a:rPr>
              <a:t>Is used to control the data access in the database.</a:t>
            </a:r>
          </a:p>
          <a:p>
            <a:pPr lvl="1">
              <a:buFontTx/>
              <a:buBlip>
                <a:blip r:embed="rId4"/>
              </a:buBlip>
            </a:pPr>
            <a:r>
              <a:rPr lang="en-US" sz="1800" smtClean="0">
                <a:solidFill>
                  <a:schemeClr val="accent2"/>
                </a:solidFill>
                <a:latin typeface="Arial" charset="0"/>
                <a:cs typeface="Times New Roman" charset="0"/>
              </a:rPr>
              <a:t>Data Query Language (DQL):</a:t>
            </a:r>
          </a:p>
          <a:p>
            <a:pPr lvl="2">
              <a:buFontTx/>
              <a:buBlip>
                <a:blip r:embed="rId4"/>
              </a:buBlip>
            </a:pPr>
            <a:r>
              <a:rPr lang="en-US" sz="1600" smtClean="0">
                <a:solidFill>
                  <a:schemeClr val="accent2"/>
                </a:solidFill>
                <a:latin typeface="Arial" charset="0"/>
                <a:cs typeface="Times New Roman" charset="0"/>
              </a:rPr>
              <a:t>Is used to query data from the database objects.</a:t>
            </a:r>
          </a:p>
        </p:txBody>
      </p:sp>
      <p:sp>
        <p:nvSpPr>
          <p:cNvPr id="307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SQL</a:t>
            </a:r>
          </a:p>
        </p:txBody>
      </p:sp>
    </p:spTree>
    <p:extLst>
      <p:ext uri="{BB962C8B-B14F-4D97-AF65-F5344CB8AC3E}">
        <p14:creationId xmlns:p14="http://schemas.microsoft.com/office/powerpoint/2010/main" val="349502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Blip>
                <a:blip r:embed="rId3"/>
              </a:buBlip>
              <a:defRPr/>
            </a:pPr>
            <a:r>
              <a:rPr lang="en-US" sz="2000" dirty="0" smtClean="0">
                <a:solidFill>
                  <a:schemeClr val="accent2"/>
                </a:solidFill>
                <a:latin typeface="Arial" charset="0"/>
                <a:cs typeface="Times New Roman" pitchFamily="18" charset="0"/>
              </a:rPr>
              <a:t>SQL Server:</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a data engine introduced by Microsoft.</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Provides an environment used to create databases.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Allows secure and efficient storage and management of data.</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Provides other components and services that support the business intelligence platform to generate reports and help in data analysis. </a:t>
            </a:r>
          </a:p>
        </p:txBody>
      </p:sp>
      <p:sp>
        <p:nvSpPr>
          <p:cNvPr id="40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Introduction to SQL Server</a:t>
            </a:r>
          </a:p>
        </p:txBody>
      </p:sp>
    </p:spTree>
    <p:extLst>
      <p:ext uri="{BB962C8B-B14F-4D97-AF65-F5344CB8AC3E}">
        <p14:creationId xmlns:p14="http://schemas.microsoft.com/office/powerpoint/2010/main" val="553320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smtClean="0">
                <a:solidFill>
                  <a:schemeClr val="accent2"/>
                </a:solidFill>
                <a:latin typeface="Arial" charset="0"/>
                <a:cs typeface="Times New Roman" charset="0"/>
              </a:rPr>
              <a:t>Some of the DDL statements are:</a:t>
            </a:r>
          </a:p>
          <a:p>
            <a:pPr lvl="2">
              <a:buFontTx/>
              <a:buBlip>
                <a:blip r:embed="rId3"/>
              </a:buBlip>
            </a:pPr>
            <a:r>
              <a:rPr lang="en-US" sz="1600" smtClean="0">
                <a:solidFill>
                  <a:schemeClr val="accent2"/>
                </a:solidFill>
                <a:latin typeface="Arial" charset="0"/>
                <a:cs typeface="Times New Roman" charset="0"/>
              </a:rPr>
              <a:t>CREATE</a:t>
            </a:r>
          </a:p>
          <a:p>
            <a:pPr lvl="2">
              <a:buFontTx/>
              <a:buBlip>
                <a:blip r:embed="rId3"/>
              </a:buBlip>
            </a:pPr>
            <a:r>
              <a:rPr lang="en-US" sz="1600" smtClean="0">
                <a:solidFill>
                  <a:schemeClr val="accent2"/>
                </a:solidFill>
                <a:latin typeface="Arial" charset="0"/>
                <a:cs typeface="Times New Roman" charset="0"/>
              </a:rPr>
              <a:t>ALTER</a:t>
            </a:r>
          </a:p>
          <a:p>
            <a:pPr lvl="2">
              <a:buFontTx/>
              <a:buBlip>
                <a:blip r:embed="rId3"/>
              </a:buBlip>
            </a:pPr>
            <a:r>
              <a:rPr lang="en-US" sz="1600" smtClean="0">
                <a:solidFill>
                  <a:schemeClr val="accent2"/>
                </a:solidFill>
                <a:latin typeface="Arial" charset="0"/>
                <a:cs typeface="Times New Roman" charset="0"/>
              </a:rPr>
              <a:t>DROP</a:t>
            </a:r>
          </a:p>
          <a:p>
            <a:pPr lvl="1">
              <a:buFontTx/>
              <a:buBlip>
                <a:blip r:embed="rId3"/>
              </a:buBlip>
            </a:pPr>
            <a:r>
              <a:rPr lang="en-US" sz="1800" smtClean="0">
                <a:solidFill>
                  <a:schemeClr val="accent2"/>
                </a:solidFill>
                <a:latin typeface="Arial" charset="0"/>
                <a:cs typeface="Times New Roman" charset="0"/>
              </a:rPr>
              <a:t>Some of the DML statements are:</a:t>
            </a:r>
          </a:p>
          <a:p>
            <a:pPr lvl="2">
              <a:buFontTx/>
              <a:buBlip>
                <a:blip r:embed="rId3"/>
              </a:buBlip>
            </a:pPr>
            <a:r>
              <a:rPr lang="en-US" sz="1600" smtClean="0">
                <a:solidFill>
                  <a:schemeClr val="accent2"/>
                </a:solidFill>
                <a:latin typeface="Arial" charset="0"/>
                <a:cs typeface="Times New Roman" charset="0"/>
              </a:rPr>
              <a:t>INSERT</a:t>
            </a:r>
          </a:p>
          <a:p>
            <a:pPr lvl="2">
              <a:buFontTx/>
              <a:buBlip>
                <a:blip r:embed="rId3"/>
              </a:buBlip>
            </a:pPr>
            <a:r>
              <a:rPr lang="en-US" sz="1600" smtClean="0">
                <a:solidFill>
                  <a:schemeClr val="accent2"/>
                </a:solidFill>
                <a:latin typeface="Arial" charset="0"/>
                <a:cs typeface="Times New Roman" charset="0"/>
              </a:rPr>
              <a:t>UPDATE</a:t>
            </a:r>
          </a:p>
          <a:p>
            <a:pPr lvl="2">
              <a:buFontTx/>
              <a:buBlip>
                <a:blip r:embed="rId3"/>
              </a:buBlip>
            </a:pPr>
            <a:r>
              <a:rPr lang="en-US" sz="1600" smtClean="0">
                <a:solidFill>
                  <a:schemeClr val="accent2"/>
                </a:solidFill>
                <a:latin typeface="Arial" charset="0"/>
                <a:cs typeface="Times New Roman" charset="0"/>
              </a:rPr>
              <a:t>DELETE</a:t>
            </a:r>
          </a:p>
          <a:p>
            <a:pPr lvl="1">
              <a:buFontTx/>
              <a:buBlip>
                <a:blip r:embed="rId3"/>
              </a:buBlip>
            </a:pPr>
            <a:r>
              <a:rPr lang="en-US" sz="1800" smtClean="0">
                <a:solidFill>
                  <a:schemeClr val="accent2"/>
                </a:solidFill>
                <a:latin typeface="Arial" charset="0"/>
                <a:cs typeface="Times New Roman" charset="0"/>
              </a:rPr>
              <a:t>Some of the DCL statements are:</a:t>
            </a:r>
          </a:p>
          <a:p>
            <a:pPr lvl="2">
              <a:buFontTx/>
              <a:buBlip>
                <a:blip r:embed="rId3"/>
              </a:buBlip>
            </a:pPr>
            <a:r>
              <a:rPr lang="en-US" sz="1600" smtClean="0">
                <a:solidFill>
                  <a:schemeClr val="accent2"/>
                </a:solidFill>
                <a:latin typeface="Arial" charset="0"/>
                <a:cs typeface="Times New Roman" charset="0"/>
              </a:rPr>
              <a:t>GRANT</a:t>
            </a:r>
          </a:p>
          <a:p>
            <a:pPr lvl="2">
              <a:buFontTx/>
              <a:buBlip>
                <a:blip r:embed="rId3"/>
              </a:buBlip>
            </a:pPr>
            <a:r>
              <a:rPr lang="en-US" sz="1600" smtClean="0">
                <a:solidFill>
                  <a:schemeClr val="accent2"/>
                </a:solidFill>
                <a:latin typeface="Arial" charset="0"/>
                <a:cs typeface="Times New Roman" charset="0"/>
              </a:rPr>
              <a:t>REVOKE</a:t>
            </a:r>
          </a:p>
          <a:p>
            <a:pPr lvl="1">
              <a:buFontTx/>
              <a:buNone/>
            </a:pPr>
            <a:endParaRPr lang="en-US" sz="1800" smtClean="0">
              <a:solidFill>
                <a:schemeClr val="accent2"/>
              </a:solidFill>
              <a:latin typeface="Arial" charset="0"/>
              <a:cs typeface="Times New Roman" charset="0"/>
            </a:endParaRPr>
          </a:p>
        </p:txBody>
      </p:sp>
      <p:sp>
        <p:nvSpPr>
          <p:cNvPr id="3174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SQL (Contd.)</a:t>
            </a:r>
          </a:p>
        </p:txBody>
      </p:sp>
    </p:spTree>
    <p:extLst>
      <p:ext uri="{BB962C8B-B14F-4D97-AF65-F5344CB8AC3E}">
        <p14:creationId xmlns:p14="http://schemas.microsoft.com/office/powerpoint/2010/main" val="2635503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Just a minute </a:t>
            </a:r>
          </a:p>
        </p:txBody>
      </p:sp>
      <p:sp>
        <p:nvSpPr>
          <p:cNvPr id="32771" name="Rectangle 3"/>
          <p:cNvSpPr>
            <a:spLocks noGrp="1" noChangeArrowheads="1"/>
          </p:cNvSpPr>
          <p:nvPr>
            <p:ph idx="1"/>
          </p:nvPr>
        </p:nvSpPr>
        <p:spPr bwMode="auto">
          <a:xfrm>
            <a:off x="1525588" y="1598613"/>
            <a:ext cx="7313612" cy="28971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7663" indent="-347663">
              <a:buFontTx/>
              <a:buBlip>
                <a:blip r:embed="rId3"/>
              </a:buBlip>
            </a:pPr>
            <a:r>
              <a:rPr lang="en-IN" sz="2000" smtClean="0">
                <a:solidFill>
                  <a:schemeClr val="accent2"/>
                </a:solidFill>
                <a:latin typeface="Arial" charset="0"/>
                <a:cs typeface="Times New Roman" charset="0"/>
              </a:rPr>
              <a:t>Which of the following features of SQL Server allows the developers to implement their programming logic in any language supported by the .NET Framework? </a:t>
            </a:r>
          </a:p>
          <a:p>
            <a:pPr marL="798513" lvl="1" indent="-333375">
              <a:buFontTx/>
              <a:buAutoNum type="arabicPeriod"/>
            </a:pPr>
            <a:r>
              <a:rPr lang="en-IN" sz="1800" smtClean="0">
                <a:solidFill>
                  <a:schemeClr val="accent2"/>
                </a:solidFill>
                <a:latin typeface="Arial" charset="0"/>
                <a:cs typeface="Times New Roman" charset="0"/>
              </a:rPr>
              <a:t>Support for data migration</a:t>
            </a:r>
          </a:p>
          <a:p>
            <a:pPr marL="798513" lvl="1" indent="-333375">
              <a:buFontTx/>
              <a:buAutoNum type="arabicPeriod"/>
            </a:pPr>
            <a:r>
              <a:rPr lang="en-IN" sz="1800" smtClean="0">
                <a:solidFill>
                  <a:schemeClr val="accent2"/>
                </a:solidFill>
                <a:latin typeface="Arial" charset="0"/>
                <a:cs typeface="Times New Roman" charset="0"/>
              </a:rPr>
              <a:t>High availability</a:t>
            </a:r>
          </a:p>
          <a:p>
            <a:pPr marL="798513" lvl="1" indent="-333375">
              <a:buFontTx/>
              <a:buAutoNum type="arabicPeriod"/>
            </a:pPr>
            <a:r>
              <a:rPr lang="en-IN" sz="1800" smtClean="0">
                <a:solidFill>
                  <a:schemeClr val="accent2"/>
                </a:solidFill>
                <a:latin typeface="Arial" charset="0"/>
                <a:cs typeface="Times New Roman" charset="0"/>
              </a:rPr>
              <a:t>CLR integration</a:t>
            </a:r>
          </a:p>
          <a:p>
            <a:pPr marL="798513" lvl="1" indent="-333375">
              <a:buFontTx/>
              <a:buAutoNum type="arabicPeriod"/>
            </a:pPr>
            <a:r>
              <a:rPr lang="en-IN" sz="1800" smtClean="0">
                <a:solidFill>
                  <a:schemeClr val="accent2"/>
                </a:solidFill>
                <a:latin typeface="Arial" charset="0"/>
                <a:cs typeface="Times New Roman" charset="0"/>
              </a:rPr>
              <a:t>Scalability</a:t>
            </a:r>
          </a:p>
        </p:txBody>
      </p:sp>
      <p:sp>
        <p:nvSpPr>
          <p:cNvPr id="481284" name="Rectangle 4"/>
          <p:cNvSpPr>
            <a:spLocks noChangeArrowheads="1"/>
          </p:cNvSpPr>
          <p:nvPr/>
        </p:nvSpPr>
        <p:spPr bwMode="auto">
          <a:xfrm>
            <a:off x="1525588" y="4724400"/>
            <a:ext cx="6627812"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charset="0"/>
                <a:cs typeface="Times New Roman" charset="0"/>
              </a:rPr>
              <a:t>Answer:</a:t>
            </a:r>
          </a:p>
          <a:p>
            <a:pPr marL="749300" lvl="1" indent="-284163">
              <a:spcBef>
                <a:spcPct val="20000"/>
              </a:spcBef>
            </a:pPr>
            <a:r>
              <a:rPr lang="en-US" sz="1800">
                <a:solidFill>
                  <a:schemeClr val="accent2"/>
                </a:solidFill>
                <a:latin typeface="Arial" charset="0"/>
                <a:cs typeface="Times New Roman" charset="0"/>
              </a:rPr>
              <a:t>3.  CLR integration</a:t>
            </a:r>
          </a:p>
        </p:txBody>
      </p:sp>
    </p:spTree>
    <p:extLst>
      <p:ext uri="{BB962C8B-B14F-4D97-AF65-F5344CB8AC3E}">
        <p14:creationId xmlns:p14="http://schemas.microsoft.com/office/powerpoint/2010/main" val="1091611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charset="0"/>
                <a:cs typeface="Times New Roman" charset="0"/>
              </a:rPr>
              <a:t>In this session, you learned that:</a:t>
            </a:r>
          </a:p>
          <a:p>
            <a:pPr lvl="1" eaLnBrk="1" hangingPunct="1">
              <a:buFontTx/>
              <a:buBlip>
                <a:blip r:embed="rId4"/>
              </a:buBlip>
            </a:pPr>
            <a:r>
              <a:rPr lang="en-US" sz="1800" smtClean="0">
                <a:solidFill>
                  <a:schemeClr val="accent2"/>
                </a:solidFill>
                <a:latin typeface="Arial" charset="0"/>
                <a:cs typeface="Times New Roman" charset="0"/>
              </a:rPr>
              <a:t>A business application can have three elements: user interface, business logic, and data storage.</a:t>
            </a:r>
          </a:p>
          <a:p>
            <a:pPr lvl="1" eaLnBrk="1" hangingPunct="1">
              <a:buFontTx/>
              <a:buBlip>
                <a:blip r:embed="rId4"/>
              </a:buBlip>
            </a:pPr>
            <a:r>
              <a:rPr lang="en-US" sz="1800" smtClean="0">
                <a:solidFill>
                  <a:schemeClr val="accent2"/>
                </a:solidFill>
                <a:latin typeface="Arial" charset="0"/>
                <a:cs typeface="Times New Roman" charset="0"/>
              </a:rPr>
              <a:t>A database server is used to store and manage the database in a business application.</a:t>
            </a:r>
          </a:p>
          <a:p>
            <a:pPr lvl="1" eaLnBrk="1" hangingPunct="1">
              <a:buFontTx/>
              <a:buBlip>
                <a:blip r:embed="rId4"/>
              </a:buBlip>
            </a:pPr>
            <a:r>
              <a:rPr lang="en-US" sz="1800" smtClean="0">
                <a:solidFill>
                  <a:schemeClr val="accent2"/>
                </a:solidFill>
                <a:latin typeface="Arial" charset="0"/>
                <a:cs typeface="Times New Roman" charset="0"/>
              </a:rPr>
              <a:t>SQL Server consists of the four core components: database engine, integration services, analysis services, and reporting services.</a:t>
            </a:r>
          </a:p>
          <a:p>
            <a:pPr lvl="1" eaLnBrk="1" hangingPunct="1">
              <a:buFontTx/>
              <a:buBlip>
                <a:blip r:embed="rId4"/>
              </a:buBlip>
            </a:pPr>
            <a:r>
              <a:rPr lang="en-US" sz="1800" smtClean="0">
                <a:solidFill>
                  <a:schemeClr val="accent2"/>
                </a:solidFill>
                <a:latin typeface="Arial" charset="0"/>
                <a:cs typeface="Times New Roman" charset="0"/>
              </a:rPr>
              <a:t>The database engine provides support to store, query, process, and secure data on a database server.</a:t>
            </a:r>
          </a:p>
          <a:p>
            <a:pPr lvl="1" eaLnBrk="1" hangingPunct="1">
              <a:buFontTx/>
              <a:buBlip>
                <a:blip r:embed="rId4"/>
              </a:buBlip>
            </a:pPr>
            <a:r>
              <a:rPr lang="en-US" sz="1800" smtClean="0">
                <a:solidFill>
                  <a:schemeClr val="accent2"/>
                </a:solidFill>
                <a:latin typeface="Arial" charset="0"/>
                <a:cs typeface="Times New Roman" charset="0"/>
              </a:rPr>
              <a:t>Integration services allow you to gather and integrate this varied data in a consistent format in a common database called the data warehouse.</a:t>
            </a:r>
          </a:p>
          <a:p>
            <a:pPr lvl="1" eaLnBrk="1" hangingPunct="1">
              <a:buFontTx/>
              <a:buBlip>
                <a:blip r:embed="rId4"/>
              </a:buBlip>
            </a:pPr>
            <a:r>
              <a:rPr lang="en-US" sz="1800" smtClean="0">
                <a:solidFill>
                  <a:schemeClr val="accent2"/>
                </a:solidFill>
                <a:latin typeface="Arial" charset="0"/>
                <a:cs typeface="Times New Roman" charset="0"/>
              </a:rPr>
              <a:t>Analysis services assist in determining past trends and formulating future business decisions. </a:t>
            </a:r>
          </a:p>
        </p:txBody>
      </p:sp>
      <p:sp>
        <p:nvSpPr>
          <p:cNvPr id="33795"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rPr>
              <a:t>Summary</a:t>
            </a:r>
          </a:p>
        </p:txBody>
      </p:sp>
    </p:spTree>
    <p:extLst>
      <p:ext uri="{BB962C8B-B14F-4D97-AF65-F5344CB8AC3E}">
        <p14:creationId xmlns:p14="http://schemas.microsoft.com/office/powerpoint/2010/main" val="1434817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charset="0"/>
                <a:cs typeface="Times New Roman" charset="0"/>
              </a:rPr>
              <a:t>Reporting services provide support to generate comprehensive reports on the data stored in the database engine or the data warehouse.</a:t>
            </a:r>
          </a:p>
          <a:p>
            <a:pPr lvl="1" eaLnBrk="1" hangingPunct="1">
              <a:buFontTx/>
              <a:buBlip>
                <a:blip r:embed="rId3"/>
              </a:buBlip>
            </a:pPr>
            <a:r>
              <a:rPr lang="en-US" sz="1800" smtClean="0">
                <a:solidFill>
                  <a:schemeClr val="accent2"/>
                </a:solidFill>
                <a:latin typeface="Arial" charset="0"/>
                <a:cs typeface="Times New Roman" charset="0"/>
              </a:rPr>
              <a:t>Microsoft SQL Server is integrated with the .NET Framework.</a:t>
            </a:r>
          </a:p>
          <a:p>
            <a:pPr lvl="1" eaLnBrk="1" hangingPunct="1">
              <a:buFontTx/>
              <a:buBlip>
                <a:blip r:embed="rId3"/>
              </a:buBlip>
            </a:pPr>
            <a:r>
              <a:rPr lang="en-US" sz="1800" smtClean="0">
                <a:solidFill>
                  <a:schemeClr val="accent2"/>
                </a:solidFill>
                <a:latin typeface="Arial" charset="0"/>
                <a:cs typeface="Times New Roman" charset="0"/>
              </a:rPr>
              <a:t>The .NET Framework is an environment used to build, deploy, and run business applications.</a:t>
            </a:r>
          </a:p>
          <a:p>
            <a:pPr lvl="1" eaLnBrk="1" hangingPunct="1">
              <a:buFontTx/>
              <a:buBlip>
                <a:blip r:embed="rId3"/>
              </a:buBlip>
            </a:pPr>
            <a:r>
              <a:rPr lang="en-US" sz="1800" smtClean="0">
                <a:solidFill>
                  <a:schemeClr val="accent2"/>
                </a:solidFill>
                <a:latin typeface="Arial" charset="0"/>
                <a:cs typeface="Times New Roman" charset="0"/>
              </a:rPr>
              <a:t>The .NET Framework consists of three components: development tools and languages, base class library, and CLR.</a:t>
            </a:r>
          </a:p>
          <a:p>
            <a:pPr lvl="1" eaLnBrk="1" hangingPunct="1">
              <a:buFontTx/>
              <a:buBlip>
                <a:blip r:embed="rId3"/>
              </a:buBlip>
            </a:pPr>
            <a:endParaRPr lang="en-US" sz="1800" smtClean="0">
              <a:solidFill>
                <a:schemeClr val="accent2"/>
              </a:solidFill>
              <a:latin typeface="Arial" charset="0"/>
              <a:cs typeface="Times New Roman" charset="0"/>
            </a:endParaRPr>
          </a:p>
        </p:txBody>
      </p:sp>
      <p:sp>
        <p:nvSpPr>
          <p:cNvPr id="3481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rPr>
              <a:t>Summary (Contd.)</a:t>
            </a:r>
          </a:p>
        </p:txBody>
      </p:sp>
    </p:spTree>
    <p:extLst>
      <p:ext uri="{BB962C8B-B14F-4D97-AF65-F5344CB8AC3E}">
        <p14:creationId xmlns:p14="http://schemas.microsoft.com/office/powerpoint/2010/main" val="2154280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charset="0"/>
                <a:cs typeface="Times New Roman" charset="0"/>
              </a:rPr>
              <a:t>SQL Server provides the following benefits:  </a:t>
            </a:r>
          </a:p>
          <a:p>
            <a:pPr lvl="2" eaLnBrk="1" hangingPunct="1">
              <a:buFontTx/>
              <a:buBlip>
                <a:blip r:embed="rId3"/>
              </a:buBlip>
            </a:pPr>
            <a:r>
              <a:rPr lang="en-US" sz="1600" smtClean="0">
                <a:solidFill>
                  <a:schemeClr val="accent2"/>
                </a:solidFill>
                <a:latin typeface="Arial" charset="0"/>
                <a:cs typeface="Times New Roman" charset="0"/>
              </a:rPr>
              <a:t>Built-in support for XML data</a:t>
            </a:r>
          </a:p>
          <a:p>
            <a:pPr lvl="2" eaLnBrk="1" hangingPunct="1">
              <a:buFontTx/>
              <a:buBlip>
                <a:blip r:embed="rId3"/>
              </a:buBlip>
            </a:pPr>
            <a:r>
              <a:rPr lang="en-US" sz="1600" smtClean="0">
                <a:solidFill>
                  <a:schemeClr val="accent2"/>
                </a:solidFill>
                <a:latin typeface="Arial" charset="0"/>
                <a:cs typeface="Times New Roman" charset="0"/>
              </a:rPr>
              <a:t>CLR integration</a:t>
            </a:r>
          </a:p>
          <a:p>
            <a:pPr lvl="2" eaLnBrk="1" hangingPunct="1">
              <a:buFontTx/>
              <a:buBlip>
                <a:blip r:embed="rId3"/>
              </a:buBlip>
            </a:pPr>
            <a:r>
              <a:rPr lang="en-US" sz="1600" smtClean="0">
                <a:solidFill>
                  <a:schemeClr val="accent2"/>
                </a:solidFill>
                <a:latin typeface="Arial" charset="0"/>
                <a:cs typeface="Times New Roman" charset="0"/>
              </a:rPr>
              <a:t>Scalability</a:t>
            </a:r>
          </a:p>
          <a:p>
            <a:pPr lvl="2" eaLnBrk="1" hangingPunct="1">
              <a:buFontTx/>
              <a:buBlip>
                <a:blip r:embed="rId3"/>
              </a:buBlip>
            </a:pPr>
            <a:r>
              <a:rPr lang="en-US" sz="1600" smtClean="0">
                <a:solidFill>
                  <a:schemeClr val="accent2"/>
                </a:solidFill>
                <a:latin typeface="Arial" charset="0"/>
                <a:cs typeface="Times New Roman" charset="0"/>
              </a:rPr>
              <a:t>Service-oriented architecture</a:t>
            </a:r>
          </a:p>
          <a:p>
            <a:pPr lvl="2" eaLnBrk="1" hangingPunct="1">
              <a:buFontTx/>
              <a:buBlip>
                <a:blip r:embed="rId3"/>
              </a:buBlip>
            </a:pPr>
            <a:r>
              <a:rPr lang="en-US" sz="1600" smtClean="0">
                <a:solidFill>
                  <a:schemeClr val="accent2"/>
                </a:solidFill>
                <a:latin typeface="Arial" charset="0"/>
                <a:cs typeface="Times New Roman" charset="0"/>
              </a:rPr>
              <a:t>Support for Web services</a:t>
            </a:r>
          </a:p>
          <a:p>
            <a:pPr lvl="2" eaLnBrk="1" hangingPunct="1">
              <a:buFontTx/>
              <a:buBlip>
                <a:blip r:embed="rId3"/>
              </a:buBlip>
            </a:pPr>
            <a:r>
              <a:rPr lang="en-US" sz="1600" smtClean="0">
                <a:solidFill>
                  <a:schemeClr val="accent2"/>
                </a:solidFill>
                <a:latin typeface="Arial" charset="0"/>
                <a:cs typeface="Times New Roman" charset="0"/>
              </a:rPr>
              <a:t>High level of security </a:t>
            </a:r>
          </a:p>
          <a:p>
            <a:pPr lvl="2" eaLnBrk="1" hangingPunct="1">
              <a:buFontTx/>
              <a:buBlip>
                <a:blip r:embed="rId3"/>
              </a:buBlip>
            </a:pPr>
            <a:r>
              <a:rPr lang="en-US" sz="1600" smtClean="0">
                <a:solidFill>
                  <a:schemeClr val="accent2"/>
                </a:solidFill>
                <a:latin typeface="Arial" charset="0"/>
                <a:cs typeface="Times New Roman" charset="0"/>
              </a:rPr>
              <a:t>High availability</a:t>
            </a:r>
          </a:p>
          <a:p>
            <a:pPr lvl="2" eaLnBrk="1" hangingPunct="1">
              <a:buFontTx/>
              <a:buBlip>
                <a:blip r:embed="rId3"/>
              </a:buBlip>
            </a:pPr>
            <a:r>
              <a:rPr lang="en-US" sz="1600" smtClean="0">
                <a:solidFill>
                  <a:schemeClr val="accent2"/>
                </a:solidFill>
                <a:latin typeface="Arial" charset="0"/>
                <a:cs typeface="Times New Roman" charset="0"/>
              </a:rPr>
              <a:t>Support for data migration and analysis</a:t>
            </a:r>
          </a:p>
          <a:p>
            <a:pPr lvl="2" eaLnBrk="1" hangingPunct="1">
              <a:buFontTx/>
              <a:buBlip>
                <a:blip r:embed="rId3"/>
              </a:buBlip>
            </a:pPr>
            <a:r>
              <a:rPr lang="en-US" sz="1600" smtClean="0">
                <a:solidFill>
                  <a:schemeClr val="accent2"/>
                </a:solidFill>
                <a:latin typeface="Arial" charset="0"/>
                <a:cs typeface="Times New Roman" charset="0"/>
              </a:rPr>
              <a:t>Intellisense</a:t>
            </a:r>
          </a:p>
          <a:p>
            <a:pPr lvl="2" eaLnBrk="1" hangingPunct="1">
              <a:buFontTx/>
              <a:buBlip>
                <a:blip r:embed="rId3"/>
              </a:buBlip>
            </a:pPr>
            <a:r>
              <a:rPr lang="en-US" sz="1600" smtClean="0">
                <a:solidFill>
                  <a:schemeClr val="accent2"/>
                </a:solidFill>
                <a:latin typeface="Arial" charset="0"/>
                <a:cs typeface="Times New Roman" charset="0"/>
              </a:rPr>
              <a:t>Policy-based management</a:t>
            </a:r>
          </a:p>
          <a:p>
            <a:pPr lvl="2" eaLnBrk="1" hangingPunct="1">
              <a:buFontTx/>
              <a:buBlip>
                <a:blip r:embed="rId3"/>
              </a:buBlip>
            </a:pPr>
            <a:r>
              <a:rPr lang="en-US" sz="1600" smtClean="0">
                <a:solidFill>
                  <a:schemeClr val="accent2"/>
                </a:solidFill>
                <a:latin typeface="Arial" charset="0"/>
                <a:cs typeface="Times New Roman" charset="0"/>
              </a:rPr>
              <a:t>Resource governor</a:t>
            </a:r>
          </a:p>
        </p:txBody>
      </p:sp>
      <p:sp>
        <p:nvSpPr>
          <p:cNvPr id="3584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rPr>
              <a:t>Summary (Contd.)</a:t>
            </a:r>
          </a:p>
        </p:txBody>
      </p:sp>
    </p:spTree>
    <p:extLst>
      <p:ext uri="{BB962C8B-B14F-4D97-AF65-F5344CB8AC3E}">
        <p14:creationId xmlns:p14="http://schemas.microsoft.com/office/powerpoint/2010/main" val="22785811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charset="0"/>
                <a:cs typeface="Times New Roman" charset="0"/>
              </a:rPr>
              <a:t>SQL includes:</a:t>
            </a:r>
          </a:p>
          <a:p>
            <a:pPr lvl="2" eaLnBrk="1" hangingPunct="1">
              <a:buFontTx/>
              <a:buBlip>
                <a:blip r:embed="rId3"/>
              </a:buBlip>
            </a:pPr>
            <a:r>
              <a:rPr lang="en-US" sz="1600" smtClean="0">
                <a:solidFill>
                  <a:schemeClr val="accent2"/>
                </a:solidFill>
                <a:latin typeface="Arial" charset="0"/>
                <a:cs typeface="Times New Roman" charset="0"/>
              </a:rPr>
              <a:t>DDL: To create and manage database objects.</a:t>
            </a:r>
          </a:p>
          <a:p>
            <a:pPr lvl="2" eaLnBrk="1" hangingPunct="1">
              <a:buFontTx/>
              <a:buBlip>
                <a:blip r:embed="rId3"/>
              </a:buBlip>
            </a:pPr>
            <a:r>
              <a:rPr lang="en-US" sz="1600" smtClean="0">
                <a:solidFill>
                  <a:schemeClr val="accent2"/>
                </a:solidFill>
                <a:latin typeface="Arial" charset="0"/>
                <a:cs typeface="Times New Roman" charset="0"/>
              </a:rPr>
              <a:t>DML: To store and manage data in database objects.</a:t>
            </a:r>
          </a:p>
          <a:p>
            <a:pPr lvl="2" eaLnBrk="1" hangingPunct="1">
              <a:buFontTx/>
              <a:buBlip>
                <a:blip r:embed="rId3"/>
              </a:buBlip>
            </a:pPr>
            <a:r>
              <a:rPr lang="en-US" sz="1600" smtClean="0">
                <a:solidFill>
                  <a:schemeClr val="accent2"/>
                </a:solidFill>
                <a:latin typeface="Arial" charset="0"/>
                <a:cs typeface="Times New Roman" charset="0"/>
              </a:rPr>
              <a:t>DCL: To allow or deny access to database objects.</a:t>
            </a:r>
          </a:p>
          <a:p>
            <a:pPr lvl="2" eaLnBrk="1" hangingPunct="1">
              <a:buFontTx/>
              <a:buBlip>
                <a:blip r:embed="rId3"/>
              </a:buBlip>
            </a:pPr>
            <a:r>
              <a:rPr lang="en-US" sz="1600" smtClean="0">
                <a:solidFill>
                  <a:schemeClr val="accent2"/>
                </a:solidFill>
                <a:latin typeface="Arial" charset="0"/>
                <a:cs typeface="Times New Roman" charset="0"/>
              </a:rPr>
              <a:t>DQL: To query data from the database objects.</a:t>
            </a:r>
          </a:p>
        </p:txBody>
      </p:sp>
      <p:sp>
        <p:nvSpPr>
          <p:cNvPr id="36867"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rPr>
              <a:t>Summary (Contd.)</a:t>
            </a:r>
          </a:p>
        </p:txBody>
      </p:sp>
    </p:spTree>
    <p:extLst>
      <p:ext uri="{BB962C8B-B14F-4D97-AF65-F5344CB8AC3E}">
        <p14:creationId xmlns:p14="http://schemas.microsoft.com/office/powerpoint/2010/main" val="4027720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cs typeface="Times New Roman" pitchFamily="18" charset="0"/>
              </a:rPr>
              <a:t>A business application can have the following elements:</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user interface (UI) or the presentation element, through which data is entered.</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application logic or the business rule element, which helps in validating the entered data. </a:t>
            </a:r>
          </a:p>
          <a:p>
            <a:pPr lvl="1">
              <a:buFontTx/>
              <a:buBlip>
                <a:blip r:embed="rId4"/>
              </a:buBlip>
              <a:defRPr/>
            </a:pPr>
            <a:r>
              <a:rPr lang="en-US" sz="1800" kern="1200" dirty="0" smtClean="0">
                <a:solidFill>
                  <a:schemeClr val="accent2"/>
                </a:solidFill>
                <a:latin typeface="Arial" charset="0"/>
                <a:ea typeface="+mn-ea"/>
                <a:cs typeface="Times New Roman" pitchFamily="18" charset="0"/>
              </a:rPr>
              <a:t>The data storage or the data management element, which manages the storage and retrieval of data.</a:t>
            </a:r>
          </a:p>
          <a:p>
            <a:pPr marL="342900" lvl="1" indent="-342900" eaLnBrk="1" hangingPunct="1">
              <a:buFontTx/>
              <a:buBlip>
                <a:blip r:embed="rId3"/>
              </a:buBlip>
              <a:defRPr/>
            </a:pPr>
            <a:endParaRPr lang="en-US" sz="2000" dirty="0" smtClean="0">
              <a:solidFill>
                <a:schemeClr val="accent2"/>
              </a:solidFill>
              <a:latin typeface="Arial" charset="0"/>
              <a:cs typeface="Times New Roman" pitchFamily="18" charset="0"/>
            </a:endParaRPr>
          </a:p>
          <a:p>
            <a:pPr lvl="1" eaLnBrk="1" hangingPunct="1">
              <a:buFontTx/>
              <a:buBlip>
                <a:blip r:embed="rId4"/>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a:solidFill>
                  <a:srgbClr val="FF0000"/>
                </a:solidFill>
                <a:latin typeface="Tahoma" pitchFamily="34" charset="0"/>
                <a:cs typeface="Times New Roman" charset="0"/>
              </a:rPr>
              <a:t>Role of a Database Server</a:t>
            </a:r>
          </a:p>
        </p:txBody>
      </p:sp>
    </p:spTree>
    <p:extLst>
      <p:ext uri="{BB962C8B-B14F-4D97-AF65-F5344CB8AC3E}">
        <p14:creationId xmlns:p14="http://schemas.microsoft.com/office/powerpoint/2010/main" val="2671939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bwMode="auto">
          <a:xfrm>
            <a:off x="1524000" y="1600200"/>
            <a:ext cx="7313613" cy="457041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Based on preceding three elements, the application architectures can be categorized as:</a:t>
            </a:r>
          </a:p>
          <a:p>
            <a:pPr lvl="1">
              <a:buFontTx/>
              <a:buBlip>
                <a:blip r:embed="rId4"/>
              </a:buBlip>
              <a:defRPr/>
            </a:pPr>
            <a:r>
              <a:rPr lang="en-US" sz="1800" kern="1200" dirty="0" smtClean="0">
                <a:solidFill>
                  <a:schemeClr val="accent2"/>
                </a:solidFill>
                <a:latin typeface="Arial" charset="0"/>
                <a:ea typeface="+mn-ea"/>
                <a:cs typeface="Times New Roman" pitchFamily="18" charset="0"/>
              </a:rPr>
              <a:t>Single-tier architecture</a:t>
            </a:r>
          </a:p>
          <a:p>
            <a:pPr lvl="1">
              <a:buFontTx/>
              <a:buBlip>
                <a:blip r:embed="rId4"/>
              </a:buBlip>
              <a:defRPr/>
            </a:pPr>
            <a:r>
              <a:rPr lang="en-US" sz="1800" kern="1200" dirty="0" smtClean="0">
                <a:solidFill>
                  <a:schemeClr val="accent2"/>
                </a:solidFill>
                <a:latin typeface="Arial" charset="0"/>
                <a:ea typeface="+mn-ea"/>
                <a:cs typeface="Times New Roman" pitchFamily="18" charset="0"/>
              </a:rPr>
              <a:t>Two-tier architecture</a:t>
            </a:r>
          </a:p>
          <a:p>
            <a:pPr lvl="1">
              <a:buFontTx/>
              <a:buBlip>
                <a:blip r:embed="rId4"/>
              </a:buBlip>
              <a:defRPr/>
            </a:pPr>
            <a:r>
              <a:rPr lang="en-US" sz="1800" kern="1200" dirty="0" smtClean="0">
                <a:solidFill>
                  <a:schemeClr val="accent2"/>
                </a:solidFill>
                <a:latin typeface="Arial" charset="0"/>
                <a:ea typeface="+mn-ea"/>
                <a:cs typeface="Times New Roman" pitchFamily="18" charset="0"/>
              </a:rPr>
              <a:t>Three-tier architecture</a:t>
            </a:r>
          </a:p>
          <a:p>
            <a:pPr lvl="1">
              <a:buFontTx/>
              <a:buBlip>
                <a:blip r:embed="rId4"/>
              </a:buBlip>
              <a:defRPr/>
            </a:pPr>
            <a:r>
              <a:rPr lang="en-US" sz="1800" kern="1200" dirty="0" smtClean="0">
                <a:solidFill>
                  <a:schemeClr val="accent2"/>
                </a:solidFill>
                <a:latin typeface="Arial" charset="0"/>
                <a:ea typeface="+mn-ea"/>
                <a:cs typeface="Times New Roman" pitchFamily="18" charset="0"/>
              </a:rPr>
              <a:t>N-tier architecture</a:t>
            </a: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a:p>
            <a:pPr lvl="1" eaLnBrk="1" hangingPunct="1">
              <a:buFontTx/>
              <a:buBlip>
                <a:blip r:embed="rId4"/>
              </a:buBlip>
              <a:defRPr/>
            </a:pPr>
            <a:endParaRPr lang="en-US" sz="1800" dirty="0" smtClean="0">
              <a:solidFill>
                <a:schemeClr val="accent2"/>
              </a:solidFill>
              <a:latin typeface="Arial" charset="0"/>
              <a:cs typeface="Times New Roman" pitchFamily="18" charset="0"/>
            </a:endParaRPr>
          </a:p>
          <a:p>
            <a:pPr lvl="1" eaLnBrk="1" hangingPunct="1">
              <a:buFontTx/>
              <a:buNone/>
              <a:defRPr/>
            </a:pPr>
            <a:endParaRPr lang="en-US" sz="1800" dirty="0" smtClean="0">
              <a:solidFill>
                <a:schemeClr val="accent2"/>
              </a:solidFill>
              <a:latin typeface="Arial" charset="0"/>
              <a:cs typeface="Times New Roman" pitchFamily="18" charset="0"/>
            </a:endParaRPr>
          </a:p>
        </p:txBody>
      </p:sp>
      <p:sp>
        <p:nvSpPr>
          <p:cNvPr id="6147" name="Text Box 3"/>
          <p:cNvSpPr txBox="1">
            <a:spLocks noChangeArrowheads="1"/>
          </p:cNvSpPr>
          <p:nvPr/>
        </p:nvSpPr>
        <p:spPr bwMode="auto">
          <a:xfrm>
            <a:off x="152400" y="711200"/>
            <a:ext cx="6858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Role of a Database Server (Contd.)</a:t>
            </a:r>
          </a:p>
        </p:txBody>
      </p:sp>
    </p:spTree>
    <p:extLst>
      <p:ext uri="{BB962C8B-B14F-4D97-AF65-F5344CB8AC3E}">
        <p14:creationId xmlns:p14="http://schemas.microsoft.com/office/powerpoint/2010/main" val="3792234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b="1" dirty="0">
                <a:solidFill>
                  <a:srgbClr val="FF0000"/>
                </a:solidFill>
                <a:latin typeface="Tahoma" pitchFamily="34" charset="0"/>
                <a:cs typeface="Times New Roman" charset="0"/>
              </a:rPr>
              <a:t>Role of a Database Server (Contd.)</a:t>
            </a:r>
          </a:p>
        </p:txBody>
      </p:sp>
      <p:sp>
        <p:nvSpPr>
          <p:cNvPr id="8195" name="Rectangle 2"/>
          <p:cNvSpPr txBox="1">
            <a:spLocks noChangeArrowheads="1"/>
          </p:cNvSpPr>
          <p:nvPr/>
        </p:nvSpPr>
        <p:spPr bwMode="auto">
          <a:xfrm>
            <a:off x="1524000" y="1600200"/>
            <a:ext cx="7391400" cy="3429000"/>
          </a:xfrm>
          <a:prstGeom prst="rect">
            <a:avLst/>
          </a:prstGeom>
          <a:solidFill>
            <a:srgbClr val="FFFFFF"/>
          </a:solidFill>
          <a:ln w="9525">
            <a:noFill/>
            <a:miter lim="800000"/>
            <a:headEnd/>
            <a:tailEnd/>
          </a:ln>
        </p:spPr>
        <p:txBody>
          <a:bodyPr/>
          <a:lstStyle/>
          <a:p>
            <a:pPr marL="342900" indent="-342900">
              <a:spcBef>
                <a:spcPct val="20000"/>
              </a:spcBef>
              <a:buFontTx/>
              <a:buBlip>
                <a:blip r:embed="rId3"/>
              </a:buBlip>
              <a:defRPr/>
            </a:pPr>
            <a:r>
              <a:rPr lang="en-US" dirty="0">
                <a:solidFill>
                  <a:schemeClr val="accent2"/>
                </a:solidFill>
                <a:latin typeface="Arial" charset="0"/>
                <a:cs typeface="Times New Roman" pitchFamily="18" charset="0"/>
              </a:rPr>
              <a:t>Single-tier architecture:</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Combines all the elements of a business application as a single process. </a:t>
            </a:r>
          </a:p>
          <a:p>
            <a:pPr marL="342900" lvl="1" indent="-342900" eaLnBrk="0" hangingPunct="0">
              <a:spcBef>
                <a:spcPct val="20000"/>
              </a:spcBef>
              <a:buFontTx/>
              <a:buBlip>
                <a:blip r:embed="rId3"/>
              </a:buBlip>
              <a:defRPr/>
            </a:pPr>
            <a:r>
              <a:rPr lang="en-US" dirty="0">
                <a:solidFill>
                  <a:schemeClr val="accent2"/>
                </a:solidFill>
                <a:latin typeface="Arial" charset="0"/>
                <a:cs typeface="Times New Roman" pitchFamily="18" charset="0"/>
              </a:rPr>
              <a:t>Two-tier architecture:</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Divides the business application into two parts, one part handles the data, while the other provides the user interface.</a:t>
            </a:r>
          </a:p>
          <a:p>
            <a:pPr marL="742950" lvl="1" indent="-285750" eaLnBrk="0" hangingPunct="0">
              <a:spcBef>
                <a:spcPct val="20000"/>
              </a:spcBef>
              <a:buFontTx/>
              <a:buBlip>
                <a:blip r:embed="rId4"/>
              </a:buBlip>
              <a:defRPr/>
            </a:pPr>
            <a:r>
              <a:rPr lang="en-US" sz="1800" dirty="0">
                <a:solidFill>
                  <a:schemeClr val="accent2"/>
                </a:solidFill>
                <a:latin typeface="Arial" charset="0"/>
                <a:cs typeface="Times New Roman" pitchFamily="18" charset="0"/>
              </a:rPr>
              <a:t>Is also called the client-server architecture.</a:t>
            </a:r>
          </a:p>
          <a:p>
            <a:pPr marL="742950" lvl="1" indent="-285750" eaLnBrk="0" hangingPunct="0">
              <a:spcBef>
                <a:spcPct val="20000"/>
              </a:spcBef>
              <a:buFontTx/>
              <a:buBlip>
                <a:blip r:embed="rId4"/>
              </a:buBlip>
              <a:defRPr/>
            </a:pPr>
            <a:endParaRPr lang="en-US" sz="1800" dirty="0">
              <a:solidFill>
                <a:schemeClr val="accent2"/>
              </a:solidFill>
              <a:latin typeface="Arial" charset="0"/>
              <a:cs typeface="Times New Roman" pitchFamily="18" charset="0"/>
            </a:endParaRPr>
          </a:p>
          <a:p>
            <a:pPr marL="342900" indent="-342900">
              <a:spcBef>
                <a:spcPct val="20000"/>
              </a:spcBef>
              <a:buFontTx/>
              <a:buBlip>
                <a:blip r:embed="rId3"/>
              </a:buBlip>
              <a:defRPr/>
            </a:pPr>
            <a:endParaRPr lang="en-US" dirty="0">
              <a:solidFill>
                <a:schemeClr val="accent2"/>
              </a:solidFill>
              <a:latin typeface="Arial" charset="0"/>
              <a:cs typeface="Times New Roman" pitchFamily="18" charset="0"/>
            </a:endParaRPr>
          </a:p>
        </p:txBody>
      </p:sp>
    </p:spTree>
    <p:extLst>
      <p:ext uri="{BB962C8B-B14F-4D97-AF65-F5344CB8AC3E}">
        <p14:creationId xmlns:p14="http://schemas.microsoft.com/office/powerpoint/2010/main" val="1611593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Role of a Database Server (Contd.)</a:t>
            </a:r>
          </a:p>
        </p:txBody>
      </p:sp>
      <p:sp>
        <p:nvSpPr>
          <p:cNvPr id="8195" name="Rectangle 2"/>
          <p:cNvSpPr txBox="1">
            <a:spLocks noChangeArrowheads="1"/>
          </p:cNvSpPr>
          <p:nvPr/>
        </p:nvSpPr>
        <p:spPr bwMode="auto">
          <a:xfrm>
            <a:off x="1524000" y="1600200"/>
            <a:ext cx="7391400" cy="327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20000"/>
              </a:spcBef>
              <a:buFontTx/>
              <a:buBlip>
                <a:blip r:embed="rId3"/>
              </a:buBlip>
            </a:pPr>
            <a:r>
              <a:rPr lang="en-US">
                <a:solidFill>
                  <a:schemeClr val="accent2"/>
                </a:solidFill>
                <a:latin typeface="Arial" charset="0"/>
                <a:cs typeface="Times New Roman" charset="0"/>
              </a:rPr>
              <a:t>The following figure shows the two-tier architecture.</a:t>
            </a:r>
          </a:p>
        </p:txBody>
      </p:sp>
      <p:sp>
        <p:nvSpPr>
          <p:cNvPr id="6" name="TextBox 5"/>
          <p:cNvSpPr txBox="1">
            <a:spLocks noChangeArrowheads="1"/>
          </p:cNvSpPr>
          <p:nvPr/>
        </p:nvSpPr>
        <p:spPr bwMode="auto">
          <a:xfrm>
            <a:off x="2640013" y="446722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Handles the UI.</a:t>
            </a:r>
          </a:p>
        </p:txBody>
      </p:sp>
      <p:pic>
        <p:nvPicPr>
          <p:cNvPr id="8197" name="Picture 5" descr="digram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2209800"/>
            <a:ext cx="63150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rot="16200000">
            <a:off x="3109913" y="4098925"/>
            <a:ext cx="63976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5611813" y="4457700"/>
            <a:ext cx="2590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Implements the application logic and validates the input data based on the business rules.</a:t>
            </a:r>
          </a:p>
        </p:txBody>
      </p:sp>
      <p:cxnSp>
        <p:nvCxnSpPr>
          <p:cNvPr id="9" name="Straight Arrow Connector 8"/>
          <p:cNvCxnSpPr/>
          <p:nvPr/>
        </p:nvCxnSpPr>
        <p:spPr>
          <a:xfrm rot="16200000">
            <a:off x="6565900" y="4116388"/>
            <a:ext cx="6397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056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10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10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dirty="0">
                <a:solidFill>
                  <a:srgbClr val="FF0000"/>
                </a:solidFill>
                <a:latin typeface="Tahoma" pitchFamily="34" charset="0"/>
                <a:cs typeface="Times New Roman" charset="0"/>
              </a:rPr>
              <a:t>Role of a Database Server (Contd.)</a:t>
            </a:r>
          </a:p>
        </p:txBody>
      </p:sp>
      <p:sp>
        <p:nvSpPr>
          <p:cNvPr id="9219" name="Rectangle 2"/>
          <p:cNvSpPr txBox="1">
            <a:spLocks noChangeArrowheads="1"/>
          </p:cNvSpPr>
          <p:nvPr/>
        </p:nvSpPr>
        <p:spPr bwMode="auto">
          <a:xfrm>
            <a:off x="1524000" y="1600200"/>
            <a:ext cx="7391400" cy="2362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20000"/>
              </a:spcBef>
              <a:buFontTx/>
              <a:buBlip>
                <a:blip r:embed="rId3"/>
              </a:buBlip>
            </a:pPr>
            <a:r>
              <a:rPr lang="en-US">
                <a:solidFill>
                  <a:schemeClr val="accent2"/>
                </a:solidFill>
                <a:latin typeface="Arial" charset="0"/>
                <a:cs typeface="Times New Roman" charset="0"/>
              </a:rPr>
              <a:t>Three-tier architecture:</a:t>
            </a:r>
          </a:p>
          <a:p>
            <a:pPr lvl="1">
              <a:spcBef>
                <a:spcPct val="20000"/>
              </a:spcBef>
              <a:buFontTx/>
              <a:buBlip>
                <a:blip r:embed="rId4"/>
              </a:buBlip>
            </a:pPr>
            <a:r>
              <a:rPr lang="en-US" sz="1800">
                <a:solidFill>
                  <a:schemeClr val="accent2"/>
                </a:solidFill>
                <a:latin typeface="Arial" charset="0"/>
                <a:cs typeface="Times New Roman" charset="0"/>
              </a:rPr>
              <a:t>It divides the business application into three tiers.</a:t>
            </a:r>
          </a:p>
          <a:p>
            <a:pPr lvl="1">
              <a:spcBef>
                <a:spcPct val="20000"/>
              </a:spcBef>
              <a:buFontTx/>
              <a:buBlip>
                <a:blip r:embed="rId4"/>
              </a:buBlip>
            </a:pPr>
            <a:r>
              <a:rPr lang="en-US" sz="1800">
                <a:solidFill>
                  <a:schemeClr val="accent2"/>
                </a:solidFill>
                <a:latin typeface="Arial" charset="0"/>
                <a:cs typeface="Times New Roman" charset="0"/>
              </a:rPr>
              <a:t>The first tier is called the client tier.</a:t>
            </a:r>
          </a:p>
          <a:p>
            <a:pPr lvl="1">
              <a:spcBef>
                <a:spcPct val="20000"/>
              </a:spcBef>
              <a:buFontTx/>
              <a:buBlip>
                <a:blip r:embed="rId4"/>
              </a:buBlip>
            </a:pPr>
            <a:r>
              <a:rPr lang="en-US" sz="1800">
                <a:solidFill>
                  <a:schemeClr val="accent2"/>
                </a:solidFill>
                <a:latin typeface="Arial" charset="0"/>
                <a:cs typeface="Times New Roman" charset="0"/>
              </a:rPr>
              <a:t>The second or middle tier is called the business tier.</a:t>
            </a:r>
          </a:p>
          <a:p>
            <a:pPr lvl="1">
              <a:spcBef>
                <a:spcPct val="20000"/>
              </a:spcBef>
              <a:buFontTx/>
              <a:buBlip>
                <a:blip r:embed="rId4"/>
              </a:buBlip>
            </a:pPr>
            <a:r>
              <a:rPr lang="en-US" sz="1800">
                <a:solidFill>
                  <a:schemeClr val="accent2"/>
                </a:solidFill>
                <a:latin typeface="Arial" charset="0"/>
                <a:cs typeface="Times New Roman" charset="0"/>
              </a:rPr>
              <a:t>The third tier is called the server tier. </a:t>
            </a:r>
          </a:p>
          <a:p>
            <a:pPr eaLnBrk="1" hangingPunct="1">
              <a:spcBef>
                <a:spcPct val="20000"/>
              </a:spcBef>
            </a:pPr>
            <a:endParaRPr lang="en-US">
              <a:solidFill>
                <a:schemeClr val="accent2"/>
              </a:solidFill>
              <a:latin typeface="Arial" charset="0"/>
              <a:cs typeface="Times New Roman" charset="0"/>
            </a:endParaRPr>
          </a:p>
        </p:txBody>
      </p:sp>
    </p:spTree>
    <p:extLst>
      <p:ext uri="{BB962C8B-B14F-4D97-AF65-F5344CB8AC3E}">
        <p14:creationId xmlns:p14="http://schemas.microsoft.com/office/powerpoint/2010/main" val="87423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50000"/>
              </a:spcBef>
            </a:pPr>
            <a:r>
              <a:rPr lang="en-US" b="1">
                <a:solidFill>
                  <a:srgbClr val="FF0000"/>
                </a:solidFill>
                <a:latin typeface="Tahoma" pitchFamily="34" charset="0"/>
                <a:cs typeface="Times New Roman" charset="0"/>
              </a:rPr>
              <a:t>Role of a Database Server (Contd.)</a:t>
            </a:r>
          </a:p>
        </p:txBody>
      </p:sp>
      <p:sp>
        <p:nvSpPr>
          <p:cNvPr id="10243" name="Rectangle 2"/>
          <p:cNvSpPr txBox="1">
            <a:spLocks noChangeArrowheads="1"/>
          </p:cNvSpPr>
          <p:nvPr/>
        </p:nvSpPr>
        <p:spPr bwMode="auto">
          <a:xfrm>
            <a:off x="1524000" y="1600200"/>
            <a:ext cx="7391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spcBef>
                <a:spcPct val="20000"/>
              </a:spcBef>
              <a:buFontTx/>
              <a:buBlip>
                <a:blip r:embed="rId3"/>
              </a:buBlip>
            </a:pPr>
            <a:r>
              <a:rPr lang="en-US">
                <a:solidFill>
                  <a:schemeClr val="accent2"/>
                </a:solidFill>
                <a:latin typeface="Arial" charset="0"/>
                <a:cs typeface="Times New Roman" charset="0"/>
              </a:rPr>
              <a:t>The following figure shows the three-tier architecture.</a:t>
            </a:r>
          </a:p>
        </p:txBody>
      </p:sp>
      <p:pic>
        <p:nvPicPr>
          <p:cNvPr id="10244" name="Picture 2" descr="E:\Divya\Diagrams for slides\three-ti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335213"/>
            <a:ext cx="4953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rot="10800000">
            <a:off x="5791200" y="3325813"/>
            <a:ext cx="14478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239000" y="2955925"/>
            <a:ext cx="16002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The</a:t>
            </a:r>
            <a:r>
              <a:rPr lang="en-US" sz="1400">
                <a:latin typeface="Arial" charset="0"/>
              </a:rPr>
              <a:t> </a:t>
            </a:r>
            <a:r>
              <a:rPr lang="en-US" sz="1400">
                <a:solidFill>
                  <a:srgbClr val="C00000"/>
                </a:solidFill>
                <a:latin typeface="Arial" charset="0"/>
              </a:rPr>
              <a:t>business tier consists of all the business rules. </a:t>
            </a:r>
          </a:p>
        </p:txBody>
      </p:sp>
      <p:cxnSp>
        <p:nvCxnSpPr>
          <p:cNvPr id="7" name="Straight Arrow Connector 6"/>
          <p:cNvCxnSpPr/>
          <p:nvPr/>
        </p:nvCxnSpPr>
        <p:spPr>
          <a:xfrm rot="10800000">
            <a:off x="7010400" y="4392613"/>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432675" y="3816350"/>
            <a:ext cx="1600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charset="0"/>
                <a:cs typeface="Arial" charset="0"/>
              </a:defRPr>
            </a:lvl1pPr>
            <a:lvl2pPr marL="742950" indent="-285750" eaLnBrk="0" hangingPunct="0">
              <a:defRPr sz="2000">
                <a:solidFill>
                  <a:schemeClr val="tx1"/>
                </a:solidFill>
                <a:latin typeface="Times New Roman" charset="0"/>
                <a:cs typeface="Arial" charset="0"/>
              </a:defRPr>
            </a:lvl2pPr>
            <a:lvl3pPr marL="1143000" indent="-228600" eaLnBrk="0" hangingPunct="0">
              <a:defRPr sz="2000">
                <a:solidFill>
                  <a:schemeClr val="tx1"/>
                </a:solidFill>
                <a:latin typeface="Times New Roman" charset="0"/>
                <a:cs typeface="Arial" charset="0"/>
              </a:defRPr>
            </a:lvl3pPr>
            <a:lvl4pPr marL="1600200" indent="-228600" eaLnBrk="0" hangingPunct="0">
              <a:defRPr sz="2000">
                <a:solidFill>
                  <a:schemeClr val="tx1"/>
                </a:solidFill>
                <a:latin typeface="Times New Roman" charset="0"/>
                <a:cs typeface="Arial" charset="0"/>
              </a:defRPr>
            </a:lvl4pPr>
            <a:lvl5pPr marL="2057400" indent="-228600" eaLnBrk="0" hangingPunct="0">
              <a:defRPr sz="2000">
                <a:solidFill>
                  <a:schemeClr val="tx1"/>
                </a:solidFill>
                <a:latin typeface="Times New Roman" charset="0"/>
                <a:cs typeface="Arial" charset="0"/>
              </a:defRPr>
            </a:lvl5pPr>
            <a:lvl6pPr marL="2514600" indent="-228600" eaLnBrk="0" fontAlgn="base" hangingPunct="0">
              <a:spcBef>
                <a:spcPct val="0"/>
              </a:spcBef>
              <a:spcAft>
                <a:spcPct val="0"/>
              </a:spcAft>
              <a:defRPr sz="2000">
                <a:solidFill>
                  <a:schemeClr val="tx1"/>
                </a:solidFill>
                <a:latin typeface="Times New Roman" charset="0"/>
                <a:cs typeface="Arial" charset="0"/>
              </a:defRPr>
            </a:lvl6pPr>
            <a:lvl7pPr marL="2971800" indent="-228600" eaLnBrk="0" fontAlgn="base" hangingPunct="0">
              <a:spcBef>
                <a:spcPct val="0"/>
              </a:spcBef>
              <a:spcAft>
                <a:spcPct val="0"/>
              </a:spcAft>
              <a:defRPr sz="2000">
                <a:solidFill>
                  <a:schemeClr val="tx1"/>
                </a:solidFill>
                <a:latin typeface="Times New Roman" charset="0"/>
                <a:cs typeface="Arial" charset="0"/>
              </a:defRPr>
            </a:lvl7pPr>
            <a:lvl8pPr marL="3429000" indent="-228600" eaLnBrk="0" fontAlgn="base" hangingPunct="0">
              <a:spcBef>
                <a:spcPct val="0"/>
              </a:spcBef>
              <a:spcAft>
                <a:spcPct val="0"/>
              </a:spcAft>
              <a:defRPr sz="2000">
                <a:solidFill>
                  <a:schemeClr val="tx1"/>
                </a:solidFill>
                <a:latin typeface="Times New Roman" charset="0"/>
                <a:cs typeface="Arial" charset="0"/>
              </a:defRPr>
            </a:lvl8pPr>
            <a:lvl9pPr marL="3886200" indent="-228600" eaLnBrk="0" fontAlgn="base" hangingPunct="0">
              <a:spcBef>
                <a:spcPct val="0"/>
              </a:spcBef>
              <a:spcAft>
                <a:spcPct val="0"/>
              </a:spcAft>
              <a:defRPr sz="2000">
                <a:solidFill>
                  <a:schemeClr val="tx1"/>
                </a:solidFill>
                <a:latin typeface="Times New Roman" charset="0"/>
                <a:cs typeface="Arial" charset="0"/>
              </a:defRPr>
            </a:lvl9pPr>
          </a:lstStyle>
          <a:p>
            <a:pPr eaLnBrk="1" hangingPunct="1"/>
            <a:r>
              <a:rPr lang="en-US" sz="1400">
                <a:solidFill>
                  <a:srgbClr val="C00000"/>
                </a:solidFill>
                <a:latin typeface="Arial" charset="0"/>
              </a:rPr>
              <a:t>The server tier contains a database server that manages the data.</a:t>
            </a:r>
          </a:p>
        </p:txBody>
      </p:sp>
    </p:spTree>
    <p:extLst>
      <p:ext uri="{BB962C8B-B14F-4D97-AF65-F5344CB8AC3E}">
        <p14:creationId xmlns:p14="http://schemas.microsoft.com/office/powerpoint/2010/main" val="1578477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10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10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10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TotalTime>
  <Words>4102</Words>
  <Application>Microsoft Office PowerPoint</Application>
  <PresentationFormat>On-screen Show (4:3)</PresentationFormat>
  <Paragraphs>408</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3</cp:revision>
  <dcterms:created xsi:type="dcterms:W3CDTF">2015-10-16T00:21:10Z</dcterms:created>
  <dcterms:modified xsi:type="dcterms:W3CDTF">2016-11-21T03:39:04Z</dcterms:modified>
</cp:coreProperties>
</file>