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7D1D2-C288-4CE4-94EE-7218F917FB5E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EE411-11F5-4228-9281-3808686F0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6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r" eaLnBrk="1" hangingPunct="1"/>
            <a:fld id="{B17D0A41-A9F6-4FE0-B9D8-331DE9E7C600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>
                <a:latin typeface="Times New Roman" charset="0"/>
              </a:rPr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Given an example to explain type 2 SCDs.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4C9904-2419-4D94-87DD-D81851CBF4E0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You can summarize the session by running through the summary given in SG. 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92FEC0-36CA-47BC-9DBF-69423444561A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You can summarize the session by running through the summary given in SG. 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07A80A-1D16-4318-9180-8DF2A37CA994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You can summarize the session by running through the summary given in SG. 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 addition, you can also ask students summarize what they have learnt in this session.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CDF587-D354-413C-BB60-6ED881B027A5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>
                <a:latin typeface="Times New Roman" charset="0"/>
              </a:rPr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Given an example to explain type 2 SCDs.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87B648-C61E-49FF-BC0C-B5B9806B8EBD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>
                <a:latin typeface="Times New Roman" charset="0"/>
              </a:rPr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Given an example to explain type 2 SCDs.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99CCE-F1F5-4A86-9190-D4583C5FC8A8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>
                <a:latin typeface="Times New Roman" charset="0"/>
              </a:rPr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Given an example to explain type 2 SCDs.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0F90A5-2B6C-47E5-9EF1-BBC5CB5B9649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>
                <a:latin typeface="Times New Roman" charset="0"/>
              </a:rPr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Given an example to explain type 2 SCDs.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5ED2F-7B54-4773-AD1B-391EBC0C556D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>
                <a:latin typeface="Times New Roman" charset="0"/>
              </a:rPr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Given an example to explain type 2 SCDs.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0F3F9A-8688-4FBD-82EC-1915FEC7390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2EE03-463A-4C6F-ABFE-A1A3F6667A8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r" eaLnBrk="1" hangingPunct="1"/>
            <a:fld id="{63E2C18F-2250-476C-A377-4901EFB1101F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smtClean="0">
                <a:latin typeface="Times New Roman" charset="0"/>
              </a:rPr>
              <a:t>Student already have learnt about type 2 SCDs in Module I. Therefore, you can start this topic by asking the following questions to students: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What are type 2 SCDs?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>
                <a:latin typeface="Times New Roman" charset="0"/>
              </a:rPr>
              <a:t>Given an example to explain type 2 SCDs.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This will recapitulate what they have learnt about type 2 SCD in Module 1. 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Now explain the strategy to update the data into these dimension tables with help the example given in SG.</a:t>
            </a:r>
          </a:p>
          <a:p>
            <a:pPr marL="228600" indent="-228600" eaLnBrk="1" hangingPunct="1"/>
            <a:r>
              <a:rPr lang="en-US" smtClean="0">
                <a:latin typeface="Times New Roman" charset="0"/>
              </a:rPr>
              <a:t>After explaining the examples, you can ask students to think of an example of a type 2 SCD and then tell the strategy to update the data into this dimension table.</a:t>
            </a:r>
          </a:p>
          <a:p>
            <a:pPr marL="228600" indent="-228600"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2A4398-84D4-48CD-80EF-430AA7FF44A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549DECD-1EF1-4A89-ABC6-C2B891D982A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 txBox="1"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>
                <a:solidFill>
                  <a:schemeClr val="accent2"/>
                </a:solidFill>
                <a:latin typeface="Arial" charset="0"/>
                <a:cs typeface="Times New Roman" charset="0"/>
              </a:rPr>
              <a:t>In this session, you will learn to:</a:t>
            </a:r>
            <a:endParaRPr lang="en-US" sz="1800">
              <a:solidFill>
                <a:schemeClr val="accent2"/>
              </a:solidFill>
              <a:latin typeface="Arial" charset="0"/>
              <a:cs typeface="Times New Roman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1800">
                <a:solidFill>
                  <a:schemeClr val="accent2"/>
                </a:solidFill>
                <a:latin typeface="Arial" charset="0"/>
                <a:cs typeface="Times New Roman" charset="0"/>
              </a:rPr>
              <a:t>Identify the SQL Server tools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1800">
                <a:solidFill>
                  <a:schemeClr val="accent2"/>
                </a:solidFill>
                <a:latin typeface="Arial" charset="0"/>
                <a:cs typeface="Times New Roman" charset="0"/>
              </a:rPr>
              <a:t>Retrieve Data</a:t>
            </a:r>
          </a:p>
          <a:p>
            <a:pPr lvl="1" eaLnBrk="1" hangingPunct="1">
              <a:spcBef>
                <a:spcPct val="20000"/>
              </a:spcBef>
            </a:pPr>
            <a:endParaRPr lang="en-US" sz="1800">
              <a:solidFill>
                <a:schemeClr val="accent2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2510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Retrieving Data</a:t>
            </a:r>
          </a:p>
        </p:txBody>
      </p:sp>
      <p:pic>
        <p:nvPicPr>
          <p:cNvPr id="11268" name="Picture 3" descr="JBIZ044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20462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29138" y="2366963"/>
            <a:ext cx="4081462" cy="1062037"/>
          </a:xfrm>
          <a:prstGeom prst="wedgeRectCallout">
            <a:avLst>
              <a:gd name="adj1" fmla="val -64632"/>
              <a:gd name="adj2" fmla="val 79641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4495800" y="2389188"/>
            <a:ext cx="419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20000"/>
                </a:solidFill>
                <a:latin typeface="Arial" charset="0"/>
              </a:rPr>
              <a:t>To retrieve data, you first need to understand the various data types used in SQL Server. </a:t>
            </a:r>
          </a:p>
        </p:txBody>
      </p:sp>
    </p:spTree>
    <p:extLst>
      <p:ext uri="{BB962C8B-B14F-4D97-AF65-F5344CB8AC3E}">
        <p14:creationId xmlns:p14="http://schemas.microsoft.com/office/powerpoint/2010/main" val="39990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48006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Data types: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Specify the type of data that an object can contain.</a:t>
            </a:r>
            <a:endParaRPr lang="en-US" sz="20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Can be associated with each column, local variable, or an expression defined in the database.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You can store the following types of data in a database: 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Structured data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Semi-structured data</a:t>
            </a:r>
          </a:p>
          <a:p>
            <a:pPr lvl="1" eaLnBrk="1" hangingPunct="1">
              <a:buFontTx/>
              <a:buBlip>
                <a:blip r:embed="rId4"/>
              </a:buBlip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Unstructured data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Identifying Data Types</a:t>
            </a:r>
          </a:p>
        </p:txBody>
      </p:sp>
    </p:spTree>
    <p:extLst>
      <p:ext uri="{BB962C8B-B14F-4D97-AF65-F5344CB8AC3E}">
        <p14:creationId xmlns:p14="http://schemas.microsoft.com/office/powerpoint/2010/main" val="7747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381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following table lists some of the data types supported by SQL Server.</a:t>
            </a: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 eaLnBrk="1" hangingPunct="1">
              <a:buFontTx/>
              <a:buBlip>
                <a:blip r:embed="rId3"/>
              </a:buBlip>
              <a:defRPr/>
            </a:pPr>
            <a:endParaRPr lang="en-US" sz="20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Blip>
                <a:blip r:embed="rId4"/>
              </a:buBlip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dirty="0" smtClean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Identifying Data Types (Contd.)</a:t>
            </a:r>
          </a:p>
        </p:txBody>
      </p:sp>
      <p:graphicFrame>
        <p:nvGraphicFramePr>
          <p:cNvPr id="4" name="Group 441"/>
          <p:cNvGraphicFramePr>
            <a:graphicFrameLocks noGrp="1"/>
          </p:cNvGraphicFramePr>
          <p:nvPr/>
        </p:nvGraphicFramePr>
        <p:xfrm>
          <a:off x="1981200" y="2362200"/>
          <a:ext cx="6781800" cy="4059242"/>
        </p:xfrm>
        <a:graphic>
          <a:graphicData uri="http://schemas.openxmlformats.org/drawingml/2006/table">
            <a:tbl>
              <a:tblPr/>
              <a:tblGrid>
                <a:gridCol w="990600"/>
                <a:gridCol w="2209800"/>
                <a:gridCol w="2590800"/>
                <a:gridCol w="990600"/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Used to 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Storage (Bytes)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256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</a:t>
                      </a:r>
                      <a:r>
                        <a:rPr kumimoji="0" lang="en-IN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2^31 (</a:t>
                      </a: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</a:t>
                      </a:r>
                      <a:r>
                        <a:rPr kumimoji="0" lang="en-IN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2,147,483,648) to 2^31</a:t>
                      </a: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</a:t>
                      </a:r>
                      <a:r>
                        <a:rPr kumimoji="0" lang="en-IN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 (2,147,483,647)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Integer data (whole numbers)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86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pt-B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</a:t>
                      </a:r>
                      <a:r>
                        <a:rPr kumimoji="0" lang="it-IT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1.79E+308 to </a:t>
                      </a:r>
                      <a:r>
                        <a:rPr kumimoji="0" lang="pt-B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</a:t>
                      </a:r>
                      <a:r>
                        <a:rPr kumimoji="0" lang="it-IT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2.23E</a:t>
                      </a:r>
                      <a:r>
                        <a:rPr kumimoji="0" lang="pt-B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</a:t>
                      </a:r>
                      <a:r>
                        <a:rPr kumimoji="0" lang="it-IT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308, 0 and 2.23E</a:t>
                      </a:r>
                      <a:r>
                        <a:rPr kumimoji="0" lang="pt-BR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</a:t>
                      </a:r>
                      <a:r>
                        <a:rPr kumimoji="0" lang="it-IT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 to 1.79E+308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Floating precision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 to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256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money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</a:t>
                      </a:r>
                      <a:r>
                        <a:rPr kumimoji="0" lang="en-IN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922,337,203,685,477.5808 to 922,337,203,685,477.5807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Monetary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256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char(n)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 characters, where n can be 1 to 8000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Fixed length character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256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 characters, where n can be 1 to 8000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Variable length character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n+2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256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IN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xml instances and xml type variables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IN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Store and return xml values</a:t>
                      </a:r>
                      <a:endParaRPr kumimoji="0" lang="en-US" sz="12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Variable size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256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Geometry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Two-dimensional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Geometrical shapes, such as points, lines, and polygon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Variable size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geography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Ellipsoidal data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Geographical data, such as the latitude and longitude coordinates that represent points, lines, and polygons on the earth’s surface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kumimoji="0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Variable size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7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47800" y="1600200"/>
            <a:ext cx="7313613" cy="45704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In this session, you learned that: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SQL Server provides the following tools to improve the efficiency of the database developers and manage the server:</a:t>
            </a:r>
          </a:p>
          <a:p>
            <a:pPr lvl="2" eaLnBrk="1" hangingPunct="1">
              <a:buFontTx/>
              <a:buBlip>
                <a:blip r:embed="rId4"/>
              </a:buBlip>
            </a:pPr>
            <a:r>
              <a:rPr lang="en-US" sz="16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SQL Server Management Studio</a:t>
            </a:r>
          </a:p>
          <a:p>
            <a:pPr lvl="2" eaLnBrk="1" hangingPunct="1">
              <a:buFontTx/>
              <a:buBlip>
                <a:blip r:embed="rId4"/>
              </a:buBlip>
            </a:pPr>
            <a:r>
              <a:rPr lang="en-US" sz="16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SQL Server Business Intelligence Development Studio</a:t>
            </a:r>
          </a:p>
          <a:p>
            <a:pPr lvl="2" eaLnBrk="1" hangingPunct="1">
              <a:buFontTx/>
              <a:buBlip>
                <a:blip r:embed="rId4"/>
              </a:buBlip>
            </a:pPr>
            <a:r>
              <a:rPr lang="en-US" sz="16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Database Engine Tuning Advisor</a:t>
            </a:r>
          </a:p>
          <a:p>
            <a:pPr lvl="2" eaLnBrk="1" hangingPunct="1">
              <a:buFontTx/>
              <a:buBlip>
                <a:blip r:embed="rId4"/>
              </a:buBlip>
            </a:pPr>
            <a:r>
              <a:rPr lang="en-US" sz="16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SQL Server Configuration Manager</a:t>
            </a:r>
          </a:p>
          <a:p>
            <a:pPr lvl="2" eaLnBrk="1" hangingPunct="1">
              <a:buFontTx/>
              <a:buBlip>
                <a:blip r:embed="rId4"/>
              </a:buBlip>
            </a:pPr>
            <a:r>
              <a:rPr lang="en-US" sz="16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SQL Server Profiler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Data type represents the type of data that a database object can contain.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z="18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You can store the following types of data in a database:</a:t>
            </a:r>
          </a:p>
          <a:p>
            <a:pPr lvl="2">
              <a:buFontTx/>
              <a:buBlip>
                <a:blip r:embed="rId4"/>
              </a:buBlip>
            </a:pPr>
            <a:r>
              <a:rPr lang="en-US" sz="16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Structured data</a:t>
            </a:r>
          </a:p>
          <a:p>
            <a:pPr lvl="2">
              <a:buFontTx/>
              <a:buBlip>
                <a:blip r:embed="rId4"/>
              </a:buBlip>
            </a:pPr>
            <a:r>
              <a:rPr lang="en-US" sz="16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Semi-structured data</a:t>
            </a:r>
          </a:p>
          <a:p>
            <a:pPr lvl="2">
              <a:buFontTx/>
              <a:buBlip>
                <a:blip r:embed="rId4"/>
              </a:buBlip>
            </a:pPr>
            <a:r>
              <a:rPr lang="en-US" sz="16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Unstructured data 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000" smtClean="0">
              <a:solidFill>
                <a:schemeClr val="accent2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950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30388" y="1598613"/>
            <a:ext cx="7313612" cy="4497387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kern="1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Identifying SQL Server Tools </a:t>
            </a:r>
          </a:p>
        </p:txBody>
      </p:sp>
      <p:pic>
        <p:nvPicPr>
          <p:cNvPr id="3076" name="Picture 3" descr="JBIZ044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22748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267200" y="1828800"/>
            <a:ext cx="4572000" cy="1371600"/>
          </a:xfrm>
          <a:prstGeom prst="wedgeRectCallout">
            <a:avLst>
              <a:gd name="adj1" fmla="val -64632"/>
              <a:gd name="adj2" fmla="val 79641"/>
            </a:avLst>
          </a:prstGeom>
          <a:gradFill rotWithShape="0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4217988" y="1849438"/>
            <a:ext cx="464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20000"/>
                </a:solidFill>
                <a:latin typeface="Arial" charset="0"/>
              </a:rPr>
              <a:t>Before you start working on SQL Server, it is important to identify the various tools and their features provided by SQL Server. </a:t>
            </a:r>
          </a:p>
        </p:txBody>
      </p:sp>
    </p:spTree>
    <p:extLst>
      <p:ext uri="{BB962C8B-B14F-4D97-AF65-F5344CB8AC3E}">
        <p14:creationId xmlns:p14="http://schemas.microsoft.com/office/powerpoint/2010/main" val="42719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SQL Server Management Studio</a:t>
            </a:r>
          </a:p>
        </p:txBody>
      </p:sp>
      <p:sp>
        <p:nvSpPr>
          <p:cNvPr id="4099" name="Rectangle 2"/>
          <p:cNvSpPr txBox="1">
            <a:spLocks noChangeArrowheads="1"/>
          </p:cNvSpPr>
          <p:nvPr/>
        </p:nvSpPr>
        <p:spPr bwMode="auto">
          <a:xfrm>
            <a:off x="1524000" y="1600200"/>
            <a:ext cx="73914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chemeClr val="accent2"/>
                </a:solidFill>
                <a:latin typeface="Arial" charset="0"/>
                <a:cs typeface="Times New Roman" charset="0"/>
              </a:rPr>
              <a:t>Is a powerful tool associated with SQL Server. 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>
                <a:solidFill>
                  <a:schemeClr val="accent2"/>
                </a:solidFill>
                <a:latin typeface="Arial" charset="0"/>
                <a:cs typeface="Times New Roman" charset="0"/>
              </a:rPr>
              <a:t>Provides a simple and integrated environment for developing and managing the SQL Server database objects.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charset="0"/>
            </a:endParaRP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endParaRPr lang="en-US">
              <a:solidFill>
                <a:schemeClr val="accent2"/>
              </a:solidFill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SQL Server Management Studio (Contd.)</a:t>
            </a:r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1524000" y="1600200"/>
            <a:ext cx="7391400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The following figure shows the SQL Server Management Studio interface.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lang="en-US" sz="18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05075" y="30337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05075" y="410845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05075" y="51673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7688263" y="30337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15"/>
          <p:cNvSpPr txBox="1">
            <a:spLocks noChangeArrowheads="1"/>
          </p:cNvSpPr>
          <p:nvPr/>
        </p:nvSpPr>
        <p:spPr bwMode="auto">
          <a:xfrm>
            <a:off x="855663" y="2881313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8" name="TextBox 16"/>
          <p:cNvSpPr txBox="1">
            <a:spLocks noChangeArrowheads="1"/>
          </p:cNvSpPr>
          <p:nvPr/>
        </p:nvSpPr>
        <p:spPr bwMode="auto">
          <a:xfrm>
            <a:off x="1514475" y="2881313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20000"/>
                </a:solidFill>
                <a:latin typeface="Arial" charset="0"/>
              </a:rPr>
              <a:t>Registered Servers</a:t>
            </a:r>
          </a:p>
        </p:txBody>
      </p:sp>
      <p:sp>
        <p:nvSpPr>
          <p:cNvPr id="9229" name="TextBox 17"/>
          <p:cNvSpPr txBox="1">
            <a:spLocks noChangeArrowheads="1"/>
          </p:cNvSpPr>
          <p:nvPr/>
        </p:nvSpPr>
        <p:spPr bwMode="auto">
          <a:xfrm>
            <a:off x="1666875" y="3881438"/>
            <a:ext cx="93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20000"/>
                </a:solidFill>
                <a:latin typeface="Arial" charset="0"/>
              </a:rPr>
              <a:t>Object Explorer</a:t>
            </a:r>
          </a:p>
        </p:txBody>
      </p: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1617663" y="4924425"/>
            <a:ext cx="107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20000"/>
                </a:solidFill>
                <a:latin typeface="Arial" charset="0"/>
              </a:rPr>
              <a:t>Dynamic Help</a:t>
            </a:r>
          </a:p>
        </p:txBody>
      </p:sp>
      <p:sp>
        <p:nvSpPr>
          <p:cNvPr id="9231" name="TextBox 19"/>
          <p:cNvSpPr txBox="1">
            <a:spLocks noChangeArrowheads="1"/>
          </p:cNvSpPr>
          <p:nvPr/>
        </p:nvSpPr>
        <p:spPr bwMode="auto">
          <a:xfrm>
            <a:off x="8093075" y="2728913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20000"/>
                </a:solidFill>
                <a:latin typeface="Arial" charset="0"/>
              </a:rPr>
              <a:t>Solution Explorer</a:t>
            </a:r>
          </a:p>
        </p:txBody>
      </p: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8118475" y="3490913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20000"/>
                </a:solidFill>
                <a:latin typeface="Arial" charset="0"/>
              </a:rPr>
              <a:t>Query Editor</a:t>
            </a:r>
          </a:p>
        </p:txBody>
      </p:sp>
      <p:sp>
        <p:nvSpPr>
          <p:cNvPr id="9233" name="TextBox 21"/>
          <p:cNvSpPr txBox="1">
            <a:spLocks noChangeArrowheads="1"/>
          </p:cNvSpPr>
          <p:nvPr/>
        </p:nvSpPr>
        <p:spPr bwMode="auto">
          <a:xfrm>
            <a:off x="8112125" y="4232275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20000"/>
                </a:solidFill>
                <a:latin typeface="Arial" charset="0"/>
              </a:rPr>
              <a:t>Template Explorer</a:t>
            </a:r>
          </a:p>
        </p:txBody>
      </p:sp>
      <p:pic>
        <p:nvPicPr>
          <p:cNvPr id="5135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2347913"/>
            <a:ext cx="4670425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rot="10800000" flipV="1">
            <a:off x="7710488" y="4454525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6289675" y="3719513"/>
            <a:ext cx="1852613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585913" y="6034088"/>
            <a:ext cx="716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800000"/>
                </a:solidFill>
                <a:latin typeface="Arial" charset="0"/>
              </a:rPr>
              <a:t>Let us see how to open SQL Server Management Studio. </a:t>
            </a:r>
          </a:p>
        </p:txBody>
      </p:sp>
    </p:spTree>
    <p:extLst>
      <p:ext uri="{BB962C8B-B14F-4D97-AF65-F5344CB8AC3E}">
        <p14:creationId xmlns:p14="http://schemas.microsoft.com/office/powerpoint/2010/main" val="26420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  <p:bldP spid="9229" grpId="0"/>
      <p:bldP spid="9230" grpId="0"/>
      <p:bldP spid="9231" grpId="0"/>
      <p:bldP spid="9232" grpId="0"/>
      <p:bldP spid="923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SQL Server Business Intelligence Development Studio</a:t>
            </a:r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1524000" y="1600200"/>
            <a:ext cx="7391400" cy="4876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Is a tool that provides an environment to develop business intelligence solutions. </a:t>
            </a:r>
          </a:p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Contains templates, tools, and wizards to work with objects that you can use to create business intelligence solutions.</a:t>
            </a:r>
          </a:p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Helps build the following types of solutions: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Data integration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Data analysis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18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Data reporting</a:t>
            </a:r>
          </a:p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lang="en-US" sz="18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Database Engine Tuning Advisor</a:t>
            </a:r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1524000" y="1600200"/>
            <a:ext cx="7391400" cy="396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Helps database administrators to analyze and tune the performance of the server. </a:t>
            </a:r>
          </a:p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Provides recommendations to add, remove, or modify database objects, such as indexes or indexed views to improve performance.</a:t>
            </a:r>
          </a:p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lang="en-US" sz="18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SQL Server Configuration Manager</a:t>
            </a:r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1524000" y="1600200"/>
            <a:ext cx="7391400" cy="198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Helps the database administrators to manage the services associated with SQL Server. </a:t>
            </a:r>
          </a:p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Allows you to manage the network connectivity configuration from the SQL Server client computers.</a:t>
            </a:r>
          </a:p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Allows you to specify the protocols through which the client computers can connect to the server.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lang="en-US" sz="18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 marL="342900" lvl="1" indent="-342900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SQL Server Profiler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24000" y="1600200"/>
            <a:ext cx="7313613" cy="289718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buFontTx/>
              <a:buBlip>
                <a:blip r:embed="rId3"/>
              </a:buBlip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Helps in monitoring the events, such as login connections, execution of DML statements, stored procedures, batches, and security permission checks that are generated within an instance of a database engine. </a:t>
            </a:r>
          </a:p>
          <a:p>
            <a:pPr marL="342900" lvl="1" indent="-342900">
              <a:buFontTx/>
              <a:buBlip>
                <a:blip r:embed="rId3"/>
              </a:buBlip>
              <a:defRPr/>
            </a:pPr>
            <a:r>
              <a:rPr lang="en-US" sz="2000" kern="1200" dirty="0" smtClean="0">
                <a:solidFill>
                  <a:schemeClr val="accent2"/>
                </a:solidFill>
                <a:latin typeface="Arial" charset="0"/>
                <a:ea typeface="+mn-ea"/>
                <a:cs typeface="Times New Roman" pitchFamily="18" charset="0"/>
              </a:rPr>
              <a:t>Provides an in depth view of the query submission, access of the database against the queries, and return of results after processing of queries. </a:t>
            </a:r>
            <a:endParaRPr lang="en-IN" sz="2000" kern="1200" dirty="0" smtClean="0">
              <a:solidFill>
                <a:schemeClr val="accent2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imes New Roman" charset="0"/>
              </a:rPr>
              <a:t>Just a minute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25588" y="1598613"/>
            <a:ext cx="7313612" cy="289718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6075" indent="-346075">
              <a:buFontTx/>
              <a:buBlip>
                <a:blip r:embed="rId3"/>
              </a:buBlip>
            </a:pPr>
            <a:r>
              <a:rPr lang="en-US" sz="20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Which of the following windows of SQL Server Management Studio is used to automate administrative tasks by creating and managing jobs, alerts, and operators? </a:t>
            </a:r>
          </a:p>
          <a:p>
            <a:pPr marL="803275" lvl="1" indent="-342900">
              <a:buFont typeface="Times New Roman" charset="0"/>
              <a:buAutoNum type="arabicPeriod"/>
            </a:pPr>
            <a:r>
              <a:rPr lang="en-IN" sz="18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Object Explorer</a:t>
            </a:r>
          </a:p>
          <a:p>
            <a:pPr marL="803275" lvl="1" indent="-342900">
              <a:buFont typeface="Times New Roman" charset="0"/>
              <a:buAutoNum type="arabicPeriod"/>
            </a:pPr>
            <a:r>
              <a:rPr lang="en-IN" sz="18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Solution Explorer</a:t>
            </a:r>
          </a:p>
          <a:p>
            <a:pPr marL="803275" lvl="1" indent="-342900">
              <a:buFont typeface="Times New Roman" charset="0"/>
              <a:buAutoNum type="arabicPeriod"/>
            </a:pPr>
            <a:r>
              <a:rPr lang="en-IN" sz="18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Registered Servers</a:t>
            </a:r>
          </a:p>
          <a:p>
            <a:pPr marL="803275" lvl="1" indent="-342900">
              <a:buFont typeface="Times New Roman" charset="0"/>
              <a:buAutoNum type="arabicPeriod"/>
            </a:pPr>
            <a:r>
              <a:rPr lang="en-IN" sz="1800" smtClean="0">
                <a:solidFill>
                  <a:schemeClr val="accent2"/>
                </a:solidFill>
                <a:latin typeface="Arial" charset="0"/>
                <a:cs typeface="Times New Roman" charset="0"/>
              </a:rPr>
              <a:t>Template Explorer</a:t>
            </a:r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1525588" y="4800600"/>
            <a:ext cx="6627812" cy="1219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6075" indent="-346075">
              <a:spcBef>
                <a:spcPct val="20000"/>
              </a:spcBef>
              <a:buFontTx/>
              <a:buBlip>
                <a:blip r:embed="rId3"/>
              </a:buBlip>
              <a:tabLst>
                <a:tab pos="635000" algn="l"/>
              </a:tabLst>
            </a:pPr>
            <a:r>
              <a:rPr lang="en-US">
                <a:solidFill>
                  <a:schemeClr val="accent2"/>
                </a:solidFill>
                <a:latin typeface="Arial" charset="0"/>
                <a:cs typeface="Times New Roman" charset="0"/>
              </a:rPr>
              <a:t>Solution:</a:t>
            </a:r>
          </a:p>
          <a:p>
            <a:pPr marL="798513" lvl="1" indent="-333375">
              <a:spcBef>
                <a:spcPct val="20000"/>
              </a:spcBef>
              <a:tabLst>
                <a:tab pos="635000" algn="l"/>
              </a:tabLst>
            </a:pPr>
            <a:r>
              <a:rPr lang="en-US" sz="1800">
                <a:solidFill>
                  <a:schemeClr val="accent2"/>
                </a:solidFill>
                <a:latin typeface="Arial" charset="0"/>
                <a:cs typeface="Times New Roman" charset="0"/>
              </a:rPr>
              <a:t>1.  Object Explorer</a:t>
            </a:r>
          </a:p>
        </p:txBody>
      </p:sp>
    </p:spTree>
    <p:extLst>
      <p:ext uri="{BB962C8B-B14F-4D97-AF65-F5344CB8AC3E}">
        <p14:creationId xmlns:p14="http://schemas.microsoft.com/office/powerpoint/2010/main" val="389628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1571</Words>
  <Application>Microsoft Office PowerPoint</Application>
  <PresentationFormat>On-screen Show (4:3)</PresentationFormat>
  <Paragraphs>176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Samatha</dc:creator>
  <cp:lastModifiedBy>Samatha</cp:lastModifiedBy>
  <cp:revision>4</cp:revision>
  <dcterms:created xsi:type="dcterms:W3CDTF">2015-10-16T00:22:10Z</dcterms:created>
  <dcterms:modified xsi:type="dcterms:W3CDTF">2016-11-21T04:29:45Z</dcterms:modified>
</cp:coreProperties>
</file>