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44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BB332-7A11-450C-B699-F124E43F17B4}" type="datetimeFigureOut">
              <a:rPr lang="en-IN" smtClean="0"/>
              <a:t>19-01-2024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0B1697-131E-4C92-BEAA-A15E8DC23A25}" type="slidenum">
              <a:rPr lang="en-IN" smtClean="0"/>
              <a:t>‹#›</a:t>
            </a:fld>
            <a:endParaRPr lang="en-IN"/>
          </a:p>
        </p:txBody>
      </p:sp>
    </p:spTree>
    <p:extLst>
      <p:ext uri="{BB962C8B-B14F-4D97-AF65-F5344CB8AC3E}">
        <p14:creationId xmlns:p14="http://schemas.microsoft.com/office/powerpoint/2010/main" val="37835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D7D3FEEB-9422-448C-AC3D-BD10DBCBE1B3}" type="slidenum">
              <a:rPr lang="en-US" smtClean="0"/>
              <a:pPr>
                <a:defRPr/>
              </a:pPr>
              <a:t>2</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C06CE388-1957-4E13-9CEE-9688BF183471}" type="slidenum">
              <a:rPr lang="en-US" smtClean="0"/>
              <a:pPr>
                <a:defRPr/>
              </a:pPr>
              <a:t>11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5EED0C25-CFFF-460C-B005-E96C3EB4494E}" type="slidenum">
              <a:rPr lang="en-US" smtClean="0"/>
              <a:pPr>
                <a:defRPr/>
              </a:pPr>
              <a:t>12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0B7DBEFF-F36D-40E3-A5CB-B1803ADEC3F7}" type="slidenum">
              <a:rPr lang="en-US" smtClean="0"/>
              <a:pPr>
                <a:defRPr/>
              </a:pPr>
              <a:t>13</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98267E80-0B98-4E94-8DB6-A5A29DF00A12}" type="slidenum">
              <a:rPr lang="en-US" smtClean="0"/>
              <a:pPr>
                <a:defRPr/>
              </a:pPr>
              <a:t>14</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CEF4DAF4-EBC8-45EA-A84E-13BAD66A0636}" type="slidenum">
              <a:rPr lang="en-US" smtClean="0"/>
              <a:pPr>
                <a:defRPr/>
              </a:pPr>
              <a:t>15</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B59BDBEE-CC5A-4303-87CF-A7399F8F7B2B}" type="slidenum">
              <a:rPr lang="en-US" smtClean="0"/>
              <a:pPr>
                <a:defRPr/>
              </a:pPr>
              <a:t>16</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245FA73A-505C-4834-AABF-DE41C659CCE0}" type="slidenum">
              <a:rPr lang="en-US" smtClean="0"/>
              <a:pPr>
                <a:defRPr/>
              </a:pPr>
              <a:t>17</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CA31E9D7-1EEF-423A-9909-0FC9961410C6}" type="slidenum">
              <a:rPr lang="en-US" smtClean="0"/>
              <a:pPr>
                <a:defRPr/>
              </a:pPr>
              <a:t>18</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2413E35C-323F-430D-A74C-A25B0CAEEC48}" type="slidenum">
              <a:rPr lang="en-US"/>
              <a:pPr>
                <a:defRPr/>
              </a:pPr>
              <a:t>19</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2366E230-441E-47D4-82C2-D59383E5A81A}" type="slidenum">
              <a:rPr lang="en-US"/>
              <a:pPr>
                <a:defRPr/>
              </a:pPr>
              <a:t>20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b="1"/>
              <a:t>Example: (IN)</a:t>
            </a:r>
            <a:endParaRPr lang="en-IN"/>
          </a:p>
          <a:p>
            <a:r>
              <a:rPr lang="en-US"/>
              <a:t>SELECT EmployeeID,Title, LoginID FROM HumanResources.Employee WHERE Title IN ('Recruiter', 'Stocker')</a:t>
            </a:r>
          </a:p>
          <a:p>
            <a:r>
              <a:rPr lang="en-US" b="1"/>
              <a:t>Example: (NOT IN)</a:t>
            </a:r>
            <a:endParaRPr lang="en-US"/>
          </a:p>
          <a:p>
            <a:r>
              <a:rPr lang="en-US"/>
              <a:t>SELECT EmployeeID,Title, LoginID FROM HumanResources.Employee WHERE Title NOT IN ('Recruiter', 'Stocker')</a:t>
            </a:r>
            <a:endParaRPr lang="en-US" b="1"/>
          </a:p>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72653717-7B8B-44DC-91F6-BAA0960156ED}" type="slidenum">
              <a:rPr lang="en-US" smtClean="0"/>
              <a:pPr>
                <a:defRPr/>
              </a:pPr>
              <a:t>3</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9DE0663D-091A-4805-8CC4-902F92BCFFDF}" type="slidenum">
              <a:rPr lang="en-US"/>
              <a:pPr>
                <a:defRPr/>
              </a:pPr>
              <a:t>21</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b="1"/>
              <a:t>Example: (IN)</a:t>
            </a:r>
            <a:endParaRPr lang="en-IN"/>
          </a:p>
          <a:p>
            <a:r>
              <a:rPr lang="en-US"/>
              <a:t>SELECT EmployeeID,Title, LoginID FROM HumanResources.Employee WHERE Title IN ('Recruiter', 'Stocker')</a:t>
            </a:r>
          </a:p>
          <a:p>
            <a:r>
              <a:rPr lang="en-US" b="1"/>
              <a:t>Example: (NOT IN)</a:t>
            </a:r>
            <a:endParaRPr lang="en-US"/>
          </a:p>
          <a:p>
            <a:r>
              <a:rPr lang="en-US"/>
              <a:t>SELECT EmployeeID,Title, LoginID FROM HumanResources.Employee WHERE Title NOT IN ('Recruiter', 'Stocker')</a:t>
            </a:r>
            <a:endParaRPr lang="en-US" b="1"/>
          </a:p>
          <a:p>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87912A95-C99E-4525-BEBC-9E379B4B87FC}" type="slidenum">
              <a:rPr lang="en-US"/>
              <a:pPr>
                <a:defRPr/>
              </a:pPr>
              <a:t>22</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b="1"/>
              <a:t>Example: (IN)</a:t>
            </a:r>
            <a:endParaRPr lang="en-IN"/>
          </a:p>
          <a:p>
            <a:r>
              <a:rPr lang="en-US"/>
              <a:t>SELECT EmployeeID,Title, LoginID FROM HumanResources.Employee WHERE Title IN ('Recruiter', 'Stocker')</a:t>
            </a:r>
          </a:p>
          <a:p>
            <a:r>
              <a:rPr lang="en-US" b="1"/>
              <a:t>Example: (NOT IN)</a:t>
            </a:r>
            <a:endParaRPr lang="en-US"/>
          </a:p>
          <a:p>
            <a:r>
              <a:rPr lang="en-US"/>
              <a:t>SELECT EmployeeID,Title, LoginID FROM HumanResources.Employee WHERE Title NOT IN ('Recruiter', 'Stocker')</a:t>
            </a:r>
            <a:endParaRPr lang="en-US" b="1"/>
          </a:p>
          <a:p>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D9CD18AE-A858-4E58-87EF-89A360564D5D}" type="slidenum">
              <a:rPr lang="en-US"/>
              <a:pPr>
                <a:defRPr/>
              </a:pPr>
              <a:t>23</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Explain the students that when the ORDER BY clause is used, only the output of the SELECT statement is sorted. Stress on that the physical data in the table remains as it is, only the output is sorted. In addition, mention that the default sort order is ASC.</a:t>
            </a:r>
          </a:p>
          <a:p>
            <a:endParaRPr lang="en-US" b="1"/>
          </a:p>
          <a:p>
            <a:r>
              <a:rPr lang="en-US" b="1"/>
              <a:t>Additional Inputs</a:t>
            </a:r>
          </a:p>
          <a:p>
            <a:r>
              <a:rPr lang="en-US"/>
              <a:t>Image, text, and ntext columns cannot be used in an ORDER BY clause.</a:t>
            </a:r>
          </a:p>
          <a:p>
            <a:endParaRPr lang="en-US" b="1"/>
          </a:p>
          <a:p>
            <a:r>
              <a:rPr lang="en-US" b="1"/>
              <a:t>Example: (ASC)</a:t>
            </a:r>
            <a:endParaRPr lang="en-US"/>
          </a:p>
          <a:p>
            <a:r>
              <a:rPr lang="en-US"/>
              <a:t>SELECT DepartmentID, Name FROM HumanResources.Department ORDER BY Name ASC</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4D4B2DF4-9143-4BD5-A43B-3E6163832F54}" type="slidenum">
              <a:rPr lang="en-US"/>
              <a:pPr>
                <a:defRPr/>
              </a:pPr>
              <a:t>24</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Explain the students that when the ORDER BY clause is used, only the output of the SELECT statement is sorted. Stress on that the physical data in the table remains as it is, only the output is sorted. In addition, mention that the default sort order is ASC.</a:t>
            </a:r>
          </a:p>
          <a:p>
            <a:endParaRPr lang="en-US" b="1"/>
          </a:p>
          <a:p>
            <a:r>
              <a:rPr lang="en-US" b="1"/>
              <a:t>Additional Inputs</a:t>
            </a:r>
          </a:p>
          <a:p>
            <a:r>
              <a:rPr lang="en-US"/>
              <a:t>Image, text, and ntext columns cannot be used in an ORDER BY clause.</a:t>
            </a:r>
          </a:p>
          <a:p>
            <a:endParaRPr lang="en-US" b="1"/>
          </a:p>
          <a:p>
            <a:r>
              <a:rPr lang="en-US" b="1"/>
              <a:t>Example: (ASC)</a:t>
            </a:r>
            <a:endParaRPr lang="en-US"/>
          </a:p>
          <a:p>
            <a:r>
              <a:rPr lang="en-US"/>
              <a:t>SELECT DepartmentID, Name FROM HumanResources.Department ORDER BY Name ASC</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A6F1B4D6-3B82-49BE-AA51-DAB76F39A482}" type="slidenum">
              <a:rPr lang="en-US"/>
              <a:pPr>
                <a:defRPr/>
              </a:pPr>
              <a:t>25</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Stress that the TOP keyword is used to retrieve the top few records, as they exist in the table. If you require the top few records with respect to a sort order of a particular column, then you need to include the ORDER BY keywords in the SELECT statement.</a:t>
            </a:r>
          </a:p>
          <a:p>
            <a:r>
              <a:rPr lang="en-US" b="1"/>
              <a:t>Additional Input</a:t>
            </a:r>
          </a:p>
          <a:p>
            <a:r>
              <a:rPr lang="en-US"/>
              <a:t>Unlike previous versions of Microsoft SQL Server, now TOP keyword can also be used with DML statements, such as UPDATE or DELETE. </a:t>
            </a:r>
          </a:p>
          <a:p>
            <a:r>
              <a:rPr lang="en-US" b="1"/>
              <a:t>Example:</a:t>
            </a:r>
            <a:endParaRPr lang="en-US"/>
          </a:p>
          <a:p>
            <a:r>
              <a:rPr lang="en-US"/>
              <a:t>SELECT TOP 3 * FROM HumanResources.Employee WHERE HireDate &gt;= '1/1/98' AND HireDate &lt;= '12/31/98' ORDER BY SickLeaveHours ASC</a:t>
            </a:r>
            <a:endParaRPr lang="en-US" b="1"/>
          </a:p>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C5EA317E-F985-4683-BB02-0934E479DEB1}" type="slidenum">
              <a:rPr lang="en-US"/>
              <a:pPr>
                <a:defRPr/>
              </a:pPr>
              <a:t>26</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Explain the students that when you use more than one column with the DISTINT clause, SQL Server displays you the unique matches of these columns. </a:t>
            </a:r>
          </a:p>
          <a:p>
            <a:r>
              <a:rPr lang="en-US" b="1"/>
              <a:t>Additional Inputs</a:t>
            </a:r>
          </a:p>
          <a:p>
            <a:r>
              <a:rPr lang="en-US"/>
              <a:t>When using DISTINCT, only the name of a column can be used, an arithmetic expression gives an error.</a:t>
            </a:r>
          </a:p>
          <a:p>
            <a:endParaRPr lang="en-US"/>
          </a:p>
          <a:p>
            <a:endParaRPr lang="en-US"/>
          </a:p>
          <a:p>
            <a:r>
              <a:rPr lang="en-US" b="1"/>
              <a:t>Example:</a:t>
            </a:r>
            <a:endParaRPr lang="en-US"/>
          </a:p>
          <a:p>
            <a:r>
              <a:rPr lang="en-US"/>
              <a:t>SELECT DISTINCT Title FROM HumanResources.Employee WHERE Title LIKE 'PR%'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3A9743B7-5369-4A15-923D-4CDFF9BA21A6}" type="slidenum">
              <a:rPr lang="en-US" smtClean="0"/>
              <a:pPr>
                <a:defRPr/>
              </a:pPr>
              <a:t>27</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D23E0F20-C007-4F09-8AA6-3B144BC2190F}" type="slidenum">
              <a:rPr lang="en-US" smtClean="0"/>
              <a:pPr>
                <a:defRPr/>
              </a:pPr>
              <a:t>28</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975FB2DC-5933-425B-ADAF-C0F020D61BFB}" type="slidenum">
              <a:rPr lang="en-US" smtClean="0"/>
              <a:pPr>
                <a:defRPr/>
              </a:pPr>
              <a:t>29</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a:spLocks noGrp="1" noChangeArrowheads="1"/>
          </p:cNvSpPr>
          <p:nvPr>
            <p:ph type="sldNum" sz="quarter" idx="5"/>
          </p:nvPr>
        </p:nvSpPr>
        <p:spPr/>
        <p:txBody>
          <a:bodyPr/>
          <a:lstStyle/>
          <a:p>
            <a:pPr>
              <a:defRPr/>
            </a:pPr>
            <a:fld id="{AFAB3D6F-06A2-42F5-BE22-ECF4A1DAB4ED}" type="slidenum">
              <a:rPr lang="en-US" smtClean="0"/>
              <a:pPr>
                <a:defRPr/>
              </a:pPr>
              <a:t>30</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FF8F92BA-3775-4B3F-B357-51F7B4748852}" type="slidenum">
              <a:rPr lang="en-US" smtClean="0"/>
              <a:pPr>
                <a:defRPr/>
              </a:pPr>
              <a:t>4</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a:spLocks noGrp="1" noChangeArrowheads="1"/>
          </p:cNvSpPr>
          <p:nvPr>
            <p:ph type="sldNum" sz="quarter" idx="5"/>
          </p:nvPr>
        </p:nvSpPr>
        <p:spPr/>
        <p:txBody>
          <a:bodyPr/>
          <a:lstStyle/>
          <a:p>
            <a:pPr>
              <a:defRPr/>
            </a:pPr>
            <a:fld id="{C229B454-3079-4A56-A4A6-ADF10FE6115C}" type="slidenum">
              <a:rPr lang="en-US" smtClean="0"/>
              <a:pPr>
                <a:defRPr/>
              </a:pPr>
              <a:t>31</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a:spLocks noGrp="1" noChangeArrowheads="1"/>
          </p:cNvSpPr>
          <p:nvPr>
            <p:ph type="sldNum" sz="quarter" idx="5"/>
          </p:nvPr>
        </p:nvSpPr>
        <p:spPr/>
        <p:txBody>
          <a:bodyPr/>
          <a:lstStyle/>
          <a:p>
            <a:pPr>
              <a:defRPr/>
            </a:pPr>
            <a:fld id="{03B4B6C8-93F9-4BDE-A3BA-83244E347064}" type="slidenum">
              <a:rPr lang="en-US" smtClean="0"/>
              <a:pPr>
                <a:defRPr/>
              </a:pPr>
              <a:t>32</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96190A25-5E75-499E-9C7D-5191532764C9}" type="slidenum">
              <a:rPr lang="en-US" smtClean="0"/>
              <a:pPr>
                <a:defRPr/>
              </a:pPr>
              <a:t>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442E860B-4FF2-4B00-BD6D-509A5F12690D}" type="slidenum">
              <a:rPr lang="en-US" smtClean="0"/>
              <a:pPr>
                <a:defRPr/>
              </a:pPr>
              <a:t>6</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B6EBA645-2328-4BA7-B2C3-BAE370AEEA19}" type="slidenum">
              <a:rPr lang="en-US" smtClean="0"/>
              <a:pPr>
                <a:defRPr/>
              </a:pPr>
              <a:t>7</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ADCC951D-EB2A-4779-ACD1-166DC55DBE66}" type="slidenum">
              <a:rPr lang="en-US" smtClean="0"/>
              <a:pPr>
                <a:defRPr/>
              </a:pPr>
              <a:t>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8ABDF242-6A9E-447B-9265-5A445671008F}" type="slidenum">
              <a:rPr lang="en-US" smtClean="0"/>
              <a:pPr>
                <a:defRPr/>
              </a:pPr>
              <a:t>9</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830BDD11-A854-48B0-8D66-AE24E2581407}" type="slidenum">
              <a:rPr lang="en-US" smtClean="0"/>
              <a:pPr>
                <a:defRPr/>
              </a:pPr>
              <a:t>10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54ADB0D-F57C-4CB6-9765-3C77AA9F2BD5}" type="datetimeFigureOut">
              <a:rPr lang="en-IN" smtClean="0"/>
              <a:t>19-01-2024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6CB0F51-1133-4540-BB5B-9D2EC5C529B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54ADB0D-F57C-4CB6-9765-3C77AA9F2BD5}"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B0F51-1133-4540-BB5B-9D2EC5C529B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54ADB0D-F57C-4CB6-9765-3C77AA9F2BD5}"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B0F51-1133-4540-BB5B-9D2EC5C529B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54ADB0D-F57C-4CB6-9765-3C77AA9F2BD5}"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B0F51-1133-4540-BB5B-9D2EC5C529B7}"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54ADB0D-F57C-4CB6-9765-3C77AA9F2BD5}"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B0F51-1133-4540-BB5B-9D2EC5C529B7}"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54ADB0D-F57C-4CB6-9765-3C77AA9F2BD5}"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B0F51-1133-4540-BB5B-9D2EC5C529B7}"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54ADB0D-F57C-4CB6-9765-3C77AA9F2BD5}" type="datetimeFigureOut">
              <a:rPr lang="en-IN" smtClean="0"/>
              <a:t>19-01-2024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CB0F51-1133-4540-BB5B-9D2EC5C529B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4ADB0D-F57C-4CB6-9765-3C77AA9F2BD5}" type="datetimeFigureOut">
              <a:rPr lang="en-IN" smtClean="0"/>
              <a:t>19-01-2024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CB0F51-1133-4540-BB5B-9D2EC5C529B7}"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ADB0D-F57C-4CB6-9765-3C77AA9F2BD5}" type="datetimeFigureOut">
              <a:rPr lang="en-IN" smtClean="0"/>
              <a:t>19-01-2024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CB0F51-1133-4540-BB5B-9D2EC5C529B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854ADB0D-F57C-4CB6-9765-3C77AA9F2BD5}"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B0F51-1133-4540-BB5B-9D2EC5C529B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54ADB0D-F57C-4CB6-9765-3C77AA9F2BD5}" type="datetimeFigureOut">
              <a:rPr lang="en-IN" smtClean="0"/>
              <a:t>19-01-2024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6CB0F51-1133-4540-BB5B-9D2EC5C529B7}"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54ADB0D-F57C-4CB6-9765-3C77AA9F2BD5}" type="datetimeFigureOut">
              <a:rPr lang="en-IN" smtClean="0"/>
              <a:t>19-01-2024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6CB0F51-1133-4540-BB5B-9D2EC5C529B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txBox="1">
            <a:spLocks noChangeArrowheads="1"/>
          </p:cNvSpPr>
          <p:nvPr/>
        </p:nvSpPr>
        <p:spPr bwMode="auto">
          <a:xfrm>
            <a:off x="876300" y="134076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20000"/>
              </a:spcBef>
              <a:buFontTx/>
              <a:buBlip>
                <a:blip r:embed="rId2"/>
              </a:buBlip>
            </a:pPr>
            <a:r>
              <a:rPr lang="en-US">
                <a:solidFill>
                  <a:schemeClr val="accent2"/>
                </a:solidFill>
                <a:latin typeface="Arial" pitchFamily="34" charset="0"/>
                <a:cs typeface="Times New Roman" pitchFamily="18" charset="0"/>
              </a:rPr>
              <a:t>In this session, you will learn to:</a:t>
            </a: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Retrieve data</a:t>
            </a:r>
          </a:p>
        </p:txBody>
      </p:sp>
      <p:sp>
        <p:nvSpPr>
          <p:cNvPr id="205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GB" b="1">
                <a:solidFill>
                  <a:srgbClr val="FF0000"/>
                </a:solidFill>
                <a:latin typeface="Tahoma" pitchFamily="34" charset="0"/>
                <a:cs typeface="Times New Roman" pitchFamily="18" charset="0"/>
              </a:rPr>
              <a:t>Objectives</a:t>
            </a:r>
          </a:p>
        </p:txBody>
      </p:sp>
    </p:spTree>
    <p:extLst>
      <p:ext uri="{BB962C8B-B14F-4D97-AF65-F5344CB8AC3E}">
        <p14:creationId xmlns:p14="http://schemas.microsoft.com/office/powerpoint/2010/main" val="2231811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152400" y="711200"/>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Specific Attributes (Contd.)</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11267" name="Rectangle 2"/>
          <p:cNvSpPr txBox="1">
            <a:spLocks noChangeArrowheads="1"/>
          </p:cNvSpPr>
          <p:nvPr/>
        </p:nvSpPr>
        <p:spPr bwMode="auto">
          <a:xfrm>
            <a:off x="1524000" y="1600200"/>
            <a:ext cx="7391400" cy="1905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200150" indent="-285750" eaLnBrk="0" hangingPunct="0">
              <a:defRPr sz="2000">
                <a:solidFill>
                  <a:schemeClr val="tx1"/>
                </a:solidFill>
                <a:latin typeface="Times New Roman" pitchFamily="18" charset="0"/>
                <a:cs typeface="Arial" pitchFamily="34" charset="0"/>
              </a:defRPr>
            </a:lvl3pPr>
            <a:lvl4pPr marL="1714500" indent="-3429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lvl="2" eaLnBrk="1" hangingPunct="1">
              <a:spcBef>
                <a:spcPct val="20000"/>
              </a:spcBef>
              <a:buFontTx/>
              <a:buBlip>
                <a:blip r:embed="rId3"/>
              </a:buBlip>
            </a:pPr>
            <a:r>
              <a:rPr lang="en-US" sz="1600">
                <a:solidFill>
                  <a:schemeClr val="accent2"/>
                </a:solidFill>
                <a:latin typeface="Arial" pitchFamily="34" charset="0"/>
                <a:cs typeface="Times New Roman" pitchFamily="18" charset="0"/>
              </a:rPr>
              <a:t>The following SQL query concatenates the data of the Name and GroupName columns of the Department table into a single column:</a:t>
            </a:r>
          </a:p>
          <a:p>
            <a:pPr lvl="3" eaLnBrk="1" hangingPunct="1">
              <a:spcBef>
                <a:spcPct val="20000"/>
              </a:spcBef>
            </a:pPr>
            <a:r>
              <a:rPr lang="en-US">
                <a:solidFill>
                  <a:schemeClr val="accent2"/>
                </a:solidFill>
                <a:latin typeface="Arial" pitchFamily="34" charset="0"/>
                <a:cs typeface="Times New Roman" pitchFamily="18" charset="0"/>
              </a:rPr>
              <a:t>	</a:t>
            </a:r>
            <a:r>
              <a:rPr lang="en-IN" sz="1600">
                <a:solidFill>
                  <a:schemeClr val="accent2"/>
                </a:solidFill>
                <a:latin typeface="Courier New" pitchFamily="49" charset="0"/>
                <a:cs typeface="Courier New" pitchFamily="49" charset="0"/>
              </a:rPr>
              <a:t>SELECT Name + ' department comes under ‘ + GroupName + ' group' AS Department FROM HumanResources.Department</a:t>
            </a:r>
            <a:r>
              <a:rPr lang="en-US" sz="1600">
                <a:solidFill>
                  <a:schemeClr val="accent2"/>
                </a:solidFill>
                <a:latin typeface="Courier New" pitchFamily="49" charset="0"/>
                <a:cs typeface="Courier New" pitchFamily="49" charset="0"/>
              </a:rPr>
              <a:t>  </a:t>
            </a:r>
          </a:p>
          <a:p>
            <a:pPr eaLnBrk="1" hangingPunct="1">
              <a:spcBef>
                <a:spcPct val="20000"/>
              </a:spcBef>
              <a:buFontTx/>
              <a:buBlip>
                <a:blip r:embed="rId4"/>
              </a:buBlip>
            </a:pPr>
            <a:endParaRPr lang="en-US" sz="1800">
              <a:solidFill>
                <a:schemeClr val="accent2"/>
              </a:solidFill>
              <a:latin typeface="Courier New" pitchFamily="49" charset="0"/>
              <a:cs typeface="Courier New" pitchFamily="49" charset="0"/>
            </a:endParaRPr>
          </a:p>
          <a:p>
            <a:pPr eaLnBrk="1" hangingPunct="1">
              <a:spcBef>
                <a:spcPct val="20000"/>
              </a:spcBef>
              <a:buFontTx/>
              <a:buBlip>
                <a:blip r:embed="rId4"/>
              </a:buBlip>
            </a:pPr>
            <a:endParaRPr lang="en-US">
              <a:solidFill>
                <a:schemeClr val="accent2"/>
              </a:solidFill>
              <a:latin typeface="Arial" pitchFamily="34" charset="0"/>
              <a:cs typeface="Times New Roman" pitchFamily="18" charset="0"/>
            </a:endParaRPr>
          </a:p>
          <a:p>
            <a:pPr eaLnBrk="1" hangingPunct="1">
              <a:spcBef>
                <a:spcPct val="20000"/>
              </a:spcBef>
            </a:pPr>
            <a:r>
              <a:rPr lang="en-US">
                <a:solidFill>
                  <a:schemeClr val="accent2"/>
                </a:solidFill>
                <a:latin typeface="Arial" pitchFamily="34" charset="0"/>
                <a:cs typeface="Times New Roman" pitchFamily="18" charset="0"/>
              </a:rPr>
              <a:t> </a:t>
            </a:r>
          </a:p>
        </p:txBody>
      </p:sp>
      <p:sp>
        <p:nvSpPr>
          <p:cNvPr id="5" name="Right Arrow 4"/>
          <p:cNvSpPr/>
          <p:nvPr/>
        </p:nvSpPr>
        <p:spPr>
          <a:xfrm rot="5400000">
            <a:off x="5280819" y="3634581"/>
            <a:ext cx="609600" cy="4603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 </a:t>
            </a:r>
          </a:p>
        </p:txBody>
      </p:sp>
      <p:sp>
        <p:nvSpPr>
          <p:cNvPr id="6" name="TextBox 5"/>
          <p:cNvSpPr txBox="1">
            <a:spLocks noChangeArrowheads="1"/>
          </p:cNvSpPr>
          <p:nvPr/>
        </p:nvSpPr>
        <p:spPr bwMode="auto">
          <a:xfrm>
            <a:off x="5791200" y="3471863"/>
            <a:ext cx="1981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 </a:t>
            </a:r>
          </a:p>
        </p:txBody>
      </p:sp>
      <p:pic>
        <p:nvPicPr>
          <p:cNvPr id="1127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4038600"/>
            <a:ext cx="47720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9959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11270"/>
                                        </p:tgtEl>
                                        <p:attrNameLst>
                                          <p:attrName>style.visibility</p:attrName>
                                        </p:attrNameLst>
                                      </p:cBhvr>
                                      <p:to>
                                        <p:strVal val="visible"/>
                                      </p:to>
                                    </p:set>
                                    <p:animEffect transition="in" filter="checkerboard(across)">
                                      <p:cBhvr>
                                        <p:cTn id="14"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152400" y="711200"/>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Specific Attributes (Contd.)</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12291" name="Rectangle 2"/>
          <p:cNvSpPr txBox="1">
            <a:spLocks noChangeArrowheads="1"/>
          </p:cNvSpPr>
          <p:nvPr/>
        </p:nvSpPr>
        <p:spPr bwMode="auto">
          <a:xfrm>
            <a:off x="1524000" y="1600200"/>
            <a:ext cx="7391400" cy="411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200150" indent="-285750" eaLnBrk="0" hangingPunct="0">
              <a:defRPr sz="2000">
                <a:solidFill>
                  <a:schemeClr val="tx1"/>
                </a:solidFill>
                <a:latin typeface="Times New Roman" pitchFamily="18" charset="0"/>
                <a:cs typeface="Arial" pitchFamily="34" charset="0"/>
              </a:defRPr>
            </a:lvl3pPr>
            <a:lvl4pPr marL="1657350" indent="-28575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Calculating column values:</a:t>
            </a:r>
          </a:p>
          <a:p>
            <a:pPr lvl="2" eaLnBrk="1" hangingPunct="1">
              <a:spcBef>
                <a:spcPct val="20000"/>
              </a:spcBef>
              <a:buFontTx/>
              <a:buBlip>
                <a:blip r:embed="rId3"/>
              </a:buBlip>
            </a:pPr>
            <a:r>
              <a:rPr lang="en-US" sz="1600">
                <a:solidFill>
                  <a:schemeClr val="accent2"/>
                </a:solidFill>
                <a:latin typeface="Arial" pitchFamily="34" charset="0"/>
                <a:cs typeface="Times New Roman" pitchFamily="18" charset="0"/>
              </a:rPr>
              <a:t>Arithmetic operators are used to perform mathematical operations, such as addition, subtraction, division, and multiplication, on numeric columns or on numeric constants.</a:t>
            </a:r>
          </a:p>
          <a:p>
            <a:pPr lvl="2" eaLnBrk="1" hangingPunct="1">
              <a:spcBef>
                <a:spcPct val="20000"/>
              </a:spcBef>
              <a:buFontTx/>
              <a:buBlip>
                <a:blip r:embed="rId3"/>
              </a:buBlip>
            </a:pPr>
            <a:r>
              <a:rPr lang="en-US" sz="1600">
                <a:solidFill>
                  <a:schemeClr val="accent2"/>
                </a:solidFill>
                <a:latin typeface="Arial" pitchFamily="34" charset="0"/>
                <a:cs typeface="Times New Roman" pitchFamily="18" charset="0"/>
              </a:rPr>
              <a:t>SQL Server supports the following arithmetic operations:</a:t>
            </a:r>
          </a:p>
          <a:p>
            <a:pPr lvl="3" eaLnBrk="1" hangingPunct="1">
              <a:spcBef>
                <a:spcPct val="20000"/>
              </a:spcBef>
              <a:buFontTx/>
              <a:buBlip>
                <a:blip r:embed="rId3"/>
              </a:buBlip>
            </a:pPr>
            <a:r>
              <a:rPr lang="en-US" sz="1400">
                <a:solidFill>
                  <a:schemeClr val="accent2"/>
                </a:solidFill>
                <a:latin typeface="Arial" pitchFamily="34" charset="0"/>
                <a:cs typeface="Times New Roman" pitchFamily="18" charset="0"/>
              </a:rPr>
              <a:t>+ (for addition)</a:t>
            </a:r>
          </a:p>
          <a:p>
            <a:pPr lvl="3" eaLnBrk="1" hangingPunct="1">
              <a:spcBef>
                <a:spcPct val="20000"/>
              </a:spcBef>
              <a:buFontTx/>
              <a:buBlip>
                <a:blip r:embed="rId3"/>
              </a:buBlip>
            </a:pPr>
            <a:r>
              <a:rPr lang="en-US" sz="1400">
                <a:solidFill>
                  <a:schemeClr val="accent2"/>
                </a:solidFill>
                <a:latin typeface="Arial" pitchFamily="34" charset="0"/>
                <a:cs typeface="Times New Roman" pitchFamily="18" charset="0"/>
              </a:rPr>
              <a:t>- (for subtraction)</a:t>
            </a:r>
          </a:p>
          <a:p>
            <a:pPr lvl="3" eaLnBrk="1" hangingPunct="1">
              <a:spcBef>
                <a:spcPct val="20000"/>
              </a:spcBef>
              <a:buFontTx/>
              <a:buBlip>
                <a:blip r:embed="rId3"/>
              </a:buBlip>
            </a:pPr>
            <a:r>
              <a:rPr lang="en-US" sz="1400">
                <a:solidFill>
                  <a:schemeClr val="accent2"/>
                </a:solidFill>
                <a:latin typeface="Arial" pitchFamily="34" charset="0"/>
                <a:cs typeface="Times New Roman" pitchFamily="18" charset="0"/>
              </a:rPr>
              <a:t>/ (for division)</a:t>
            </a:r>
          </a:p>
          <a:p>
            <a:pPr lvl="3" eaLnBrk="1" hangingPunct="1">
              <a:spcBef>
                <a:spcPct val="20000"/>
              </a:spcBef>
              <a:buFontTx/>
              <a:buBlip>
                <a:blip r:embed="rId3"/>
              </a:buBlip>
            </a:pPr>
            <a:r>
              <a:rPr lang="en-US" sz="1400">
                <a:solidFill>
                  <a:schemeClr val="accent2"/>
                </a:solidFill>
                <a:latin typeface="Arial" pitchFamily="34" charset="0"/>
                <a:cs typeface="Times New Roman" pitchFamily="18" charset="0"/>
              </a:rPr>
              <a:t>* (for multiplication)</a:t>
            </a:r>
          </a:p>
          <a:p>
            <a:pPr lvl="3" eaLnBrk="1" hangingPunct="1">
              <a:spcBef>
                <a:spcPct val="20000"/>
              </a:spcBef>
              <a:buFontTx/>
              <a:buBlip>
                <a:blip r:embed="rId3"/>
              </a:buBlip>
            </a:pPr>
            <a:r>
              <a:rPr lang="en-US" sz="1400">
                <a:solidFill>
                  <a:schemeClr val="accent2"/>
                </a:solidFill>
                <a:latin typeface="Arial" pitchFamily="34" charset="0"/>
                <a:cs typeface="Times New Roman" pitchFamily="18" charset="0"/>
              </a:rPr>
              <a:t>% (for modulo) </a:t>
            </a:r>
          </a:p>
          <a:p>
            <a:pPr eaLnBrk="1" hangingPunct="1">
              <a:spcBef>
                <a:spcPct val="20000"/>
              </a:spcBef>
              <a:buFontTx/>
              <a:buBlip>
                <a:blip r:embed="rId4"/>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4"/>
              </a:buBlip>
            </a:pPr>
            <a:endParaRPr lang="en-US">
              <a:solidFill>
                <a:schemeClr val="accent2"/>
              </a:solidFill>
              <a:latin typeface="Arial" pitchFamily="34" charset="0"/>
              <a:cs typeface="Times New Roman" pitchFamily="18" charset="0"/>
            </a:endParaRPr>
          </a:p>
          <a:p>
            <a:pPr eaLnBrk="1" hangingPunct="1">
              <a:spcBef>
                <a:spcPct val="20000"/>
              </a:spcBef>
            </a:pPr>
            <a:r>
              <a:rPr lang="en-US">
                <a:solidFill>
                  <a:schemeClr val="accent2"/>
                </a:solidFill>
                <a:latin typeface="Arial" pitchFamily="34" charset="0"/>
                <a:cs typeface="Times New Roman" pitchFamily="18" charset="0"/>
              </a:rPr>
              <a:t>	</a:t>
            </a:r>
            <a:endParaRPr lang="en-US" sz="1800">
              <a:solidFill>
                <a:schemeClr val="accent2"/>
              </a:solidFill>
              <a:latin typeface="Courier New" pitchFamily="49" charset="0"/>
              <a:cs typeface="Courier New" pitchFamily="49" charset="0"/>
            </a:endParaRPr>
          </a:p>
          <a:p>
            <a:pPr eaLnBrk="1" hangingPunct="1">
              <a:spcBef>
                <a:spcPct val="20000"/>
              </a:spcBef>
              <a:buFontTx/>
              <a:buBlip>
                <a:blip r:embed="rId4"/>
              </a:buBlip>
            </a:pPr>
            <a:endParaRPr lang="en-US">
              <a:solidFill>
                <a:schemeClr val="accent2"/>
              </a:solidFill>
              <a:latin typeface="Arial" pitchFamily="34" charset="0"/>
              <a:cs typeface="Times New Roman" pitchFamily="18" charset="0"/>
            </a:endParaRPr>
          </a:p>
          <a:p>
            <a:pPr eaLnBrk="1" hangingPunct="1">
              <a:spcBef>
                <a:spcPct val="20000"/>
              </a:spcBef>
            </a:pPr>
            <a:r>
              <a:rPr lang="en-US">
                <a:solidFill>
                  <a:schemeClr val="accent2"/>
                </a:solidFill>
                <a:latin typeface="Arial" pitchFamily="34" charset="0"/>
                <a:cs typeface="Times New Roman" pitchFamily="18" charset="0"/>
              </a:rPr>
              <a:t> </a:t>
            </a:r>
          </a:p>
        </p:txBody>
      </p:sp>
    </p:spTree>
    <p:extLst>
      <p:ext uri="{BB962C8B-B14F-4D97-AF65-F5344CB8AC3E}">
        <p14:creationId xmlns:p14="http://schemas.microsoft.com/office/powerpoint/2010/main" val="2328631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52400" y="711200"/>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Specific Attributes (Contd.)</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13315" name="Rectangle 2"/>
          <p:cNvSpPr txBox="1">
            <a:spLocks noChangeArrowheads="1"/>
          </p:cNvSpPr>
          <p:nvPr/>
        </p:nvSpPr>
        <p:spPr bwMode="auto">
          <a:xfrm>
            <a:off x="1524000" y="1600200"/>
            <a:ext cx="7391400" cy="1905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200150" indent="-28575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eaLnBrk="0" hangingPunct="0">
              <a:defRPr sz="2000">
                <a:solidFill>
                  <a:schemeClr val="tx1"/>
                </a:solidFill>
                <a:latin typeface="Times New Roman" pitchFamily="18" charset="0"/>
                <a:cs typeface="Arial" pitchFamily="34" charset="0"/>
              </a:defRPr>
            </a:lvl5pPr>
            <a:lvl6pPr eaLnBrk="0" fontAlgn="base" hangingPunct="0">
              <a:spcBef>
                <a:spcPct val="0"/>
              </a:spcBef>
              <a:spcAft>
                <a:spcPct val="0"/>
              </a:spcAft>
              <a:defRPr sz="2000">
                <a:solidFill>
                  <a:schemeClr val="tx1"/>
                </a:solidFill>
                <a:latin typeface="Times New Roman" pitchFamily="18" charset="0"/>
                <a:cs typeface="Arial" pitchFamily="34" charset="0"/>
              </a:defRPr>
            </a:lvl6pPr>
            <a:lvl7pPr eaLnBrk="0" fontAlgn="base" hangingPunct="0">
              <a:spcBef>
                <a:spcPct val="0"/>
              </a:spcBef>
              <a:spcAft>
                <a:spcPct val="0"/>
              </a:spcAft>
              <a:defRPr sz="2000">
                <a:solidFill>
                  <a:schemeClr val="tx1"/>
                </a:solidFill>
                <a:latin typeface="Times New Roman" pitchFamily="18" charset="0"/>
                <a:cs typeface="Arial" pitchFamily="34" charset="0"/>
              </a:defRPr>
            </a:lvl7pPr>
            <a:lvl8pPr eaLnBrk="0" fontAlgn="base" hangingPunct="0">
              <a:spcBef>
                <a:spcPct val="0"/>
              </a:spcBef>
              <a:spcAft>
                <a:spcPct val="0"/>
              </a:spcAft>
              <a:defRPr sz="2000">
                <a:solidFill>
                  <a:schemeClr val="tx1"/>
                </a:solidFill>
                <a:latin typeface="Times New Roman" pitchFamily="18" charset="0"/>
                <a:cs typeface="Arial" pitchFamily="34" charset="0"/>
              </a:defRPr>
            </a:lvl8pPr>
            <a:lvl9pP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lvl="2" eaLnBrk="1" hangingPunct="1">
              <a:spcBef>
                <a:spcPct val="20000"/>
              </a:spcBef>
              <a:buFontTx/>
              <a:buBlip>
                <a:blip r:embed="rId3"/>
              </a:buBlip>
            </a:pPr>
            <a:r>
              <a:rPr lang="en-US" sz="1600">
                <a:solidFill>
                  <a:schemeClr val="accent2"/>
                </a:solidFill>
                <a:latin typeface="Arial" pitchFamily="34" charset="0"/>
                <a:cs typeface="Times New Roman" pitchFamily="18" charset="0"/>
              </a:rPr>
              <a:t>The following SQL query retrieves the per day rate of the employees from the EmployeePayHistory table: </a:t>
            </a:r>
            <a:br>
              <a:rPr lang="en-US" sz="1600">
                <a:solidFill>
                  <a:schemeClr val="accent2"/>
                </a:solidFill>
                <a:latin typeface="Arial" pitchFamily="34" charset="0"/>
                <a:cs typeface="Times New Roman" pitchFamily="18" charset="0"/>
              </a:rPr>
            </a:br>
            <a:r>
              <a:rPr lang="en-US">
                <a:solidFill>
                  <a:schemeClr val="accent2"/>
                </a:solidFill>
                <a:latin typeface="Arial" pitchFamily="34" charset="0"/>
                <a:cs typeface="Times New Roman" pitchFamily="18" charset="0"/>
              </a:rPr>
              <a:t>	</a:t>
            </a:r>
            <a:r>
              <a:rPr lang="en-IN" sz="1600">
                <a:solidFill>
                  <a:schemeClr val="accent2"/>
                </a:solidFill>
                <a:latin typeface="Courier New" pitchFamily="49" charset="0"/>
                <a:cs typeface="Courier New" pitchFamily="49" charset="0"/>
              </a:rPr>
              <a:t>SELECT EmployeeID, Rate, </a:t>
            </a:r>
          </a:p>
          <a:p>
            <a:pPr lvl="4" eaLnBrk="1" hangingPunct="1"/>
            <a:r>
              <a:rPr lang="en-IN" sz="1600">
                <a:solidFill>
                  <a:schemeClr val="accent2"/>
                </a:solidFill>
                <a:latin typeface="Courier New" pitchFamily="49" charset="0"/>
                <a:cs typeface="Courier New" pitchFamily="49" charset="0"/>
              </a:rPr>
              <a:t>Per_Day_Rate = 8 * Rate </a:t>
            </a:r>
          </a:p>
          <a:p>
            <a:pPr lvl="4" eaLnBrk="1" hangingPunct="1"/>
            <a:r>
              <a:rPr lang="en-IN" sz="1600">
                <a:solidFill>
                  <a:schemeClr val="accent2"/>
                </a:solidFill>
                <a:latin typeface="Courier New" pitchFamily="49" charset="0"/>
                <a:cs typeface="Courier New" pitchFamily="49" charset="0"/>
              </a:rPr>
              <a:t>FROM HumanResources.EmployeePayHistory</a:t>
            </a:r>
            <a:endParaRPr lang="en-US" sz="1600">
              <a:solidFill>
                <a:schemeClr val="accent2"/>
              </a:solidFill>
              <a:latin typeface="Courier New" pitchFamily="49" charset="0"/>
              <a:cs typeface="Courier New" pitchFamily="49" charset="0"/>
            </a:endParaRPr>
          </a:p>
          <a:p>
            <a:pPr eaLnBrk="1" hangingPunct="1">
              <a:spcBef>
                <a:spcPct val="20000"/>
              </a:spcBef>
              <a:buFontTx/>
              <a:buBlip>
                <a:blip r:embed="rId4"/>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4"/>
              </a:buBlip>
            </a:pPr>
            <a:endParaRPr lang="en-US">
              <a:solidFill>
                <a:schemeClr val="accent2"/>
              </a:solidFill>
              <a:latin typeface="Arial" pitchFamily="34" charset="0"/>
              <a:cs typeface="Times New Roman" pitchFamily="18" charset="0"/>
            </a:endParaRPr>
          </a:p>
          <a:p>
            <a:pPr eaLnBrk="1" hangingPunct="1">
              <a:spcBef>
                <a:spcPct val="20000"/>
              </a:spcBef>
            </a:pPr>
            <a:r>
              <a:rPr lang="en-US">
                <a:solidFill>
                  <a:schemeClr val="accent2"/>
                </a:solidFill>
                <a:latin typeface="Arial" pitchFamily="34" charset="0"/>
                <a:cs typeface="Times New Roman" pitchFamily="18" charset="0"/>
              </a:rPr>
              <a:t>	</a:t>
            </a:r>
            <a:endParaRPr lang="en-US" sz="1800">
              <a:solidFill>
                <a:schemeClr val="accent2"/>
              </a:solidFill>
              <a:latin typeface="Courier New" pitchFamily="49" charset="0"/>
              <a:cs typeface="Courier New" pitchFamily="49" charset="0"/>
            </a:endParaRPr>
          </a:p>
          <a:p>
            <a:pPr eaLnBrk="1" hangingPunct="1">
              <a:spcBef>
                <a:spcPct val="20000"/>
              </a:spcBef>
              <a:buFontTx/>
              <a:buBlip>
                <a:blip r:embed="rId4"/>
              </a:buBlip>
            </a:pPr>
            <a:endParaRPr lang="en-US">
              <a:solidFill>
                <a:schemeClr val="accent2"/>
              </a:solidFill>
              <a:latin typeface="Arial" pitchFamily="34" charset="0"/>
              <a:cs typeface="Times New Roman" pitchFamily="18" charset="0"/>
            </a:endParaRPr>
          </a:p>
          <a:p>
            <a:pPr eaLnBrk="1" hangingPunct="1">
              <a:spcBef>
                <a:spcPct val="20000"/>
              </a:spcBef>
            </a:pPr>
            <a:r>
              <a:rPr lang="en-US">
                <a:solidFill>
                  <a:schemeClr val="accent2"/>
                </a:solidFill>
                <a:latin typeface="Arial" pitchFamily="34" charset="0"/>
                <a:cs typeface="Times New Roman" pitchFamily="18" charset="0"/>
              </a:rPr>
              <a:t> </a:t>
            </a:r>
          </a:p>
        </p:txBody>
      </p:sp>
      <p:sp>
        <p:nvSpPr>
          <p:cNvPr id="4" name="TextBox 3"/>
          <p:cNvSpPr txBox="1">
            <a:spLocks noChangeArrowheads="1"/>
          </p:cNvSpPr>
          <p:nvPr/>
        </p:nvSpPr>
        <p:spPr bwMode="auto">
          <a:xfrm>
            <a:off x="3352800" y="3276600"/>
            <a:ext cx="3733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Rate is multiplied by 8, assuming that an employee works for eight hours in a day.</a:t>
            </a:r>
          </a:p>
        </p:txBody>
      </p:sp>
    </p:spTree>
    <p:extLst>
      <p:ext uri="{BB962C8B-B14F-4D97-AF65-F5344CB8AC3E}">
        <p14:creationId xmlns:p14="http://schemas.microsoft.com/office/powerpoint/2010/main" val="3549361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Selected Rows</a:t>
            </a:r>
          </a:p>
        </p:txBody>
      </p:sp>
      <p:sp>
        <p:nvSpPr>
          <p:cNvPr id="14339" name="Rectangle 2"/>
          <p:cNvSpPr txBox="1">
            <a:spLocks noChangeArrowheads="1"/>
          </p:cNvSpPr>
          <p:nvPr/>
        </p:nvSpPr>
        <p:spPr bwMode="auto">
          <a:xfrm>
            <a:off x="1524000" y="1600200"/>
            <a:ext cx="7391400" cy="1905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800100" indent="-34290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Selected rows can be retrieved using the WHERE clause in the SELECT statement.</a:t>
            </a:r>
          </a:p>
          <a:p>
            <a:pPr eaLnBrk="1" hangingPunct="1">
              <a:spcBef>
                <a:spcPct val="20000"/>
              </a:spcBef>
              <a:buFontTx/>
              <a:buBlip>
                <a:blip r:embed="rId3"/>
              </a:buBlip>
            </a:pPr>
            <a:r>
              <a:rPr lang="en-US">
                <a:solidFill>
                  <a:schemeClr val="accent2"/>
                </a:solidFill>
                <a:latin typeface="Arial" pitchFamily="34" charset="0"/>
                <a:cs typeface="Times New Roman" pitchFamily="18" charset="0"/>
              </a:rPr>
              <a:t>The following SQL query retrieves the department details from the Department table, where the group name is Research and Development:</a:t>
            </a:r>
          </a:p>
          <a:p>
            <a:pPr lvl="1" eaLnBrk="1" hangingPunct="1">
              <a:spcBef>
                <a:spcPct val="20000"/>
              </a:spcBef>
            </a:pPr>
            <a:r>
              <a:rPr lang="en-US">
                <a:solidFill>
                  <a:schemeClr val="accent2"/>
                </a:solidFill>
                <a:latin typeface="Arial" pitchFamily="34" charset="0"/>
                <a:cs typeface="Times New Roman" pitchFamily="18" charset="0"/>
              </a:rPr>
              <a:t>	</a:t>
            </a:r>
            <a:r>
              <a:rPr lang="en-US" sz="1600">
                <a:solidFill>
                  <a:schemeClr val="accent2"/>
                </a:solidFill>
                <a:latin typeface="Courier New" pitchFamily="49" charset="0"/>
                <a:cs typeface="Courier New" pitchFamily="49" charset="0"/>
              </a:rPr>
              <a:t>SELECT * FROM HumanResources.Department </a:t>
            </a:r>
          </a:p>
          <a:p>
            <a:pPr lvl="1" eaLnBrk="1" hangingPunct="1">
              <a:spcBef>
                <a:spcPct val="20000"/>
              </a:spcBef>
            </a:pPr>
            <a:r>
              <a:rPr lang="en-US" sz="1600">
                <a:solidFill>
                  <a:schemeClr val="accent2"/>
                </a:solidFill>
                <a:latin typeface="Courier New" pitchFamily="49" charset="0"/>
                <a:cs typeface="Courier New" pitchFamily="49" charset="0"/>
              </a:rPr>
              <a:t>	WHERE GroupName = 'Research and Development'</a:t>
            </a: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sz="1800">
              <a:solidFill>
                <a:schemeClr val="accent2"/>
              </a:solidFill>
              <a:latin typeface="Courier New" pitchFamily="49" charset="0"/>
              <a:cs typeface="Courier New" pitchFamily="49"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pPr>
            <a:r>
              <a:rPr lang="en-US">
                <a:solidFill>
                  <a:schemeClr val="accent2"/>
                </a:solidFill>
                <a:latin typeface="Arial" pitchFamily="34" charset="0"/>
                <a:cs typeface="Times New Roman" pitchFamily="18" charset="0"/>
              </a:rPr>
              <a:t> </a:t>
            </a:r>
          </a:p>
        </p:txBody>
      </p:sp>
      <p:sp>
        <p:nvSpPr>
          <p:cNvPr id="5" name="Down Arrow 4"/>
          <p:cNvSpPr/>
          <p:nvPr/>
        </p:nvSpPr>
        <p:spPr>
          <a:xfrm flipH="1">
            <a:off x="4953000" y="3962400"/>
            <a:ext cx="76200" cy="3048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p:cNvSpPr txBox="1">
            <a:spLocks noChangeArrowheads="1"/>
          </p:cNvSpPr>
          <p:nvPr/>
        </p:nvSpPr>
        <p:spPr bwMode="auto">
          <a:xfrm>
            <a:off x="5341938" y="3944938"/>
            <a:ext cx="320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 </a:t>
            </a:r>
          </a:p>
        </p:txBody>
      </p:sp>
      <p:pic>
        <p:nvPicPr>
          <p:cNvPr id="14342" name="Picture 7"/>
          <p:cNvPicPr>
            <a:picLocks noChangeAspect="1" noChangeArrowheads="1"/>
          </p:cNvPicPr>
          <p:nvPr/>
        </p:nvPicPr>
        <p:blipFill>
          <a:blip r:embed="rId4">
            <a:extLst>
              <a:ext uri="{28A0092B-C50C-407E-A947-70E740481C1C}">
                <a14:useLocalDpi xmlns:a14="http://schemas.microsoft.com/office/drawing/2010/main" val="0"/>
              </a:ext>
            </a:extLst>
          </a:blip>
          <a:srcRect r="12659" b="62263"/>
          <a:stretch>
            <a:fillRect/>
          </a:stretch>
        </p:blipFill>
        <p:spPr bwMode="auto">
          <a:xfrm>
            <a:off x="2378075" y="4495800"/>
            <a:ext cx="5257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682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14342"/>
                                        </p:tgtEl>
                                        <p:attrNameLst>
                                          <p:attrName>style.visibility</p:attrName>
                                        </p:attrNameLst>
                                      </p:cBhvr>
                                      <p:to>
                                        <p:strVal val="visible"/>
                                      </p:to>
                                    </p:set>
                                    <p:animEffect transition="in" filter="checkerboard(across)">
                                      <p:cBhvr>
                                        <p:cTn id="14"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Selected Rows (Contd.)</a:t>
            </a:r>
          </a:p>
        </p:txBody>
      </p:sp>
      <p:sp>
        <p:nvSpPr>
          <p:cNvPr id="12291" name="Rectangle 2"/>
          <p:cNvSpPr txBox="1">
            <a:spLocks noChangeArrowheads="1"/>
          </p:cNvSpPr>
          <p:nvPr/>
        </p:nvSpPr>
        <p:spPr bwMode="auto">
          <a:xfrm>
            <a:off x="1524000" y="1600200"/>
            <a:ext cx="7391400" cy="3581400"/>
          </a:xfrm>
          <a:prstGeom prst="rect">
            <a:avLst/>
          </a:prstGeom>
          <a:solidFill>
            <a:srgbClr val="FFFFFF"/>
          </a:solidFill>
          <a:ln w="9525">
            <a:noFill/>
            <a:miter lim="800000"/>
            <a:headEnd/>
            <a:tailEnd/>
          </a:ln>
        </p:spPr>
        <p:txBody>
          <a:bodyPr/>
          <a:lstStyle/>
          <a:p>
            <a:pPr marL="342900" indent="-342900">
              <a:spcBef>
                <a:spcPct val="20000"/>
              </a:spcBef>
              <a:buFontTx/>
              <a:buBlip>
                <a:blip r:embed="rId3"/>
              </a:buBlip>
              <a:defRPr/>
            </a:pPr>
            <a:r>
              <a:rPr lang="en-US" dirty="0">
                <a:solidFill>
                  <a:schemeClr val="accent2"/>
                </a:solidFill>
                <a:latin typeface="Arial" charset="0"/>
                <a:cs typeface="Times New Roman" pitchFamily="18" charset="0"/>
              </a:rPr>
              <a:t>Comparison operators:</a:t>
            </a:r>
          </a:p>
          <a:p>
            <a:pPr marL="742950" lvl="1" indent="-285750">
              <a:spcBef>
                <a:spcPct val="20000"/>
              </a:spcBef>
              <a:buFontTx/>
              <a:buBlip>
                <a:blip r:embed="rId4"/>
              </a:buBlip>
              <a:defRPr/>
            </a:pPr>
            <a:r>
              <a:rPr lang="en-US" sz="1800" dirty="0">
                <a:solidFill>
                  <a:schemeClr val="accent2"/>
                </a:solidFill>
                <a:latin typeface="Arial" charset="0"/>
                <a:cs typeface="Times New Roman" pitchFamily="18" charset="0"/>
              </a:rPr>
              <a:t>Test for similarity between two expressions. </a:t>
            </a:r>
          </a:p>
          <a:p>
            <a:pPr marL="742950" lvl="1" indent="-285750">
              <a:spcBef>
                <a:spcPct val="20000"/>
              </a:spcBef>
              <a:buFontTx/>
              <a:buBlip>
                <a:blip r:embed="rId4"/>
              </a:buBlip>
              <a:defRPr/>
            </a:pPr>
            <a:r>
              <a:rPr lang="en-US" sz="1800" dirty="0">
                <a:solidFill>
                  <a:schemeClr val="accent2"/>
                </a:solidFill>
                <a:latin typeface="Arial" charset="0"/>
                <a:cs typeface="Times New Roman" pitchFamily="18" charset="0"/>
              </a:rPr>
              <a:t>Allow row retrieval from a table based on the condition specified in the WHERE clause. </a:t>
            </a:r>
          </a:p>
          <a:p>
            <a:pPr marL="742950" lvl="1" indent="-285750">
              <a:spcBef>
                <a:spcPct val="20000"/>
              </a:spcBef>
              <a:buFontTx/>
              <a:buBlip>
                <a:blip r:embed="rId4"/>
              </a:buBlip>
              <a:defRPr/>
            </a:pPr>
            <a:r>
              <a:rPr lang="en-US" sz="1800" dirty="0">
                <a:solidFill>
                  <a:schemeClr val="accent2"/>
                </a:solidFill>
                <a:latin typeface="Arial" charset="0"/>
                <a:cs typeface="Times New Roman" pitchFamily="18" charset="0"/>
              </a:rPr>
              <a:t>Cannot be used on text, </a:t>
            </a:r>
            <a:r>
              <a:rPr lang="en-US" sz="1800" dirty="0" err="1">
                <a:solidFill>
                  <a:schemeClr val="accent2"/>
                </a:solidFill>
                <a:latin typeface="Arial" charset="0"/>
                <a:cs typeface="Times New Roman" pitchFamily="18" charset="0"/>
              </a:rPr>
              <a:t>ntext</a:t>
            </a:r>
            <a:r>
              <a:rPr lang="en-US" sz="1800" dirty="0">
                <a:solidFill>
                  <a:schemeClr val="accent2"/>
                </a:solidFill>
                <a:latin typeface="Arial" charset="0"/>
                <a:cs typeface="Times New Roman" pitchFamily="18" charset="0"/>
              </a:rPr>
              <a:t>, or image data type expressions.</a:t>
            </a:r>
          </a:p>
          <a:p>
            <a:pPr marL="342900" lvl="1" indent="-342900">
              <a:spcBef>
                <a:spcPct val="20000"/>
              </a:spcBef>
              <a:buFontTx/>
              <a:buBlip>
                <a:blip r:embed="rId3"/>
              </a:buBlip>
              <a:defRPr/>
            </a:pPr>
            <a:r>
              <a:rPr lang="en-US" dirty="0">
                <a:solidFill>
                  <a:schemeClr val="accent2"/>
                </a:solidFill>
                <a:latin typeface="Arial" charset="0"/>
                <a:cs typeface="Times New Roman" pitchFamily="18" charset="0"/>
              </a:rPr>
              <a:t>Syntax:</a:t>
            </a:r>
          </a:p>
          <a:p>
            <a:pPr marL="742950" lvl="1" indent="-285750">
              <a:spcBef>
                <a:spcPct val="20000"/>
              </a:spcBef>
              <a:defRPr/>
            </a:pPr>
            <a:r>
              <a:rPr lang="en-IN" sz="1600" dirty="0">
                <a:solidFill>
                  <a:schemeClr val="accent2"/>
                </a:solidFill>
                <a:latin typeface="Courier New" pitchFamily="49" charset="0"/>
                <a:cs typeface="Courier New" pitchFamily="49" charset="0"/>
              </a:rPr>
              <a:t>	SELECT </a:t>
            </a:r>
            <a:r>
              <a:rPr lang="en-IN" sz="1600" dirty="0" err="1">
                <a:solidFill>
                  <a:schemeClr val="accent2"/>
                </a:solidFill>
                <a:latin typeface="Courier New" pitchFamily="49" charset="0"/>
                <a:cs typeface="Courier New" pitchFamily="49" charset="0"/>
              </a:rPr>
              <a:t>column_list</a:t>
            </a:r>
            <a:endParaRPr lang="en-US" sz="1600" dirty="0">
              <a:solidFill>
                <a:schemeClr val="accent2"/>
              </a:solidFill>
              <a:latin typeface="Courier New" pitchFamily="49" charset="0"/>
              <a:cs typeface="Courier New" pitchFamily="49" charset="0"/>
            </a:endParaRPr>
          </a:p>
          <a:p>
            <a:pPr marL="742950" lvl="1" indent="-285750">
              <a:spcBef>
                <a:spcPct val="20000"/>
              </a:spcBef>
              <a:defRPr/>
            </a:pPr>
            <a:r>
              <a:rPr lang="en-US" sz="1600" dirty="0">
                <a:solidFill>
                  <a:schemeClr val="accent2"/>
                </a:solidFill>
                <a:latin typeface="Courier New" pitchFamily="49" charset="0"/>
                <a:cs typeface="Courier New" pitchFamily="49" charset="0"/>
              </a:rPr>
              <a:t>	</a:t>
            </a:r>
            <a:r>
              <a:rPr lang="en-IN" sz="1600" dirty="0">
                <a:solidFill>
                  <a:schemeClr val="accent2"/>
                </a:solidFill>
                <a:latin typeface="Courier New" pitchFamily="49" charset="0"/>
                <a:cs typeface="Courier New" pitchFamily="49" charset="0"/>
              </a:rPr>
              <a:t>FROM </a:t>
            </a:r>
            <a:r>
              <a:rPr lang="en-IN" sz="1600" dirty="0" err="1">
                <a:solidFill>
                  <a:schemeClr val="accent2"/>
                </a:solidFill>
                <a:latin typeface="Courier New" pitchFamily="49" charset="0"/>
                <a:cs typeface="Courier New" pitchFamily="49" charset="0"/>
              </a:rPr>
              <a:t>table_name</a:t>
            </a:r>
            <a:endParaRPr lang="en-IN" sz="1600" dirty="0">
              <a:solidFill>
                <a:schemeClr val="accent2"/>
              </a:solidFill>
              <a:latin typeface="Courier New" pitchFamily="49" charset="0"/>
              <a:cs typeface="Courier New" pitchFamily="49" charset="0"/>
            </a:endParaRPr>
          </a:p>
          <a:p>
            <a:pPr marL="742950" lvl="1" indent="-285750">
              <a:spcBef>
                <a:spcPct val="20000"/>
              </a:spcBef>
              <a:defRPr/>
            </a:pPr>
            <a:r>
              <a:rPr lang="en-IN" sz="1600" dirty="0">
                <a:solidFill>
                  <a:schemeClr val="accent2"/>
                </a:solidFill>
                <a:latin typeface="Courier New" pitchFamily="49" charset="0"/>
                <a:cs typeface="Courier New" pitchFamily="49" charset="0"/>
              </a:rPr>
              <a:t>	WHERE  expression1 </a:t>
            </a:r>
            <a:r>
              <a:rPr lang="en-IN" sz="1600" dirty="0" err="1">
                <a:solidFill>
                  <a:schemeClr val="accent2"/>
                </a:solidFill>
                <a:latin typeface="Courier New" pitchFamily="49" charset="0"/>
                <a:cs typeface="Courier New" pitchFamily="49" charset="0"/>
              </a:rPr>
              <a:t>comparison_operator</a:t>
            </a:r>
            <a:r>
              <a:rPr lang="en-IN" sz="1600" dirty="0">
                <a:solidFill>
                  <a:schemeClr val="accent2"/>
                </a:solidFill>
                <a:latin typeface="Courier New" pitchFamily="49" charset="0"/>
                <a:cs typeface="Courier New" pitchFamily="49" charset="0"/>
              </a:rPr>
              <a:t> expression2</a:t>
            </a:r>
            <a:endParaRPr lang="en-US" sz="1600" dirty="0">
              <a:solidFill>
                <a:schemeClr val="accent2"/>
              </a:solidFill>
              <a:latin typeface="Courier New" pitchFamily="49" charset="0"/>
              <a:cs typeface="Courier New" pitchFamily="49" charset="0"/>
            </a:endParaRPr>
          </a:p>
          <a:p>
            <a:pPr marL="342900" indent="-342900">
              <a:spcBef>
                <a:spcPct val="20000"/>
              </a:spcBef>
              <a:buFontTx/>
              <a:buBlip>
                <a:blip r:embed="rId3"/>
              </a:buBlip>
              <a:defRPr/>
            </a:pPr>
            <a:endParaRPr lang="en-US" dirty="0">
              <a:solidFill>
                <a:schemeClr val="accent2"/>
              </a:solidFill>
              <a:latin typeface="Arial" charset="0"/>
              <a:cs typeface="Times New Roman" pitchFamily="18" charset="0"/>
            </a:endParaRPr>
          </a:p>
          <a:p>
            <a:pPr marL="342900" indent="-342900">
              <a:spcBef>
                <a:spcPct val="20000"/>
              </a:spcBef>
              <a:buFontTx/>
              <a:buBlip>
                <a:blip r:embed="rId3"/>
              </a:buBlip>
              <a:defRPr/>
            </a:pPr>
            <a:endParaRPr lang="en-US" dirty="0">
              <a:solidFill>
                <a:schemeClr val="accent2"/>
              </a:solidFill>
              <a:latin typeface="Arial" charset="0"/>
              <a:cs typeface="Times New Roman" pitchFamily="18" charset="0"/>
            </a:endParaRPr>
          </a:p>
          <a:p>
            <a:pPr marL="342900" indent="-342900">
              <a:spcBef>
                <a:spcPct val="20000"/>
              </a:spcBef>
              <a:buFontTx/>
              <a:buBlip>
                <a:blip r:embed="rId3"/>
              </a:buBlip>
              <a:defRPr/>
            </a:pPr>
            <a:endParaRPr lang="en-US" sz="1800" dirty="0">
              <a:solidFill>
                <a:schemeClr val="accent2"/>
              </a:solidFill>
              <a:latin typeface="Courier New" pitchFamily="49" charset="0"/>
              <a:cs typeface="Courier New" pitchFamily="49" charset="0"/>
            </a:endParaRPr>
          </a:p>
          <a:p>
            <a:pPr marL="342900" indent="-342900">
              <a:spcBef>
                <a:spcPct val="20000"/>
              </a:spcBef>
              <a:buFontTx/>
              <a:buBlip>
                <a:blip r:embed="rId3"/>
              </a:buBlip>
              <a:defRPr/>
            </a:pPr>
            <a:endParaRPr lang="en-US" dirty="0">
              <a:solidFill>
                <a:schemeClr val="accent2"/>
              </a:solidFill>
              <a:latin typeface="Arial" charset="0"/>
              <a:cs typeface="Times New Roman" pitchFamily="18" charset="0"/>
            </a:endParaRPr>
          </a:p>
          <a:p>
            <a:pPr marL="342900" indent="-342900">
              <a:spcBef>
                <a:spcPct val="20000"/>
              </a:spcBef>
              <a:defRPr/>
            </a:pPr>
            <a:r>
              <a:rPr lang="en-US" dirty="0">
                <a:solidFill>
                  <a:schemeClr val="accent2"/>
                </a:solidFill>
                <a:latin typeface="Arial" charset="0"/>
                <a:cs typeface="Times New Roman" pitchFamily="18" charset="0"/>
              </a:rPr>
              <a:t> </a:t>
            </a:r>
          </a:p>
        </p:txBody>
      </p:sp>
    </p:spTree>
    <p:extLst>
      <p:ext uri="{BB962C8B-B14F-4D97-AF65-F5344CB8AC3E}">
        <p14:creationId xmlns:p14="http://schemas.microsoft.com/office/powerpoint/2010/main" val="3019744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Selected Rows (Contd.)</a:t>
            </a:r>
          </a:p>
        </p:txBody>
      </p:sp>
      <p:sp>
        <p:nvSpPr>
          <p:cNvPr id="16387" name="Rectangle 2"/>
          <p:cNvSpPr txBox="1">
            <a:spLocks noChangeArrowheads="1"/>
          </p:cNvSpPr>
          <p:nvPr/>
        </p:nvSpPr>
        <p:spPr bwMode="auto">
          <a:xfrm>
            <a:off x="1524000" y="1600200"/>
            <a:ext cx="7391400"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800100" indent="-34290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The following SQL query retrieves records from the Employee table where the vacation hour is less than 5:</a:t>
            </a:r>
          </a:p>
          <a:p>
            <a:pPr lvl="1" eaLnBrk="1" hangingPunct="1">
              <a:spcBef>
                <a:spcPct val="20000"/>
              </a:spcBef>
            </a:pPr>
            <a:r>
              <a:rPr lang="en-IN">
                <a:solidFill>
                  <a:schemeClr val="accent2"/>
                </a:solidFill>
                <a:latin typeface="Arial" pitchFamily="34" charset="0"/>
                <a:cs typeface="Times New Roman" pitchFamily="18" charset="0"/>
              </a:rPr>
              <a:t>	</a:t>
            </a:r>
            <a:r>
              <a:rPr lang="en-IN" sz="1600">
                <a:solidFill>
                  <a:schemeClr val="accent2"/>
                </a:solidFill>
                <a:latin typeface="Courier New" pitchFamily="49" charset="0"/>
                <a:cs typeface="Courier New" pitchFamily="49" charset="0"/>
              </a:rPr>
              <a:t>SELECT EmployeeID, NationalIDNumber, Title, VacationHours FROM HumanResources.Employee      WHERE VacationHours &lt; 5</a:t>
            </a:r>
            <a:endParaRPr lang="en-US" sz="1600">
              <a:solidFill>
                <a:schemeClr val="accent2"/>
              </a:solidFill>
              <a:latin typeface="Courier New" pitchFamily="49" charset="0"/>
              <a:cs typeface="Courier New" pitchFamily="49" charset="0"/>
            </a:endParaRPr>
          </a:p>
          <a:p>
            <a:pPr lvl="1" eaLnBrk="1" hangingPunct="1">
              <a:spcBef>
                <a:spcPct val="20000"/>
              </a:spcBef>
            </a:pPr>
            <a:r>
              <a:rPr lang="en-US" sz="1600">
                <a:solidFill>
                  <a:schemeClr val="accent2"/>
                </a:solidFill>
                <a:latin typeface="Arial" pitchFamily="34" charset="0"/>
                <a:cs typeface="Times New Roman" pitchFamily="18" charset="0"/>
              </a:rPr>
              <a:t> </a:t>
            </a: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sz="1800">
              <a:solidFill>
                <a:schemeClr val="accent2"/>
              </a:solidFill>
              <a:latin typeface="Courier New" pitchFamily="49" charset="0"/>
              <a:cs typeface="Courier New" pitchFamily="49"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pPr>
            <a:r>
              <a:rPr lang="en-US">
                <a:solidFill>
                  <a:schemeClr val="accent2"/>
                </a:solidFill>
                <a:latin typeface="Arial" pitchFamily="34" charset="0"/>
                <a:cs typeface="Times New Roman" pitchFamily="18" charset="0"/>
              </a:rPr>
              <a:t> </a:t>
            </a:r>
          </a:p>
        </p:txBody>
      </p:sp>
      <p:sp>
        <p:nvSpPr>
          <p:cNvPr id="5" name="Down Arrow 4"/>
          <p:cNvSpPr/>
          <p:nvPr/>
        </p:nvSpPr>
        <p:spPr>
          <a:xfrm flipH="1">
            <a:off x="5021263" y="3175000"/>
            <a:ext cx="84137" cy="4826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p:cNvSpPr txBox="1">
            <a:spLocks noChangeArrowheads="1"/>
          </p:cNvSpPr>
          <p:nvPr/>
        </p:nvSpPr>
        <p:spPr bwMode="auto">
          <a:xfrm>
            <a:off x="5410200" y="3273425"/>
            <a:ext cx="320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 </a:t>
            </a:r>
          </a:p>
        </p:txBody>
      </p:sp>
      <p:pic>
        <p:nvPicPr>
          <p:cNvPr id="16390" name="Picture 7"/>
          <p:cNvPicPr>
            <a:picLocks noChangeAspect="1" noChangeArrowheads="1"/>
          </p:cNvPicPr>
          <p:nvPr/>
        </p:nvPicPr>
        <p:blipFill>
          <a:blip r:embed="rId4">
            <a:extLst>
              <a:ext uri="{28A0092B-C50C-407E-A947-70E740481C1C}">
                <a14:useLocalDpi xmlns:a14="http://schemas.microsoft.com/office/drawing/2010/main" val="0"/>
              </a:ext>
            </a:extLst>
          </a:blip>
          <a:srcRect r="37775"/>
          <a:stretch>
            <a:fillRect/>
          </a:stretch>
        </p:blipFill>
        <p:spPr bwMode="auto">
          <a:xfrm>
            <a:off x="3124200" y="3962400"/>
            <a:ext cx="3810000" cy="2063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455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16390"/>
                                        </p:tgtEl>
                                        <p:attrNameLst>
                                          <p:attrName>style.visibility</p:attrName>
                                        </p:attrNameLst>
                                      </p:cBhvr>
                                      <p:to>
                                        <p:strVal val="visible"/>
                                      </p:to>
                                    </p:set>
                                    <p:animEffect transition="in" filter="checkerboard(across)">
                                      <p:cBhvr>
                                        <p:cTn id="14"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152400" y="711200"/>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Retrieving Selected Rows (Contd.)</a:t>
            </a:r>
          </a:p>
          <a:p>
            <a:pPr eaLnBrk="1" hangingPunct="1">
              <a:spcBef>
                <a:spcPct val="50000"/>
              </a:spcBef>
            </a:pPr>
            <a:endParaRPr lang="en-US" b="1">
              <a:solidFill>
                <a:srgbClr val="FF0000"/>
              </a:solidFill>
              <a:latin typeface="Tahoma" pitchFamily="34" charset="0"/>
              <a:cs typeface="Times New Roman" pitchFamily="18" charset="0"/>
            </a:endParaRPr>
          </a:p>
        </p:txBody>
      </p:sp>
      <p:sp>
        <p:nvSpPr>
          <p:cNvPr id="35843" name="Rectangle 2"/>
          <p:cNvSpPr txBox="1">
            <a:spLocks noChangeArrowheads="1"/>
          </p:cNvSpPr>
          <p:nvPr/>
        </p:nvSpPr>
        <p:spPr bwMode="auto">
          <a:xfrm>
            <a:off x="1524000" y="1600200"/>
            <a:ext cx="7391400" cy="4343400"/>
          </a:xfrm>
          <a:prstGeom prst="rect">
            <a:avLst/>
          </a:prstGeom>
          <a:solidFill>
            <a:srgbClr val="FFFFFF"/>
          </a:solidFill>
          <a:ln w="9525">
            <a:noFill/>
            <a:miter lim="800000"/>
            <a:headEnd/>
            <a:tailEnd/>
          </a:ln>
        </p:spPr>
        <p:txBody>
          <a:bodyPr/>
          <a:lstStyle/>
          <a:p>
            <a:pPr marL="342900" lvl="1" indent="-342900" eaLnBrk="0" hangingPunct="0">
              <a:spcBef>
                <a:spcPct val="20000"/>
              </a:spcBef>
              <a:buFontTx/>
              <a:buBlip>
                <a:blip r:embed="rId3"/>
              </a:buBlip>
              <a:defRPr/>
            </a:pPr>
            <a:r>
              <a:rPr lang="en-US" dirty="0">
                <a:solidFill>
                  <a:schemeClr val="accent2"/>
                </a:solidFill>
                <a:latin typeface="Arial" charset="0"/>
                <a:cs typeface="Times New Roman" pitchFamily="18" charset="0"/>
              </a:rPr>
              <a:t>Logical operators:</a:t>
            </a:r>
          </a:p>
          <a:p>
            <a:pPr marL="742950" lvl="1" indent="-285750" eaLnBrk="0" hangingPunct="0">
              <a:spcBef>
                <a:spcPct val="20000"/>
              </a:spcBef>
              <a:buFontTx/>
              <a:buBlip>
                <a:blip r:embed="rId4"/>
              </a:buBlip>
              <a:defRPr/>
            </a:pPr>
            <a:r>
              <a:rPr lang="en-US" sz="1800" dirty="0">
                <a:solidFill>
                  <a:schemeClr val="accent2"/>
                </a:solidFill>
                <a:latin typeface="Arial" charset="0"/>
                <a:cs typeface="Times New Roman" pitchFamily="18" charset="0"/>
              </a:rPr>
              <a:t>Are used in the SELECT statement to retrieve records based on one or more conditions.</a:t>
            </a:r>
          </a:p>
          <a:p>
            <a:pPr marL="742950" lvl="1" indent="-285750" eaLnBrk="0" hangingPunct="0">
              <a:spcBef>
                <a:spcPct val="20000"/>
              </a:spcBef>
              <a:buFontTx/>
              <a:buBlip>
                <a:blip r:embed="rId4"/>
              </a:buBlip>
              <a:defRPr/>
            </a:pPr>
            <a:r>
              <a:rPr lang="en-US" sz="1800" dirty="0">
                <a:solidFill>
                  <a:schemeClr val="accent2"/>
                </a:solidFill>
                <a:latin typeface="Arial" charset="0"/>
                <a:cs typeface="Times New Roman" pitchFamily="18" charset="0"/>
              </a:rPr>
              <a:t>Are of the following types:</a:t>
            </a:r>
          </a:p>
          <a:p>
            <a:pPr marL="1200150" lvl="2" indent="-285750">
              <a:spcBef>
                <a:spcPct val="20000"/>
              </a:spcBef>
              <a:buFontTx/>
              <a:buBlip>
                <a:blip r:embed="rId4"/>
              </a:buBlip>
              <a:defRPr/>
            </a:pPr>
            <a:r>
              <a:rPr lang="en-US" sz="1600" dirty="0">
                <a:solidFill>
                  <a:schemeClr val="accent2"/>
                </a:solidFill>
                <a:latin typeface="Arial" charset="0"/>
                <a:cs typeface="Times New Roman" pitchFamily="18" charset="0"/>
              </a:rPr>
              <a:t>OR</a:t>
            </a:r>
          </a:p>
          <a:p>
            <a:pPr marL="1200150" lvl="2" indent="-285750">
              <a:spcBef>
                <a:spcPct val="20000"/>
              </a:spcBef>
              <a:buFontTx/>
              <a:buBlip>
                <a:blip r:embed="rId4"/>
              </a:buBlip>
              <a:defRPr/>
            </a:pPr>
            <a:r>
              <a:rPr lang="en-US" sz="1600" dirty="0">
                <a:solidFill>
                  <a:schemeClr val="accent2"/>
                </a:solidFill>
                <a:latin typeface="Arial" charset="0"/>
                <a:cs typeface="Times New Roman" pitchFamily="18" charset="0"/>
              </a:rPr>
              <a:t>AND</a:t>
            </a:r>
          </a:p>
          <a:p>
            <a:pPr marL="1200150" lvl="2" indent="-285750">
              <a:spcBef>
                <a:spcPct val="20000"/>
              </a:spcBef>
              <a:buFontTx/>
              <a:buBlip>
                <a:blip r:embed="rId4"/>
              </a:buBlip>
              <a:defRPr/>
            </a:pPr>
            <a:r>
              <a:rPr lang="en-US" sz="1600" dirty="0">
                <a:solidFill>
                  <a:schemeClr val="accent2"/>
                </a:solidFill>
                <a:latin typeface="Arial" charset="0"/>
                <a:cs typeface="Times New Roman" pitchFamily="18" charset="0"/>
              </a:rPr>
              <a:t>NOT</a:t>
            </a:r>
            <a:endParaRPr lang="en-US" sz="1800" dirty="0">
              <a:solidFill>
                <a:schemeClr val="accent2"/>
              </a:solidFill>
              <a:latin typeface="Arial" charset="0"/>
              <a:cs typeface="Times New Roman" pitchFamily="18" charset="0"/>
            </a:endParaRPr>
          </a:p>
          <a:p>
            <a:pPr marL="342900" lvl="1" indent="-342900" eaLnBrk="0" hangingPunct="0">
              <a:spcBef>
                <a:spcPct val="20000"/>
              </a:spcBef>
              <a:buFontTx/>
              <a:buBlip>
                <a:blip r:embed="rId3"/>
              </a:buBlip>
              <a:defRPr/>
            </a:pPr>
            <a:r>
              <a:rPr lang="en-US" dirty="0">
                <a:solidFill>
                  <a:schemeClr val="accent2"/>
                </a:solidFill>
                <a:latin typeface="Arial" charset="0"/>
                <a:cs typeface="Times New Roman" pitchFamily="18" charset="0"/>
              </a:rPr>
              <a:t>Syntax:</a:t>
            </a:r>
          </a:p>
          <a:p>
            <a:pPr marL="800100" lvl="2" indent="-342900" eaLnBrk="0" hangingPunct="0">
              <a:spcBef>
                <a:spcPct val="20000"/>
              </a:spcBef>
              <a:defRPr/>
            </a:pPr>
            <a:r>
              <a:rPr lang="en-US" sz="1600" dirty="0">
                <a:solidFill>
                  <a:schemeClr val="accent2"/>
                </a:solidFill>
                <a:latin typeface="Arial" charset="0"/>
                <a:cs typeface="Times New Roman" pitchFamily="18" charset="0"/>
              </a:rPr>
              <a:t>	</a:t>
            </a:r>
            <a:r>
              <a:rPr lang="en-IN" sz="1600" dirty="0">
                <a:solidFill>
                  <a:schemeClr val="accent2"/>
                </a:solidFill>
                <a:latin typeface="Courier New" pitchFamily="49" charset="0"/>
                <a:cs typeface="Courier New" pitchFamily="49" charset="0"/>
              </a:rPr>
              <a:t>SELECT </a:t>
            </a:r>
            <a:r>
              <a:rPr lang="en-IN" sz="1600" dirty="0" err="1">
                <a:solidFill>
                  <a:schemeClr val="accent2"/>
                </a:solidFill>
                <a:latin typeface="Courier New" pitchFamily="49" charset="0"/>
                <a:cs typeface="Courier New" pitchFamily="49" charset="0"/>
              </a:rPr>
              <a:t>column_list</a:t>
            </a:r>
            <a:r>
              <a:rPr lang="en-IN" sz="1600" dirty="0">
                <a:solidFill>
                  <a:schemeClr val="accent2"/>
                </a:solidFill>
                <a:latin typeface="Courier New" pitchFamily="49" charset="0"/>
                <a:cs typeface="Courier New" pitchFamily="49" charset="0"/>
              </a:rPr>
              <a:t> </a:t>
            </a:r>
          </a:p>
          <a:p>
            <a:pPr marL="800100" lvl="2" indent="-342900" eaLnBrk="0" hangingPunct="0">
              <a:spcBef>
                <a:spcPct val="20000"/>
              </a:spcBef>
              <a:defRPr/>
            </a:pPr>
            <a:r>
              <a:rPr lang="en-IN" sz="1600" dirty="0">
                <a:solidFill>
                  <a:schemeClr val="accent2"/>
                </a:solidFill>
                <a:latin typeface="Courier New" pitchFamily="49" charset="0"/>
                <a:cs typeface="Courier New" pitchFamily="49" charset="0"/>
              </a:rPr>
              <a:t>	FROM </a:t>
            </a:r>
            <a:r>
              <a:rPr lang="en-IN" sz="1600" dirty="0" err="1">
                <a:solidFill>
                  <a:schemeClr val="accent2"/>
                </a:solidFill>
                <a:latin typeface="Courier New" pitchFamily="49" charset="0"/>
                <a:cs typeface="Courier New" pitchFamily="49" charset="0"/>
              </a:rPr>
              <a:t>table_name</a:t>
            </a:r>
            <a:endParaRPr lang="en-IN" sz="1600" dirty="0">
              <a:solidFill>
                <a:schemeClr val="accent2"/>
              </a:solidFill>
              <a:latin typeface="Courier New" pitchFamily="49" charset="0"/>
              <a:cs typeface="Courier New" pitchFamily="49" charset="0"/>
            </a:endParaRPr>
          </a:p>
          <a:p>
            <a:pPr marL="800100" lvl="2" indent="-342900" eaLnBrk="0" hangingPunct="0">
              <a:spcBef>
                <a:spcPct val="20000"/>
              </a:spcBef>
              <a:defRPr/>
            </a:pPr>
            <a:r>
              <a:rPr lang="en-IN" sz="1600" dirty="0">
                <a:solidFill>
                  <a:schemeClr val="accent2"/>
                </a:solidFill>
                <a:latin typeface="Courier New" pitchFamily="49" charset="0"/>
                <a:cs typeface="Courier New" pitchFamily="49" charset="0"/>
              </a:rPr>
              <a:t>	WHERE conditional_expression1 {AND/OR} [NOT] </a:t>
            </a:r>
          </a:p>
          <a:p>
            <a:pPr marL="800100" lvl="2" indent="-342900" eaLnBrk="0" hangingPunct="0">
              <a:spcBef>
                <a:spcPct val="20000"/>
              </a:spcBef>
              <a:defRPr/>
            </a:pPr>
            <a:r>
              <a:rPr lang="en-IN" sz="1600" dirty="0">
                <a:solidFill>
                  <a:schemeClr val="accent2"/>
                </a:solidFill>
                <a:latin typeface="Courier New" pitchFamily="49" charset="0"/>
                <a:cs typeface="Courier New" pitchFamily="49" charset="0"/>
              </a:rPr>
              <a:t>	conditional_expression2</a:t>
            </a:r>
            <a:endParaRPr lang="en-US" sz="1800" dirty="0">
              <a:solidFill>
                <a:schemeClr val="accent2"/>
              </a:solidFill>
              <a:latin typeface="Courier New" pitchFamily="49" charset="0"/>
              <a:cs typeface="Courier New" pitchFamily="49" charset="0"/>
            </a:endParaRPr>
          </a:p>
        </p:txBody>
      </p:sp>
    </p:spTree>
    <p:extLst>
      <p:ext uri="{BB962C8B-B14F-4D97-AF65-F5344CB8AC3E}">
        <p14:creationId xmlns:p14="http://schemas.microsoft.com/office/powerpoint/2010/main" val="44961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152400" y="711200"/>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Selected Rows (Contd.)</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9219" name="Rectangle 2"/>
          <p:cNvSpPr txBox="1">
            <a:spLocks noChangeArrowheads="1"/>
          </p:cNvSpPr>
          <p:nvPr/>
        </p:nvSpPr>
        <p:spPr bwMode="auto">
          <a:xfrm>
            <a:off x="1524000" y="1600200"/>
            <a:ext cx="7391400" cy="4800600"/>
          </a:xfrm>
          <a:prstGeom prst="rect">
            <a:avLst/>
          </a:prstGeom>
          <a:solidFill>
            <a:srgbClr val="FFFFFF"/>
          </a:solidFill>
          <a:ln w="9525">
            <a:noFill/>
            <a:miter lim="800000"/>
            <a:headEnd/>
            <a:tailEnd/>
          </a:ln>
        </p:spPr>
        <p:txBody>
          <a:bodyPr/>
          <a:lstStyle/>
          <a:p>
            <a:pPr marL="342900" lvl="1" indent="-342900" eaLnBrk="0" hangingPunct="0">
              <a:spcBef>
                <a:spcPct val="20000"/>
              </a:spcBef>
              <a:buFontTx/>
              <a:buBlip>
                <a:blip r:embed="rId3"/>
              </a:buBlip>
              <a:defRPr/>
            </a:pPr>
            <a:r>
              <a:rPr lang="en-US" dirty="0">
                <a:solidFill>
                  <a:schemeClr val="accent2"/>
                </a:solidFill>
                <a:latin typeface="Arial" charset="0"/>
                <a:cs typeface="Times New Roman" pitchFamily="18" charset="0"/>
              </a:rPr>
              <a:t>For example:</a:t>
            </a:r>
          </a:p>
          <a:p>
            <a:pPr marL="742950" lvl="1" indent="-285750">
              <a:spcBef>
                <a:spcPct val="20000"/>
              </a:spcBef>
              <a:defRPr/>
            </a:pPr>
            <a:r>
              <a:rPr lang="en-US" sz="1600" dirty="0">
                <a:solidFill>
                  <a:schemeClr val="accent2"/>
                </a:solidFill>
                <a:latin typeface="Courier New" pitchFamily="49" charset="0"/>
                <a:cs typeface="Courier New" pitchFamily="49" charset="0"/>
              </a:rPr>
              <a:t>	SELECT * FROM </a:t>
            </a:r>
            <a:r>
              <a:rPr lang="en-US" sz="1600" dirty="0" err="1">
                <a:solidFill>
                  <a:schemeClr val="accent2"/>
                </a:solidFill>
                <a:latin typeface="Courier New" pitchFamily="49" charset="0"/>
                <a:cs typeface="Courier New" pitchFamily="49" charset="0"/>
              </a:rPr>
              <a:t>HumanResources.Department</a:t>
            </a:r>
            <a:r>
              <a:rPr lang="en-US" sz="1600" dirty="0">
                <a:solidFill>
                  <a:schemeClr val="accent2"/>
                </a:solidFill>
                <a:latin typeface="Courier New" pitchFamily="49" charset="0"/>
                <a:cs typeface="Courier New" pitchFamily="49" charset="0"/>
              </a:rPr>
              <a:t> </a:t>
            </a:r>
          </a:p>
          <a:p>
            <a:pPr marL="742950" lvl="1" indent="-285750">
              <a:spcBef>
                <a:spcPct val="20000"/>
              </a:spcBef>
              <a:defRPr/>
            </a:pPr>
            <a:r>
              <a:rPr lang="en-US" sz="1600" dirty="0">
                <a:solidFill>
                  <a:schemeClr val="accent2"/>
                </a:solidFill>
                <a:latin typeface="Courier New" pitchFamily="49" charset="0"/>
                <a:cs typeface="Courier New" pitchFamily="49" charset="0"/>
              </a:rPr>
              <a:t>	WHERE </a:t>
            </a:r>
            <a:r>
              <a:rPr lang="en-US" sz="1600" dirty="0" err="1">
                <a:solidFill>
                  <a:schemeClr val="accent2"/>
                </a:solidFill>
                <a:latin typeface="Courier New" pitchFamily="49" charset="0"/>
                <a:cs typeface="Courier New" pitchFamily="49" charset="0"/>
              </a:rPr>
              <a:t>GroupName</a:t>
            </a:r>
            <a:r>
              <a:rPr lang="en-US" sz="1600" dirty="0">
                <a:solidFill>
                  <a:schemeClr val="accent2"/>
                </a:solidFill>
                <a:latin typeface="Courier New" pitchFamily="49" charset="0"/>
                <a:cs typeface="Courier New" pitchFamily="49" charset="0"/>
              </a:rPr>
              <a:t> = 'Manufacturing' </a:t>
            </a:r>
          </a:p>
          <a:p>
            <a:pPr marL="742950" lvl="1" indent="-285750">
              <a:spcBef>
                <a:spcPct val="20000"/>
              </a:spcBef>
              <a:defRPr/>
            </a:pPr>
            <a:r>
              <a:rPr lang="en-US" sz="1600" dirty="0">
                <a:solidFill>
                  <a:schemeClr val="accent2"/>
                </a:solidFill>
                <a:latin typeface="Courier New" pitchFamily="49" charset="0"/>
                <a:cs typeface="Courier New" pitchFamily="49" charset="0"/>
              </a:rPr>
              <a:t>	OR </a:t>
            </a:r>
            <a:r>
              <a:rPr lang="en-US" sz="1600" dirty="0" err="1">
                <a:solidFill>
                  <a:schemeClr val="accent2"/>
                </a:solidFill>
                <a:latin typeface="Courier New" pitchFamily="49" charset="0"/>
                <a:cs typeface="Courier New" pitchFamily="49" charset="0"/>
              </a:rPr>
              <a:t>GroupName</a:t>
            </a:r>
            <a:r>
              <a:rPr lang="en-US" sz="1600" dirty="0">
                <a:solidFill>
                  <a:schemeClr val="accent2"/>
                </a:solidFill>
                <a:latin typeface="Courier New" pitchFamily="49" charset="0"/>
                <a:cs typeface="Courier New" pitchFamily="49" charset="0"/>
              </a:rPr>
              <a:t> = </a:t>
            </a:r>
            <a:r>
              <a:rPr lang="en-US" sz="1600" dirty="0">
                <a:solidFill>
                  <a:schemeClr val="accent2"/>
                </a:solidFill>
                <a:latin typeface="Arial" charset="0"/>
                <a:cs typeface="Times New Roman" pitchFamily="18" charset="0"/>
              </a:rPr>
              <a:t>' </a:t>
            </a:r>
            <a:r>
              <a:rPr lang="en-US" sz="1600" dirty="0">
                <a:solidFill>
                  <a:schemeClr val="accent2"/>
                </a:solidFill>
                <a:latin typeface="Courier New" pitchFamily="49" charset="0"/>
                <a:cs typeface="Courier New" pitchFamily="49" charset="0"/>
              </a:rPr>
              <a:t>Quality Assurance</a:t>
            </a:r>
            <a:r>
              <a:rPr lang="en-US" sz="1600" dirty="0">
                <a:solidFill>
                  <a:schemeClr val="accent2"/>
                </a:solidFill>
                <a:latin typeface="Arial" charset="0"/>
                <a:cs typeface="Times New Roman" pitchFamily="18" charset="0"/>
              </a:rPr>
              <a:t>'</a:t>
            </a:r>
            <a:endParaRPr lang="en-US" dirty="0">
              <a:solidFill>
                <a:schemeClr val="accent2"/>
              </a:solidFill>
              <a:latin typeface="Arial" charset="0"/>
              <a:cs typeface="Times New Roman" pitchFamily="18" charset="0"/>
            </a:endParaRPr>
          </a:p>
          <a:p>
            <a:pPr marL="800100" lvl="2" indent="-342900" eaLnBrk="0" hangingPunct="0">
              <a:spcBef>
                <a:spcPct val="20000"/>
              </a:spcBef>
              <a:defRPr/>
            </a:pPr>
            <a:endParaRPr lang="en-US" sz="1800" dirty="0">
              <a:cs typeface="Arial" charset="0"/>
            </a:endParaRPr>
          </a:p>
          <a:p>
            <a:pPr marL="800100" lvl="2" indent="-342900" eaLnBrk="0" hangingPunct="0">
              <a:spcBef>
                <a:spcPct val="20000"/>
              </a:spcBef>
              <a:defRPr/>
            </a:pPr>
            <a:endParaRPr lang="en-US" sz="1800" dirty="0">
              <a:solidFill>
                <a:schemeClr val="accent2"/>
              </a:solidFill>
              <a:latin typeface="Courier New" pitchFamily="49" charset="0"/>
              <a:cs typeface="Courier New" pitchFamily="49" charset="0"/>
            </a:endParaRPr>
          </a:p>
          <a:p>
            <a:pPr marL="342900" lvl="1" indent="-342900" eaLnBrk="0" hangingPunct="0">
              <a:spcBef>
                <a:spcPct val="20000"/>
              </a:spcBef>
              <a:buFontTx/>
              <a:buBlip>
                <a:blip r:embed="rId3"/>
              </a:buBlip>
              <a:defRPr/>
            </a:pPr>
            <a:endParaRPr lang="en-US" dirty="0">
              <a:solidFill>
                <a:schemeClr val="accent2"/>
              </a:solidFill>
              <a:latin typeface="Arial" charset="0"/>
              <a:cs typeface="Times New Roman" pitchFamily="18" charset="0"/>
            </a:endParaRPr>
          </a:p>
        </p:txBody>
      </p:sp>
      <p:sp>
        <p:nvSpPr>
          <p:cNvPr id="4" name="TextBox 3"/>
          <p:cNvSpPr txBox="1">
            <a:spLocks noChangeArrowheads="1"/>
          </p:cNvSpPr>
          <p:nvPr/>
        </p:nvSpPr>
        <p:spPr bwMode="auto">
          <a:xfrm>
            <a:off x="2263775" y="3167063"/>
            <a:ext cx="487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Retrieves records from the Department table when the GroupName is either Manufacturing or Quality Assurance.</a:t>
            </a:r>
          </a:p>
        </p:txBody>
      </p:sp>
    </p:spTree>
    <p:extLst>
      <p:ext uri="{BB962C8B-B14F-4D97-AF65-F5344CB8AC3E}">
        <p14:creationId xmlns:p14="http://schemas.microsoft.com/office/powerpoint/2010/main" val="1903914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152400" y="711200"/>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Selected Rows (Contd.)</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9219" name="Rectangle 2"/>
          <p:cNvSpPr txBox="1">
            <a:spLocks noChangeArrowheads="1"/>
          </p:cNvSpPr>
          <p:nvPr/>
        </p:nvSpPr>
        <p:spPr bwMode="auto">
          <a:xfrm>
            <a:off x="1524000" y="1600200"/>
            <a:ext cx="7391400" cy="4800600"/>
          </a:xfrm>
          <a:prstGeom prst="rect">
            <a:avLst/>
          </a:prstGeom>
          <a:solidFill>
            <a:srgbClr val="FFFFFF"/>
          </a:solidFill>
          <a:ln w="9525">
            <a:noFill/>
            <a:miter lim="800000"/>
            <a:headEnd/>
            <a:tailEnd/>
          </a:ln>
        </p:spPr>
        <p:txBody>
          <a:bodyPr/>
          <a:lstStyle/>
          <a:p>
            <a:pPr marL="342900" lvl="1" indent="-342900" eaLnBrk="0" hangingPunct="0">
              <a:spcBef>
                <a:spcPct val="20000"/>
              </a:spcBef>
              <a:buFontTx/>
              <a:buBlip>
                <a:blip r:embed="rId3"/>
              </a:buBlip>
              <a:defRPr/>
            </a:pPr>
            <a:r>
              <a:rPr lang="en-US" dirty="0">
                <a:solidFill>
                  <a:schemeClr val="accent2"/>
                </a:solidFill>
                <a:latin typeface="Arial" charset="0"/>
                <a:cs typeface="Times New Roman" pitchFamily="18" charset="0"/>
              </a:rPr>
              <a:t>Range operator:</a:t>
            </a:r>
          </a:p>
          <a:p>
            <a:pPr marL="742950" lvl="1" indent="-285750" eaLnBrk="0" hangingPunct="0">
              <a:spcBef>
                <a:spcPct val="20000"/>
              </a:spcBef>
              <a:buFontTx/>
              <a:buBlip>
                <a:blip r:embed="rId4"/>
              </a:buBlip>
              <a:defRPr/>
            </a:pPr>
            <a:r>
              <a:rPr lang="en-US" sz="1800" dirty="0">
                <a:solidFill>
                  <a:schemeClr val="accent2"/>
                </a:solidFill>
                <a:latin typeface="Arial" charset="0"/>
                <a:cs typeface="Times New Roman" pitchFamily="18" charset="0"/>
              </a:rPr>
              <a:t>Retrieves data based on a range. </a:t>
            </a:r>
          </a:p>
          <a:p>
            <a:pPr marL="742950" lvl="1" indent="-285750" eaLnBrk="0" hangingPunct="0">
              <a:spcBef>
                <a:spcPct val="20000"/>
              </a:spcBef>
              <a:buFontTx/>
              <a:buBlip>
                <a:blip r:embed="rId4"/>
              </a:buBlip>
              <a:defRPr/>
            </a:pPr>
            <a:r>
              <a:rPr lang="en-US" sz="1800" dirty="0">
                <a:solidFill>
                  <a:schemeClr val="accent2"/>
                </a:solidFill>
                <a:latin typeface="Arial" charset="0"/>
                <a:cs typeface="Times New Roman" pitchFamily="18" charset="0"/>
              </a:rPr>
              <a:t>Are of the following types:</a:t>
            </a:r>
          </a:p>
          <a:p>
            <a:pPr marL="1200150" lvl="2" indent="-285750">
              <a:spcBef>
                <a:spcPct val="20000"/>
              </a:spcBef>
              <a:buFontTx/>
              <a:buBlip>
                <a:blip r:embed="rId4"/>
              </a:buBlip>
              <a:defRPr/>
            </a:pPr>
            <a:r>
              <a:rPr lang="en-US" sz="1400" dirty="0">
                <a:solidFill>
                  <a:schemeClr val="accent2"/>
                </a:solidFill>
                <a:latin typeface="Arial" charset="0"/>
                <a:cs typeface="Times New Roman" pitchFamily="18" charset="0"/>
              </a:rPr>
              <a:t>BETWEEN</a:t>
            </a:r>
          </a:p>
          <a:p>
            <a:pPr marL="1200150" lvl="2" indent="-285750">
              <a:spcBef>
                <a:spcPct val="20000"/>
              </a:spcBef>
              <a:buFontTx/>
              <a:buBlip>
                <a:blip r:embed="rId4"/>
              </a:buBlip>
              <a:defRPr/>
            </a:pPr>
            <a:r>
              <a:rPr lang="en-US" sz="1400" dirty="0">
                <a:solidFill>
                  <a:schemeClr val="accent2"/>
                </a:solidFill>
                <a:latin typeface="Arial" charset="0"/>
                <a:cs typeface="Times New Roman" pitchFamily="18" charset="0"/>
              </a:rPr>
              <a:t>NOT BETWEEN</a:t>
            </a:r>
            <a:endParaRPr lang="en-US" sz="1800" dirty="0">
              <a:solidFill>
                <a:schemeClr val="accent2"/>
              </a:solidFill>
              <a:latin typeface="Arial" charset="0"/>
              <a:cs typeface="Times New Roman" pitchFamily="18" charset="0"/>
            </a:endParaRPr>
          </a:p>
          <a:p>
            <a:pPr marL="342900" lvl="1" indent="-342900" eaLnBrk="0" hangingPunct="0">
              <a:spcBef>
                <a:spcPct val="20000"/>
              </a:spcBef>
              <a:buFontTx/>
              <a:buBlip>
                <a:blip r:embed="rId3"/>
              </a:buBlip>
              <a:defRPr/>
            </a:pPr>
            <a:r>
              <a:rPr lang="en-US" dirty="0">
                <a:solidFill>
                  <a:schemeClr val="accent2"/>
                </a:solidFill>
                <a:latin typeface="Arial" charset="0"/>
                <a:cs typeface="Times New Roman" pitchFamily="18" charset="0"/>
              </a:rPr>
              <a:t>Syntax: </a:t>
            </a:r>
          </a:p>
          <a:p>
            <a:pPr lvl="2">
              <a:defRPr/>
            </a:pPr>
            <a:r>
              <a:rPr lang="en-IN" sz="1600" dirty="0">
                <a:solidFill>
                  <a:schemeClr val="accent2"/>
                </a:solidFill>
                <a:latin typeface="Courier New" pitchFamily="49" charset="0"/>
                <a:cs typeface="Courier New" pitchFamily="49" charset="0"/>
              </a:rPr>
              <a:t>SELECT </a:t>
            </a:r>
            <a:r>
              <a:rPr lang="en-IN" sz="1600" dirty="0" err="1">
                <a:solidFill>
                  <a:schemeClr val="accent2"/>
                </a:solidFill>
                <a:latin typeface="Courier New" pitchFamily="49" charset="0"/>
                <a:cs typeface="Courier New" pitchFamily="49" charset="0"/>
              </a:rPr>
              <a:t>column_list</a:t>
            </a:r>
            <a:endParaRPr lang="en-US" sz="1600" dirty="0">
              <a:solidFill>
                <a:schemeClr val="accent2"/>
              </a:solidFill>
              <a:latin typeface="Courier New" pitchFamily="49" charset="0"/>
              <a:cs typeface="Courier New" pitchFamily="49" charset="0"/>
            </a:endParaRPr>
          </a:p>
          <a:p>
            <a:pPr lvl="2">
              <a:defRPr/>
            </a:pPr>
            <a:r>
              <a:rPr lang="en-IN" sz="1600" dirty="0">
                <a:solidFill>
                  <a:schemeClr val="accent2"/>
                </a:solidFill>
                <a:latin typeface="Courier New" pitchFamily="49" charset="0"/>
                <a:cs typeface="Courier New" pitchFamily="49" charset="0"/>
              </a:rPr>
              <a:t>FROM </a:t>
            </a:r>
            <a:r>
              <a:rPr lang="en-IN" sz="1600" dirty="0" err="1">
                <a:solidFill>
                  <a:schemeClr val="accent2"/>
                </a:solidFill>
                <a:latin typeface="Courier New" pitchFamily="49" charset="0"/>
                <a:cs typeface="Courier New" pitchFamily="49" charset="0"/>
              </a:rPr>
              <a:t>table_name</a:t>
            </a:r>
            <a:endParaRPr lang="en-US" sz="1600" dirty="0">
              <a:solidFill>
                <a:schemeClr val="accent2"/>
              </a:solidFill>
              <a:latin typeface="Courier New" pitchFamily="49" charset="0"/>
              <a:cs typeface="Courier New" pitchFamily="49" charset="0"/>
            </a:endParaRPr>
          </a:p>
          <a:p>
            <a:pPr lvl="2">
              <a:defRPr/>
            </a:pPr>
            <a:r>
              <a:rPr lang="en-IN" sz="1600" dirty="0">
                <a:solidFill>
                  <a:schemeClr val="accent2"/>
                </a:solidFill>
                <a:latin typeface="Courier New" pitchFamily="49" charset="0"/>
                <a:cs typeface="Courier New" pitchFamily="49" charset="0"/>
              </a:rPr>
              <a:t>WHERE expression1 </a:t>
            </a:r>
            <a:r>
              <a:rPr lang="en-IN" sz="1600" dirty="0" err="1">
                <a:solidFill>
                  <a:schemeClr val="accent2"/>
                </a:solidFill>
                <a:latin typeface="Courier New" pitchFamily="49" charset="0"/>
                <a:cs typeface="Courier New" pitchFamily="49" charset="0"/>
              </a:rPr>
              <a:t>range_operator</a:t>
            </a:r>
            <a:r>
              <a:rPr lang="en-IN" sz="1600" dirty="0">
                <a:solidFill>
                  <a:schemeClr val="accent2"/>
                </a:solidFill>
                <a:latin typeface="Courier New" pitchFamily="49" charset="0"/>
                <a:cs typeface="Courier New" pitchFamily="49" charset="0"/>
              </a:rPr>
              <a:t> expression2 AND expression3</a:t>
            </a:r>
            <a:endParaRPr lang="en-US" sz="1800" dirty="0">
              <a:solidFill>
                <a:schemeClr val="accent2"/>
              </a:solidFill>
              <a:latin typeface="Courier New" pitchFamily="49" charset="0"/>
              <a:cs typeface="Courier New" pitchFamily="49" charset="0"/>
            </a:endParaRPr>
          </a:p>
          <a:p>
            <a:pPr marL="342900" lvl="1" indent="-342900" eaLnBrk="0" hangingPunct="0">
              <a:spcBef>
                <a:spcPct val="20000"/>
              </a:spcBef>
              <a:buFontTx/>
              <a:buBlip>
                <a:blip r:embed="rId3"/>
              </a:buBlip>
              <a:defRPr/>
            </a:pPr>
            <a:r>
              <a:rPr lang="en-US" dirty="0">
                <a:solidFill>
                  <a:schemeClr val="accent2"/>
                </a:solidFill>
                <a:latin typeface="Arial" charset="0"/>
                <a:cs typeface="Times New Roman" pitchFamily="18" charset="0"/>
              </a:rPr>
              <a:t>For example:</a:t>
            </a:r>
          </a:p>
          <a:p>
            <a:pPr marL="742950" lvl="1" indent="-285750">
              <a:spcBef>
                <a:spcPct val="20000"/>
              </a:spcBef>
              <a:defRPr/>
            </a:pPr>
            <a:r>
              <a:rPr lang="en-US" sz="1400" dirty="0">
                <a:solidFill>
                  <a:schemeClr val="accent2"/>
                </a:solidFill>
                <a:latin typeface="Arial" charset="0"/>
                <a:cs typeface="Times New Roman" pitchFamily="18" charset="0"/>
              </a:rPr>
              <a:t>		</a:t>
            </a:r>
            <a:r>
              <a:rPr lang="en-US" sz="1600" dirty="0">
                <a:solidFill>
                  <a:schemeClr val="accent2"/>
                </a:solidFill>
                <a:latin typeface="Courier New" pitchFamily="49" charset="0"/>
                <a:cs typeface="Courier New" pitchFamily="49" charset="0"/>
              </a:rPr>
              <a:t>SELECT </a:t>
            </a:r>
            <a:r>
              <a:rPr lang="en-US" sz="1600" dirty="0" err="1">
                <a:solidFill>
                  <a:schemeClr val="accent2"/>
                </a:solidFill>
                <a:latin typeface="Courier New" pitchFamily="49" charset="0"/>
                <a:cs typeface="Courier New" pitchFamily="49" charset="0"/>
              </a:rPr>
              <a:t>EmployeeID</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VacationHours</a:t>
            </a:r>
            <a:r>
              <a:rPr lang="en-US" sz="1600" dirty="0">
                <a:solidFill>
                  <a:schemeClr val="accent2"/>
                </a:solidFill>
                <a:latin typeface="Courier New" pitchFamily="49" charset="0"/>
                <a:cs typeface="Courier New" pitchFamily="49" charset="0"/>
              </a:rPr>
              <a:t>                	FROM </a:t>
            </a:r>
            <a:r>
              <a:rPr lang="en-US" sz="1600" dirty="0" err="1">
                <a:solidFill>
                  <a:schemeClr val="accent2"/>
                </a:solidFill>
                <a:latin typeface="Courier New" pitchFamily="49" charset="0"/>
                <a:cs typeface="Courier New" pitchFamily="49" charset="0"/>
              </a:rPr>
              <a:t>HumanResources.Employee</a:t>
            </a:r>
            <a:r>
              <a:rPr lang="en-US" sz="1600" dirty="0">
                <a:solidFill>
                  <a:schemeClr val="accent2"/>
                </a:solidFill>
                <a:latin typeface="Courier New" pitchFamily="49" charset="0"/>
                <a:cs typeface="Courier New" pitchFamily="49" charset="0"/>
              </a:rPr>
              <a:t>                         	WHERE </a:t>
            </a:r>
            <a:r>
              <a:rPr lang="en-US" sz="1600" dirty="0" err="1">
                <a:solidFill>
                  <a:schemeClr val="accent2"/>
                </a:solidFill>
                <a:latin typeface="Courier New" pitchFamily="49" charset="0"/>
                <a:cs typeface="Courier New" pitchFamily="49" charset="0"/>
              </a:rPr>
              <a:t>VacationHours</a:t>
            </a:r>
            <a:r>
              <a:rPr lang="en-US" sz="1600" dirty="0">
                <a:solidFill>
                  <a:schemeClr val="accent2"/>
                </a:solidFill>
                <a:latin typeface="Courier New" pitchFamily="49" charset="0"/>
                <a:cs typeface="Courier New" pitchFamily="49" charset="0"/>
              </a:rPr>
              <a:t> BETWEEN 20 AND 50</a:t>
            </a:r>
          </a:p>
          <a:p>
            <a:pPr marL="1200150" lvl="2" indent="-285750">
              <a:spcBef>
                <a:spcPct val="20000"/>
              </a:spcBef>
              <a:buFontTx/>
              <a:buBlip>
                <a:blip r:embed="rId4"/>
              </a:buBlip>
              <a:defRPr/>
            </a:pPr>
            <a:endParaRPr lang="en-US" sz="1400" dirty="0">
              <a:solidFill>
                <a:schemeClr val="accent2"/>
              </a:solidFill>
              <a:latin typeface="Arial" charset="0"/>
              <a:cs typeface="Times New Roman" pitchFamily="18" charset="0"/>
            </a:endParaRPr>
          </a:p>
          <a:p>
            <a:pPr marL="342900" lvl="1" indent="-342900" eaLnBrk="0" hangingPunct="0">
              <a:spcBef>
                <a:spcPct val="20000"/>
              </a:spcBef>
              <a:buFontTx/>
              <a:buBlip>
                <a:blip r:embed="rId3"/>
              </a:buBlip>
              <a:defRPr/>
            </a:pPr>
            <a:endParaRPr lang="en-US" dirty="0">
              <a:solidFill>
                <a:schemeClr val="accent2"/>
              </a:solidFill>
              <a:latin typeface="Arial" charset="0"/>
              <a:cs typeface="Times New Roman" pitchFamily="18" charset="0"/>
            </a:endParaRPr>
          </a:p>
        </p:txBody>
      </p:sp>
      <p:sp>
        <p:nvSpPr>
          <p:cNvPr id="4" name="TextBox 3"/>
          <p:cNvSpPr txBox="1">
            <a:spLocks noChangeArrowheads="1"/>
          </p:cNvSpPr>
          <p:nvPr/>
        </p:nvSpPr>
        <p:spPr bwMode="auto">
          <a:xfrm>
            <a:off x="2438400" y="5791200"/>
            <a:ext cx="487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Retrieves records of employees whose vacation hours are not between 40 and 50.</a:t>
            </a:r>
          </a:p>
        </p:txBody>
      </p:sp>
    </p:spTree>
    <p:extLst>
      <p:ext uri="{BB962C8B-B14F-4D97-AF65-F5344CB8AC3E}">
        <p14:creationId xmlns:p14="http://schemas.microsoft.com/office/powerpoint/2010/main" val="290416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52400" y="714375"/>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Just a minute </a:t>
            </a:r>
          </a:p>
        </p:txBody>
      </p:sp>
      <p:sp>
        <p:nvSpPr>
          <p:cNvPr id="20483" name="Rectangle 3"/>
          <p:cNvSpPr>
            <a:spLocks noChangeArrowheads="1"/>
          </p:cNvSpPr>
          <p:nvPr/>
        </p:nvSpPr>
        <p:spPr bwMode="auto">
          <a:xfrm>
            <a:off x="1525588" y="1600200"/>
            <a:ext cx="7313612" cy="2744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FontTx/>
              <a:buBlip>
                <a:blip r:embed="rId3"/>
              </a:buBlip>
            </a:pPr>
            <a:r>
              <a:rPr lang="en-US">
                <a:solidFill>
                  <a:schemeClr val="accent2"/>
                </a:solidFill>
                <a:latin typeface="Arial "/>
              </a:rPr>
              <a:t>Which of the following options are logical operators?</a:t>
            </a:r>
            <a:endParaRPr lang="en-IN">
              <a:solidFill>
                <a:schemeClr val="accent2"/>
              </a:solidFill>
              <a:latin typeface="Arial" pitchFamily="34" charset="0"/>
              <a:cs typeface="Times New Roman" pitchFamily="18" charset="0"/>
            </a:endParaRPr>
          </a:p>
          <a:p>
            <a:pPr marL="749300" lvl="1" indent="-288925">
              <a:spcBef>
                <a:spcPct val="20000"/>
              </a:spcBef>
            </a:pPr>
            <a:r>
              <a:rPr lang="en-US" sz="1800">
                <a:solidFill>
                  <a:schemeClr val="accent2"/>
                </a:solidFill>
                <a:latin typeface="Arial" pitchFamily="34" charset="0"/>
              </a:rPr>
              <a:t>1.  BETWEEN and NOT BETWEEN</a:t>
            </a:r>
            <a:endParaRPr lang="fr-FR" sz="1800">
              <a:solidFill>
                <a:schemeClr val="accent2"/>
              </a:solidFill>
              <a:latin typeface="Arial" pitchFamily="34" charset="0"/>
              <a:cs typeface="Times New Roman" pitchFamily="18" charset="0"/>
            </a:endParaRPr>
          </a:p>
          <a:p>
            <a:pPr marL="749300" lvl="1" indent="-288925">
              <a:spcBef>
                <a:spcPct val="20000"/>
              </a:spcBef>
            </a:pPr>
            <a:r>
              <a:rPr lang="en-US" sz="1800">
                <a:solidFill>
                  <a:schemeClr val="accent2"/>
                </a:solidFill>
                <a:latin typeface="Arial" pitchFamily="34" charset="0"/>
              </a:rPr>
              <a:t>2.  AND, OR, and NOT</a:t>
            </a:r>
            <a:endParaRPr lang="fr-FR" sz="1800">
              <a:solidFill>
                <a:schemeClr val="accent2"/>
              </a:solidFill>
              <a:latin typeface="Arial" pitchFamily="34" charset="0"/>
              <a:cs typeface="Times New Roman" pitchFamily="18" charset="0"/>
            </a:endParaRPr>
          </a:p>
          <a:p>
            <a:pPr marL="749300" lvl="1" indent="-288925">
              <a:spcBef>
                <a:spcPct val="20000"/>
              </a:spcBef>
            </a:pPr>
            <a:r>
              <a:rPr lang="en-US" sz="1800">
                <a:solidFill>
                  <a:schemeClr val="accent2"/>
                </a:solidFill>
                <a:latin typeface="Arial" pitchFamily="34" charset="0"/>
              </a:rPr>
              <a:t>3.  + and %</a:t>
            </a:r>
          </a:p>
          <a:p>
            <a:pPr marL="749300" lvl="1" indent="-288925">
              <a:spcBef>
                <a:spcPct val="20000"/>
              </a:spcBef>
            </a:pPr>
            <a:r>
              <a:rPr lang="en-US" sz="1800">
                <a:solidFill>
                  <a:schemeClr val="accent2"/>
                </a:solidFill>
                <a:latin typeface="Arial" pitchFamily="34" charset="0"/>
              </a:rPr>
              <a:t>4.  &gt; and &lt;</a:t>
            </a:r>
            <a:endParaRPr lang="fr-FR" sz="1800">
              <a:solidFill>
                <a:schemeClr val="accent2"/>
              </a:solidFill>
              <a:latin typeface="Arial" pitchFamily="34" charset="0"/>
              <a:cs typeface="Times New Roman" pitchFamily="18" charset="0"/>
            </a:endParaRPr>
          </a:p>
        </p:txBody>
      </p:sp>
      <p:sp>
        <p:nvSpPr>
          <p:cNvPr id="552964" name="Rectangle 4"/>
          <p:cNvSpPr>
            <a:spLocks noChangeArrowheads="1"/>
          </p:cNvSpPr>
          <p:nvPr/>
        </p:nvSpPr>
        <p:spPr bwMode="auto">
          <a:xfrm>
            <a:off x="1525588" y="4800600"/>
            <a:ext cx="6627812"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FontTx/>
              <a:buBlip>
                <a:blip r:embed="rId3"/>
              </a:buBlip>
              <a:tabLst>
                <a:tab pos="635000" algn="l"/>
              </a:tabLst>
            </a:pPr>
            <a:r>
              <a:rPr lang="en-US">
                <a:solidFill>
                  <a:schemeClr val="accent2"/>
                </a:solidFill>
                <a:latin typeface="Arial" pitchFamily="34" charset="0"/>
                <a:cs typeface="Times New Roman" pitchFamily="18" charset="0"/>
              </a:rPr>
              <a:t>Answer:</a:t>
            </a:r>
          </a:p>
          <a:p>
            <a:pPr marL="798513" lvl="1" indent="-333375">
              <a:spcBef>
                <a:spcPct val="20000"/>
              </a:spcBef>
              <a:tabLst>
                <a:tab pos="635000" algn="l"/>
              </a:tabLst>
            </a:pPr>
            <a:r>
              <a:rPr lang="en-US" sz="1800">
                <a:solidFill>
                  <a:schemeClr val="accent2"/>
                </a:solidFill>
                <a:latin typeface="Arial" pitchFamily="34" charset="0"/>
              </a:rPr>
              <a:t>2.  AND, OR, and NOT</a:t>
            </a:r>
          </a:p>
        </p:txBody>
      </p:sp>
    </p:spTree>
    <p:extLst>
      <p:ext uri="{BB962C8B-B14F-4D97-AF65-F5344CB8AC3E}">
        <p14:creationId xmlns:p14="http://schemas.microsoft.com/office/powerpoint/2010/main" val="34308620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1524000" y="1600200"/>
            <a:ext cx="7313613" cy="47244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dirty="0">
                <a:solidFill>
                  <a:schemeClr val="accent2"/>
                </a:solidFill>
                <a:latin typeface="Arial" charset="0"/>
                <a:cs typeface="Times New Roman" pitchFamily="18" charset="0"/>
              </a:rPr>
              <a:t>The SELECT statement is used for accessing and retrieving data from a database. </a:t>
            </a:r>
          </a:p>
          <a:p>
            <a:pPr marL="342900" lvl="1" indent="-342900" eaLnBrk="1" hangingPunct="1">
              <a:buFontTx/>
              <a:buBlip>
                <a:blip r:embed="rId3"/>
              </a:buBlip>
              <a:defRPr/>
            </a:pPr>
            <a:r>
              <a:rPr lang="en-US" sz="2000" dirty="0">
                <a:solidFill>
                  <a:schemeClr val="accent2"/>
                </a:solidFill>
                <a:latin typeface="Arial" charset="0"/>
                <a:cs typeface="Times New Roman" pitchFamily="18" charset="0"/>
              </a:rPr>
              <a:t>Syntax:</a:t>
            </a:r>
          </a:p>
          <a:p>
            <a:pPr lvl="1" eaLnBrk="1" hangingPunct="1">
              <a:buFontTx/>
              <a:buNone/>
              <a:defRPr/>
            </a:pPr>
            <a:r>
              <a:rPr lang="en-US" sz="1800" kern="1200" dirty="0">
                <a:solidFill>
                  <a:schemeClr val="accent2"/>
                </a:solidFill>
                <a:latin typeface="Arial" charset="0"/>
                <a:ea typeface="+mn-ea"/>
                <a:cs typeface="Times New Roman" pitchFamily="18" charset="0"/>
              </a:rPr>
              <a:t>		 </a:t>
            </a:r>
            <a:r>
              <a:rPr lang="en-US" sz="1600" kern="1200" dirty="0">
                <a:solidFill>
                  <a:schemeClr val="accent2"/>
                </a:solidFill>
                <a:latin typeface="Courier New" pitchFamily="49" charset="0"/>
                <a:ea typeface="+mn-ea"/>
                <a:cs typeface="Courier New" pitchFamily="49" charset="0"/>
              </a:rPr>
              <a:t>SELECT [ALL | DISTINCT] </a:t>
            </a:r>
            <a:r>
              <a:rPr lang="en-US" sz="1600" kern="1200" dirty="0" err="1">
                <a:solidFill>
                  <a:schemeClr val="accent2"/>
                </a:solidFill>
                <a:latin typeface="Courier New" pitchFamily="49" charset="0"/>
                <a:ea typeface="+mn-ea"/>
                <a:cs typeface="Courier New" pitchFamily="49" charset="0"/>
              </a:rPr>
              <a:t>select_column_list</a:t>
            </a:r>
            <a:r>
              <a:rPr lang="en-US" sz="1600" kern="1200" dirty="0">
                <a:solidFill>
                  <a:schemeClr val="accent2"/>
                </a:solidFill>
                <a:latin typeface="Courier New" pitchFamily="49" charset="0"/>
                <a:ea typeface="+mn-ea"/>
                <a:cs typeface="Courier New" pitchFamily="49" charset="0"/>
              </a:rPr>
              <a:t> </a:t>
            </a:r>
            <a:br>
              <a:rPr lang="en-US" sz="1600" kern="1200" dirty="0">
                <a:solidFill>
                  <a:schemeClr val="accent2"/>
                </a:solidFill>
                <a:latin typeface="Courier New" pitchFamily="49" charset="0"/>
                <a:ea typeface="+mn-ea"/>
                <a:cs typeface="Courier New" pitchFamily="49" charset="0"/>
              </a:rPr>
            </a:br>
            <a:r>
              <a:rPr lang="en-US" sz="1600" kern="1200" dirty="0">
                <a:solidFill>
                  <a:schemeClr val="accent2"/>
                </a:solidFill>
                <a:latin typeface="Courier New" pitchFamily="49" charset="0"/>
                <a:ea typeface="+mn-ea"/>
                <a:cs typeface="Courier New" pitchFamily="49" charset="0"/>
              </a:rPr>
              <a:t>	[INTO [</a:t>
            </a:r>
            <a:r>
              <a:rPr lang="en-US" sz="1600" kern="1200" dirty="0" err="1">
                <a:solidFill>
                  <a:schemeClr val="accent2"/>
                </a:solidFill>
                <a:latin typeface="Courier New" pitchFamily="49" charset="0"/>
                <a:ea typeface="+mn-ea"/>
                <a:cs typeface="Courier New" pitchFamily="49" charset="0"/>
              </a:rPr>
              <a:t>new_table_name</a:t>
            </a:r>
            <a:r>
              <a:rPr lang="en-US" sz="1600" kern="1200" dirty="0">
                <a:solidFill>
                  <a:schemeClr val="accent2"/>
                </a:solidFill>
                <a:latin typeface="Courier New" pitchFamily="49" charset="0"/>
                <a:ea typeface="+mn-ea"/>
                <a:cs typeface="Courier New" pitchFamily="49" charset="0"/>
              </a:rPr>
              <a:t>]] </a:t>
            </a:r>
            <a:br>
              <a:rPr lang="en-US" sz="1600" kern="1200" dirty="0">
                <a:solidFill>
                  <a:schemeClr val="accent2"/>
                </a:solidFill>
                <a:latin typeface="Courier New" pitchFamily="49" charset="0"/>
                <a:ea typeface="+mn-ea"/>
                <a:cs typeface="Courier New" pitchFamily="49" charset="0"/>
              </a:rPr>
            </a:br>
            <a:r>
              <a:rPr lang="en-US" sz="1600" kern="1200" dirty="0">
                <a:solidFill>
                  <a:schemeClr val="accent2"/>
                </a:solidFill>
                <a:latin typeface="Courier New" pitchFamily="49" charset="0"/>
                <a:ea typeface="+mn-ea"/>
                <a:cs typeface="Courier New" pitchFamily="49" charset="0"/>
              </a:rPr>
              <a:t>	[FROM {</a:t>
            </a:r>
            <a:r>
              <a:rPr lang="en-US" sz="1600" kern="1200" dirty="0" err="1">
                <a:solidFill>
                  <a:schemeClr val="accent2"/>
                </a:solidFill>
                <a:latin typeface="Courier New" pitchFamily="49" charset="0"/>
                <a:ea typeface="+mn-ea"/>
                <a:cs typeface="Courier New" pitchFamily="49" charset="0"/>
              </a:rPr>
              <a:t>table_name</a:t>
            </a:r>
            <a:r>
              <a:rPr lang="en-US" sz="1600" kern="1200" dirty="0">
                <a:solidFill>
                  <a:schemeClr val="accent2"/>
                </a:solidFill>
                <a:latin typeface="Courier New" pitchFamily="49" charset="0"/>
                <a:ea typeface="+mn-ea"/>
                <a:cs typeface="Courier New" pitchFamily="49" charset="0"/>
              </a:rPr>
              <a:t> | </a:t>
            </a:r>
            <a:r>
              <a:rPr lang="en-US" sz="1600" kern="1200" dirty="0" err="1">
                <a:solidFill>
                  <a:schemeClr val="accent2"/>
                </a:solidFill>
                <a:latin typeface="Courier New" pitchFamily="49" charset="0"/>
                <a:ea typeface="+mn-ea"/>
                <a:cs typeface="Courier New" pitchFamily="49" charset="0"/>
              </a:rPr>
              <a:t>view_name</a:t>
            </a:r>
            <a:r>
              <a:rPr lang="en-US" sz="1600" kern="1200" dirty="0">
                <a:solidFill>
                  <a:schemeClr val="accent2"/>
                </a:solidFill>
                <a:latin typeface="Courier New" pitchFamily="49" charset="0"/>
                <a:ea typeface="+mn-ea"/>
                <a:cs typeface="Courier New" pitchFamily="49" charset="0"/>
              </a:rPr>
              <a:t>} </a:t>
            </a:r>
            <a:br>
              <a:rPr lang="en-US" sz="1600" kern="1200" dirty="0">
                <a:solidFill>
                  <a:schemeClr val="accent2"/>
                </a:solidFill>
                <a:latin typeface="Courier New" pitchFamily="49" charset="0"/>
                <a:ea typeface="+mn-ea"/>
                <a:cs typeface="Courier New" pitchFamily="49" charset="0"/>
              </a:rPr>
            </a:br>
            <a:r>
              <a:rPr lang="en-US" sz="1600" kern="1200" dirty="0">
                <a:solidFill>
                  <a:schemeClr val="accent2"/>
                </a:solidFill>
                <a:latin typeface="Courier New" pitchFamily="49" charset="0"/>
                <a:ea typeface="+mn-ea"/>
                <a:cs typeface="Courier New" pitchFamily="49" charset="0"/>
              </a:rPr>
              <a:t>	[WHERE </a:t>
            </a:r>
            <a:r>
              <a:rPr lang="en-US" sz="1600" kern="1200" dirty="0" err="1">
                <a:solidFill>
                  <a:schemeClr val="accent2"/>
                </a:solidFill>
                <a:latin typeface="Courier New" pitchFamily="49" charset="0"/>
                <a:ea typeface="+mn-ea"/>
                <a:cs typeface="Courier New" pitchFamily="49" charset="0"/>
              </a:rPr>
              <a:t>search_condition</a:t>
            </a:r>
            <a:r>
              <a:rPr lang="en-US" sz="1600" kern="1200" dirty="0">
                <a:solidFill>
                  <a:schemeClr val="accent2"/>
                </a:solidFill>
                <a:latin typeface="Courier New" pitchFamily="49" charset="0"/>
                <a:ea typeface="+mn-ea"/>
                <a:cs typeface="Courier New" pitchFamily="49" charset="0"/>
              </a:rPr>
              <a:t>] </a:t>
            </a:r>
          </a:p>
          <a:p>
            <a:pPr lvl="1" eaLnBrk="1" hangingPunct="1">
              <a:buFontTx/>
              <a:buBlip>
                <a:blip r:embed="rId4"/>
              </a:buBlip>
              <a:defRPr/>
            </a:pPr>
            <a:endParaRPr lang="en-US" sz="1800" kern="1200" dirty="0">
              <a:solidFill>
                <a:schemeClr val="accent2"/>
              </a:solidFill>
              <a:latin typeface="Arial" charset="0"/>
              <a:ea typeface="+mn-ea"/>
              <a:cs typeface="Times New Roman" pitchFamily="18" charset="0"/>
            </a:endParaRPr>
          </a:p>
          <a:p>
            <a:pPr marL="342900" lvl="1" indent="-342900" eaLnBrk="1" hangingPunct="1">
              <a:buFontTx/>
              <a:buBlip>
                <a:blip r:embed="rId3"/>
              </a:buBlip>
              <a:defRPr/>
            </a:pPr>
            <a:endParaRPr lang="en-US" sz="2000" dirty="0">
              <a:solidFill>
                <a:schemeClr val="accent2"/>
              </a:solidFill>
              <a:latin typeface="Arial" charset="0"/>
              <a:cs typeface="Times New Roman" pitchFamily="18" charset="0"/>
            </a:endParaRPr>
          </a:p>
          <a:p>
            <a:pPr marL="342900" lvl="1" indent="-342900" eaLnBrk="1" hangingPunct="1">
              <a:buFontTx/>
              <a:buBlip>
                <a:blip r:embed="rId3"/>
              </a:buBlip>
              <a:defRPr/>
            </a:pPr>
            <a:endParaRPr lang="en-US" sz="2000" dirty="0"/>
          </a:p>
          <a:p>
            <a:pPr marL="342900" lvl="1" indent="-342900" eaLnBrk="1" hangingPunct="1">
              <a:buFontTx/>
              <a:buBlip>
                <a:blip r:embed="rId3"/>
              </a:buBlip>
              <a:defRPr/>
            </a:pPr>
            <a:endParaRPr lang="en-US" sz="2000" dirty="0">
              <a:solidFill>
                <a:schemeClr val="accent2"/>
              </a:solidFill>
              <a:latin typeface="Arial" charset="0"/>
              <a:cs typeface="Times New Roman" pitchFamily="18" charset="0"/>
            </a:endParaRPr>
          </a:p>
          <a:p>
            <a:pPr marL="342900" lvl="1" indent="-342900" eaLnBrk="1" hangingPunct="1">
              <a:buFontTx/>
              <a:buBlip>
                <a:blip r:embed="rId3"/>
              </a:buBlip>
              <a:defRPr/>
            </a:pPr>
            <a:endParaRPr lang="en-US" sz="2000" dirty="0">
              <a:solidFill>
                <a:schemeClr val="accent2"/>
              </a:solidFill>
              <a:latin typeface="Arial" charset="0"/>
              <a:cs typeface="Times New Roman" pitchFamily="18" charset="0"/>
            </a:endParaRPr>
          </a:p>
          <a:p>
            <a:pPr marL="342900" lvl="1" indent="-342900" eaLnBrk="1" hangingPunct="1">
              <a:buFontTx/>
              <a:buBlip>
                <a:blip r:embed="rId3"/>
              </a:buBlip>
              <a:defRPr/>
            </a:pPr>
            <a:endParaRPr lang="en-US" sz="2000" dirty="0">
              <a:solidFill>
                <a:schemeClr val="accent2"/>
              </a:solidFill>
              <a:latin typeface="Arial" charset="0"/>
              <a:cs typeface="Times New Roman" pitchFamily="18" charset="0"/>
            </a:endParaRPr>
          </a:p>
          <a:p>
            <a:pPr lvl="1" eaLnBrk="1" hangingPunct="1">
              <a:buFontTx/>
              <a:buBlip>
                <a:blip r:embed="rId4"/>
              </a:buBlip>
              <a:defRPr/>
            </a:pPr>
            <a:endParaRPr lang="en-US" sz="18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3075" name="Text Box 3"/>
          <p:cNvSpPr txBox="1">
            <a:spLocks noChangeArrowheads="1"/>
          </p:cNvSpPr>
          <p:nvPr/>
        </p:nvSpPr>
        <p:spPr bwMode="auto">
          <a:xfrm>
            <a:off x="152400" y="711200"/>
            <a:ext cx="762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Retrieving Specific Attributes</a:t>
            </a:r>
          </a:p>
        </p:txBody>
      </p:sp>
    </p:spTree>
    <p:extLst>
      <p:ext uri="{BB962C8B-B14F-4D97-AF65-F5344CB8AC3E}">
        <p14:creationId xmlns:p14="http://schemas.microsoft.com/office/powerpoint/2010/main" val="800487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idx="1"/>
          </p:nvPr>
        </p:nvSpPr>
        <p:spPr bwMode="auto">
          <a:xfrm>
            <a:off x="1525588" y="1598613"/>
            <a:ext cx="7313612" cy="4113212"/>
          </a:xfrm>
          <a:solidFill>
            <a:srgbClr val="FFFFFF"/>
          </a:solidFill>
          <a:ln>
            <a:miter lim="800000"/>
            <a:headEnd/>
            <a:tailEnd/>
          </a:ln>
        </p:spPr>
        <p:txBody>
          <a:bodyPr vert="horz" wrap="square" lIns="91440" tIns="45720" rIns="91440" bIns="45720" numCol="1" anchor="t" anchorCtr="0" compatLnSpc="1">
            <a:prstTxWarp prst="textNoShape">
              <a:avLst/>
            </a:prstTxWarp>
            <a:normAutofit lnSpcReduction="10000"/>
          </a:bodyPr>
          <a:lstStyle/>
          <a:p>
            <a:pPr>
              <a:buFontTx/>
              <a:buBlip>
                <a:blip r:embed="rId3"/>
              </a:buBlip>
              <a:defRPr/>
            </a:pPr>
            <a:r>
              <a:rPr lang="en-US" sz="2000" dirty="0">
                <a:solidFill>
                  <a:schemeClr val="accent2"/>
                </a:solidFill>
                <a:latin typeface="Arial "/>
                <a:cs typeface="Times New Roman" pitchFamily="18" charset="0"/>
              </a:rPr>
              <a:t>IN keyword:</a:t>
            </a:r>
          </a:p>
          <a:p>
            <a:pPr lvl="1">
              <a:buFontTx/>
              <a:buBlip>
                <a:blip r:embed="rId4"/>
              </a:buBlip>
              <a:defRPr/>
            </a:pPr>
            <a:r>
              <a:rPr lang="en-US" sz="1800" dirty="0">
                <a:solidFill>
                  <a:schemeClr val="accent2"/>
                </a:solidFill>
                <a:latin typeface="Arial "/>
                <a:cs typeface="Times New Roman" pitchFamily="18" charset="0"/>
              </a:rPr>
              <a:t>Selects values that match any one of the values in a list.</a:t>
            </a:r>
          </a:p>
          <a:p>
            <a:pPr>
              <a:buFontTx/>
              <a:buBlip>
                <a:blip r:embed="rId3"/>
              </a:buBlip>
              <a:defRPr/>
            </a:pPr>
            <a:r>
              <a:rPr lang="en-US" sz="2000" dirty="0">
                <a:solidFill>
                  <a:schemeClr val="accent2"/>
                </a:solidFill>
                <a:latin typeface="Arial "/>
                <a:cs typeface="Times New Roman" pitchFamily="18" charset="0"/>
              </a:rPr>
              <a:t>NOT IN keyword:</a:t>
            </a:r>
          </a:p>
          <a:p>
            <a:pPr lvl="1">
              <a:buFontTx/>
              <a:buBlip>
                <a:blip r:embed="rId4"/>
              </a:buBlip>
              <a:defRPr/>
            </a:pPr>
            <a:r>
              <a:rPr lang="en-US" sz="1800" dirty="0">
                <a:solidFill>
                  <a:schemeClr val="accent2"/>
                </a:solidFill>
                <a:latin typeface="Arial "/>
                <a:cs typeface="Times New Roman" pitchFamily="18" charset="0"/>
              </a:rPr>
              <a:t>Restricts the selection of values that match any one of the values in a list.</a:t>
            </a:r>
          </a:p>
          <a:p>
            <a:pPr>
              <a:buFontTx/>
              <a:buBlip>
                <a:blip r:embed="rId3"/>
              </a:buBlip>
              <a:defRPr/>
            </a:pPr>
            <a:r>
              <a:rPr lang="en-US" sz="2000" dirty="0">
                <a:solidFill>
                  <a:schemeClr val="accent2"/>
                </a:solidFill>
                <a:latin typeface="Arial "/>
                <a:cs typeface="Times New Roman" pitchFamily="18" charset="0"/>
              </a:rPr>
              <a:t>Syntax:</a:t>
            </a:r>
          </a:p>
          <a:p>
            <a:pPr lvl="2">
              <a:buFontTx/>
              <a:buNone/>
              <a:defRPr/>
            </a:pPr>
            <a:r>
              <a:rPr lang="en-IN" sz="1600" dirty="0">
                <a:solidFill>
                  <a:schemeClr val="accent2"/>
                </a:solidFill>
                <a:latin typeface="Courier New" pitchFamily="49" charset="0"/>
                <a:cs typeface="Times New Roman" pitchFamily="18" charset="0"/>
              </a:rPr>
              <a:t>SELECT </a:t>
            </a:r>
            <a:r>
              <a:rPr lang="en-IN" sz="1600" dirty="0" err="1">
                <a:solidFill>
                  <a:schemeClr val="accent2"/>
                </a:solidFill>
                <a:latin typeface="Courier New" pitchFamily="49" charset="0"/>
                <a:cs typeface="Times New Roman" pitchFamily="18" charset="0"/>
              </a:rPr>
              <a:t>column_list</a:t>
            </a:r>
            <a:endParaRPr lang="en-IN" sz="1600" dirty="0">
              <a:solidFill>
                <a:schemeClr val="accent2"/>
              </a:solidFill>
              <a:latin typeface="Courier New" pitchFamily="49" charset="0"/>
              <a:cs typeface="Times New Roman" pitchFamily="18" charset="0"/>
            </a:endParaRPr>
          </a:p>
          <a:p>
            <a:pPr lvl="2">
              <a:buFontTx/>
              <a:buNone/>
              <a:defRPr/>
            </a:pPr>
            <a:r>
              <a:rPr lang="en-IN" sz="1600" dirty="0">
                <a:solidFill>
                  <a:schemeClr val="accent2"/>
                </a:solidFill>
                <a:latin typeface="Courier New" pitchFamily="49" charset="0"/>
                <a:cs typeface="Times New Roman" pitchFamily="18" charset="0"/>
              </a:rPr>
              <a:t>FROM </a:t>
            </a:r>
            <a:r>
              <a:rPr lang="en-IN" sz="1600" dirty="0" err="1">
                <a:solidFill>
                  <a:schemeClr val="accent2"/>
                </a:solidFill>
                <a:latin typeface="Courier New" pitchFamily="49" charset="0"/>
                <a:cs typeface="Times New Roman" pitchFamily="18" charset="0"/>
              </a:rPr>
              <a:t>table_name</a:t>
            </a:r>
            <a:endParaRPr lang="en-IN" sz="1600" dirty="0">
              <a:solidFill>
                <a:schemeClr val="accent2"/>
              </a:solidFill>
              <a:latin typeface="Courier New" pitchFamily="49" charset="0"/>
              <a:cs typeface="Times New Roman" pitchFamily="18" charset="0"/>
            </a:endParaRPr>
          </a:p>
          <a:p>
            <a:pPr lvl="2">
              <a:buFontTx/>
              <a:buNone/>
              <a:defRPr/>
            </a:pPr>
            <a:r>
              <a:rPr lang="en-IN" sz="1600" dirty="0">
                <a:solidFill>
                  <a:schemeClr val="accent2"/>
                </a:solidFill>
                <a:latin typeface="Courier New" pitchFamily="49" charset="0"/>
                <a:cs typeface="Times New Roman" pitchFamily="18" charset="0"/>
              </a:rPr>
              <a:t>WHERE  expression </a:t>
            </a:r>
            <a:r>
              <a:rPr lang="en-IN" sz="1600" dirty="0" err="1">
                <a:solidFill>
                  <a:schemeClr val="accent2"/>
                </a:solidFill>
                <a:latin typeface="Courier New" pitchFamily="49" charset="0"/>
                <a:cs typeface="Times New Roman" pitchFamily="18" charset="0"/>
              </a:rPr>
              <a:t>list_operator</a:t>
            </a:r>
            <a:r>
              <a:rPr lang="en-IN" sz="1600" dirty="0">
                <a:solidFill>
                  <a:schemeClr val="accent2"/>
                </a:solidFill>
                <a:latin typeface="Courier New" pitchFamily="49" charset="0"/>
                <a:cs typeface="Times New Roman" pitchFamily="18" charset="0"/>
              </a:rPr>
              <a:t> (‘</a:t>
            </a:r>
            <a:r>
              <a:rPr lang="en-IN" sz="1600" dirty="0" err="1">
                <a:solidFill>
                  <a:schemeClr val="accent2"/>
                </a:solidFill>
                <a:latin typeface="Courier New" pitchFamily="49" charset="0"/>
                <a:cs typeface="Times New Roman" pitchFamily="18" charset="0"/>
              </a:rPr>
              <a:t>value_list</a:t>
            </a:r>
            <a:r>
              <a:rPr lang="en-IN" sz="1600" dirty="0">
                <a:solidFill>
                  <a:schemeClr val="accent2"/>
                </a:solidFill>
                <a:latin typeface="Courier New" pitchFamily="49" charset="0"/>
                <a:cs typeface="Times New Roman" pitchFamily="18" charset="0"/>
              </a:rPr>
              <a:t>’)</a:t>
            </a:r>
          </a:p>
          <a:p>
            <a:pPr marL="342900" lvl="1" indent="-342900">
              <a:buFontTx/>
              <a:buBlip>
                <a:blip r:embed="rId3"/>
              </a:buBlip>
              <a:defRPr/>
            </a:pPr>
            <a:r>
              <a:rPr lang="en-US" sz="2000" dirty="0">
                <a:solidFill>
                  <a:schemeClr val="accent2"/>
                </a:solidFill>
                <a:latin typeface="Arial" charset="0"/>
                <a:cs typeface="Times New Roman" pitchFamily="18" charset="0"/>
              </a:rPr>
              <a:t>For example:</a:t>
            </a:r>
          </a:p>
          <a:p>
            <a:pPr lvl="1">
              <a:buFontTx/>
              <a:buNone/>
              <a:defRPr/>
            </a:pPr>
            <a:r>
              <a:rPr lang="en-US" sz="1400" dirty="0">
                <a:solidFill>
                  <a:schemeClr val="accent2"/>
                </a:solidFill>
                <a:latin typeface="Arial" charset="0"/>
                <a:cs typeface="Times New Roman" pitchFamily="18" charset="0"/>
              </a:rPr>
              <a:t>		</a:t>
            </a:r>
            <a:r>
              <a:rPr lang="en-US" sz="1600" dirty="0">
                <a:solidFill>
                  <a:schemeClr val="accent2"/>
                </a:solidFill>
                <a:latin typeface="Courier New" pitchFamily="49" charset="0"/>
                <a:cs typeface="Courier New" pitchFamily="49" charset="0"/>
              </a:rPr>
              <a:t>SELECT </a:t>
            </a:r>
            <a:r>
              <a:rPr lang="en-US" sz="1600" dirty="0" err="1">
                <a:solidFill>
                  <a:schemeClr val="accent2"/>
                </a:solidFill>
                <a:latin typeface="Courier New" pitchFamily="49" charset="0"/>
                <a:cs typeface="Courier New" pitchFamily="49" charset="0"/>
              </a:rPr>
              <a:t>EmployeeID</a:t>
            </a:r>
            <a:r>
              <a:rPr lang="en-US" sz="1600" dirty="0">
                <a:solidFill>
                  <a:schemeClr val="accent2"/>
                </a:solidFill>
                <a:latin typeface="Courier New" pitchFamily="49" charset="0"/>
                <a:cs typeface="Courier New" pitchFamily="49" charset="0"/>
              </a:rPr>
              <a:t>, Title, </a:t>
            </a:r>
            <a:r>
              <a:rPr lang="en-US" sz="1600" dirty="0" err="1">
                <a:solidFill>
                  <a:schemeClr val="accent2"/>
                </a:solidFill>
                <a:latin typeface="Courier New" pitchFamily="49" charset="0"/>
                <a:cs typeface="Courier New" pitchFamily="49" charset="0"/>
              </a:rPr>
              <a:t>LoginID</a:t>
            </a:r>
            <a:r>
              <a:rPr lang="en-US" sz="1600" dirty="0">
                <a:solidFill>
                  <a:schemeClr val="accent2"/>
                </a:solidFill>
                <a:latin typeface="Courier New" pitchFamily="49" charset="0"/>
                <a:cs typeface="Courier New" pitchFamily="49" charset="0"/>
              </a:rPr>
              <a:t> FROM 	</a:t>
            </a:r>
            <a:r>
              <a:rPr lang="en-US" sz="1600" dirty="0" err="1">
                <a:solidFill>
                  <a:schemeClr val="accent2"/>
                </a:solidFill>
                <a:latin typeface="Courier New" pitchFamily="49" charset="0"/>
                <a:cs typeface="Courier New" pitchFamily="49" charset="0"/>
              </a:rPr>
              <a:t>HumanResources.Employee</a:t>
            </a:r>
            <a:r>
              <a:rPr lang="en-US" sz="1600" dirty="0">
                <a:solidFill>
                  <a:schemeClr val="accent2"/>
                </a:solidFill>
                <a:latin typeface="Courier New" pitchFamily="49" charset="0"/>
                <a:cs typeface="Courier New" pitchFamily="49" charset="0"/>
              </a:rPr>
              <a:t>                       	WHERE Title IN ('Recruiter', 'Stocker')</a:t>
            </a:r>
            <a:endParaRPr lang="en-IN" sz="1600" dirty="0">
              <a:solidFill>
                <a:schemeClr val="accent2"/>
              </a:solidFill>
              <a:latin typeface="Courier New" pitchFamily="49" charset="0"/>
              <a:cs typeface="Times New Roman" pitchFamily="18" charset="0"/>
            </a:endParaRPr>
          </a:p>
          <a:p>
            <a:pPr lvl="1">
              <a:buFontTx/>
              <a:buNone/>
              <a:defRPr/>
            </a:pPr>
            <a:r>
              <a:rPr lang="en-US" sz="1600" dirty="0">
                <a:solidFill>
                  <a:schemeClr val="accent2"/>
                </a:solidFill>
                <a:latin typeface="Arial" pitchFamily="34" charset="0"/>
                <a:cs typeface="Times New Roman" pitchFamily="18" charset="0"/>
              </a:rPr>
              <a:t>	</a:t>
            </a:r>
            <a:endParaRPr lang="en-US" sz="1600" dirty="0">
              <a:solidFill>
                <a:schemeClr val="accent2"/>
              </a:solidFill>
              <a:latin typeface="Arial" pitchFamily="34" charset="0"/>
            </a:endParaRPr>
          </a:p>
        </p:txBody>
      </p:sp>
      <p:sp>
        <p:nvSpPr>
          <p:cNvPr id="21507" name="Text Box 3"/>
          <p:cNvSpPr txBox="1">
            <a:spLocks noChangeArrowheads="1"/>
          </p:cNvSpPr>
          <p:nvPr/>
        </p:nvSpPr>
        <p:spPr bwMode="auto">
          <a:xfrm>
            <a:off x="152400" y="714375"/>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Retrieving Selected Rows (Contd.)  </a:t>
            </a:r>
          </a:p>
        </p:txBody>
      </p:sp>
      <p:sp>
        <p:nvSpPr>
          <p:cNvPr id="4" name="TextBox 3"/>
          <p:cNvSpPr txBox="1">
            <a:spLocks noChangeArrowheads="1"/>
          </p:cNvSpPr>
          <p:nvPr/>
        </p:nvSpPr>
        <p:spPr bwMode="auto">
          <a:xfrm>
            <a:off x="2438400" y="5791200"/>
            <a:ext cx="487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Retrieves records of employees who are Recruiter or Stocker from the Employee table.</a:t>
            </a:r>
          </a:p>
        </p:txBody>
      </p:sp>
    </p:spTree>
    <p:extLst>
      <p:ext uri="{BB962C8B-B14F-4D97-AF65-F5344CB8AC3E}">
        <p14:creationId xmlns:p14="http://schemas.microsoft.com/office/powerpoint/2010/main" val="2996171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bwMode="auto">
          <a:xfrm>
            <a:off x="1525588" y="1598613"/>
            <a:ext cx="7313612" cy="4113212"/>
          </a:xfrm>
          <a:solidFill>
            <a:srgbClr val="FFFFFF"/>
          </a:solidFill>
          <a:ln>
            <a:miter lim="800000"/>
            <a:headEnd/>
            <a:tailEnd/>
          </a:ln>
        </p:spPr>
        <p:txBody>
          <a:bodyPr vert="horz" wrap="square" lIns="91440" tIns="45720" rIns="91440" bIns="45720" numCol="1" anchor="t" anchorCtr="0" compatLnSpc="1">
            <a:prstTxWarp prst="textNoShape">
              <a:avLst/>
            </a:prstTxWarp>
            <a:normAutofit/>
          </a:bodyPr>
          <a:lstStyle/>
          <a:p>
            <a:pPr>
              <a:buFontTx/>
              <a:buBlip>
                <a:blip r:embed="rId3"/>
              </a:buBlip>
              <a:defRPr/>
            </a:pPr>
            <a:r>
              <a:rPr lang="en-US" sz="2000" dirty="0">
                <a:solidFill>
                  <a:schemeClr val="accent2"/>
                </a:solidFill>
                <a:latin typeface="Arial "/>
                <a:cs typeface="Times New Roman" pitchFamily="18" charset="0"/>
              </a:rPr>
              <a:t>The LIKE keyword:</a:t>
            </a:r>
          </a:p>
          <a:p>
            <a:pPr lvl="1">
              <a:buFontTx/>
              <a:buBlip>
                <a:blip r:embed="rId4"/>
              </a:buBlip>
              <a:defRPr/>
            </a:pPr>
            <a:r>
              <a:rPr lang="en-US" sz="1800" kern="1200" dirty="0">
                <a:solidFill>
                  <a:schemeClr val="accent2"/>
                </a:solidFill>
                <a:latin typeface="Arial" charset="0"/>
                <a:ea typeface="+mn-ea"/>
                <a:cs typeface="Times New Roman" pitchFamily="18" charset="0"/>
              </a:rPr>
              <a:t>Is used to search a string by using the following wildcard characters:</a:t>
            </a:r>
          </a:p>
          <a:p>
            <a:pPr lvl="2">
              <a:buFontTx/>
              <a:buBlip>
                <a:blip r:embed="rId4"/>
              </a:buBlip>
              <a:defRPr/>
            </a:pPr>
            <a:r>
              <a:rPr lang="en-US" sz="1600" kern="1200" dirty="0">
                <a:solidFill>
                  <a:schemeClr val="accent2"/>
                </a:solidFill>
                <a:latin typeface="Arial" charset="0"/>
                <a:ea typeface="+mn-ea"/>
                <a:cs typeface="Times New Roman" pitchFamily="18" charset="0"/>
              </a:rPr>
              <a:t>%</a:t>
            </a:r>
          </a:p>
          <a:p>
            <a:pPr lvl="2">
              <a:buFontTx/>
              <a:buBlip>
                <a:blip r:embed="rId4"/>
              </a:buBlip>
              <a:defRPr/>
            </a:pPr>
            <a:r>
              <a:rPr lang="en-US" sz="1600" kern="1200" dirty="0">
                <a:solidFill>
                  <a:schemeClr val="accent2"/>
                </a:solidFill>
                <a:latin typeface="Arial" charset="0"/>
                <a:ea typeface="+mn-ea"/>
                <a:cs typeface="Times New Roman" pitchFamily="18" charset="0"/>
              </a:rPr>
              <a:t>_</a:t>
            </a:r>
          </a:p>
          <a:p>
            <a:pPr lvl="2">
              <a:buFontTx/>
              <a:buBlip>
                <a:blip r:embed="rId4"/>
              </a:buBlip>
              <a:defRPr/>
            </a:pPr>
            <a:r>
              <a:rPr lang="en-US" sz="1600" kern="1200" dirty="0">
                <a:solidFill>
                  <a:schemeClr val="accent2"/>
                </a:solidFill>
                <a:latin typeface="Arial" charset="0"/>
                <a:ea typeface="+mn-ea"/>
                <a:cs typeface="Times New Roman" pitchFamily="18" charset="0"/>
              </a:rPr>
              <a:t>[]</a:t>
            </a:r>
          </a:p>
          <a:p>
            <a:pPr lvl="2">
              <a:buFontTx/>
              <a:buBlip>
                <a:blip r:embed="rId4"/>
              </a:buBlip>
              <a:defRPr/>
            </a:pPr>
            <a:r>
              <a:rPr lang="en-US" sz="1600" kern="1200" dirty="0">
                <a:solidFill>
                  <a:schemeClr val="accent2"/>
                </a:solidFill>
                <a:latin typeface="Arial" charset="0"/>
                <a:ea typeface="+mn-ea"/>
                <a:cs typeface="Times New Roman" pitchFamily="18" charset="0"/>
              </a:rPr>
              <a:t>[^] – should not </a:t>
            </a:r>
            <a:r>
              <a:rPr lang="en-US" sz="1600" kern="1200">
                <a:solidFill>
                  <a:schemeClr val="accent2"/>
                </a:solidFill>
                <a:latin typeface="Arial" charset="0"/>
                <a:ea typeface="+mn-ea"/>
                <a:cs typeface="Times New Roman" pitchFamily="18" charset="0"/>
              </a:rPr>
              <a:t>start with a to s [^A-S]</a:t>
            </a:r>
            <a:endParaRPr lang="en-US" sz="1600" kern="1200" dirty="0">
              <a:solidFill>
                <a:schemeClr val="accent2"/>
              </a:solidFill>
              <a:latin typeface="Arial" charset="0"/>
              <a:ea typeface="+mn-ea"/>
              <a:cs typeface="Times New Roman" pitchFamily="18" charset="0"/>
            </a:endParaRPr>
          </a:p>
          <a:p>
            <a:pPr lvl="1">
              <a:buFontTx/>
              <a:buBlip>
                <a:blip r:embed="rId4"/>
              </a:buBlip>
              <a:defRPr/>
            </a:pPr>
            <a:r>
              <a:rPr lang="en-US" sz="1800" kern="1200" dirty="0">
                <a:solidFill>
                  <a:schemeClr val="accent2"/>
                </a:solidFill>
                <a:latin typeface="Arial" charset="0"/>
                <a:ea typeface="+mn-ea"/>
                <a:cs typeface="Times New Roman" pitchFamily="18" charset="0"/>
              </a:rPr>
              <a:t>Matches the given character string with the specified pattern.</a:t>
            </a:r>
          </a:p>
          <a:p>
            <a:pPr marL="342900" lvl="1" indent="-342900">
              <a:buFontTx/>
              <a:buBlip>
                <a:blip r:embed="rId3"/>
              </a:buBlip>
              <a:defRPr/>
            </a:pPr>
            <a:r>
              <a:rPr lang="en-US" sz="2000" dirty="0">
                <a:solidFill>
                  <a:schemeClr val="accent2"/>
                </a:solidFill>
                <a:latin typeface="Arial "/>
                <a:ea typeface="+mn-ea"/>
                <a:cs typeface="Times New Roman" pitchFamily="18" charset="0"/>
              </a:rPr>
              <a:t>For example:</a:t>
            </a:r>
          </a:p>
          <a:p>
            <a:pPr lvl="1">
              <a:buFontTx/>
              <a:buNone/>
              <a:defRPr/>
            </a:pPr>
            <a:r>
              <a:rPr lang="en-US" sz="1800" kern="1200" dirty="0">
                <a:solidFill>
                  <a:schemeClr val="accent2"/>
                </a:solidFill>
                <a:latin typeface="Arial" charset="0"/>
                <a:ea typeface="+mn-ea"/>
                <a:cs typeface="Times New Roman" pitchFamily="18" charset="0"/>
              </a:rPr>
              <a:t>	</a:t>
            </a:r>
            <a:r>
              <a:rPr lang="en-US" sz="1600" kern="1200" dirty="0">
                <a:solidFill>
                  <a:schemeClr val="accent2"/>
                </a:solidFill>
                <a:latin typeface="Courier New" pitchFamily="49" charset="0"/>
                <a:ea typeface="+mn-ea"/>
                <a:cs typeface="Courier New" pitchFamily="49" charset="0"/>
              </a:rPr>
              <a:t>SELECT * FROM </a:t>
            </a:r>
            <a:r>
              <a:rPr lang="en-US" sz="1600" kern="1200" dirty="0" err="1">
                <a:solidFill>
                  <a:schemeClr val="accent2"/>
                </a:solidFill>
                <a:latin typeface="Courier New" pitchFamily="49" charset="0"/>
                <a:ea typeface="+mn-ea"/>
                <a:cs typeface="Courier New" pitchFamily="49" charset="0"/>
              </a:rPr>
              <a:t>HumanResources.Department</a:t>
            </a:r>
            <a:r>
              <a:rPr lang="en-US" sz="1600" kern="1200" dirty="0">
                <a:solidFill>
                  <a:schemeClr val="accent2"/>
                </a:solidFill>
                <a:latin typeface="Courier New" pitchFamily="49" charset="0"/>
                <a:ea typeface="+mn-ea"/>
                <a:cs typeface="Courier New" pitchFamily="49" charset="0"/>
              </a:rPr>
              <a:t>         WHERE Name LIKE 'Pro%</a:t>
            </a:r>
            <a:r>
              <a:rPr lang="en-US" sz="1600" kern="1200" dirty="0">
                <a:solidFill>
                  <a:schemeClr val="accent2"/>
                </a:solidFill>
                <a:latin typeface="Courier New" pitchFamily="49" charset="0"/>
                <a:cs typeface="Courier New" pitchFamily="49" charset="0"/>
              </a:rPr>
              <a:t>'</a:t>
            </a:r>
            <a:endParaRPr lang="en-US" sz="1600" kern="1200" dirty="0">
              <a:solidFill>
                <a:schemeClr val="accent2"/>
              </a:solidFill>
              <a:latin typeface="Courier New" pitchFamily="49" charset="0"/>
              <a:ea typeface="+mn-ea"/>
              <a:cs typeface="Courier New" pitchFamily="49" charset="0"/>
            </a:endParaRPr>
          </a:p>
          <a:p>
            <a:pPr lvl="1">
              <a:buFontTx/>
              <a:buNone/>
              <a:defRPr/>
            </a:pPr>
            <a:endParaRPr lang="en-US" sz="2000" dirty="0">
              <a:solidFill>
                <a:schemeClr val="accent2"/>
              </a:solidFill>
              <a:latin typeface="Arial "/>
              <a:cs typeface="Times New Roman" pitchFamily="18" charset="0"/>
            </a:endParaRPr>
          </a:p>
          <a:p>
            <a:pPr>
              <a:buFontTx/>
              <a:buNone/>
              <a:defRPr/>
            </a:pPr>
            <a:r>
              <a:rPr lang="en-US" sz="2000" dirty="0">
                <a:solidFill>
                  <a:schemeClr val="accent2"/>
                </a:solidFill>
                <a:latin typeface="Arial" pitchFamily="34" charset="0"/>
                <a:cs typeface="Times New Roman" pitchFamily="18" charset="0"/>
              </a:rPr>
              <a:t>	</a:t>
            </a:r>
            <a:endParaRPr lang="en-US" sz="2000" dirty="0">
              <a:solidFill>
                <a:schemeClr val="accent2"/>
              </a:solidFill>
              <a:latin typeface="Arial" pitchFamily="34" charset="0"/>
            </a:endParaRPr>
          </a:p>
        </p:txBody>
      </p:sp>
      <p:sp>
        <p:nvSpPr>
          <p:cNvPr id="22531" name="Text Box 3"/>
          <p:cNvSpPr txBox="1">
            <a:spLocks noChangeArrowheads="1"/>
          </p:cNvSpPr>
          <p:nvPr/>
        </p:nvSpPr>
        <p:spPr bwMode="auto">
          <a:xfrm>
            <a:off x="152400" y="714375"/>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Retrieving Selected Rows (Contd.)  </a:t>
            </a:r>
          </a:p>
        </p:txBody>
      </p:sp>
      <p:sp>
        <p:nvSpPr>
          <p:cNvPr id="4" name="TextBox 3"/>
          <p:cNvSpPr txBox="1">
            <a:spLocks noChangeArrowheads="1"/>
          </p:cNvSpPr>
          <p:nvPr/>
        </p:nvSpPr>
        <p:spPr bwMode="auto">
          <a:xfrm>
            <a:off x="2286000" y="5029200"/>
            <a:ext cx="487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Retrieves records from the Department table where the values of Name column begin with ‘Pro’.</a:t>
            </a:r>
          </a:p>
        </p:txBody>
      </p:sp>
    </p:spTree>
    <p:extLst>
      <p:ext uri="{BB962C8B-B14F-4D97-AF65-F5344CB8AC3E}">
        <p14:creationId xmlns:p14="http://schemas.microsoft.com/office/powerpoint/2010/main" val="3611222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bwMode="auto">
          <a:xfrm>
            <a:off x="1525588" y="1598613"/>
            <a:ext cx="7313612" cy="41132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defRPr/>
            </a:pPr>
            <a:r>
              <a:rPr lang="en-US" sz="2000" dirty="0">
                <a:solidFill>
                  <a:schemeClr val="accent2"/>
                </a:solidFill>
                <a:latin typeface="Arial "/>
                <a:cs typeface="Times New Roman" pitchFamily="18" charset="0"/>
              </a:rPr>
              <a:t>NULL values:</a:t>
            </a:r>
          </a:p>
          <a:p>
            <a:pPr lvl="1">
              <a:buFontTx/>
              <a:buBlip>
                <a:blip r:embed="rId4"/>
              </a:buBlip>
              <a:defRPr/>
            </a:pPr>
            <a:r>
              <a:rPr lang="en-US" sz="1800" kern="1200" dirty="0">
                <a:solidFill>
                  <a:schemeClr val="accent2"/>
                </a:solidFill>
                <a:latin typeface="Arial" charset="0"/>
                <a:ea typeface="+mn-ea"/>
                <a:cs typeface="Times New Roman" pitchFamily="18" charset="0"/>
              </a:rPr>
              <a:t>Can be retrieved by using the IS NULL keyword with the SELECT statement.</a:t>
            </a:r>
          </a:p>
          <a:p>
            <a:pPr marL="342900" lvl="1" indent="-342900">
              <a:buFontTx/>
              <a:buBlip>
                <a:blip r:embed="rId3"/>
              </a:buBlip>
              <a:defRPr/>
            </a:pPr>
            <a:r>
              <a:rPr lang="en-US" sz="2000" dirty="0">
                <a:solidFill>
                  <a:schemeClr val="accent2"/>
                </a:solidFill>
                <a:latin typeface="Arial "/>
                <a:ea typeface="+mn-ea"/>
                <a:cs typeface="Times New Roman" pitchFamily="18" charset="0"/>
              </a:rPr>
              <a:t>Syntax:</a:t>
            </a:r>
          </a:p>
          <a:p>
            <a:pPr marL="800100" lvl="1">
              <a:buFontTx/>
              <a:buNone/>
              <a:defRPr/>
            </a:pPr>
            <a:r>
              <a:rPr lang="en-US" sz="2000" kern="1200" dirty="0">
                <a:solidFill>
                  <a:schemeClr val="accent2"/>
                </a:solidFill>
                <a:latin typeface="Courier New" pitchFamily="49" charset="0"/>
                <a:ea typeface="+mn-ea"/>
                <a:cs typeface="Times New Roman" pitchFamily="18" charset="0"/>
              </a:rPr>
              <a:t>	</a:t>
            </a:r>
            <a:r>
              <a:rPr lang="en-US" sz="1600" kern="1200" dirty="0">
                <a:solidFill>
                  <a:schemeClr val="accent2"/>
                </a:solidFill>
                <a:latin typeface="Courier New" pitchFamily="49" charset="0"/>
                <a:ea typeface="+mn-ea"/>
                <a:cs typeface="Times New Roman" pitchFamily="18" charset="0"/>
              </a:rPr>
              <a:t>SELECT </a:t>
            </a:r>
            <a:r>
              <a:rPr lang="en-US" sz="1600" kern="1200" dirty="0" err="1">
                <a:solidFill>
                  <a:schemeClr val="accent2"/>
                </a:solidFill>
                <a:latin typeface="Courier New" pitchFamily="49" charset="0"/>
                <a:ea typeface="+mn-ea"/>
                <a:cs typeface="Times New Roman" pitchFamily="18" charset="0"/>
              </a:rPr>
              <a:t>column_list</a:t>
            </a:r>
            <a:r>
              <a:rPr lang="en-US" sz="1600" kern="1200" dirty="0">
                <a:solidFill>
                  <a:schemeClr val="accent2"/>
                </a:solidFill>
                <a:latin typeface="Courier New" pitchFamily="49" charset="0"/>
                <a:ea typeface="+mn-ea"/>
                <a:cs typeface="Times New Roman" pitchFamily="18" charset="0"/>
              </a:rPr>
              <a:t> 			          FROM </a:t>
            </a:r>
            <a:r>
              <a:rPr lang="en-US" sz="1600" kern="1200" dirty="0" err="1">
                <a:solidFill>
                  <a:schemeClr val="accent2"/>
                </a:solidFill>
                <a:latin typeface="Courier New" pitchFamily="49" charset="0"/>
                <a:ea typeface="+mn-ea"/>
                <a:cs typeface="Times New Roman" pitchFamily="18" charset="0"/>
              </a:rPr>
              <a:t>table_name</a:t>
            </a:r>
            <a:r>
              <a:rPr lang="en-US" sz="1600" kern="1200" dirty="0">
                <a:solidFill>
                  <a:schemeClr val="accent2"/>
                </a:solidFill>
                <a:latin typeface="Courier New" pitchFamily="49" charset="0"/>
                <a:ea typeface="+mn-ea"/>
                <a:cs typeface="Times New Roman" pitchFamily="18" charset="0"/>
              </a:rPr>
              <a:t> 				 WHERE </a:t>
            </a:r>
            <a:r>
              <a:rPr lang="en-US" sz="1600" kern="1200" dirty="0" err="1">
                <a:solidFill>
                  <a:schemeClr val="accent2"/>
                </a:solidFill>
                <a:latin typeface="Courier New" pitchFamily="49" charset="0"/>
                <a:ea typeface="+mn-ea"/>
                <a:cs typeface="Times New Roman" pitchFamily="18" charset="0"/>
              </a:rPr>
              <a:t>column_name</a:t>
            </a:r>
            <a:r>
              <a:rPr lang="en-US" sz="1600" kern="1200" dirty="0">
                <a:solidFill>
                  <a:schemeClr val="accent2"/>
                </a:solidFill>
                <a:latin typeface="Courier New" pitchFamily="49" charset="0"/>
                <a:ea typeface="+mn-ea"/>
                <a:cs typeface="Times New Roman" pitchFamily="18" charset="0"/>
              </a:rPr>
              <a:t> </a:t>
            </a:r>
            <a:r>
              <a:rPr lang="en-US" sz="1600" kern="1200" dirty="0" err="1">
                <a:solidFill>
                  <a:schemeClr val="accent2"/>
                </a:solidFill>
                <a:latin typeface="Courier New" pitchFamily="49" charset="0"/>
                <a:ea typeface="+mn-ea"/>
                <a:cs typeface="Times New Roman" pitchFamily="18" charset="0"/>
              </a:rPr>
              <a:t>unknown_value_operator</a:t>
            </a:r>
            <a:endParaRPr lang="en-US" sz="1600" kern="1200" dirty="0">
              <a:solidFill>
                <a:schemeClr val="accent2"/>
              </a:solidFill>
              <a:latin typeface="Courier New" pitchFamily="49" charset="0"/>
              <a:ea typeface="+mn-ea"/>
              <a:cs typeface="Times New Roman" pitchFamily="18" charset="0"/>
            </a:endParaRPr>
          </a:p>
          <a:p>
            <a:pPr marL="342900" lvl="1" indent="-342900">
              <a:buFontTx/>
              <a:buBlip>
                <a:blip r:embed="rId3"/>
              </a:buBlip>
              <a:defRPr/>
            </a:pPr>
            <a:r>
              <a:rPr lang="en-US" sz="2000" dirty="0">
                <a:solidFill>
                  <a:schemeClr val="accent2"/>
                </a:solidFill>
                <a:latin typeface="Arial "/>
                <a:ea typeface="+mn-ea"/>
                <a:cs typeface="Times New Roman" pitchFamily="18" charset="0"/>
              </a:rPr>
              <a:t>For example:</a:t>
            </a:r>
          </a:p>
          <a:p>
            <a:pPr marL="800100" lvl="1">
              <a:buFontTx/>
              <a:buNone/>
              <a:defRPr/>
            </a:pPr>
            <a:r>
              <a:rPr lang="en-US" sz="2000" kern="1200" dirty="0">
                <a:solidFill>
                  <a:schemeClr val="accent2"/>
                </a:solidFill>
                <a:latin typeface="Courier New" pitchFamily="49" charset="0"/>
                <a:cs typeface="Times New Roman" pitchFamily="18" charset="0"/>
              </a:rPr>
              <a:t>	</a:t>
            </a:r>
            <a:r>
              <a:rPr lang="en-US" sz="1600" kern="1200" dirty="0">
                <a:solidFill>
                  <a:schemeClr val="accent2"/>
                </a:solidFill>
                <a:latin typeface="Courier New" pitchFamily="49" charset="0"/>
                <a:cs typeface="Times New Roman" pitchFamily="18" charset="0"/>
              </a:rPr>
              <a:t>SELECT EmployeeID, </a:t>
            </a:r>
            <a:r>
              <a:rPr lang="en-US" sz="1600" kern="1200" dirty="0" err="1">
                <a:solidFill>
                  <a:schemeClr val="accent2"/>
                </a:solidFill>
                <a:latin typeface="Courier New" pitchFamily="49" charset="0"/>
                <a:cs typeface="Times New Roman" pitchFamily="18" charset="0"/>
              </a:rPr>
              <a:t>EndDate</a:t>
            </a:r>
            <a:r>
              <a:rPr lang="en-US" sz="1600" kern="1200" dirty="0">
                <a:solidFill>
                  <a:schemeClr val="accent2"/>
                </a:solidFill>
                <a:latin typeface="Courier New" pitchFamily="49" charset="0"/>
                <a:cs typeface="Times New Roman" pitchFamily="18" charset="0"/>
              </a:rPr>
              <a:t> 			  FROM </a:t>
            </a:r>
            <a:r>
              <a:rPr lang="en-US" sz="1600" kern="1200" dirty="0" err="1">
                <a:solidFill>
                  <a:schemeClr val="accent2"/>
                </a:solidFill>
                <a:latin typeface="Courier New" pitchFamily="49" charset="0"/>
                <a:cs typeface="Times New Roman" pitchFamily="18" charset="0"/>
              </a:rPr>
              <a:t>HumanResources.EmployeeDepartmentHistory</a:t>
            </a:r>
            <a:r>
              <a:rPr lang="en-US" sz="1600" kern="1200" dirty="0">
                <a:solidFill>
                  <a:schemeClr val="accent2"/>
                </a:solidFill>
                <a:latin typeface="Courier New" pitchFamily="49" charset="0"/>
                <a:cs typeface="Times New Roman" pitchFamily="18" charset="0"/>
              </a:rPr>
              <a:t>  WHERE </a:t>
            </a:r>
            <a:r>
              <a:rPr lang="en-US" sz="1600" kern="1200" dirty="0" err="1">
                <a:solidFill>
                  <a:schemeClr val="accent2"/>
                </a:solidFill>
                <a:latin typeface="Courier New" pitchFamily="49" charset="0"/>
                <a:cs typeface="Times New Roman" pitchFamily="18" charset="0"/>
              </a:rPr>
              <a:t>EndDate</a:t>
            </a:r>
            <a:r>
              <a:rPr lang="en-US" sz="1600" kern="1200" dirty="0">
                <a:solidFill>
                  <a:schemeClr val="accent2"/>
                </a:solidFill>
                <a:latin typeface="Courier New" pitchFamily="49" charset="0"/>
                <a:cs typeface="Times New Roman" pitchFamily="18" charset="0"/>
              </a:rPr>
              <a:t> IS NULL</a:t>
            </a:r>
            <a:endParaRPr lang="en-US" sz="1600" dirty="0">
              <a:solidFill>
                <a:schemeClr val="accent2"/>
              </a:solidFill>
              <a:latin typeface="Arial" pitchFamily="34" charset="0"/>
            </a:endParaRPr>
          </a:p>
        </p:txBody>
      </p:sp>
      <p:sp>
        <p:nvSpPr>
          <p:cNvPr id="23555" name="Text Box 3"/>
          <p:cNvSpPr txBox="1">
            <a:spLocks noChangeArrowheads="1"/>
          </p:cNvSpPr>
          <p:nvPr/>
        </p:nvSpPr>
        <p:spPr bwMode="auto">
          <a:xfrm>
            <a:off x="152400" y="714375"/>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Retrieving Selected Rows (Contd.)  </a:t>
            </a:r>
          </a:p>
        </p:txBody>
      </p:sp>
      <p:sp>
        <p:nvSpPr>
          <p:cNvPr id="4" name="TextBox 3"/>
          <p:cNvSpPr txBox="1">
            <a:spLocks noChangeArrowheads="1"/>
          </p:cNvSpPr>
          <p:nvPr/>
        </p:nvSpPr>
        <p:spPr bwMode="auto">
          <a:xfrm>
            <a:off x="2330450" y="5251450"/>
            <a:ext cx="5478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Retrieves only those rows from the EmployeeDepartmentHistory table for which value in the EndDate column is NULL.</a:t>
            </a:r>
          </a:p>
        </p:txBody>
      </p:sp>
    </p:spTree>
    <p:extLst>
      <p:ext uri="{BB962C8B-B14F-4D97-AF65-F5344CB8AC3E}">
        <p14:creationId xmlns:p14="http://schemas.microsoft.com/office/powerpoint/2010/main" val="2775325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bwMode="auto">
          <a:xfrm>
            <a:off x="1525588" y="1598613"/>
            <a:ext cx="7313612" cy="41132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defRPr/>
            </a:pPr>
            <a:r>
              <a:rPr lang="en-US" sz="2000" dirty="0">
                <a:solidFill>
                  <a:schemeClr val="accent2"/>
                </a:solidFill>
                <a:latin typeface="Arial "/>
                <a:cs typeface="Times New Roman" pitchFamily="18" charset="0"/>
              </a:rPr>
              <a:t>ORDER BY clause:</a:t>
            </a:r>
          </a:p>
          <a:p>
            <a:pPr lvl="1">
              <a:buFontTx/>
              <a:buBlip>
                <a:blip r:embed="rId4"/>
              </a:buBlip>
              <a:defRPr/>
            </a:pPr>
            <a:r>
              <a:rPr lang="en-US" sz="1800" dirty="0">
                <a:solidFill>
                  <a:schemeClr val="accent2"/>
                </a:solidFill>
                <a:latin typeface="Arial "/>
                <a:cs typeface="Times New Roman" pitchFamily="18" charset="0"/>
              </a:rPr>
              <a:t>Can be used with the SELECT statement to display records in a specific order.</a:t>
            </a:r>
          </a:p>
          <a:p>
            <a:pPr lvl="1">
              <a:buFontTx/>
              <a:buBlip>
                <a:blip r:embed="rId4"/>
              </a:buBlip>
              <a:defRPr/>
            </a:pPr>
            <a:r>
              <a:rPr lang="en-US" sz="1800" dirty="0">
                <a:solidFill>
                  <a:schemeClr val="accent2"/>
                </a:solidFill>
                <a:latin typeface="Arial "/>
                <a:cs typeface="Times New Roman" pitchFamily="18" charset="0"/>
              </a:rPr>
              <a:t>Displays record in ascending or descending order.</a:t>
            </a:r>
          </a:p>
          <a:p>
            <a:pPr marL="342900" lvl="1" indent="-342900">
              <a:buFontTx/>
              <a:buBlip>
                <a:blip r:embed="rId3"/>
              </a:buBlip>
              <a:defRPr/>
            </a:pPr>
            <a:r>
              <a:rPr lang="en-US" sz="2000" dirty="0">
                <a:solidFill>
                  <a:schemeClr val="accent2"/>
                </a:solidFill>
                <a:latin typeface="Arial "/>
                <a:ea typeface="+mn-ea"/>
                <a:cs typeface="Times New Roman" pitchFamily="18" charset="0"/>
              </a:rPr>
              <a:t>Syntax:</a:t>
            </a:r>
          </a:p>
          <a:p>
            <a:pPr lvl="2">
              <a:buFontTx/>
              <a:buNone/>
              <a:defRPr/>
            </a:pPr>
            <a:r>
              <a:rPr lang="en-IN" sz="1600" dirty="0">
                <a:solidFill>
                  <a:schemeClr val="accent2"/>
                </a:solidFill>
                <a:latin typeface="Courier New" pitchFamily="49" charset="0"/>
                <a:cs typeface="Times New Roman" pitchFamily="18" charset="0"/>
              </a:rPr>
              <a:t>SELECT </a:t>
            </a:r>
            <a:r>
              <a:rPr lang="en-IN" sz="1600" dirty="0" err="1">
                <a:solidFill>
                  <a:schemeClr val="accent2"/>
                </a:solidFill>
                <a:latin typeface="Courier New" pitchFamily="49" charset="0"/>
                <a:cs typeface="Times New Roman" pitchFamily="18" charset="0"/>
              </a:rPr>
              <a:t>select_list</a:t>
            </a:r>
            <a:r>
              <a:rPr lang="en-IN" sz="1600" dirty="0">
                <a:solidFill>
                  <a:schemeClr val="accent2"/>
                </a:solidFill>
                <a:latin typeface="Courier New" pitchFamily="49" charset="0"/>
                <a:cs typeface="Times New Roman" pitchFamily="18" charset="0"/>
              </a:rPr>
              <a:t> </a:t>
            </a:r>
          </a:p>
          <a:p>
            <a:pPr lvl="2">
              <a:buFontTx/>
              <a:buNone/>
              <a:defRPr/>
            </a:pPr>
            <a:r>
              <a:rPr lang="en-IN" sz="1600" dirty="0">
                <a:solidFill>
                  <a:schemeClr val="accent2"/>
                </a:solidFill>
                <a:latin typeface="Courier New" pitchFamily="49" charset="0"/>
                <a:cs typeface="Times New Roman" pitchFamily="18" charset="0"/>
              </a:rPr>
              <a:t>FROM </a:t>
            </a:r>
            <a:r>
              <a:rPr lang="en-IN" sz="1600" dirty="0" err="1">
                <a:solidFill>
                  <a:schemeClr val="accent2"/>
                </a:solidFill>
                <a:latin typeface="Courier New" pitchFamily="49" charset="0"/>
                <a:cs typeface="Times New Roman" pitchFamily="18" charset="0"/>
              </a:rPr>
              <a:t>table_name</a:t>
            </a:r>
            <a:r>
              <a:rPr lang="en-IN" sz="1600" dirty="0">
                <a:solidFill>
                  <a:schemeClr val="accent2"/>
                </a:solidFill>
                <a:latin typeface="Courier New" pitchFamily="49" charset="0"/>
                <a:cs typeface="Times New Roman" pitchFamily="18" charset="0"/>
              </a:rPr>
              <a:t> </a:t>
            </a:r>
          </a:p>
          <a:p>
            <a:pPr lvl="2">
              <a:buFontTx/>
              <a:buNone/>
              <a:defRPr/>
            </a:pPr>
            <a:r>
              <a:rPr lang="en-IN" sz="1600" dirty="0">
                <a:solidFill>
                  <a:schemeClr val="accent2"/>
                </a:solidFill>
                <a:latin typeface="Courier New" pitchFamily="49" charset="0"/>
                <a:cs typeface="Times New Roman" pitchFamily="18" charset="0"/>
              </a:rPr>
              <a:t>[ORDER BY </a:t>
            </a:r>
            <a:r>
              <a:rPr lang="en-IN" sz="1600" dirty="0" err="1">
                <a:solidFill>
                  <a:schemeClr val="accent2"/>
                </a:solidFill>
                <a:latin typeface="Courier New" pitchFamily="49" charset="0"/>
                <a:cs typeface="Times New Roman" pitchFamily="18" charset="0"/>
              </a:rPr>
              <a:t>order_by_expression</a:t>
            </a:r>
            <a:r>
              <a:rPr lang="en-IN" sz="1600" dirty="0">
                <a:solidFill>
                  <a:schemeClr val="accent2"/>
                </a:solidFill>
                <a:latin typeface="Courier New" pitchFamily="49" charset="0"/>
                <a:cs typeface="Times New Roman" pitchFamily="18" charset="0"/>
              </a:rPr>
              <a:t> [ASC|DESC]</a:t>
            </a:r>
          </a:p>
          <a:p>
            <a:pPr lvl="2">
              <a:buFontTx/>
              <a:buNone/>
              <a:defRPr/>
            </a:pPr>
            <a:r>
              <a:rPr lang="en-IN" sz="1600" dirty="0">
                <a:solidFill>
                  <a:schemeClr val="accent2"/>
                </a:solidFill>
                <a:latin typeface="Courier New" pitchFamily="49" charset="0"/>
                <a:cs typeface="Times New Roman" pitchFamily="18" charset="0"/>
              </a:rPr>
              <a:t>[, </a:t>
            </a:r>
            <a:r>
              <a:rPr lang="en-IN" sz="1600" dirty="0" err="1">
                <a:solidFill>
                  <a:schemeClr val="accent2"/>
                </a:solidFill>
                <a:latin typeface="Courier New" pitchFamily="49" charset="0"/>
                <a:cs typeface="Times New Roman" pitchFamily="18" charset="0"/>
              </a:rPr>
              <a:t>order_by_expression</a:t>
            </a:r>
            <a:r>
              <a:rPr lang="en-IN" sz="1600" dirty="0">
                <a:solidFill>
                  <a:schemeClr val="accent2"/>
                </a:solidFill>
                <a:latin typeface="Courier New" pitchFamily="49" charset="0"/>
                <a:cs typeface="Times New Roman" pitchFamily="18" charset="0"/>
              </a:rPr>
              <a:t> [ASC|DESC]…]</a:t>
            </a:r>
            <a:endParaRPr lang="en-US" sz="1600" dirty="0">
              <a:solidFill>
                <a:schemeClr val="accent2"/>
              </a:solidFill>
              <a:latin typeface="Courier New" pitchFamily="49" charset="0"/>
              <a:cs typeface="Times New Roman" pitchFamily="18" charset="0"/>
            </a:endParaRPr>
          </a:p>
          <a:p>
            <a:pPr lvl="2">
              <a:buFontTx/>
              <a:buNone/>
              <a:defRPr/>
            </a:pPr>
            <a:endParaRPr lang="en-US" sz="1600" dirty="0">
              <a:solidFill>
                <a:schemeClr val="accent2"/>
              </a:solidFill>
              <a:latin typeface="Courier New" pitchFamily="49" charset="0"/>
              <a:cs typeface="Times New Roman" pitchFamily="18" charset="0"/>
            </a:endParaRPr>
          </a:p>
        </p:txBody>
      </p:sp>
      <p:sp>
        <p:nvSpPr>
          <p:cNvPr id="24579" name="Text Box 3"/>
          <p:cNvSpPr txBox="1">
            <a:spLocks noChangeArrowheads="1"/>
          </p:cNvSpPr>
          <p:nvPr/>
        </p:nvSpPr>
        <p:spPr bwMode="auto">
          <a:xfrm>
            <a:off x="152400" y="714375"/>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Retrieving Selected Rows (Contd.)  </a:t>
            </a:r>
          </a:p>
        </p:txBody>
      </p:sp>
    </p:spTree>
    <p:extLst>
      <p:ext uri="{BB962C8B-B14F-4D97-AF65-F5344CB8AC3E}">
        <p14:creationId xmlns:p14="http://schemas.microsoft.com/office/powerpoint/2010/main" val="3137209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bwMode="auto">
          <a:xfrm>
            <a:off x="1525588" y="1598613"/>
            <a:ext cx="7313612" cy="41132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a:buFontTx/>
              <a:buBlip>
                <a:blip r:embed="rId3"/>
              </a:buBlip>
              <a:defRPr/>
            </a:pPr>
            <a:r>
              <a:rPr lang="en-US" sz="2000" dirty="0">
                <a:solidFill>
                  <a:schemeClr val="accent2"/>
                </a:solidFill>
                <a:latin typeface="Arial "/>
                <a:ea typeface="+mn-ea"/>
                <a:cs typeface="Times New Roman" pitchFamily="18" charset="0"/>
              </a:rPr>
              <a:t>For example:</a:t>
            </a:r>
          </a:p>
          <a:p>
            <a:pPr lvl="1">
              <a:buFontTx/>
              <a:buNone/>
              <a:defRPr/>
            </a:pPr>
            <a:r>
              <a:rPr lang="en-US" sz="1800" dirty="0">
                <a:solidFill>
                  <a:schemeClr val="accent2"/>
                </a:solidFill>
                <a:latin typeface="Arial "/>
                <a:cs typeface="Times New Roman" pitchFamily="18" charset="0"/>
              </a:rPr>
              <a:t>	</a:t>
            </a:r>
            <a:r>
              <a:rPr lang="en-US" sz="1600" dirty="0">
                <a:solidFill>
                  <a:schemeClr val="accent2"/>
                </a:solidFill>
                <a:latin typeface="Courier New" pitchFamily="49" charset="0"/>
                <a:cs typeface="Courier New" pitchFamily="49" charset="0"/>
              </a:rPr>
              <a:t>SELECT </a:t>
            </a:r>
            <a:r>
              <a:rPr lang="en-US" sz="1600" dirty="0" err="1">
                <a:solidFill>
                  <a:schemeClr val="accent2"/>
                </a:solidFill>
                <a:latin typeface="Courier New" pitchFamily="49" charset="0"/>
                <a:cs typeface="Courier New" pitchFamily="49" charset="0"/>
              </a:rPr>
              <a:t>GroupName</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DepartmentID</a:t>
            </a:r>
            <a:r>
              <a:rPr lang="en-US" sz="1600" dirty="0">
                <a:solidFill>
                  <a:schemeClr val="accent2"/>
                </a:solidFill>
                <a:latin typeface="Courier New" pitchFamily="49" charset="0"/>
                <a:cs typeface="Courier New" pitchFamily="49" charset="0"/>
              </a:rPr>
              <a:t>, Name 		  FROM </a:t>
            </a:r>
            <a:r>
              <a:rPr lang="en-US" sz="1600" dirty="0" err="1">
                <a:solidFill>
                  <a:schemeClr val="accent2"/>
                </a:solidFill>
                <a:latin typeface="Courier New" pitchFamily="49" charset="0"/>
                <a:cs typeface="Courier New" pitchFamily="49" charset="0"/>
              </a:rPr>
              <a:t>HumanResources.Department</a:t>
            </a:r>
            <a:r>
              <a:rPr lang="en-US" sz="1600" dirty="0">
                <a:solidFill>
                  <a:schemeClr val="accent2"/>
                </a:solidFill>
                <a:latin typeface="Courier New" pitchFamily="49" charset="0"/>
                <a:cs typeface="Courier New" pitchFamily="49" charset="0"/>
              </a:rPr>
              <a:t> 			 ORDER BY </a:t>
            </a:r>
            <a:r>
              <a:rPr lang="en-US" sz="1600" dirty="0" err="1">
                <a:solidFill>
                  <a:schemeClr val="accent2"/>
                </a:solidFill>
                <a:latin typeface="Courier New" pitchFamily="49" charset="0"/>
                <a:cs typeface="Courier New" pitchFamily="49" charset="0"/>
              </a:rPr>
              <a:t>GroupName</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DepartmentID</a:t>
            </a:r>
            <a:endParaRPr lang="en-US" sz="1600" dirty="0">
              <a:solidFill>
                <a:schemeClr val="accent2"/>
              </a:solidFill>
              <a:latin typeface="Courier New" pitchFamily="49" charset="0"/>
              <a:cs typeface="Courier New" pitchFamily="49" charset="0"/>
            </a:endParaRPr>
          </a:p>
        </p:txBody>
      </p:sp>
      <p:sp>
        <p:nvSpPr>
          <p:cNvPr id="25603" name="Text Box 3"/>
          <p:cNvSpPr txBox="1">
            <a:spLocks noChangeArrowheads="1"/>
          </p:cNvSpPr>
          <p:nvPr/>
        </p:nvSpPr>
        <p:spPr bwMode="auto">
          <a:xfrm>
            <a:off x="152400" y="714375"/>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a:solidFill>
                  <a:srgbClr val="FF0000"/>
                </a:solidFill>
                <a:latin typeface="Tahoma" pitchFamily="34" charset="0"/>
                <a:cs typeface="Times New Roman" pitchFamily="18" charset="0"/>
              </a:rPr>
              <a:t>Retrieving Selected Rows (Contd.)  </a:t>
            </a:r>
          </a:p>
        </p:txBody>
      </p:sp>
      <p:sp>
        <p:nvSpPr>
          <p:cNvPr id="5" name="Down Arrow 4"/>
          <p:cNvSpPr/>
          <p:nvPr/>
        </p:nvSpPr>
        <p:spPr>
          <a:xfrm flipH="1">
            <a:off x="4800600" y="3065463"/>
            <a:ext cx="76200" cy="3048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p:cNvSpPr txBox="1">
            <a:spLocks noChangeArrowheads="1"/>
          </p:cNvSpPr>
          <p:nvPr/>
        </p:nvSpPr>
        <p:spPr bwMode="auto">
          <a:xfrm>
            <a:off x="5105400" y="3048000"/>
            <a:ext cx="320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 </a:t>
            </a:r>
          </a:p>
        </p:txBody>
      </p:sp>
      <p:pic>
        <p:nvPicPr>
          <p:cNvPr id="2560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657600"/>
            <a:ext cx="6192838" cy="20875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790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25606"/>
                                        </p:tgtEl>
                                        <p:attrNameLst>
                                          <p:attrName>style.visibility</p:attrName>
                                        </p:attrNameLst>
                                      </p:cBhvr>
                                      <p:to>
                                        <p:strVal val="visible"/>
                                      </p:to>
                                    </p:set>
                                    <p:animEffect transition="in" filter="checkerboard(across)">
                                      <p:cBhvr>
                                        <p:cTn id="14"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idx="1"/>
          </p:nvPr>
        </p:nvSpPr>
        <p:spPr bwMode="auto">
          <a:xfrm>
            <a:off x="1525588" y="1598613"/>
            <a:ext cx="7313612" cy="4113212"/>
          </a:xfrm>
          <a:solidFill>
            <a:srgbClr val="FFFFFF"/>
          </a:solidFill>
          <a:ln>
            <a:miter lim="800000"/>
            <a:headEnd/>
            <a:tailEnd/>
          </a:ln>
        </p:spPr>
        <p:txBody>
          <a:bodyPr vert="horz" wrap="square" lIns="91440" tIns="45720" rIns="91440" bIns="45720" numCol="1" anchor="t" anchorCtr="0" compatLnSpc="1">
            <a:prstTxWarp prst="textNoShape">
              <a:avLst/>
            </a:prstTxWarp>
            <a:normAutofit/>
          </a:bodyPr>
          <a:lstStyle/>
          <a:p>
            <a:pPr>
              <a:buFontTx/>
              <a:buBlip>
                <a:blip r:embed="rId3"/>
              </a:buBlip>
              <a:defRPr/>
            </a:pPr>
            <a:r>
              <a:rPr lang="en-US" sz="2000" dirty="0">
                <a:solidFill>
                  <a:schemeClr val="accent2"/>
                </a:solidFill>
                <a:latin typeface="Arial "/>
                <a:cs typeface="Times New Roman" pitchFamily="18" charset="0"/>
              </a:rPr>
              <a:t>TOP keyword:</a:t>
            </a:r>
          </a:p>
          <a:p>
            <a:pPr lvl="1">
              <a:buFontTx/>
              <a:buBlip>
                <a:blip r:embed="rId4"/>
              </a:buBlip>
              <a:defRPr/>
            </a:pPr>
            <a:r>
              <a:rPr lang="en-US" sz="1800" dirty="0">
                <a:solidFill>
                  <a:schemeClr val="accent2"/>
                </a:solidFill>
                <a:latin typeface="Arial "/>
                <a:cs typeface="Times New Roman" pitchFamily="18" charset="0"/>
              </a:rPr>
              <a:t>Can be used with the SELECT statement to retrieve only the first set of rows from the top of a table.</a:t>
            </a:r>
          </a:p>
          <a:p>
            <a:pPr marL="342900" lvl="1" indent="-342900">
              <a:buFontTx/>
              <a:buBlip>
                <a:blip r:embed="rId3"/>
              </a:buBlip>
              <a:defRPr/>
            </a:pPr>
            <a:r>
              <a:rPr lang="en-US" sz="2000" dirty="0">
                <a:solidFill>
                  <a:schemeClr val="accent2"/>
                </a:solidFill>
                <a:latin typeface="Arial "/>
                <a:ea typeface="+mn-ea"/>
                <a:cs typeface="Times New Roman" pitchFamily="18" charset="0"/>
              </a:rPr>
              <a:t>Syntax:</a:t>
            </a:r>
          </a:p>
          <a:p>
            <a:pPr lvl="2">
              <a:buFontTx/>
              <a:buNone/>
              <a:defRPr/>
            </a:pPr>
            <a:r>
              <a:rPr lang="en-IN" sz="1600" dirty="0">
                <a:solidFill>
                  <a:schemeClr val="accent2"/>
                </a:solidFill>
                <a:latin typeface="Courier New" pitchFamily="49" charset="0"/>
                <a:cs typeface="Times New Roman" pitchFamily="18" charset="0"/>
              </a:rPr>
              <a:t>SELECT [TOP n [PERCENT]] </a:t>
            </a:r>
            <a:r>
              <a:rPr lang="en-IN" sz="1600" dirty="0" err="1">
                <a:solidFill>
                  <a:schemeClr val="accent2"/>
                </a:solidFill>
                <a:latin typeface="Courier New" pitchFamily="49" charset="0"/>
                <a:cs typeface="Times New Roman" pitchFamily="18" charset="0"/>
              </a:rPr>
              <a:t>column_name</a:t>
            </a:r>
            <a:endParaRPr lang="en-IN" sz="1600" dirty="0">
              <a:solidFill>
                <a:schemeClr val="accent2"/>
              </a:solidFill>
              <a:latin typeface="Courier New" pitchFamily="49" charset="0"/>
              <a:cs typeface="Times New Roman" pitchFamily="18" charset="0"/>
            </a:endParaRPr>
          </a:p>
          <a:p>
            <a:pPr lvl="2">
              <a:buFontTx/>
              <a:buNone/>
              <a:defRPr/>
            </a:pPr>
            <a:r>
              <a:rPr lang="en-IN" sz="1600" dirty="0">
                <a:solidFill>
                  <a:schemeClr val="accent2"/>
                </a:solidFill>
                <a:latin typeface="Courier New" pitchFamily="49" charset="0"/>
                <a:cs typeface="Times New Roman" pitchFamily="18" charset="0"/>
              </a:rPr>
              <a:t>[,</a:t>
            </a:r>
            <a:r>
              <a:rPr lang="en-IN" sz="1600" dirty="0" err="1">
                <a:solidFill>
                  <a:schemeClr val="accent2"/>
                </a:solidFill>
                <a:latin typeface="Courier New" pitchFamily="49" charset="0"/>
                <a:cs typeface="Times New Roman" pitchFamily="18" charset="0"/>
              </a:rPr>
              <a:t>column_name</a:t>
            </a:r>
            <a:r>
              <a:rPr lang="en-IN" sz="1600" dirty="0">
                <a:solidFill>
                  <a:schemeClr val="accent2"/>
                </a:solidFill>
                <a:latin typeface="Courier New" pitchFamily="49" charset="0"/>
                <a:cs typeface="Times New Roman" pitchFamily="18" charset="0"/>
              </a:rPr>
              <a:t>…]</a:t>
            </a:r>
          </a:p>
          <a:p>
            <a:pPr lvl="2">
              <a:buFontTx/>
              <a:buNone/>
              <a:defRPr/>
            </a:pPr>
            <a:r>
              <a:rPr lang="en-IN" sz="1600" dirty="0">
                <a:solidFill>
                  <a:schemeClr val="accent2"/>
                </a:solidFill>
                <a:latin typeface="Courier New" pitchFamily="49" charset="0"/>
                <a:cs typeface="Times New Roman" pitchFamily="18" charset="0"/>
              </a:rPr>
              <a:t>FROM </a:t>
            </a:r>
            <a:r>
              <a:rPr lang="en-IN" sz="1600" dirty="0" err="1">
                <a:solidFill>
                  <a:schemeClr val="accent2"/>
                </a:solidFill>
                <a:latin typeface="Courier New" pitchFamily="49" charset="0"/>
                <a:cs typeface="Times New Roman" pitchFamily="18" charset="0"/>
              </a:rPr>
              <a:t>table_name</a:t>
            </a:r>
            <a:r>
              <a:rPr lang="en-IN" sz="1600" dirty="0">
                <a:solidFill>
                  <a:schemeClr val="accent2"/>
                </a:solidFill>
                <a:latin typeface="Courier New" pitchFamily="49" charset="0"/>
                <a:cs typeface="Times New Roman" pitchFamily="18" charset="0"/>
              </a:rPr>
              <a:t> </a:t>
            </a:r>
          </a:p>
          <a:p>
            <a:pPr lvl="2">
              <a:buFontTx/>
              <a:buNone/>
              <a:defRPr/>
            </a:pPr>
            <a:r>
              <a:rPr lang="en-IN" sz="1600" dirty="0">
                <a:solidFill>
                  <a:schemeClr val="accent2"/>
                </a:solidFill>
                <a:latin typeface="Courier New" pitchFamily="49" charset="0"/>
                <a:cs typeface="Times New Roman" pitchFamily="18" charset="0"/>
              </a:rPr>
              <a:t>WHERE </a:t>
            </a:r>
            <a:r>
              <a:rPr lang="en-IN" sz="1600" dirty="0" err="1">
                <a:solidFill>
                  <a:schemeClr val="accent2"/>
                </a:solidFill>
                <a:latin typeface="Courier New" pitchFamily="49" charset="0"/>
                <a:cs typeface="Times New Roman" pitchFamily="18" charset="0"/>
              </a:rPr>
              <a:t>search_conditions</a:t>
            </a:r>
            <a:endParaRPr lang="en-IN" sz="1600" dirty="0">
              <a:solidFill>
                <a:schemeClr val="accent2"/>
              </a:solidFill>
              <a:latin typeface="Courier New" pitchFamily="49" charset="0"/>
              <a:cs typeface="Times New Roman" pitchFamily="18" charset="0"/>
            </a:endParaRPr>
          </a:p>
          <a:p>
            <a:pPr lvl="2">
              <a:buFontTx/>
              <a:buNone/>
              <a:defRPr/>
            </a:pPr>
            <a:r>
              <a:rPr lang="en-IN" sz="1600" dirty="0">
                <a:solidFill>
                  <a:schemeClr val="accent2"/>
                </a:solidFill>
                <a:latin typeface="Courier New" pitchFamily="49" charset="0"/>
                <a:cs typeface="Times New Roman" pitchFamily="18" charset="0"/>
              </a:rPr>
              <a:t>[ORDER BY [</a:t>
            </a:r>
            <a:r>
              <a:rPr lang="en-IN" sz="1600" dirty="0" err="1">
                <a:solidFill>
                  <a:schemeClr val="accent2"/>
                </a:solidFill>
                <a:latin typeface="Courier New" pitchFamily="49" charset="0"/>
                <a:cs typeface="Times New Roman" pitchFamily="18" charset="0"/>
              </a:rPr>
              <a:t>column_name</a:t>
            </a:r>
            <a:r>
              <a:rPr lang="en-IN" sz="1600" dirty="0">
                <a:solidFill>
                  <a:schemeClr val="accent2"/>
                </a:solidFill>
                <a:latin typeface="Courier New" pitchFamily="49" charset="0"/>
                <a:cs typeface="Times New Roman" pitchFamily="18" charset="0"/>
              </a:rPr>
              <a:t>[,</a:t>
            </a:r>
            <a:r>
              <a:rPr lang="en-IN" sz="1600" dirty="0" err="1">
                <a:solidFill>
                  <a:schemeClr val="accent2"/>
                </a:solidFill>
                <a:latin typeface="Courier New" pitchFamily="49" charset="0"/>
                <a:cs typeface="Times New Roman" pitchFamily="18" charset="0"/>
              </a:rPr>
              <a:t>column_name</a:t>
            </a:r>
            <a:r>
              <a:rPr lang="en-IN" sz="1600" dirty="0">
                <a:solidFill>
                  <a:schemeClr val="accent2"/>
                </a:solidFill>
                <a:latin typeface="Courier New" pitchFamily="49" charset="0"/>
                <a:cs typeface="Times New Roman" pitchFamily="18" charset="0"/>
              </a:rPr>
              <a:t>…]</a:t>
            </a:r>
          </a:p>
          <a:p>
            <a:pPr marL="342900" lvl="1" indent="-342900">
              <a:buFontTx/>
              <a:buBlip>
                <a:blip r:embed="rId3"/>
              </a:buBlip>
              <a:defRPr/>
            </a:pPr>
            <a:r>
              <a:rPr lang="en-US" sz="2000" dirty="0">
                <a:solidFill>
                  <a:schemeClr val="accent2"/>
                </a:solidFill>
                <a:latin typeface="Arial "/>
                <a:ea typeface="+mn-ea"/>
                <a:cs typeface="Times New Roman" pitchFamily="18" charset="0"/>
              </a:rPr>
              <a:t>For example:</a:t>
            </a:r>
          </a:p>
          <a:p>
            <a:pPr lvl="1">
              <a:buFontTx/>
              <a:buNone/>
              <a:defRPr/>
            </a:pPr>
            <a:r>
              <a:rPr lang="en-US" sz="1800" dirty="0">
                <a:solidFill>
                  <a:schemeClr val="accent2"/>
                </a:solidFill>
                <a:latin typeface="Arial "/>
                <a:cs typeface="Times New Roman" pitchFamily="18" charset="0"/>
              </a:rPr>
              <a:t>	    </a:t>
            </a:r>
            <a:r>
              <a:rPr lang="en-US" sz="1600" dirty="0">
                <a:solidFill>
                  <a:schemeClr val="accent2"/>
                </a:solidFill>
                <a:latin typeface="Courier New" pitchFamily="49" charset="0"/>
                <a:cs typeface="Times New Roman" pitchFamily="18" charset="0"/>
              </a:rPr>
              <a:t>SELECT TOP 10 * FROM </a:t>
            </a:r>
            <a:r>
              <a:rPr lang="en-US" sz="1600" dirty="0" err="1">
                <a:solidFill>
                  <a:schemeClr val="accent2"/>
                </a:solidFill>
                <a:latin typeface="Courier New" pitchFamily="49" charset="0"/>
                <a:cs typeface="Times New Roman" pitchFamily="18" charset="0"/>
              </a:rPr>
              <a:t>HumanResources.Employee</a:t>
            </a:r>
            <a:endParaRPr lang="en-US" sz="1600" dirty="0">
              <a:solidFill>
                <a:schemeClr val="accent2"/>
              </a:solidFill>
              <a:latin typeface="Courier New" pitchFamily="49" charset="0"/>
              <a:cs typeface="Times New Roman" pitchFamily="18" charset="0"/>
            </a:endParaRPr>
          </a:p>
          <a:p>
            <a:pPr lvl="2">
              <a:buFontTx/>
              <a:buNone/>
              <a:defRPr/>
            </a:pPr>
            <a:endParaRPr lang="en-US" sz="1600" dirty="0">
              <a:solidFill>
                <a:schemeClr val="accent2"/>
              </a:solidFill>
              <a:latin typeface="Courier New" pitchFamily="49" charset="0"/>
              <a:cs typeface="Times New Roman" pitchFamily="18" charset="0"/>
            </a:endParaRPr>
          </a:p>
          <a:p>
            <a:pPr>
              <a:buFontTx/>
              <a:buNone/>
              <a:defRPr/>
            </a:pPr>
            <a:r>
              <a:rPr lang="en-US" sz="2000" dirty="0">
                <a:solidFill>
                  <a:schemeClr val="accent2"/>
                </a:solidFill>
                <a:latin typeface="Arial" pitchFamily="34" charset="0"/>
                <a:cs typeface="Times New Roman" pitchFamily="18" charset="0"/>
              </a:rPr>
              <a:t>	</a:t>
            </a:r>
          </a:p>
        </p:txBody>
      </p:sp>
      <p:sp>
        <p:nvSpPr>
          <p:cNvPr id="26627" name="Text Box 3"/>
          <p:cNvSpPr txBox="1">
            <a:spLocks noChangeArrowheads="1"/>
          </p:cNvSpPr>
          <p:nvPr/>
        </p:nvSpPr>
        <p:spPr bwMode="auto">
          <a:xfrm>
            <a:off x="152400" y="714375"/>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Retrieving Selected Rows (Contd.)  </a:t>
            </a:r>
          </a:p>
        </p:txBody>
      </p:sp>
      <p:sp>
        <p:nvSpPr>
          <p:cNvPr id="4" name="TextBox 3"/>
          <p:cNvSpPr txBox="1">
            <a:spLocks noChangeArrowheads="1"/>
          </p:cNvSpPr>
          <p:nvPr/>
        </p:nvSpPr>
        <p:spPr bwMode="auto">
          <a:xfrm>
            <a:off x="2590800" y="5334000"/>
            <a:ext cx="419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Retrieves the top 10 rows of the Employee table.</a:t>
            </a:r>
          </a:p>
        </p:txBody>
      </p:sp>
    </p:spTree>
    <p:extLst>
      <p:ext uri="{BB962C8B-B14F-4D97-AF65-F5344CB8AC3E}">
        <p14:creationId xmlns:p14="http://schemas.microsoft.com/office/powerpoint/2010/main" val="1779090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idx="1"/>
          </p:nvPr>
        </p:nvSpPr>
        <p:spPr bwMode="auto">
          <a:xfrm>
            <a:off x="1525588" y="1598613"/>
            <a:ext cx="7313612" cy="41132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defRPr/>
            </a:pPr>
            <a:r>
              <a:rPr lang="en-US" sz="2000" dirty="0">
                <a:solidFill>
                  <a:schemeClr val="accent2"/>
                </a:solidFill>
                <a:latin typeface="Arial "/>
                <a:cs typeface="Times New Roman" pitchFamily="18" charset="0"/>
              </a:rPr>
              <a:t>DISTINCT keyword:</a:t>
            </a:r>
          </a:p>
          <a:p>
            <a:pPr lvl="1">
              <a:buFontTx/>
              <a:buBlip>
                <a:blip r:embed="rId4"/>
              </a:buBlip>
              <a:defRPr/>
            </a:pPr>
            <a:r>
              <a:rPr lang="en-US" sz="1800" dirty="0">
                <a:solidFill>
                  <a:schemeClr val="accent2"/>
                </a:solidFill>
                <a:latin typeface="Arial "/>
                <a:cs typeface="Times New Roman" pitchFamily="18" charset="0"/>
              </a:rPr>
              <a:t>Eliminates the duplicate rows from the result set. </a:t>
            </a:r>
          </a:p>
          <a:p>
            <a:pPr marL="342900" lvl="1" indent="-342900">
              <a:buFontTx/>
              <a:buBlip>
                <a:blip r:embed="rId3"/>
              </a:buBlip>
              <a:defRPr/>
            </a:pPr>
            <a:r>
              <a:rPr lang="en-US" sz="2000" dirty="0">
                <a:solidFill>
                  <a:schemeClr val="accent2"/>
                </a:solidFill>
                <a:latin typeface="Arial "/>
                <a:ea typeface="+mn-ea"/>
                <a:cs typeface="Times New Roman" pitchFamily="18" charset="0"/>
              </a:rPr>
              <a:t>Syntax:</a:t>
            </a:r>
          </a:p>
          <a:p>
            <a:pPr lvl="2">
              <a:buFontTx/>
              <a:buNone/>
              <a:defRPr/>
            </a:pPr>
            <a:r>
              <a:rPr lang="en-IN" sz="1600" dirty="0">
                <a:solidFill>
                  <a:schemeClr val="accent2"/>
                </a:solidFill>
                <a:latin typeface="Courier New" pitchFamily="49" charset="0"/>
                <a:cs typeface="Times New Roman" pitchFamily="18" charset="0"/>
              </a:rPr>
              <a:t>SELECT [ALL|DISTINCT] </a:t>
            </a:r>
            <a:r>
              <a:rPr lang="en-IN" sz="1600" dirty="0" err="1">
                <a:solidFill>
                  <a:schemeClr val="accent2"/>
                </a:solidFill>
                <a:latin typeface="Courier New" pitchFamily="49" charset="0"/>
                <a:cs typeface="Times New Roman" pitchFamily="18" charset="0"/>
              </a:rPr>
              <a:t>column_names</a:t>
            </a:r>
            <a:endParaRPr lang="en-IN" sz="1600" dirty="0">
              <a:solidFill>
                <a:schemeClr val="accent2"/>
              </a:solidFill>
              <a:latin typeface="Courier New" pitchFamily="49" charset="0"/>
              <a:cs typeface="Times New Roman" pitchFamily="18" charset="0"/>
            </a:endParaRPr>
          </a:p>
          <a:p>
            <a:pPr lvl="2">
              <a:buFontTx/>
              <a:buNone/>
              <a:defRPr/>
            </a:pPr>
            <a:r>
              <a:rPr lang="en-IN" sz="1600" dirty="0">
                <a:solidFill>
                  <a:schemeClr val="accent2"/>
                </a:solidFill>
                <a:latin typeface="Courier New" pitchFamily="49" charset="0"/>
                <a:cs typeface="Times New Roman" pitchFamily="18" charset="0"/>
              </a:rPr>
              <a:t>FROM </a:t>
            </a:r>
            <a:r>
              <a:rPr lang="en-IN" sz="1600" dirty="0" err="1">
                <a:solidFill>
                  <a:schemeClr val="accent2"/>
                </a:solidFill>
                <a:latin typeface="Courier New" pitchFamily="49" charset="0"/>
                <a:cs typeface="Times New Roman" pitchFamily="18" charset="0"/>
              </a:rPr>
              <a:t>table_name</a:t>
            </a:r>
            <a:endParaRPr lang="en-IN" sz="1600" dirty="0">
              <a:solidFill>
                <a:schemeClr val="accent2"/>
              </a:solidFill>
              <a:latin typeface="Courier New" pitchFamily="49" charset="0"/>
              <a:cs typeface="Times New Roman" pitchFamily="18" charset="0"/>
            </a:endParaRPr>
          </a:p>
          <a:p>
            <a:pPr lvl="2">
              <a:buFontTx/>
              <a:buNone/>
              <a:defRPr/>
            </a:pPr>
            <a:r>
              <a:rPr lang="en-IN" sz="1600" dirty="0">
                <a:solidFill>
                  <a:schemeClr val="accent2"/>
                </a:solidFill>
                <a:latin typeface="Courier New" pitchFamily="49" charset="0"/>
                <a:cs typeface="Times New Roman" pitchFamily="18" charset="0"/>
              </a:rPr>
              <a:t>WHERE </a:t>
            </a:r>
            <a:r>
              <a:rPr lang="en-IN" sz="1600" dirty="0" err="1">
                <a:solidFill>
                  <a:schemeClr val="accent2"/>
                </a:solidFill>
                <a:latin typeface="Courier New" pitchFamily="49" charset="0"/>
                <a:cs typeface="Times New Roman" pitchFamily="18" charset="0"/>
              </a:rPr>
              <a:t>search_condition</a:t>
            </a:r>
            <a:endParaRPr lang="en-US" sz="1600" dirty="0">
              <a:solidFill>
                <a:schemeClr val="accent2"/>
              </a:solidFill>
              <a:latin typeface="Arial "/>
              <a:cs typeface="Times New Roman" pitchFamily="18" charset="0"/>
            </a:endParaRPr>
          </a:p>
          <a:p>
            <a:pPr marL="342900" lvl="1" indent="-342900">
              <a:buFontTx/>
              <a:buBlip>
                <a:blip r:embed="rId3"/>
              </a:buBlip>
              <a:defRPr/>
            </a:pPr>
            <a:r>
              <a:rPr lang="en-US" sz="2000" dirty="0">
                <a:solidFill>
                  <a:schemeClr val="accent2"/>
                </a:solidFill>
                <a:latin typeface="Arial "/>
                <a:ea typeface="+mn-ea"/>
                <a:cs typeface="Times New Roman" pitchFamily="18" charset="0"/>
              </a:rPr>
              <a:t>For example:</a:t>
            </a:r>
            <a:endParaRPr lang="en-IN" sz="2000" dirty="0">
              <a:solidFill>
                <a:schemeClr val="accent2"/>
              </a:solidFill>
              <a:latin typeface="Arial "/>
              <a:ea typeface="+mn-ea"/>
              <a:cs typeface="Times New Roman" pitchFamily="18" charset="0"/>
            </a:endParaRPr>
          </a:p>
          <a:p>
            <a:pPr lvl="2">
              <a:buFontTx/>
              <a:buNone/>
              <a:defRPr/>
            </a:pPr>
            <a:r>
              <a:rPr lang="en-US" sz="1600" dirty="0">
                <a:solidFill>
                  <a:schemeClr val="accent2"/>
                </a:solidFill>
                <a:latin typeface="Courier New" pitchFamily="49" charset="0"/>
                <a:cs typeface="Times New Roman" pitchFamily="18" charset="0"/>
              </a:rPr>
              <a:t>SELECT DISTINCT Title FROM</a:t>
            </a:r>
          </a:p>
          <a:p>
            <a:pPr lvl="2">
              <a:buFontTx/>
              <a:buNone/>
              <a:defRPr/>
            </a:pPr>
            <a:r>
              <a:rPr lang="en-US" sz="1600" dirty="0" err="1">
                <a:solidFill>
                  <a:schemeClr val="accent2"/>
                </a:solidFill>
                <a:latin typeface="Courier New" pitchFamily="49" charset="0"/>
                <a:cs typeface="Times New Roman" pitchFamily="18" charset="0"/>
              </a:rPr>
              <a:t>HumanResources.Employee</a:t>
            </a:r>
            <a:endParaRPr lang="en-US" sz="1600" dirty="0">
              <a:solidFill>
                <a:schemeClr val="accent2"/>
              </a:solidFill>
              <a:latin typeface="Courier New" pitchFamily="49" charset="0"/>
              <a:cs typeface="Times New Roman" pitchFamily="18" charset="0"/>
            </a:endParaRPr>
          </a:p>
          <a:p>
            <a:pPr lvl="2">
              <a:buFontTx/>
              <a:buNone/>
              <a:defRPr/>
            </a:pPr>
            <a:r>
              <a:rPr lang="en-US" sz="1600" dirty="0">
                <a:solidFill>
                  <a:schemeClr val="accent2"/>
                </a:solidFill>
                <a:latin typeface="Courier New" pitchFamily="49" charset="0"/>
                <a:cs typeface="Times New Roman" pitchFamily="18" charset="0"/>
              </a:rPr>
              <a:t>WHERE Title LIKE 'PR%'</a:t>
            </a:r>
          </a:p>
          <a:p>
            <a:pPr>
              <a:buFontTx/>
              <a:buNone/>
              <a:defRPr/>
            </a:pPr>
            <a:r>
              <a:rPr lang="en-US" sz="2000" dirty="0">
                <a:solidFill>
                  <a:schemeClr val="accent2"/>
                </a:solidFill>
                <a:latin typeface="Arial" pitchFamily="34" charset="0"/>
                <a:cs typeface="Times New Roman" pitchFamily="18" charset="0"/>
              </a:rPr>
              <a:t>	</a:t>
            </a:r>
            <a:endParaRPr lang="en-US" sz="2000" i="1" dirty="0">
              <a:solidFill>
                <a:schemeClr val="accent2"/>
              </a:solidFill>
              <a:latin typeface="Arial "/>
              <a:cs typeface="Times New Roman" pitchFamily="18" charset="0"/>
            </a:endParaRPr>
          </a:p>
        </p:txBody>
      </p:sp>
      <p:sp>
        <p:nvSpPr>
          <p:cNvPr id="27651" name="Text Box 3"/>
          <p:cNvSpPr txBox="1">
            <a:spLocks noChangeArrowheads="1"/>
          </p:cNvSpPr>
          <p:nvPr/>
        </p:nvSpPr>
        <p:spPr bwMode="auto">
          <a:xfrm>
            <a:off x="152400" y="714375"/>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Retrieving Selected Rows (Contd.)  </a:t>
            </a:r>
          </a:p>
        </p:txBody>
      </p:sp>
      <p:sp>
        <p:nvSpPr>
          <p:cNvPr id="4" name="TextBox 3"/>
          <p:cNvSpPr txBox="1">
            <a:spLocks noChangeArrowheads="1"/>
          </p:cNvSpPr>
          <p:nvPr/>
        </p:nvSpPr>
        <p:spPr bwMode="auto">
          <a:xfrm>
            <a:off x="2446338" y="4962525"/>
            <a:ext cx="487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Retrieves all the titles beginning with PR from the Employee table.</a:t>
            </a:r>
          </a:p>
        </p:txBody>
      </p:sp>
    </p:spTree>
    <p:extLst>
      <p:ext uri="{BB962C8B-B14F-4D97-AF65-F5344CB8AC3E}">
        <p14:creationId xmlns:p14="http://schemas.microsoft.com/office/powerpoint/2010/main" val="4257386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152400" y="711200"/>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Just a minute</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28675" name="Rectangle 2"/>
          <p:cNvSpPr txBox="1">
            <a:spLocks noChangeArrowheads="1"/>
          </p:cNvSpPr>
          <p:nvPr/>
        </p:nvSpPr>
        <p:spPr bwMode="auto">
          <a:xfrm>
            <a:off x="1524000" y="1600200"/>
            <a:ext cx="7391400" cy="228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342900" indent="-34290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lvl="1">
              <a:spcBef>
                <a:spcPct val="20000"/>
              </a:spcBef>
              <a:buFontTx/>
              <a:buBlip>
                <a:blip r:embed="rId3"/>
              </a:buBlip>
            </a:pPr>
            <a:r>
              <a:rPr lang="en-US">
                <a:solidFill>
                  <a:schemeClr val="accent2"/>
                </a:solidFill>
                <a:latin typeface="Arial" pitchFamily="34" charset="0"/>
                <a:cs typeface="Times New Roman" pitchFamily="18" charset="0"/>
              </a:rPr>
              <a:t>Write a query to display all the records of the ProductModel table where the product name begins with HL.</a:t>
            </a:r>
          </a:p>
          <a:p>
            <a:pPr lvl="1">
              <a:spcBef>
                <a:spcPct val="20000"/>
              </a:spcBef>
              <a:buFontTx/>
              <a:buBlip>
                <a:blip r:embed="rId3"/>
              </a:buBlip>
            </a:pPr>
            <a:endParaRPr lang="en-US">
              <a:solidFill>
                <a:schemeClr val="accent2"/>
              </a:solidFill>
              <a:latin typeface="Arial" pitchFamily="34" charset="0"/>
              <a:cs typeface="Times New Roman" pitchFamily="18" charset="0"/>
            </a:endParaRPr>
          </a:p>
          <a:p>
            <a:pPr lvl="1">
              <a:spcBef>
                <a:spcPct val="20000"/>
              </a:spcBef>
              <a:buFontTx/>
              <a:buBlip>
                <a:blip r:embed="rId3"/>
              </a:buBlip>
            </a:pPr>
            <a:endParaRPr lang="en-US">
              <a:solidFill>
                <a:schemeClr val="accent2"/>
              </a:solidFill>
              <a:latin typeface="Arial" pitchFamily="34" charset="0"/>
              <a:cs typeface="Times New Roman" pitchFamily="18" charset="0"/>
            </a:endParaRPr>
          </a:p>
          <a:p>
            <a:pPr lvl="1">
              <a:spcBef>
                <a:spcPct val="20000"/>
              </a:spcBef>
              <a:buFontTx/>
              <a:buBlip>
                <a:blip r:embed="rId3"/>
              </a:buBlip>
            </a:pPr>
            <a:endParaRPr lang="en-US">
              <a:solidFill>
                <a:schemeClr val="accent2"/>
              </a:solidFill>
              <a:latin typeface="Arial" pitchFamily="34" charset="0"/>
              <a:cs typeface="Times New Roman" pitchFamily="18" charset="0"/>
            </a:endParaRPr>
          </a:p>
        </p:txBody>
      </p:sp>
      <p:sp>
        <p:nvSpPr>
          <p:cNvPr id="4" name="Rectangle 2"/>
          <p:cNvSpPr txBox="1">
            <a:spLocks noChangeArrowheads="1"/>
          </p:cNvSpPr>
          <p:nvPr/>
        </p:nvSpPr>
        <p:spPr bwMode="auto">
          <a:xfrm>
            <a:off x="1524000" y="4876800"/>
            <a:ext cx="7391400" cy="914400"/>
          </a:xfrm>
          <a:prstGeom prst="rect">
            <a:avLst/>
          </a:prstGeom>
          <a:solidFill>
            <a:srgbClr val="FFFFFF"/>
          </a:solidFill>
          <a:ln w="9525">
            <a:noFill/>
            <a:miter lim="800000"/>
            <a:headEnd/>
            <a:tailEnd/>
          </a:ln>
        </p:spPr>
        <p:txBody>
          <a:bodyPr/>
          <a:lstStyle/>
          <a:p>
            <a:pPr marL="342900" lvl="1" indent="-342900" eaLnBrk="0" hangingPunct="0">
              <a:spcBef>
                <a:spcPct val="20000"/>
              </a:spcBef>
              <a:buFontTx/>
              <a:buBlip>
                <a:blip r:embed="rId3"/>
              </a:buBlip>
              <a:defRPr/>
            </a:pPr>
            <a:r>
              <a:rPr lang="en-US" dirty="0">
                <a:solidFill>
                  <a:schemeClr val="accent2"/>
                </a:solidFill>
                <a:latin typeface="Arial" charset="0"/>
                <a:cs typeface="Times New Roman" pitchFamily="18" charset="0"/>
              </a:rPr>
              <a:t>Solution:</a:t>
            </a:r>
          </a:p>
          <a:p>
            <a:pPr marL="742950" lvl="1" indent="-285750" eaLnBrk="0" hangingPunct="0">
              <a:spcBef>
                <a:spcPct val="20000"/>
              </a:spcBef>
              <a:buFontTx/>
              <a:buBlip>
                <a:blip r:embed="rId4"/>
              </a:buBlip>
              <a:defRPr/>
            </a:pPr>
            <a:r>
              <a:rPr lang="en-IN" sz="1600" dirty="0">
                <a:solidFill>
                  <a:schemeClr val="accent2"/>
                </a:solidFill>
                <a:latin typeface="Courier New" pitchFamily="49" charset="0"/>
                <a:cs typeface="Courier New" pitchFamily="49" charset="0"/>
              </a:rPr>
              <a:t>SELECT * FROM </a:t>
            </a:r>
            <a:r>
              <a:rPr lang="en-IN" sz="1600" dirty="0" err="1">
                <a:solidFill>
                  <a:schemeClr val="accent2"/>
                </a:solidFill>
                <a:latin typeface="Courier New" pitchFamily="49" charset="0"/>
                <a:cs typeface="Courier New" pitchFamily="49" charset="0"/>
              </a:rPr>
              <a:t>Production.ProductModel</a:t>
            </a:r>
            <a:r>
              <a:rPr lang="en-IN" sz="1600" dirty="0">
                <a:solidFill>
                  <a:schemeClr val="accent2"/>
                </a:solidFill>
                <a:latin typeface="Courier New" pitchFamily="49" charset="0"/>
                <a:cs typeface="Courier New" pitchFamily="49" charset="0"/>
              </a:rPr>
              <a:t> WHERE Name LIKE 'HL%'</a:t>
            </a:r>
            <a:endParaRPr lang="en-US" sz="1600" dirty="0">
              <a:solidFill>
                <a:schemeClr val="accent2"/>
              </a:solidFill>
              <a:latin typeface="Courier New" pitchFamily="49" charset="0"/>
              <a:cs typeface="Courier New" pitchFamily="49" charset="0"/>
            </a:endParaRPr>
          </a:p>
        </p:txBody>
      </p:sp>
    </p:spTree>
    <p:extLst>
      <p:ext uri="{BB962C8B-B14F-4D97-AF65-F5344CB8AC3E}">
        <p14:creationId xmlns:p14="http://schemas.microsoft.com/office/powerpoint/2010/main" val="3685213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152400" y="711200"/>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Demo: Retrieving Data</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9219" name="Rectangle 2"/>
          <p:cNvSpPr txBox="1">
            <a:spLocks noChangeArrowheads="1"/>
          </p:cNvSpPr>
          <p:nvPr/>
        </p:nvSpPr>
        <p:spPr bwMode="auto">
          <a:xfrm>
            <a:off x="1524000" y="1600200"/>
            <a:ext cx="7391400" cy="3657600"/>
          </a:xfrm>
          <a:prstGeom prst="rect">
            <a:avLst/>
          </a:prstGeom>
          <a:solidFill>
            <a:srgbClr val="FFFFFF"/>
          </a:solidFill>
          <a:ln w="9525">
            <a:noFill/>
            <a:miter lim="800000"/>
            <a:headEnd/>
            <a:tailEnd/>
          </a:ln>
        </p:spPr>
        <p:txBody>
          <a:bodyPr/>
          <a:lstStyle/>
          <a:p>
            <a:pPr marL="342900" lvl="1" indent="-342900" eaLnBrk="0" hangingPunct="0">
              <a:spcBef>
                <a:spcPct val="20000"/>
              </a:spcBef>
              <a:buFontTx/>
              <a:buBlip>
                <a:blip r:embed="rId3"/>
              </a:buBlip>
              <a:defRPr/>
            </a:pPr>
            <a:r>
              <a:rPr lang="en-US" dirty="0">
                <a:solidFill>
                  <a:schemeClr val="accent2"/>
                </a:solidFill>
                <a:latin typeface="Arial" charset="0"/>
                <a:cs typeface="Times New Roman" pitchFamily="18" charset="0"/>
              </a:rPr>
              <a:t>Problem Statement:</a:t>
            </a:r>
          </a:p>
          <a:p>
            <a:pPr marL="742950" lvl="1" indent="-285750" eaLnBrk="0" hangingPunct="0">
              <a:spcBef>
                <a:spcPct val="20000"/>
              </a:spcBef>
              <a:buFontTx/>
              <a:buBlip>
                <a:blip r:embed="rId4"/>
              </a:buBlip>
              <a:defRPr/>
            </a:pPr>
            <a:r>
              <a:rPr lang="en-US" sz="1800" dirty="0">
                <a:solidFill>
                  <a:schemeClr val="accent2"/>
                </a:solidFill>
                <a:latin typeface="Arial" pitchFamily="34" charset="0"/>
              </a:rPr>
              <a:t>You are a database developer of </a:t>
            </a:r>
            <a:r>
              <a:rPr lang="en-US" sz="1800" dirty="0" err="1">
                <a:solidFill>
                  <a:schemeClr val="accent2"/>
                </a:solidFill>
                <a:latin typeface="Arial" pitchFamily="34" charset="0"/>
              </a:rPr>
              <a:t>AdventureWorks</a:t>
            </a:r>
            <a:r>
              <a:rPr lang="en-US" sz="1800" dirty="0">
                <a:solidFill>
                  <a:schemeClr val="accent2"/>
                </a:solidFill>
                <a:latin typeface="Arial" pitchFamily="34" charset="0"/>
              </a:rPr>
              <a:t>, Inc. The </a:t>
            </a:r>
            <a:r>
              <a:rPr lang="en-US" sz="1800" dirty="0" err="1">
                <a:solidFill>
                  <a:schemeClr val="accent2"/>
                </a:solidFill>
                <a:latin typeface="Arial" pitchFamily="34" charset="0"/>
              </a:rPr>
              <a:t>AdventureWorks</a:t>
            </a:r>
            <a:r>
              <a:rPr lang="en-US" sz="1800" dirty="0">
                <a:solidFill>
                  <a:schemeClr val="accent2"/>
                </a:solidFill>
                <a:latin typeface="Arial" pitchFamily="34" charset="0"/>
              </a:rPr>
              <a:t> database is stored in the SQLSERVER01 database server. The details of the sales persons are stored in the </a:t>
            </a:r>
            <a:r>
              <a:rPr lang="en-US" sz="1800" dirty="0" err="1">
                <a:solidFill>
                  <a:schemeClr val="accent2"/>
                </a:solidFill>
                <a:latin typeface="Arial" pitchFamily="34" charset="0"/>
              </a:rPr>
              <a:t>SalesPerson</a:t>
            </a:r>
            <a:r>
              <a:rPr lang="en-US" sz="1800" dirty="0">
                <a:solidFill>
                  <a:schemeClr val="accent2"/>
                </a:solidFill>
                <a:latin typeface="Arial" pitchFamily="34" charset="0"/>
              </a:rPr>
              <a:t> table. The management wants to view the details of the top three sales persons who have earned bonus money between $ 4,000 and $ 6,000.</a:t>
            </a:r>
          </a:p>
          <a:p>
            <a:pPr marL="742950" lvl="1" indent="-285750" eaLnBrk="0" hangingPunct="0">
              <a:spcBef>
                <a:spcPct val="20000"/>
              </a:spcBef>
              <a:buFontTx/>
              <a:buBlip>
                <a:blip r:embed="rId4"/>
              </a:buBlip>
              <a:defRPr/>
            </a:pPr>
            <a:r>
              <a:rPr lang="en-US" sz="1800" dirty="0">
                <a:solidFill>
                  <a:schemeClr val="accent2"/>
                </a:solidFill>
                <a:latin typeface="Arial" pitchFamily="34" charset="0"/>
              </a:rPr>
              <a:t>How will you generate this report?</a:t>
            </a:r>
          </a:p>
          <a:p>
            <a:pPr marL="342900" lvl="1" indent="-342900" eaLnBrk="0" hangingPunct="0">
              <a:spcBef>
                <a:spcPct val="20000"/>
              </a:spcBef>
              <a:buFontTx/>
              <a:buBlip>
                <a:blip r:embed="rId3"/>
              </a:buBlip>
              <a:defRPr/>
            </a:pPr>
            <a:endParaRPr lang="en-US" dirty="0">
              <a:solidFill>
                <a:schemeClr val="accent2"/>
              </a:solidFill>
              <a:latin typeface="Arial" charset="0"/>
              <a:cs typeface="Times New Roman" pitchFamily="18" charset="0"/>
            </a:endParaRPr>
          </a:p>
          <a:p>
            <a:pPr marL="342900" lvl="1" indent="-342900" eaLnBrk="0" hangingPunct="0">
              <a:spcBef>
                <a:spcPct val="20000"/>
              </a:spcBef>
              <a:buFontTx/>
              <a:buBlip>
                <a:blip r:embed="rId3"/>
              </a:buBlip>
              <a:defRPr/>
            </a:pPr>
            <a:endParaRPr lang="en-US" dirty="0">
              <a:solidFill>
                <a:schemeClr val="accent2"/>
              </a:solidFill>
              <a:latin typeface="Arial" charset="0"/>
              <a:cs typeface="Times New Roman" pitchFamily="18" charset="0"/>
            </a:endParaRPr>
          </a:p>
          <a:p>
            <a:pPr marL="342900" lvl="1" indent="-342900" eaLnBrk="0" hangingPunct="0">
              <a:spcBef>
                <a:spcPct val="20000"/>
              </a:spcBef>
              <a:buFontTx/>
              <a:buBlip>
                <a:blip r:embed="rId3"/>
              </a:buBlip>
              <a:defRPr/>
            </a:pPr>
            <a:endParaRPr lang="en-US" dirty="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3688096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p:cNvSpPr txBox="1">
            <a:spLocks noChangeArrowheads="1"/>
          </p:cNvSpPr>
          <p:nvPr/>
        </p:nvSpPr>
        <p:spPr bwMode="auto">
          <a:xfrm>
            <a:off x="152400" y="711200"/>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Demo: Retrieving Data (Contd.)</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9219" name="Rectangle 2"/>
          <p:cNvSpPr txBox="1">
            <a:spLocks noChangeArrowheads="1"/>
          </p:cNvSpPr>
          <p:nvPr/>
        </p:nvSpPr>
        <p:spPr bwMode="auto">
          <a:xfrm>
            <a:off x="1524000" y="1600200"/>
            <a:ext cx="7391400" cy="2286000"/>
          </a:xfrm>
          <a:prstGeom prst="rect">
            <a:avLst/>
          </a:prstGeom>
          <a:solidFill>
            <a:srgbClr val="FFFFFF"/>
          </a:solidFill>
          <a:ln w="9525">
            <a:noFill/>
            <a:miter lim="800000"/>
            <a:headEnd/>
            <a:tailEnd/>
          </a:ln>
        </p:spPr>
        <p:txBody>
          <a:bodyPr/>
          <a:lstStyle/>
          <a:p>
            <a:pPr marL="342900" lvl="1" indent="-342900" eaLnBrk="0" hangingPunct="0">
              <a:spcBef>
                <a:spcPct val="20000"/>
              </a:spcBef>
              <a:buFontTx/>
              <a:buBlip>
                <a:blip r:embed="rId3"/>
              </a:buBlip>
              <a:defRPr/>
            </a:pPr>
            <a:r>
              <a:rPr lang="en-US" dirty="0">
                <a:solidFill>
                  <a:schemeClr val="accent2"/>
                </a:solidFill>
                <a:latin typeface="Arial" charset="0"/>
                <a:cs typeface="Times New Roman" pitchFamily="18" charset="0"/>
              </a:rPr>
              <a:t>Solution:</a:t>
            </a:r>
          </a:p>
          <a:p>
            <a:pPr marL="736600" lvl="1" indent="-276225" eaLnBrk="0" hangingPunct="0">
              <a:spcBef>
                <a:spcPct val="20000"/>
              </a:spcBef>
              <a:buFontTx/>
              <a:buBlip>
                <a:blip r:embed="rId4"/>
              </a:buBlip>
              <a:defRPr/>
            </a:pPr>
            <a:r>
              <a:rPr lang="en-US" sz="1800" dirty="0">
                <a:solidFill>
                  <a:schemeClr val="accent2"/>
                </a:solidFill>
                <a:latin typeface="Arial "/>
                <a:cs typeface="Arial" charset="0"/>
              </a:rPr>
              <a:t>To solve the preceding problem, you need to perform the following tasks:</a:t>
            </a:r>
          </a:p>
          <a:p>
            <a:pPr marL="1198563" lvl="2" indent="-288925" eaLnBrk="0" hangingPunct="0">
              <a:spcBef>
                <a:spcPct val="20000"/>
              </a:spcBef>
              <a:defRPr/>
            </a:pPr>
            <a:r>
              <a:rPr lang="en-US" sz="1600" dirty="0">
                <a:solidFill>
                  <a:schemeClr val="accent2"/>
                </a:solidFill>
                <a:latin typeface="Arial "/>
                <a:cs typeface="Arial" charset="0"/>
              </a:rPr>
              <a:t>1.  Create a query.</a:t>
            </a:r>
          </a:p>
          <a:p>
            <a:pPr marL="1198563" lvl="2" indent="-288925" eaLnBrk="0" hangingPunct="0">
              <a:spcBef>
                <a:spcPct val="20000"/>
              </a:spcBef>
              <a:defRPr/>
            </a:pPr>
            <a:r>
              <a:rPr lang="en-US" sz="1600" dirty="0">
                <a:solidFill>
                  <a:schemeClr val="accent2"/>
                </a:solidFill>
                <a:latin typeface="Arial "/>
                <a:cs typeface="Arial" charset="0"/>
              </a:rPr>
              <a:t>2.  Execute the query to generate the report.</a:t>
            </a:r>
          </a:p>
          <a:p>
            <a:pPr marL="342900" lvl="1" indent="-342900" eaLnBrk="0" hangingPunct="0">
              <a:spcBef>
                <a:spcPct val="20000"/>
              </a:spcBef>
              <a:buFontTx/>
              <a:buBlip>
                <a:blip r:embed="rId3"/>
              </a:buBlip>
              <a:defRPr/>
            </a:pPr>
            <a:endParaRPr lang="en-US" dirty="0">
              <a:solidFill>
                <a:schemeClr val="accent2"/>
              </a:solidFill>
              <a:latin typeface="Arial" charset="0"/>
              <a:cs typeface="Times New Roman" pitchFamily="18" charset="0"/>
            </a:endParaRPr>
          </a:p>
          <a:p>
            <a:pPr marL="342900" lvl="1" indent="-342900" eaLnBrk="0" hangingPunct="0">
              <a:spcBef>
                <a:spcPct val="20000"/>
              </a:spcBef>
              <a:buFontTx/>
              <a:buBlip>
                <a:blip r:embed="rId3"/>
              </a:buBlip>
              <a:defRPr/>
            </a:pPr>
            <a:endParaRPr lang="en-US" dirty="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81631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Retrieving Specific Attributes (Contd.)</a:t>
            </a:r>
          </a:p>
        </p:txBody>
      </p:sp>
      <p:sp>
        <p:nvSpPr>
          <p:cNvPr id="4099" name="Rectangle 2"/>
          <p:cNvSpPr txBox="1">
            <a:spLocks noChangeArrowheads="1"/>
          </p:cNvSpPr>
          <p:nvPr/>
        </p:nvSpPr>
        <p:spPr bwMode="auto">
          <a:xfrm>
            <a:off x="1524000" y="1600200"/>
            <a:ext cx="7391400" cy="1828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800100" indent="-34290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To display all the details of employees, you can use the following query:</a:t>
            </a:r>
          </a:p>
          <a:p>
            <a:pPr lvl="1" eaLnBrk="1" hangingPunct="1">
              <a:spcBef>
                <a:spcPct val="20000"/>
              </a:spcBef>
            </a:pPr>
            <a:r>
              <a:rPr lang="en-IN">
                <a:solidFill>
                  <a:schemeClr val="accent2"/>
                </a:solidFill>
                <a:latin typeface="Arial" pitchFamily="34" charset="0"/>
                <a:cs typeface="Times New Roman" pitchFamily="18" charset="0"/>
              </a:rPr>
              <a:t>	</a:t>
            </a:r>
            <a:r>
              <a:rPr lang="en-IN" sz="1600">
                <a:solidFill>
                  <a:schemeClr val="accent2"/>
                </a:solidFill>
                <a:latin typeface="Courier New" pitchFamily="49" charset="0"/>
                <a:cs typeface="Courier New" pitchFamily="49" charset="0"/>
              </a:rPr>
              <a:t>SELECT * FROM HumanResources.Employee</a:t>
            </a: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p:txBody>
      </p:sp>
      <p:sp>
        <p:nvSpPr>
          <p:cNvPr id="5" name="Down Arrow 4"/>
          <p:cNvSpPr/>
          <p:nvPr/>
        </p:nvSpPr>
        <p:spPr>
          <a:xfrm flipH="1">
            <a:off x="4800600" y="2895600"/>
            <a:ext cx="76200" cy="5334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p:cNvSpPr txBox="1">
            <a:spLocks noChangeArrowheads="1"/>
          </p:cNvSpPr>
          <p:nvPr/>
        </p:nvSpPr>
        <p:spPr bwMode="auto">
          <a:xfrm>
            <a:off x="5029200" y="2971800"/>
            <a:ext cx="320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a:t>
            </a:r>
          </a:p>
        </p:txBody>
      </p:sp>
      <p:pic>
        <p:nvPicPr>
          <p:cNvPr id="410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581400"/>
            <a:ext cx="6191250" cy="2276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397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4102"/>
                                        </p:tgtEl>
                                        <p:attrNameLst>
                                          <p:attrName>style.visibility</p:attrName>
                                        </p:attrNameLst>
                                      </p:cBhvr>
                                      <p:to>
                                        <p:strVal val="visible"/>
                                      </p:to>
                                    </p:set>
                                    <p:animEffect transition="in" filter="checkerboard(across)">
                                      <p:cBhvr>
                                        <p:cTn id="14"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bwMode="auto">
          <a:xfrm>
            <a:off x="1524000" y="16002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buFontTx/>
              <a:buBlip>
                <a:blip r:embed="rId3"/>
              </a:buBlip>
            </a:pPr>
            <a:r>
              <a:rPr lang="en-US" sz="2000">
                <a:solidFill>
                  <a:schemeClr val="accent2"/>
                </a:solidFill>
                <a:latin typeface="Arial" pitchFamily="34" charset="0"/>
                <a:cs typeface="Times New Roman" pitchFamily="18" charset="0"/>
              </a:rPr>
              <a:t>In this session, you learned that:</a:t>
            </a:r>
          </a:p>
          <a:p>
            <a:pPr lvl="1" eaLnBrk="1" hangingPunct="1">
              <a:buFontTx/>
              <a:buBlip>
                <a:blip r:embed="rId4"/>
              </a:buBlip>
            </a:pPr>
            <a:r>
              <a:rPr lang="en-US" sz="1800">
                <a:solidFill>
                  <a:schemeClr val="accent2"/>
                </a:solidFill>
                <a:latin typeface="Arial" pitchFamily="34" charset="0"/>
                <a:cs typeface="Times New Roman" pitchFamily="18" charset="0"/>
              </a:rPr>
              <a:t>Data can be retrieved from a database by using the SELECT statement.</a:t>
            </a:r>
          </a:p>
          <a:p>
            <a:pPr lvl="1" eaLnBrk="1" hangingPunct="1">
              <a:buFontTx/>
              <a:buBlip>
                <a:blip r:embed="rId4"/>
              </a:buBlip>
            </a:pPr>
            <a:r>
              <a:rPr lang="en-US" sz="1800">
                <a:solidFill>
                  <a:schemeClr val="accent2"/>
                </a:solidFill>
                <a:latin typeface="Arial" pitchFamily="34" charset="0"/>
                <a:cs typeface="Times New Roman" pitchFamily="18" charset="0"/>
              </a:rPr>
              <a:t>Data of all the columns of a table can be retrieved by specifying * in the SELECT statement.</a:t>
            </a:r>
          </a:p>
          <a:p>
            <a:pPr lvl="1" eaLnBrk="1" hangingPunct="1">
              <a:buFontTx/>
              <a:buBlip>
                <a:blip r:embed="rId4"/>
              </a:buBlip>
            </a:pPr>
            <a:r>
              <a:rPr lang="en-US" sz="1800">
                <a:solidFill>
                  <a:schemeClr val="accent2"/>
                </a:solidFill>
                <a:latin typeface="Arial" pitchFamily="34" charset="0"/>
                <a:cs typeface="Times New Roman" pitchFamily="18" charset="0"/>
              </a:rPr>
              <a:t>Data that has to be retrieved based on a condition is specified by adding the WHERE clause.</a:t>
            </a:r>
          </a:p>
          <a:p>
            <a:pPr lvl="1" eaLnBrk="1" hangingPunct="1">
              <a:buFontTx/>
              <a:buBlip>
                <a:blip r:embed="rId4"/>
              </a:buBlip>
            </a:pPr>
            <a:r>
              <a:rPr lang="en-US" sz="1800">
                <a:solidFill>
                  <a:schemeClr val="accent2"/>
                </a:solidFill>
                <a:latin typeface="Arial" pitchFamily="34" charset="0"/>
                <a:cs typeface="Times New Roman" pitchFamily="18" charset="0"/>
              </a:rPr>
              <a:t>Literals and user-defined headings are added to change the display.</a:t>
            </a:r>
          </a:p>
          <a:p>
            <a:pPr lvl="1" eaLnBrk="1" hangingPunct="1">
              <a:buFontTx/>
              <a:buBlip>
                <a:blip r:embed="rId4"/>
              </a:buBlip>
            </a:pPr>
            <a:r>
              <a:rPr lang="en-US" sz="1800">
                <a:solidFill>
                  <a:schemeClr val="accent2"/>
                </a:solidFill>
                <a:latin typeface="Arial" pitchFamily="34" charset="0"/>
                <a:cs typeface="Times New Roman" pitchFamily="18" charset="0"/>
              </a:rPr>
              <a:t>The concatenation operator is used to concatenate a string expression.</a:t>
            </a:r>
          </a:p>
          <a:p>
            <a:pPr lvl="1" eaLnBrk="1" hangingPunct="1">
              <a:buFontTx/>
              <a:buBlip>
                <a:blip r:embed="rId4"/>
              </a:buBlip>
            </a:pPr>
            <a:r>
              <a:rPr lang="en-US" sz="1800">
                <a:solidFill>
                  <a:schemeClr val="accent2"/>
                </a:solidFill>
                <a:latin typeface="Arial" pitchFamily="34" charset="0"/>
                <a:cs typeface="Times New Roman" pitchFamily="18" charset="0"/>
              </a:rPr>
              <a:t>Arithmetic operators are used to perform mathematical operations.</a:t>
            </a:r>
          </a:p>
          <a:p>
            <a:pPr lvl="1" eaLnBrk="1" hangingPunct="1">
              <a:buFontTx/>
              <a:buBlip>
                <a:blip r:embed="rId4"/>
              </a:buBlip>
            </a:pPr>
            <a:r>
              <a:rPr lang="en-US" sz="1800">
                <a:solidFill>
                  <a:schemeClr val="accent2"/>
                </a:solidFill>
                <a:latin typeface="Arial" pitchFamily="34" charset="0"/>
                <a:cs typeface="Times New Roman" pitchFamily="18" charset="0"/>
              </a:rPr>
              <a:t>Comparison operators test the similarity between two expressions.</a:t>
            </a:r>
          </a:p>
        </p:txBody>
      </p:sp>
      <p:sp>
        <p:nvSpPr>
          <p:cNvPr id="31747"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a:solidFill>
                  <a:srgbClr val="FF0000"/>
                </a:solidFill>
                <a:latin typeface="Tahoma" pitchFamily="34" charset="0"/>
              </a:rPr>
              <a:t>Summary</a:t>
            </a:r>
          </a:p>
        </p:txBody>
      </p:sp>
    </p:spTree>
    <p:extLst>
      <p:ext uri="{BB962C8B-B14F-4D97-AF65-F5344CB8AC3E}">
        <p14:creationId xmlns:p14="http://schemas.microsoft.com/office/powerpoint/2010/main" val="2942674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idx="1"/>
          </p:nvPr>
        </p:nvSpPr>
        <p:spPr bwMode="auto">
          <a:xfrm>
            <a:off x="1524000" y="16002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buFontTx/>
              <a:buBlip>
                <a:blip r:embed="rId3"/>
              </a:buBlip>
            </a:pPr>
            <a:r>
              <a:rPr lang="en-US" sz="1800">
                <a:solidFill>
                  <a:schemeClr val="accent2"/>
                </a:solidFill>
                <a:latin typeface="Arial" pitchFamily="34" charset="0"/>
                <a:cs typeface="Times New Roman" pitchFamily="18" charset="0"/>
              </a:rPr>
              <a:t>Logical operators are used in the SELECT statement to retrieve records based on one or matching conditions. The logical operators are AND, OR, and NOT.</a:t>
            </a:r>
          </a:p>
          <a:p>
            <a:pPr lvl="1" eaLnBrk="1" hangingPunct="1">
              <a:buFontTx/>
              <a:buBlip>
                <a:blip r:embed="rId3"/>
              </a:buBlip>
            </a:pPr>
            <a:r>
              <a:rPr lang="en-US" sz="1800">
                <a:solidFill>
                  <a:schemeClr val="accent2"/>
                </a:solidFill>
                <a:latin typeface="Arial" pitchFamily="34" charset="0"/>
                <a:cs typeface="Times New Roman" pitchFamily="18" charset="0"/>
              </a:rPr>
              <a:t>Range operators retrieve data based on the range. There are of two types of range operators, BETWEEN and NOT BETWEEN.</a:t>
            </a:r>
          </a:p>
          <a:p>
            <a:pPr lvl="1" eaLnBrk="1" hangingPunct="1">
              <a:buFontTx/>
              <a:buBlip>
                <a:blip r:embed="rId3"/>
              </a:buBlip>
            </a:pPr>
            <a:r>
              <a:rPr lang="en-US" sz="1800">
                <a:solidFill>
                  <a:schemeClr val="accent2"/>
                </a:solidFill>
                <a:latin typeface="Arial" pitchFamily="34" charset="0"/>
                <a:cs typeface="Times New Roman" pitchFamily="18" charset="0"/>
              </a:rPr>
              <a:t>The IN keyword allows the selection of values that match any one of the values in a list. </a:t>
            </a:r>
          </a:p>
          <a:p>
            <a:pPr lvl="1" eaLnBrk="1" hangingPunct="1">
              <a:buFontTx/>
              <a:buBlip>
                <a:blip r:embed="rId3"/>
              </a:buBlip>
            </a:pPr>
            <a:r>
              <a:rPr lang="en-US" sz="1800">
                <a:solidFill>
                  <a:schemeClr val="accent2"/>
                </a:solidFill>
                <a:latin typeface="Arial" pitchFamily="34" charset="0"/>
                <a:cs typeface="Times New Roman" pitchFamily="18" charset="0"/>
              </a:rPr>
              <a:t>The NOT IN keyword restricts the selection of values that match any one of the values in a list. </a:t>
            </a:r>
          </a:p>
          <a:p>
            <a:pPr lvl="1" eaLnBrk="1" hangingPunct="1">
              <a:buFontTx/>
              <a:buBlip>
                <a:blip r:embed="rId3"/>
              </a:buBlip>
            </a:pPr>
            <a:r>
              <a:rPr lang="en-US" sz="1800">
                <a:solidFill>
                  <a:schemeClr val="accent2"/>
                </a:solidFill>
                <a:latin typeface="Arial" pitchFamily="34" charset="0"/>
                <a:cs typeface="Times New Roman" pitchFamily="18" charset="0"/>
              </a:rPr>
              <a:t>The LIKE keyword is used to specify the pattern search.</a:t>
            </a:r>
          </a:p>
          <a:p>
            <a:pPr lvl="1" eaLnBrk="1" hangingPunct="1">
              <a:buFontTx/>
              <a:buBlip>
                <a:blip r:embed="rId3"/>
              </a:buBlip>
            </a:pPr>
            <a:r>
              <a:rPr lang="en-US" sz="1800">
                <a:solidFill>
                  <a:schemeClr val="accent2"/>
                </a:solidFill>
                <a:latin typeface="Arial" pitchFamily="34" charset="0"/>
                <a:cs typeface="Times New Roman" pitchFamily="18" charset="0"/>
              </a:rPr>
              <a:t>The IS NULL keyword is used to retrieve missing values.</a:t>
            </a:r>
          </a:p>
          <a:p>
            <a:pPr lvl="1" eaLnBrk="1" hangingPunct="1">
              <a:buFontTx/>
              <a:buBlip>
                <a:blip r:embed="rId3"/>
              </a:buBlip>
            </a:pPr>
            <a:r>
              <a:rPr lang="en-US" sz="1800">
                <a:solidFill>
                  <a:schemeClr val="accent2"/>
                </a:solidFill>
                <a:latin typeface="Arial" pitchFamily="34" charset="0"/>
                <a:cs typeface="Times New Roman" pitchFamily="18" charset="0"/>
              </a:rPr>
              <a:t>The ORDER BY clause is used to retrieve data in a specific order.</a:t>
            </a:r>
          </a:p>
        </p:txBody>
      </p:sp>
      <p:sp>
        <p:nvSpPr>
          <p:cNvPr id="32771"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rPr>
              <a:t>Summary (Contd.)</a:t>
            </a:r>
          </a:p>
        </p:txBody>
      </p:sp>
    </p:spTree>
    <p:extLst>
      <p:ext uri="{BB962C8B-B14F-4D97-AF65-F5344CB8AC3E}">
        <p14:creationId xmlns:p14="http://schemas.microsoft.com/office/powerpoint/2010/main" val="3734528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idx="1"/>
          </p:nvPr>
        </p:nvSpPr>
        <p:spPr bwMode="auto">
          <a:xfrm>
            <a:off x="1524000" y="16002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buFontTx/>
              <a:buBlip>
                <a:blip r:embed="rId3"/>
              </a:buBlip>
            </a:pPr>
            <a:r>
              <a:rPr lang="en-US" sz="1800">
                <a:solidFill>
                  <a:schemeClr val="accent2"/>
                </a:solidFill>
                <a:latin typeface="Arial" pitchFamily="34" charset="0"/>
                <a:cs typeface="Times New Roman" pitchFamily="18" charset="0"/>
              </a:rPr>
              <a:t>The TOP keyword retrieves only the first set of rows, which can either be a number or a percent of rows that will be returned from a query result.</a:t>
            </a:r>
          </a:p>
          <a:p>
            <a:pPr lvl="1" eaLnBrk="1" hangingPunct="1">
              <a:buFontTx/>
              <a:buBlip>
                <a:blip r:embed="rId3"/>
              </a:buBlip>
            </a:pPr>
            <a:r>
              <a:rPr lang="en-US" sz="1800">
                <a:solidFill>
                  <a:schemeClr val="accent2"/>
                </a:solidFill>
                <a:latin typeface="Arial" pitchFamily="34" charset="0"/>
                <a:cs typeface="Times New Roman" pitchFamily="18" charset="0"/>
              </a:rPr>
              <a:t>The DISTINCT keyword eliminates duplicate rows.</a:t>
            </a:r>
          </a:p>
        </p:txBody>
      </p:sp>
      <p:sp>
        <p:nvSpPr>
          <p:cNvPr id="33795"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rPr>
              <a:t>Summary (Contd.)</a:t>
            </a:r>
          </a:p>
        </p:txBody>
      </p:sp>
    </p:spTree>
    <p:extLst>
      <p:ext uri="{BB962C8B-B14F-4D97-AF65-F5344CB8AC3E}">
        <p14:creationId xmlns:p14="http://schemas.microsoft.com/office/powerpoint/2010/main" val="237740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Specific Attributes (Contd.)</a:t>
            </a:r>
          </a:p>
        </p:txBody>
      </p:sp>
      <p:sp>
        <p:nvSpPr>
          <p:cNvPr id="9219" name="Rectangle 2"/>
          <p:cNvSpPr txBox="1">
            <a:spLocks noChangeArrowheads="1"/>
          </p:cNvSpPr>
          <p:nvPr/>
        </p:nvSpPr>
        <p:spPr bwMode="auto">
          <a:xfrm>
            <a:off x="1524000" y="1600200"/>
            <a:ext cx="7391400" cy="2057400"/>
          </a:xfrm>
          <a:prstGeom prst="rect">
            <a:avLst/>
          </a:prstGeom>
          <a:solidFill>
            <a:srgbClr val="FFFFFF"/>
          </a:solidFill>
          <a:ln w="9525">
            <a:noFill/>
            <a:miter lim="800000"/>
            <a:headEnd/>
            <a:tailEnd/>
          </a:ln>
        </p:spPr>
        <p:txBody>
          <a:bodyPr/>
          <a:lstStyle/>
          <a:p>
            <a:pPr marL="342900" indent="-342900">
              <a:spcBef>
                <a:spcPct val="20000"/>
              </a:spcBef>
              <a:buFontTx/>
              <a:buBlip>
                <a:blip r:embed="rId3"/>
              </a:buBlip>
              <a:defRPr/>
            </a:pPr>
            <a:r>
              <a:rPr lang="en-US" dirty="0">
                <a:solidFill>
                  <a:schemeClr val="accent2"/>
                </a:solidFill>
                <a:latin typeface="Arial" pitchFamily="34" charset="0"/>
                <a:cs typeface="Times New Roman" pitchFamily="18" charset="0"/>
              </a:rPr>
              <a:t>To view specific details, you can specify the column names in the SELECT statement, as shown in the following query:</a:t>
            </a:r>
          </a:p>
          <a:p>
            <a:pPr marL="800100" lvl="1" indent="-342900">
              <a:spcBef>
                <a:spcPct val="20000"/>
              </a:spcBef>
              <a:defRPr/>
            </a:pPr>
            <a:r>
              <a:rPr lang="en-IN" dirty="0">
                <a:solidFill>
                  <a:schemeClr val="accent2"/>
                </a:solidFill>
                <a:latin typeface="Arial" pitchFamily="34" charset="0"/>
                <a:cs typeface="Times New Roman" pitchFamily="18" charset="0"/>
              </a:rPr>
              <a:t>	</a:t>
            </a:r>
            <a:r>
              <a:rPr lang="en-IN" sz="1600" dirty="0">
                <a:solidFill>
                  <a:schemeClr val="accent2"/>
                </a:solidFill>
                <a:latin typeface="Courier New" pitchFamily="49" charset="0"/>
                <a:cs typeface="Courier New" pitchFamily="49" charset="0"/>
              </a:rPr>
              <a:t>SELECT </a:t>
            </a:r>
            <a:r>
              <a:rPr lang="en-IN" sz="1600" dirty="0" err="1">
                <a:solidFill>
                  <a:schemeClr val="accent2"/>
                </a:solidFill>
                <a:latin typeface="Courier New" pitchFamily="49" charset="0"/>
                <a:cs typeface="Courier New" pitchFamily="49" charset="0"/>
              </a:rPr>
              <a:t>EmployeeID</a:t>
            </a:r>
            <a:r>
              <a:rPr lang="en-IN" sz="1600" dirty="0">
                <a:solidFill>
                  <a:schemeClr val="accent2"/>
                </a:solidFill>
                <a:latin typeface="Courier New" pitchFamily="49" charset="0"/>
                <a:cs typeface="Courier New" pitchFamily="49" charset="0"/>
              </a:rPr>
              <a:t>, </a:t>
            </a:r>
            <a:r>
              <a:rPr lang="en-IN" sz="1600" dirty="0" err="1">
                <a:solidFill>
                  <a:schemeClr val="accent2"/>
                </a:solidFill>
                <a:latin typeface="Courier New" pitchFamily="49" charset="0"/>
                <a:cs typeface="Courier New" pitchFamily="49" charset="0"/>
              </a:rPr>
              <a:t>ContactID</a:t>
            </a:r>
            <a:r>
              <a:rPr lang="en-IN" sz="1600" dirty="0">
                <a:solidFill>
                  <a:schemeClr val="accent2"/>
                </a:solidFill>
                <a:latin typeface="Courier New" pitchFamily="49" charset="0"/>
                <a:cs typeface="Courier New" pitchFamily="49" charset="0"/>
              </a:rPr>
              <a:t>, </a:t>
            </a:r>
            <a:r>
              <a:rPr lang="en-IN" sz="1600" dirty="0" err="1">
                <a:solidFill>
                  <a:schemeClr val="accent2"/>
                </a:solidFill>
                <a:latin typeface="Courier New" pitchFamily="49" charset="0"/>
                <a:cs typeface="Courier New" pitchFamily="49" charset="0"/>
              </a:rPr>
              <a:t>LoginID</a:t>
            </a:r>
            <a:r>
              <a:rPr lang="en-IN" sz="1600" dirty="0">
                <a:solidFill>
                  <a:schemeClr val="accent2"/>
                </a:solidFill>
                <a:latin typeface="Courier New" pitchFamily="49" charset="0"/>
                <a:cs typeface="Courier New" pitchFamily="49" charset="0"/>
              </a:rPr>
              <a:t>, Title </a:t>
            </a:r>
          </a:p>
          <a:p>
            <a:pPr marL="800100" lvl="1" indent="-342900">
              <a:spcBef>
                <a:spcPct val="20000"/>
              </a:spcBef>
              <a:defRPr/>
            </a:pPr>
            <a:r>
              <a:rPr lang="en-IN" sz="1600" dirty="0">
                <a:solidFill>
                  <a:schemeClr val="accent2"/>
                </a:solidFill>
                <a:latin typeface="Courier New" pitchFamily="49" charset="0"/>
                <a:cs typeface="Courier New" pitchFamily="49" charset="0"/>
              </a:rPr>
              <a:t>	FROM </a:t>
            </a:r>
            <a:r>
              <a:rPr lang="en-IN" sz="1600" dirty="0" err="1">
                <a:solidFill>
                  <a:schemeClr val="accent2"/>
                </a:solidFill>
                <a:latin typeface="Courier New" pitchFamily="49" charset="0"/>
                <a:cs typeface="Courier New" pitchFamily="49" charset="0"/>
              </a:rPr>
              <a:t>HumanResources.Employee</a:t>
            </a:r>
            <a:endParaRPr lang="en-US" sz="1600" dirty="0">
              <a:solidFill>
                <a:schemeClr val="accent2"/>
              </a:solidFill>
              <a:latin typeface="Courier New" pitchFamily="49" charset="0"/>
              <a:cs typeface="Courier New" pitchFamily="49" charset="0"/>
            </a:endParaRPr>
          </a:p>
          <a:p>
            <a:pPr marL="342900" indent="-342900">
              <a:spcBef>
                <a:spcPct val="20000"/>
              </a:spcBef>
              <a:buFontTx/>
              <a:buBlip>
                <a:blip r:embed="rId3"/>
              </a:buBlip>
              <a:defRPr/>
            </a:pPr>
            <a:endParaRPr lang="en-US" dirty="0">
              <a:solidFill>
                <a:schemeClr val="accent2"/>
              </a:solidFill>
              <a:latin typeface="Arial" pitchFamily="34" charset="0"/>
              <a:cs typeface="Times New Roman" pitchFamily="18" charset="0"/>
            </a:endParaRPr>
          </a:p>
          <a:p>
            <a:pPr marL="342900" lvl="1" indent="-342900" eaLnBrk="0" hangingPunct="0">
              <a:spcBef>
                <a:spcPct val="20000"/>
              </a:spcBef>
              <a:defRPr/>
            </a:pPr>
            <a:endParaRPr lang="en-US" dirty="0">
              <a:solidFill>
                <a:schemeClr val="accent2"/>
              </a:solidFill>
              <a:latin typeface="Arial" pitchFamily="34" charset="0"/>
              <a:cs typeface="Times New Roman" pitchFamily="18" charset="0"/>
            </a:endParaRPr>
          </a:p>
          <a:p>
            <a:pPr marL="342900" indent="-342900">
              <a:spcBef>
                <a:spcPct val="20000"/>
              </a:spcBef>
              <a:defRPr/>
            </a:pPr>
            <a:endParaRPr lang="en-US" dirty="0">
              <a:solidFill>
                <a:schemeClr val="accent2"/>
              </a:solidFill>
              <a:latin typeface="Arial" pitchFamily="34" charset="0"/>
              <a:cs typeface="Times New Roman" pitchFamily="18" charset="0"/>
            </a:endParaRPr>
          </a:p>
        </p:txBody>
      </p:sp>
      <p:sp>
        <p:nvSpPr>
          <p:cNvPr id="5" name="Down Arrow 4"/>
          <p:cNvSpPr/>
          <p:nvPr/>
        </p:nvSpPr>
        <p:spPr>
          <a:xfrm flipH="1">
            <a:off x="5119688" y="3124200"/>
            <a:ext cx="76200" cy="5334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6"/>
          <p:cNvSpPr txBox="1">
            <a:spLocks noChangeArrowheads="1"/>
          </p:cNvSpPr>
          <p:nvPr/>
        </p:nvSpPr>
        <p:spPr bwMode="auto">
          <a:xfrm>
            <a:off x="5410200" y="3200400"/>
            <a:ext cx="320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 </a:t>
            </a:r>
          </a:p>
        </p:txBody>
      </p:sp>
      <p:pic>
        <p:nvPicPr>
          <p:cNvPr id="512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886200"/>
            <a:ext cx="4562475" cy="228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271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5126"/>
                                        </p:tgtEl>
                                        <p:attrNameLst>
                                          <p:attrName>style.visibility</p:attrName>
                                        </p:attrNameLst>
                                      </p:cBhvr>
                                      <p:to>
                                        <p:strVal val="visible"/>
                                      </p:to>
                                    </p:set>
                                    <p:animEffect transition="in" filter="checkerboard(across)">
                                      <p:cBhvr>
                                        <p:cTn id="14"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152400" y="711200"/>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Specific Attributes (Contd.)</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6147" name="Rectangle 2"/>
          <p:cNvSpPr txBox="1">
            <a:spLocks noChangeArrowheads="1"/>
          </p:cNvSpPr>
          <p:nvPr/>
        </p:nvSpPr>
        <p:spPr bwMode="auto">
          <a:xfrm>
            <a:off x="1524000" y="1600200"/>
            <a:ext cx="7391400" cy="2667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Customizing the display:</a:t>
            </a:r>
          </a:p>
          <a:p>
            <a:pPr lvl="1" eaLnBrk="1" hangingPunct="1">
              <a:spcBef>
                <a:spcPct val="20000"/>
              </a:spcBef>
              <a:buFontTx/>
              <a:buBlip>
                <a:blip r:embed="rId4"/>
              </a:buBlip>
            </a:pPr>
            <a:r>
              <a:rPr lang="en-US" sz="1800">
                <a:solidFill>
                  <a:schemeClr val="accent2"/>
                </a:solidFill>
                <a:latin typeface="Arial" pitchFamily="34" charset="0"/>
                <a:cs typeface="Times New Roman" pitchFamily="18" charset="0"/>
              </a:rPr>
              <a:t>Consider the following example that displays the Department ID and Department Names from the Department table of the AdventureWorks database. </a:t>
            </a:r>
          </a:p>
          <a:p>
            <a:pPr lvl="1" eaLnBrk="1" hangingPunct="1">
              <a:spcBef>
                <a:spcPct val="20000"/>
              </a:spcBef>
              <a:buFontTx/>
              <a:buBlip>
                <a:blip r:embed="rId4"/>
              </a:buBlip>
            </a:pPr>
            <a:r>
              <a:rPr lang="en-US" sz="1800">
                <a:solidFill>
                  <a:schemeClr val="accent2"/>
                </a:solidFill>
                <a:latin typeface="Arial" pitchFamily="34" charset="0"/>
                <a:cs typeface="Times New Roman" pitchFamily="18" charset="0"/>
              </a:rPr>
              <a:t>The report should contain column headings different from those given in the table, as shown in the following figure.</a:t>
            </a:r>
          </a:p>
        </p:txBody>
      </p:sp>
      <p:graphicFrame>
        <p:nvGraphicFramePr>
          <p:cNvPr id="5" name="Table 4"/>
          <p:cNvGraphicFramePr>
            <a:graphicFrameLocks noGrp="1"/>
          </p:cNvGraphicFramePr>
          <p:nvPr/>
        </p:nvGraphicFramePr>
        <p:xfrm>
          <a:off x="3048000" y="3962400"/>
          <a:ext cx="4343400" cy="762000"/>
        </p:xfrm>
        <a:graphic>
          <a:graphicData uri="http://schemas.openxmlformats.org/drawingml/2006/table">
            <a:tbl>
              <a:tblPr/>
              <a:tblGrid>
                <a:gridCol w="2562225">
                  <a:extLst>
                    <a:ext uri="{9D8B030D-6E8A-4147-A177-3AD203B41FA5}">
                      <a16:colId xmlns:a16="http://schemas.microsoft.com/office/drawing/2014/main" val="20000"/>
                    </a:ext>
                  </a:extLst>
                </a:gridCol>
                <a:gridCol w="1781175">
                  <a:extLst>
                    <a:ext uri="{9D8B030D-6E8A-4147-A177-3AD203B41FA5}">
                      <a16:colId xmlns:a16="http://schemas.microsoft.com/office/drawing/2014/main" val="20001"/>
                    </a:ext>
                  </a:extLst>
                </a:gridCol>
              </a:tblGrid>
              <a:tr h="3810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600" b="1" i="1" u="none" strike="noStrike" cap="none" normalizeH="0" baseline="0">
                          <a:ln>
                            <a:noFill/>
                          </a:ln>
                          <a:solidFill>
                            <a:schemeClr val="tx1"/>
                          </a:solidFill>
                          <a:effectLst/>
                          <a:latin typeface="Times New Roman" pitchFamily="18" charset="0"/>
                          <a:cs typeface="Times New Roman" pitchFamily="18" charset="0"/>
                        </a:rPr>
                        <a:t>Department Number</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600" b="1" i="1" u="none" strike="noStrike" cap="none" normalizeH="0" baseline="0">
                          <a:ln>
                            <a:noFill/>
                          </a:ln>
                          <a:solidFill>
                            <a:schemeClr val="tx1"/>
                          </a:solidFill>
                          <a:effectLst/>
                          <a:latin typeface="Times New Roman" pitchFamily="18" charset="0"/>
                          <a:cs typeface="Times New Roman" pitchFamily="18" charset="0"/>
                        </a:rPr>
                        <a:t>Department Name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endParaRPr kumimoji="0" lang="fr-FR" sz="1000" b="0" i="1"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endParaRPr kumimoji="0" lang="fr-FR" sz="1000" b="0" i="1"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34589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152400" y="711200"/>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Retrieving Specific Attributes (Contd.)</a:t>
            </a:r>
          </a:p>
          <a:p>
            <a:pPr eaLnBrk="1" hangingPunct="1">
              <a:spcBef>
                <a:spcPct val="50000"/>
              </a:spcBef>
            </a:pPr>
            <a:endParaRPr lang="en-US" b="1">
              <a:solidFill>
                <a:srgbClr val="FF0000"/>
              </a:solidFill>
              <a:latin typeface="Tahoma" pitchFamily="34" charset="0"/>
              <a:cs typeface="Times New Roman" pitchFamily="18" charset="0"/>
            </a:endParaRPr>
          </a:p>
        </p:txBody>
      </p:sp>
      <p:sp>
        <p:nvSpPr>
          <p:cNvPr id="11267" name="Rectangle 2"/>
          <p:cNvSpPr txBox="1">
            <a:spLocks noChangeArrowheads="1"/>
          </p:cNvSpPr>
          <p:nvPr/>
        </p:nvSpPr>
        <p:spPr bwMode="auto">
          <a:xfrm>
            <a:off x="1524000" y="1600200"/>
            <a:ext cx="7391400" cy="4267200"/>
          </a:xfrm>
          <a:prstGeom prst="rect">
            <a:avLst/>
          </a:prstGeom>
          <a:solidFill>
            <a:srgbClr val="FFFFFF"/>
          </a:solidFill>
          <a:ln w="9525">
            <a:noFill/>
            <a:miter lim="800000"/>
            <a:headEnd/>
            <a:tailEnd/>
          </a:ln>
        </p:spPr>
        <p:txBody>
          <a:bodyPr/>
          <a:lstStyle/>
          <a:p>
            <a:pPr marL="742950" lvl="1" indent="-285750">
              <a:spcBef>
                <a:spcPct val="20000"/>
              </a:spcBef>
              <a:buFontTx/>
              <a:buBlip>
                <a:blip r:embed="rId3"/>
              </a:buBlip>
              <a:defRPr/>
            </a:pPr>
            <a:r>
              <a:rPr lang="en-US" sz="1800" dirty="0">
                <a:solidFill>
                  <a:schemeClr val="accent2"/>
                </a:solidFill>
                <a:latin typeface="Arial" charset="0"/>
                <a:cs typeface="Times New Roman" pitchFamily="18" charset="0"/>
              </a:rPr>
              <a:t>You can write the query in the following ways:</a:t>
            </a:r>
          </a:p>
          <a:p>
            <a:pPr marL="1257300" lvl="2" indent="-342900">
              <a:spcBef>
                <a:spcPct val="20000"/>
              </a:spcBef>
              <a:defRPr/>
            </a:pPr>
            <a:r>
              <a:rPr lang="en-US" sz="1600" dirty="0">
                <a:solidFill>
                  <a:schemeClr val="accent2"/>
                </a:solidFill>
                <a:latin typeface="Arial" pitchFamily="34" charset="0"/>
                <a:cs typeface="Times New Roman" pitchFamily="18" charset="0"/>
              </a:rPr>
              <a:t>	</a:t>
            </a:r>
            <a:r>
              <a:rPr lang="en-US" sz="1600" dirty="0">
                <a:solidFill>
                  <a:schemeClr val="accent2"/>
                </a:solidFill>
                <a:latin typeface="Courier New" pitchFamily="49" charset="0"/>
                <a:cs typeface="Courier New" pitchFamily="49" charset="0"/>
              </a:rPr>
              <a:t>SELECT 'Department Number'= </a:t>
            </a:r>
            <a:r>
              <a:rPr lang="en-US" sz="1600" dirty="0" err="1">
                <a:solidFill>
                  <a:schemeClr val="accent2"/>
                </a:solidFill>
                <a:latin typeface="Courier New" pitchFamily="49" charset="0"/>
                <a:cs typeface="Courier New" pitchFamily="49" charset="0"/>
              </a:rPr>
              <a:t>DepartmentID</a:t>
            </a:r>
            <a:r>
              <a:rPr lang="en-US" sz="1600" dirty="0">
                <a:solidFill>
                  <a:schemeClr val="accent2"/>
                </a:solidFill>
                <a:latin typeface="Courier New" pitchFamily="49" charset="0"/>
                <a:cs typeface="Courier New" pitchFamily="49" charset="0"/>
              </a:rPr>
              <a:t>,       'Department Name'= Name 			   FROM </a:t>
            </a:r>
            <a:r>
              <a:rPr lang="en-US" sz="1600" dirty="0" err="1">
                <a:solidFill>
                  <a:schemeClr val="accent2"/>
                </a:solidFill>
                <a:latin typeface="Courier New" pitchFamily="49" charset="0"/>
                <a:cs typeface="Courier New" pitchFamily="49" charset="0"/>
              </a:rPr>
              <a:t>HumanResources.Department</a:t>
            </a:r>
            <a:r>
              <a:rPr lang="en-US" sz="1600" dirty="0">
                <a:solidFill>
                  <a:schemeClr val="accent2"/>
                </a:solidFill>
                <a:latin typeface="Courier New" pitchFamily="49" charset="0"/>
                <a:cs typeface="Courier New" pitchFamily="49" charset="0"/>
              </a:rPr>
              <a:t> </a:t>
            </a:r>
          </a:p>
          <a:p>
            <a:pPr marL="800100" lvl="1" indent="-342900">
              <a:spcBef>
                <a:spcPct val="20000"/>
              </a:spcBef>
              <a:defRPr/>
            </a:pPr>
            <a:endParaRPr lang="en-US" sz="1600" dirty="0">
              <a:solidFill>
                <a:schemeClr val="accent2"/>
              </a:solidFill>
              <a:latin typeface="Courier New" pitchFamily="49" charset="0"/>
              <a:cs typeface="Courier New" pitchFamily="49" charset="0"/>
            </a:endParaRPr>
          </a:p>
          <a:p>
            <a:pPr marL="800100" lvl="1" indent="-342900">
              <a:spcBef>
                <a:spcPct val="20000"/>
              </a:spcBef>
              <a:defRPr/>
            </a:pPr>
            <a:endParaRPr lang="en-US" sz="1600" dirty="0">
              <a:solidFill>
                <a:schemeClr val="accent2"/>
              </a:solidFill>
              <a:latin typeface="Courier New" pitchFamily="49" charset="0"/>
              <a:cs typeface="Courier New" pitchFamily="49" charset="0"/>
            </a:endParaRPr>
          </a:p>
          <a:p>
            <a:pPr marL="1257300" lvl="2" indent="-342900">
              <a:spcBef>
                <a:spcPct val="20000"/>
              </a:spcBef>
              <a:defRPr/>
            </a:pPr>
            <a:r>
              <a:rPr lang="en-US" sz="1600" dirty="0">
                <a:solidFill>
                  <a:schemeClr val="accent2"/>
                </a:solidFill>
                <a:latin typeface="Courier New" pitchFamily="49" charset="0"/>
                <a:cs typeface="Courier New" pitchFamily="49" charset="0"/>
              </a:rPr>
              <a:t>	SELECT </a:t>
            </a:r>
            <a:r>
              <a:rPr lang="en-US" sz="1600" dirty="0" err="1">
                <a:solidFill>
                  <a:schemeClr val="accent2"/>
                </a:solidFill>
                <a:latin typeface="Courier New" pitchFamily="49" charset="0"/>
                <a:cs typeface="Courier New" pitchFamily="49" charset="0"/>
              </a:rPr>
              <a:t>DepartmentID</a:t>
            </a:r>
            <a:r>
              <a:rPr lang="en-US" sz="1600" dirty="0">
                <a:solidFill>
                  <a:schemeClr val="accent2"/>
                </a:solidFill>
                <a:latin typeface="Courier New" pitchFamily="49" charset="0"/>
                <a:cs typeface="Courier New" pitchFamily="49" charset="0"/>
              </a:rPr>
              <a:t> 'Department Number', Name 'Department Name' FROM </a:t>
            </a:r>
            <a:r>
              <a:rPr lang="en-US" sz="1600" dirty="0" err="1">
                <a:solidFill>
                  <a:schemeClr val="accent2"/>
                </a:solidFill>
                <a:latin typeface="Courier New" pitchFamily="49" charset="0"/>
                <a:cs typeface="Courier New" pitchFamily="49" charset="0"/>
              </a:rPr>
              <a:t>HumanResources.Department</a:t>
            </a:r>
            <a:endParaRPr lang="en-US" sz="1600" dirty="0">
              <a:solidFill>
                <a:schemeClr val="accent2"/>
              </a:solidFill>
              <a:latin typeface="Courier New" pitchFamily="49" charset="0"/>
              <a:cs typeface="Courier New" pitchFamily="49" charset="0"/>
            </a:endParaRPr>
          </a:p>
          <a:p>
            <a:pPr marL="800100" lvl="1" indent="-342900">
              <a:spcBef>
                <a:spcPct val="20000"/>
              </a:spcBef>
              <a:defRPr/>
            </a:pPr>
            <a:endParaRPr lang="en-US" sz="1600" dirty="0">
              <a:solidFill>
                <a:schemeClr val="accent2"/>
              </a:solidFill>
              <a:latin typeface="Courier New" pitchFamily="49" charset="0"/>
              <a:cs typeface="Courier New" pitchFamily="49" charset="0"/>
            </a:endParaRPr>
          </a:p>
          <a:p>
            <a:pPr marL="800100" lvl="1" indent="-342900">
              <a:spcBef>
                <a:spcPct val="20000"/>
              </a:spcBef>
              <a:defRPr/>
            </a:pPr>
            <a:endParaRPr lang="en-US" sz="1600" dirty="0">
              <a:solidFill>
                <a:schemeClr val="accent2"/>
              </a:solidFill>
              <a:latin typeface="Courier New" pitchFamily="49" charset="0"/>
              <a:cs typeface="Courier New" pitchFamily="49" charset="0"/>
            </a:endParaRPr>
          </a:p>
          <a:p>
            <a:pPr marL="1257300" lvl="2" indent="-342900">
              <a:spcBef>
                <a:spcPct val="20000"/>
              </a:spcBef>
              <a:defRPr/>
            </a:pPr>
            <a:r>
              <a:rPr lang="en-US" sz="1600" dirty="0">
                <a:solidFill>
                  <a:schemeClr val="accent2"/>
                </a:solidFill>
                <a:latin typeface="Courier New" pitchFamily="49" charset="0"/>
                <a:cs typeface="Courier New" pitchFamily="49" charset="0"/>
              </a:rPr>
              <a:t>	SELECT </a:t>
            </a:r>
            <a:r>
              <a:rPr lang="en-US" sz="1600" dirty="0" err="1">
                <a:solidFill>
                  <a:schemeClr val="accent2"/>
                </a:solidFill>
                <a:latin typeface="Courier New" pitchFamily="49" charset="0"/>
                <a:cs typeface="Courier New" pitchFamily="49" charset="0"/>
              </a:rPr>
              <a:t>DepartmentID</a:t>
            </a:r>
            <a:r>
              <a:rPr lang="en-US" sz="1600" dirty="0">
                <a:solidFill>
                  <a:schemeClr val="accent2"/>
                </a:solidFill>
                <a:latin typeface="Courier New" pitchFamily="49" charset="0"/>
                <a:cs typeface="Courier New" pitchFamily="49" charset="0"/>
              </a:rPr>
              <a:t> AS 'Department Number', Name AS 'Department Name' 			   FROM </a:t>
            </a:r>
            <a:r>
              <a:rPr lang="en-US" sz="1600" dirty="0" err="1">
                <a:solidFill>
                  <a:schemeClr val="accent2"/>
                </a:solidFill>
                <a:latin typeface="Courier New" pitchFamily="49" charset="0"/>
                <a:cs typeface="Courier New" pitchFamily="49" charset="0"/>
              </a:rPr>
              <a:t>HumanResources.Department</a:t>
            </a:r>
            <a:endParaRPr lang="en-US" sz="1600" dirty="0">
              <a:solidFill>
                <a:schemeClr val="accent2"/>
              </a:solidFill>
              <a:latin typeface="Courier New" pitchFamily="49" charset="0"/>
              <a:cs typeface="Courier New" pitchFamily="49" charset="0"/>
            </a:endParaRPr>
          </a:p>
          <a:p>
            <a:pPr marL="742950" lvl="1" indent="-285750">
              <a:spcBef>
                <a:spcPct val="20000"/>
              </a:spcBef>
              <a:defRPr/>
            </a:pPr>
            <a:r>
              <a:rPr lang="en-US" sz="1800" dirty="0">
                <a:solidFill>
                  <a:schemeClr val="accent2"/>
                </a:solidFill>
                <a:latin typeface="Arial" pitchFamily="34" charset="0"/>
                <a:cs typeface="Times New Roman" pitchFamily="18" charset="0"/>
              </a:rPr>
              <a:t> </a:t>
            </a:r>
          </a:p>
        </p:txBody>
      </p:sp>
      <p:sp>
        <p:nvSpPr>
          <p:cNvPr id="7172" name="TextBox 5"/>
          <p:cNvSpPr txBox="1">
            <a:spLocks noChangeArrowheads="1"/>
          </p:cNvSpPr>
          <p:nvPr/>
        </p:nvSpPr>
        <p:spPr bwMode="auto">
          <a:xfrm>
            <a:off x="4876800" y="2892425"/>
            <a:ext cx="60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OR</a:t>
            </a:r>
          </a:p>
        </p:txBody>
      </p:sp>
      <p:sp>
        <p:nvSpPr>
          <p:cNvPr id="7173" name="TextBox 6"/>
          <p:cNvSpPr txBox="1">
            <a:spLocks noChangeArrowheads="1"/>
          </p:cNvSpPr>
          <p:nvPr/>
        </p:nvSpPr>
        <p:spPr bwMode="auto">
          <a:xfrm>
            <a:off x="4876800" y="3962400"/>
            <a:ext cx="60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OR</a:t>
            </a:r>
          </a:p>
        </p:txBody>
      </p:sp>
    </p:spTree>
    <p:extLst>
      <p:ext uri="{BB962C8B-B14F-4D97-AF65-F5344CB8AC3E}">
        <p14:creationId xmlns:p14="http://schemas.microsoft.com/office/powerpoint/2010/main" val="797411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152400" y="711200"/>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Specific Attributes (Contd.)</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8195" name="Rectangle 2"/>
          <p:cNvSpPr txBox="1">
            <a:spLocks noChangeArrowheads="1"/>
          </p:cNvSpPr>
          <p:nvPr/>
        </p:nvSpPr>
        <p:spPr bwMode="auto">
          <a:xfrm>
            <a:off x="1524000" y="1600200"/>
            <a:ext cx="7391400" cy="76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The SQL Server will display the same output for all the preceding queries, as shown in the following figure.</a:t>
            </a:r>
          </a:p>
          <a:p>
            <a:pPr eaLnBrk="1" hangingPunct="1">
              <a:spcBef>
                <a:spcPct val="20000"/>
              </a:spcBef>
            </a:pPr>
            <a:r>
              <a:rPr lang="en-US">
                <a:solidFill>
                  <a:schemeClr val="accent2"/>
                </a:solidFill>
                <a:latin typeface="Arial" pitchFamily="34" charset="0"/>
                <a:cs typeface="Times New Roman" pitchFamily="18" charset="0"/>
              </a:rPr>
              <a:t> </a:t>
            </a:r>
          </a:p>
        </p:txBody>
      </p:sp>
      <p:pic>
        <p:nvPicPr>
          <p:cNvPr id="819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438400"/>
            <a:ext cx="478155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51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152400" y="711200"/>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Specific Attributes (Contd.)</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9219" name="Rectangle 2"/>
          <p:cNvSpPr txBox="1">
            <a:spLocks noChangeArrowheads="1"/>
          </p:cNvSpPr>
          <p:nvPr/>
        </p:nvSpPr>
        <p:spPr bwMode="auto">
          <a:xfrm>
            <a:off x="1524000" y="1600200"/>
            <a:ext cx="7391400" cy="1447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714500" indent="-3429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Literals are string values that are enclosed in single quotes and added to the SELECT statement.</a:t>
            </a:r>
          </a:p>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The following SQL query retrieves the employee ID and their titles from the Employee table along with a literal ‘Designation’:</a:t>
            </a:r>
          </a:p>
          <a:p>
            <a:pPr lvl="3" eaLnBrk="1" hangingPunct="1">
              <a:spcBef>
                <a:spcPct val="20000"/>
              </a:spcBef>
            </a:pPr>
            <a:r>
              <a:rPr lang="en-US" sz="1600">
                <a:solidFill>
                  <a:schemeClr val="accent2"/>
                </a:solidFill>
                <a:latin typeface="Courier New" pitchFamily="49" charset="0"/>
                <a:cs typeface="Courier New" pitchFamily="49" charset="0"/>
              </a:rPr>
              <a:t>SELECT EmployeeID, 'Designation: ', Title</a:t>
            </a:r>
          </a:p>
          <a:p>
            <a:pPr lvl="3" eaLnBrk="1" hangingPunct="1">
              <a:spcBef>
                <a:spcPct val="20000"/>
              </a:spcBef>
            </a:pPr>
            <a:r>
              <a:rPr lang="en-US" sz="1600">
                <a:solidFill>
                  <a:schemeClr val="accent2"/>
                </a:solidFill>
                <a:latin typeface="Courier New" pitchFamily="49" charset="0"/>
                <a:cs typeface="Courier New" pitchFamily="49" charset="0"/>
              </a:rPr>
              <a:t>FROM HumanResources.Employee</a:t>
            </a:r>
          </a:p>
          <a:p>
            <a:pPr eaLnBrk="1" hangingPunct="1">
              <a:spcBef>
                <a:spcPct val="20000"/>
              </a:spcBef>
              <a:buFontTx/>
              <a:buBlip>
                <a:blip r:embed="rId4"/>
              </a:buBlip>
            </a:pPr>
            <a:endParaRPr lang="en-US">
              <a:solidFill>
                <a:schemeClr val="accent2"/>
              </a:solidFill>
              <a:latin typeface="Arial" pitchFamily="34" charset="0"/>
              <a:cs typeface="Times New Roman" pitchFamily="18" charset="0"/>
            </a:endParaRPr>
          </a:p>
          <a:p>
            <a:pPr eaLnBrk="1" hangingPunct="1">
              <a:spcBef>
                <a:spcPct val="20000"/>
              </a:spcBef>
            </a:pPr>
            <a:r>
              <a:rPr lang="en-US">
                <a:solidFill>
                  <a:schemeClr val="accent2"/>
                </a:solidFill>
                <a:latin typeface="Arial" pitchFamily="34" charset="0"/>
                <a:cs typeface="Times New Roman" pitchFamily="18" charset="0"/>
              </a:rPr>
              <a:t> </a:t>
            </a:r>
          </a:p>
        </p:txBody>
      </p:sp>
      <p:sp>
        <p:nvSpPr>
          <p:cNvPr id="5" name="Down Arrow 4"/>
          <p:cNvSpPr/>
          <p:nvPr/>
        </p:nvSpPr>
        <p:spPr>
          <a:xfrm flipH="1">
            <a:off x="5334000" y="3581400"/>
            <a:ext cx="76200" cy="3048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p:cNvSpPr txBox="1">
            <a:spLocks noChangeArrowheads="1"/>
          </p:cNvSpPr>
          <p:nvPr/>
        </p:nvSpPr>
        <p:spPr bwMode="auto">
          <a:xfrm>
            <a:off x="5562600" y="3565525"/>
            <a:ext cx="320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 </a:t>
            </a:r>
          </a:p>
        </p:txBody>
      </p:sp>
      <p:pic>
        <p:nvPicPr>
          <p:cNvPr id="9222" name="Picture 7"/>
          <p:cNvPicPr>
            <a:picLocks noChangeAspect="1" noChangeArrowheads="1"/>
          </p:cNvPicPr>
          <p:nvPr/>
        </p:nvPicPr>
        <p:blipFill>
          <a:blip r:embed="rId5">
            <a:extLst>
              <a:ext uri="{28A0092B-C50C-407E-A947-70E740481C1C}">
                <a14:useLocalDpi xmlns:a14="http://schemas.microsoft.com/office/drawing/2010/main" val="0"/>
              </a:ext>
            </a:extLst>
          </a:blip>
          <a:srcRect r="49265"/>
          <a:stretch>
            <a:fillRect/>
          </a:stretch>
        </p:blipFill>
        <p:spPr bwMode="auto">
          <a:xfrm>
            <a:off x="3352800" y="4038600"/>
            <a:ext cx="39624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942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9222"/>
                                        </p:tgtEl>
                                        <p:attrNameLst>
                                          <p:attrName>style.visibility</p:attrName>
                                        </p:attrNameLst>
                                      </p:cBhvr>
                                      <p:to>
                                        <p:strVal val="visible"/>
                                      </p:to>
                                    </p:set>
                                    <p:animEffect transition="in" filter="checkerboard(across)">
                                      <p:cBhvr>
                                        <p:cTn id="14"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152400" y="711200"/>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Specific Attributes (Contd.)</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10243" name="Rectangle 2"/>
          <p:cNvSpPr txBox="1">
            <a:spLocks noChangeArrowheads="1"/>
          </p:cNvSpPr>
          <p:nvPr/>
        </p:nvSpPr>
        <p:spPr bwMode="auto">
          <a:xfrm>
            <a:off x="1524000" y="1600200"/>
            <a:ext cx="7391400" cy="4724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200150" indent="-28575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Concatenating the text values in the output:</a:t>
            </a:r>
          </a:p>
          <a:p>
            <a:pPr lvl="2" eaLnBrk="1" hangingPunct="1">
              <a:spcBef>
                <a:spcPct val="20000"/>
              </a:spcBef>
              <a:buFontTx/>
              <a:buBlip>
                <a:blip r:embed="rId3"/>
              </a:buBlip>
            </a:pPr>
            <a:r>
              <a:rPr lang="en-US" sz="1600">
                <a:solidFill>
                  <a:schemeClr val="accent2"/>
                </a:solidFill>
                <a:latin typeface="Arial" pitchFamily="34" charset="0"/>
                <a:cs typeface="Times New Roman" pitchFamily="18" charset="0"/>
              </a:rPr>
              <a:t>The concatenation operator is used to concatenate string expressions and is represented by the + sign. </a:t>
            </a:r>
          </a:p>
          <a:p>
            <a:pPr lvl="2" eaLnBrk="1" hangingPunct="1">
              <a:spcBef>
                <a:spcPct val="20000"/>
              </a:spcBef>
              <a:buFontTx/>
              <a:buBlip>
                <a:blip r:embed="rId3"/>
              </a:buBlip>
            </a:pPr>
            <a:r>
              <a:rPr lang="en-US" sz="1600">
                <a:solidFill>
                  <a:schemeClr val="accent2"/>
                </a:solidFill>
                <a:latin typeface="Arial" pitchFamily="34" charset="0"/>
                <a:cs typeface="Times New Roman" pitchFamily="18" charset="0"/>
              </a:rPr>
              <a:t>To concatenate two strings, you can use the following query:</a:t>
            </a:r>
          </a:p>
          <a:p>
            <a:pPr eaLnBrk="1" hangingPunct="1">
              <a:spcBef>
                <a:spcPct val="20000"/>
              </a:spcBef>
            </a:pPr>
            <a:r>
              <a:rPr lang="en-IN" sz="1800">
                <a:solidFill>
                  <a:schemeClr val="accent2"/>
                </a:solidFill>
                <a:latin typeface="Courier New" pitchFamily="49" charset="0"/>
                <a:cs typeface="Courier New" pitchFamily="49" charset="0"/>
              </a:rPr>
              <a:t>			</a:t>
            </a:r>
            <a:r>
              <a:rPr lang="en-IN" sz="1600">
                <a:solidFill>
                  <a:schemeClr val="accent2"/>
                </a:solidFill>
                <a:latin typeface="Courier New" pitchFamily="49" charset="0"/>
                <a:cs typeface="Courier New" pitchFamily="49" charset="0"/>
              </a:rPr>
              <a:t>SELECT 'snow' + 'ball'</a:t>
            </a:r>
            <a:endParaRPr lang="en-US" sz="1600">
              <a:solidFill>
                <a:schemeClr val="accent2"/>
              </a:solidFill>
              <a:latin typeface="Courier New" pitchFamily="49" charset="0"/>
              <a:cs typeface="Courier New" pitchFamily="49" charset="0"/>
            </a:endParaRPr>
          </a:p>
          <a:p>
            <a:pPr eaLnBrk="1" hangingPunct="1">
              <a:spcBef>
                <a:spcPct val="20000"/>
              </a:spcBef>
              <a:buFontTx/>
              <a:buBlip>
                <a:blip r:embed="rId4"/>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4"/>
              </a:buBlip>
            </a:pPr>
            <a:endParaRPr lang="en-US">
              <a:solidFill>
                <a:schemeClr val="accent2"/>
              </a:solidFill>
              <a:latin typeface="Arial" pitchFamily="34" charset="0"/>
              <a:cs typeface="Times New Roman" pitchFamily="18" charset="0"/>
            </a:endParaRPr>
          </a:p>
          <a:p>
            <a:pPr eaLnBrk="1" hangingPunct="1">
              <a:spcBef>
                <a:spcPct val="20000"/>
              </a:spcBef>
            </a:pPr>
            <a:r>
              <a:rPr lang="en-US">
                <a:solidFill>
                  <a:schemeClr val="accent2"/>
                </a:solidFill>
                <a:latin typeface="Arial" pitchFamily="34" charset="0"/>
                <a:cs typeface="Times New Roman" pitchFamily="18" charset="0"/>
              </a:rPr>
              <a:t> </a:t>
            </a:r>
          </a:p>
        </p:txBody>
      </p:sp>
      <p:sp>
        <p:nvSpPr>
          <p:cNvPr id="5" name="Right Arrow 4"/>
          <p:cNvSpPr/>
          <p:nvPr/>
        </p:nvSpPr>
        <p:spPr>
          <a:xfrm rot="5400000">
            <a:off x="4625181" y="3429794"/>
            <a:ext cx="549275" cy="4603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 </a:t>
            </a:r>
          </a:p>
        </p:txBody>
      </p:sp>
      <p:sp>
        <p:nvSpPr>
          <p:cNvPr id="6" name="TextBox 5"/>
          <p:cNvSpPr txBox="1">
            <a:spLocks noChangeArrowheads="1"/>
          </p:cNvSpPr>
          <p:nvPr/>
        </p:nvSpPr>
        <p:spPr bwMode="auto">
          <a:xfrm>
            <a:off x="4460875" y="38862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snowball</a:t>
            </a:r>
          </a:p>
        </p:txBody>
      </p:sp>
      <p:sp>
        <p:nvSpPr>
          <p:cNvPr id="7" name="TextBox 6"/>
          <p:cNvSpPr txBox="1">
            <a:spLocks noChangeArrowheads="1"/>
          </p:cNvSpPr>
          <p:nvPr/>
        </p:nvSpPr>
        <p:spPr bwMode="auto">
          <a:xfrm>
            <a:off x="5105400" y="3281363"/>
            <a:ext cx="1981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 </a:t>
            </a:r>
          </a:p>
        </p:txBody>
      </p:sp>
    </p:spTree>
    <p:extLst>
      <p:ext uri="{BB962C8B-B14F-4D97-AF65-F5344CB8AC3E}">
        <p14:creationId xmlns:p14="http://schemas.microsoft.com/office/powerpoint/2010/main" val="4268312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par>
                          <p:cTn id="11" fill="hold" nodeType="afterGroup">
                            <p:stCondLst>
                              <p:cond delay="500"/>
                            </p:stCondLst>
                            <p:childTnLst>
                              <p:par>
                                <p:cTn id="12" presetID="5" presetClass="entr" presetSubtype="1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heckerboard(across)">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TotalTime>
  <Words>4693</Words>
  <Application>Microsoft Office PowerPoint</Application>
  <PresentationFormat>On-screen Show (4:3)</PresentationFormat>
  <Paragraphs>468</Paragraphs>
  <Slides>32</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Arial </vt:lpstr>
      <vt:lpstr>Calibri</vt:lpstr>
      <vt:lpstr>Courier New</vt:lpstr>
      <vt:lpstr>Lucida Sans Unicode</vt:lpstr>
      <vt:lpstr>Tahoma</vt:lpstr>
      <vt:lpstr>Times New Roman</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Samatha</dc:creator>
  <cp:lastModifiedBy>Sangahi, Lovely</cp:lastModifiedBy>
  <cp:revision>5</cp:revision>
  <dcterms:created xsi:type="dcterms:W3CDTF">2015-10-16T00:23:15Z</dcterms:created>
  <dcterms:modified xsi:type="dcterms:W3CDTF">2024-01-19T07:15:22Z</dcterms:modified>
</cp:coreProperties>
</file>