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4E24A1-9AAD-469D-B1F5-62A4B23DB07D}" type="datetimeFigureOut">
              <a:rPr lang="en-IN" smtClean="0"/>
              <a:t>19-01-2024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57D16-3FE6-4467-A554-F0B95774C493}" type="slidenum">
              <a:rPr lang="en-IN" smtClean="0"/>
              <a:t>‹#›</a:t>
            </a:fld>
            <a:endParaRPr lang="en-IN"/>
          </a:p>
        </p:txBody>
      </p:sp>
    </p:spTree>
    <p:extLst>
      <p:ext uri="{BB962C8B-B14F-4D97-AF65-F5344CB8AC3E}">
        <p14:creationId xmlns:p14="http://schemas.microsoft.com/office/powerpoint/2010/main" val="220802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customization with the help of examples. The date in the database is stored in the mm\dd\yy format. If you want to display only the month of the date values stored in the database, you need to customize the date values. Similarly, to display total cost of the order, you need to perform calculation on the rate and quantity purchased for the product. </a:t>
            </a:r>
          </a:p>
        </p:txBody>
      </p:sp>
      <p:sp>
        <p:nvSpPr>
          <p:cNvPr id="4" name="Slide Number Placeholder 3"/>
          <p:cNvSpPr>
            <a:spLocks noGrp="1"/>
          </p:cNvSpPr>
          <p:nvPr>
            <p:ph type="sldNum" sz="quarter" idx="5"/>
          </p:nvPr>
        </p:nvSpPr>
        <p:spPr/>
        <p:txBody>
          <a:bodyPr/>
          <a:lstStyle/>
          <a:p>
            <a:pPr>
              <a:defRPr/>
            </a:pPr>
            <a:fld id="{B8EA3A14-7D75-4D2B-85F5-B2E6422343C6}" type="slidenum">
              <a:rPr lang="en-US" smtClean="0"/>
              <a:pPr>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8EDD00A7-DF9B-407B-8911-FAB12866AAC4}" type="slidenum">
              <a:rPr lang="en-US" sz="1200"/>
              <a:pPr algn="r" eaLnBrk="1" hangingPunct="1"/>
              <a:t>4</a:t>
            </a:fld>
            <a:endParaRPr 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Introduce the various built-in functions used in SQL Server 2005 for customizing the result set.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36F4C5D9-A927-4CFB-9232-5DBB304F3D73}" type="slidenum">
              <a:rPr lang="en-US" smtClean="0"/>
              <a:pPr>
                <a:defRPr/>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Discuss the syntax of using string functions.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9AC88FF1-97BD-4E9E-9EAE-64B11E962116}" type="slidenum">
              <a:rPr lang="en-US" smtClean="0"/>
              <a:pPr>
                <a:defRPr/>
              </a:pPr>
              <a:t>6</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Briefly explain some of the string functions to make students understand about their usage. The slide lists only the frequently used string functions. You can also discuss other string functions given in SG.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0A541716-483E-4DCA-8B2D-AFD521A451A9}" type="slidenum">
              <a:rPr lang="en-US" smtClean="0"/>
              <a:pPr>
                <a:defRPr/>
              </a:pPr>
              <a:t>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Demonstrate the example given in the slide. You can also demonstrate the usage of the upper() function as given in an example in SG. In addition, demonstrate the additional example given in the Input doc for this session.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C77C0A28-06D2-4F74-BF25-3B85D95871E8}" type="slidenum">
              <a:rPr lang="en-US" smtClean="0"/>
              <a:pPr>
                <a:defRPr/>
              </a:pPr>
              <a:t>8</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Explain the purpose of using date functions. Then, describe some of the date functions provided by SQL Server 2005. While explaining the datename function, first describe the usage of the convert function. The slide lists only the frequently used date functions. You can also discuss other date functions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4C5BB24D-1FC6-4BF1-83B5-CD26C50DEED3}" type="slidenum">
              <a:rPr lang="en-US" smtClean="0"/>
              <a:pPr>
                <a:defRPr/>
              </a:pPr>
              <a:t>9</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Demonstrate the example given in the slide. You can use the following query to display the same result as given in the slide:</a:t>
            </a:r>
          </a:p>
          <a:p>
            <a:pPr eaLnBrk="1" hangingPunct="1"/>
            <a:endParaRPr lang="en-US"/>
          </a:p>
          <a:p>
            <a:r>
              <a:rPr lang="en-US"/>
              <a:t>SELECT EmployeeID,datename(mm, hiredate)+ ', ' + datename(yyyy, hiredate)) as 'Joining'</a:t>
            </a:r>
          </a:p>
          <a:p>
            <a:r>
              <a:rPr lang="en-US"/>
              <a:t>FROM HumanResources.Employee</a:t>
            </a:r>
          </a:p>
          <a:p>
            <a:pPr eaLnBrk="1" hangingPunct="1"/>
            <a:endParaRPr lang="en-US"/>
          </a:p>
          <a:p>
            <a:pPr eaLnBrk="1" hangingPunct="1"/>
            <a:r>
              <a:rPr lang="en-US"/>
              <a:t>Explain that datename function returns value in the form of characters and datepart returns value in the form of integer. However, the concatenation operator (+) concatenates character values only. Therefore, if you use datepart function, you need to convert the value to character format before concatenation. However, if you use datename function, you do not need to use the convert function.</a:t>
            </a:r>
          </a:p>
          <a:p>
            <a:pPr eaLnBrk="1" hangingPunct="1"/>
            <a:endParaRPr lang="en-US"/>
          </a:p>
          <a:p>
            <a:pPr eaLnBrk="1" hangingPunct="1"/>
            <a:r>
              <a:rPr lang="en-US"/>
              <a:t>Demonstrate the additional example given in the Input doc for this session.</a:t>
            </a:r>
          </a:p>
          <a:p>
            <a:pPr eaLnBrk="1" hangingPunct="1"/>
            <a:endParaRPr lang="en-US"/>
          </a:p>
          <a:p>
            <a:pPr eaLnBrk="1" hangingPunct="1"/>
            <a:r>
              <a:rPr lang="en-US"/>
              <a:t>You can also demonstrate other examples given under the topic “Using Date Functions”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8592BED1-743E-4486-BA25-FA394AA5E4F8}" type="slidenum">
              <a:rPr lang="en-US" smtClean="0"/>
              <a:pPr>
                <a:defRPr/>
              </a:pPr>
              <a:t>10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the students to summarize what they have learnt in this session.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737E904-2772-4A73-822B-824641B25377}" type="datetimeFigureOut">
              <a:rPr lang="en-IN" smtClean="0"/>
              <a:t>19-01-2024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88508D-FD58-45C2-94F9-934E7187495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7E904-2772-4A73-822B-824641B2537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8508D-FD58-45C2-94F9-934E7187495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7E904-2772-4A73-822B-824641B2537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8508D-FD58-45C2-94F9-934E7187495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7E904-2772-4A73-822B-824641B2537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8508D-FD58-45C2-94F9-934E71874959}"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7E904-2772-4A73-822B-824641B2537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8508D-FD58-45C2-94F9-934E71874959}"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737E904-2772-4A73-822B-824641B25377}"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8508D-FD58-45C2-94F9-934E71874959}"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737E904-2772-4A73-822B-824641B25377}"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88508D-FD58-45C2-94F9-934E7187495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37E904-2772-4A73-822B-824641B25377}"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88508D-FD58-45C2-94F9-934E71874959}"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7E904-2772-4A73-822B-824641B25377}"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88508D-FD58-45C2-94F9-934E7187495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737E904-2772-4A73-822B-824641B25377}"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8508D-FD58-45C2-94F9-934E7187495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737E904-2772-4A73-822B-824641B25377}" type="datetimeFigureOut">
              <a:rPr lang="en-IN" smtClean="0"/>
              <a:t>19-01-2024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88508D-FD58-45C2-94F9-934E71874959}"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737E904-2772-4A73-822B-824641B25377}" type="datetimeFigureOut">
              <a:rPr lang="en-IN" smtClean="0"/>
              <a:t>19-01-2024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88508D-FD58-45C2-94F9-934E7187495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r>
              <a:rPr lang="en-US" sz="1800">
                <a:solidFill>
                  <a:schemeClr val="accent2"/>
                </a:solidFill>
                <a:latin typeface="Arial" pitchFamily="34" charset="0"/>
              </a:rPr>
              <a:t>Use functions to customize the result set</a:t>
            </a:r>
          </a:p>
          <a:p>
            <a:pPr lvl="1"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GB" b="1">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526261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a:solidFill>
                  <a:schemeClr val="accent2"/>
                </a:solidFill>
                <a:latin typeface="Arial" pitchFamily="34" charset="0"/>
                <a:cs typeface="Times New Roman" pitchFamily="18" charset="0"/>
              </a:rPr>
              <a:t>In this session, you learned that:</a:t>
            </a:r>
          </a:p>
          <a:p>
            <a:pPr lvl="1" eaLnBrk="1" hangingPunct="1">
              <a:buFontTx/>
              <a:buBlip>
                <a:blip r:embed="rId4"/>
              </a:buBlip>
            </a:pPr>
            <a:r>
              <a:rPr lang="en-US" sz="1800">
                <a:solidFill>
                  <a:schemeClr val="accent2"/>
                </a:solidFill>
                <a:latin typeface="Arial" pitchFamily="34" charset="0"/>
                <a:cs typeface="Times New Roman" pitchFamily="18" charset="0"/>
              </a:rPr>
              <a:t>The string functions are used to format data in the result set.</a:t>
            </a:r>
          </a:p>
          <a:p>
            <a:pPr lvl="1" eaLnBrk="1" hangingPunct="1">
              <a:buFontTx/>
              <a:buBlip>
                <a:blip r:embed="rId4"/>
              </a:buBlip>
            </a:pPr>
            <a:r>
              <a:rPr lang="en-US" sz="1800">
                <a:solidFill>
                  <a:schemeClr val="accent2"/>
                </a:solidFill>
                <a:latin typeface="Arial" pitchFamily="34" charset="0"/>
                <a:cs typeface="Times New Roman" pitchFamily="18" charset="0"/>
              </a:rPr>
              <a:t>The date functions are used to manipulate date values.</a:t>
            </a:r>
          </a:p>
        </p:txBody>
      </p:sp>
      <p:sp>
        <p:nvSpPr>
          <p:cNvPr id="1126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0000"/>
                </a:solidFill>
                <a:latin typeface="Tahoma" pitchFamily="34" charset="0"/>
              </a:rPr>
              <a:t>Summary</a:t>
            </a:r>
          </a:p>
        </p:txBody>
      </p:sp>
    </p:spTree>
    <p:extLst>
      <p:ext uri="{BB962C8B-B14F-4D97-AF65-F5344CB8AC3E}">
        <p14:creationId xmlns:p14="http://schemas.microsoft.com/office/powerpoint/2010/main" val="163651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7"/>
          <p:cNvGrpSpPr>
            <a:grpSpLocks/>
          </p:cNvGrpSpPr>
          <p:nvPr/>
        </p:nvGrpSpPr>
        <p:grpSpPr bwMode="auto">
          <a:xfrm>
            <a:off x="3505200" y="1981200"/>
            <a:ext cx="4419600" cy="3733800"/>
            <a:chOff x="3505200" y="1981200"/>
            <a:chExt cx="4419600" cy="3733800"/>
          </a:xfrm>
        </p:grpSpPr>
        <p:pic>
          <p:nvPicPr>
            <p:cNvPr id="3076"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953000" y="1981200"/>
              <a:ext cx="29718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8" name="TextBox 5"/>
            <p:cNvSpPr txBox="1">
              <a:spLocks noChangeArrowheads="1"/>
            </p:cNvSpPr>
            <p:nvPr/>
          </p:nvSpPr>
          <p:spPr bwMode="auto">
            <a:xfrm>
              <a:off x="5410200" y="2299170"/>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00000"/>
                  </a:solidFill>
                  <a:latin typeface="Arial" pitchFamily="34" charset="0"/>
                </a:rPr>
                <a:t>What is customization?</a:t>
              </a:r>
            </a:p>
          </p:txBody>
        </p:sp>
      </p:grpSp>
      <p:sp>
        <p:nvSpPr>
          <p:cNvPr id="3075"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Functions to Customize the Result Set</a:t>
            </a:r>
          </a:p>
        </p:txBody>
      </p:sp>
    </p:spTree>
    <p:extLst>
      <p:ext uri="{BB962C8B-B14F-4D97-AF65-F5344CB8AC3E}">
        <p14:creationId xmlns:p14="http://schemas.microsoft.com/office/powerpoint/2010/main" val="303112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6858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Functions to Customize the Result Set (Contd.)</a:t>
            </a:r>
          </a:p>
        </p:txBody>
      </p:sp>
      <p:pic>
        <p:nvPicPr>
          <p:cNvPr id="4099"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098800"/>
            <a:ext cx="20462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ular Callout 7"/>
          <p:cNvSpPr>
            <a:spLocks noChangeArrowheads="1"/>
          </p:cNvSpPr>
          <p:nvPr/>
        </p:nvSpPr>
        <p:spPr bwMode="auto">
          <a:xfrm>
            <a:off x="4300538" y="1955800"/>
            <a:ext cx="4572000" cy="1366838"/>
          </a:xfrm>
          <a:prstGeom prst="wedgeRectCallout">
            <a:avLst>
              <a:gd name="adj1" fmla="val -64632"/>
              <a:gd name="adj2" fmla="val 79641"/>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dirty="0">
              <a:solidFill>
                <a:schemeClr val="lt1"/>
              </a:solidFill>
              <a:latin typeface="+mn-lt"/>
              <a:cs typeface="+mn-cs"/>
            </a:endParaRPr>
          </a:p>
        </p:txBody>
      </p:sp>
      <p:sp>
        <p:nvSpPr>
          <p:cNvPr id="4101" name="TextBox 5"/>
          <p:cNvSpPr txBox="1">
            <a:spLocks noChangeArrowheads="1"/>
          </p:cNvSpPr>
          <p:nvPr/>
        </p:nvSpPr>
        <p:spPr bwMode="auto">
          <a:xfrm>
            <a:off x="4267200" y="1971675"/>
            <a:ext cx="4648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20000"/>
                </a:solidFill>
                <a:latin typeface="Arial" pitchFamily="34" charset="0"/>
              </a:rPr>
              <a:t>Customization includes changing the format of the string or date values or performing calculations on the numeric values in the result set. </a:t>
            </a:r>
          </a:p>
        </p:txBody>
      </p:sp>
    </p:spTree>
    <p:extLst>
      <p:ext uri="{BB962C8B-B14F-4D97-AF65-F5344CB8AC3E}">
        <p14:creationId xmlns:p14="http://schemas.microsoft.com/office/powerpoint/2010/main" val="17488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pitchFamily="34" charset="0"/>
                <a:cs typeface="Times New Roman" pitchFamily="18" charset="0"/>
              </a:rPr>
              <a:t>SQL Server provides the following in-built functions to customize the result set:</a:t>
            </a:r>
          </a:p>
          <a:p>
            <a:pPr lvl="1" eaLnBrk="1" hangingPunct="1">
              <a:buFontTx/>
              <a:buBlip>
                <a:blip r:embed="rId4"/>
              </a:buBlip>
              <a:defRPr/>
            </a:pPr>
            <a:r>
              <a:rPr lang="en-US" sz="1800" kern="1200" dirty="0">
                <a:solidFill>
                  <a:schemeClr val="accent2"/>
                </a:solidFill>
                <a:latin typeface="Arial" charset="0"/>
                <a:ea typeface="+mn-ea"/>
                <a:cs typeface="Times New Roman" pitchFamily="18" charset="0"/>
              </a:rPr>
              <a:t>String functions</a:t>
            </a:r>
          </a:p>
          <a:p>
            <a:pPr lvl="1" eaLnBrk="1" hangingPunct="1">
              <a:buFontTx/>
              <a:buBlip>
                <a:blip r:embed="rId4"/>
              </a:buBlip>
              <a:defRPr/>
            </a:pPr>
            <a:r>
              <a:rPr lang="en-US" sz="1800" kern="1200" dirty="0">
                <a:solidFill>
                  <a:schemeClr val="accent2"/>
                </a:solidFill>
                <a:latin typeface="Arial" charset="0"/>
                <a:ea typeface="+mn-ea"/>
                <a:cs typeface="Times New Roman" pitchFamily="18" charset="0"/>
              </a:rPr>
              <a:t>Date functions</a:t>
            </a:r>
          </a:p>
          <a:p>
            <a:pPr lvl="1" eaLnBrk="1" hangingPunct="1">
              <a:buFontTx/>
              <a:buBlip>
                <a:blip r:embed="rId4"/>
              </a:buBlip>
              <a:defRPr/>
            </a:pPr>
            <a:r>
              <a:rPr lang="en-US" sz="1800" kern="1200" dirty="0">
                <a:solidFill>
                  <a:schemeClr val="accent2"/>
                </a:solidFill>
                <a:latin typeface="Arial" charset="0"/>
                <a:ea typeface="+mn-ea"/>
                <a:cs typeface="Times New Roman" pitchFamily="18" charset="0"/>
              </a:rPr>
              <a:t>Mathematical functions</a:t>
            </a:r>
          </a:p>
          <a:p>
            <a:pPr lvl="1" eaLnBrk="1" hangingPunct="1">
              <a:buFontTx/>
              <a:buBlip>
                <a:blip r:embed="rId4"/>
              </a:buBlip>
              <a:defRPr/>
            </a:pPr>
            <a:r>
              <a:rPr lang="en-US" sz="1800" kern="1200" dirty="0">
                <a:solidFill>
                  <a:schemeClr val="accent2"/>
                </a:solidFill>
                <a:latin typeface="Arial" charset="0"/>
                <a:ea typeface="+mn-ea"/>
                <a:cs typeface="Times New Roman" pitchFamily="18" charset="0"/>
              </a:rPr>
              <a:t>Ranking functions</a:t>
            </a:r>
          </a:p>
          <a:p>
            <a:pPr lvl="1" eaLnBrk="1" hangingPunct="1">
              <a:buFontTx/>
              <a:buBlip>
                <a:blip r:embed="rId4"/>
              </a:buBlip>
              <a:defRPr/>
            </a:pPr>
            <a:r>
              <a:rPr lang="en-US" sz="1800" kern="1200" dirty="0">
                <a:solidFill>
                  <a:schemeClr val="accent2"/>
                </a:solidFill>
                <a:latin typeface="Arial" charset="0"/>
                <a:ea typeface="+mn-ea"/>
                <a:cs typeface="Times New Roman" pitchFamily="18" charset="0"/>
              </a:rPr>
              <a:t>System functions</a:t>
            </a:r>
          </a:p>
          <a:p>
            <a:pPr eaLnBrk="1" hangingPunct="1">
              <a:buFontTx/>
              <a:buBlip>
                <a:blip r:embed="rId3"/>
              </a:buBlip>
              <a:defRPr/>
            </a:pPr>
            <a:endParaRPr lang="en-US" sz="2000" dirty="0">
              <a:solidFill>
                <a:schemeClr val="accent2"/>
              </a:solidFill>
              <a:latin typeface="Arial" pitchFamily="34" charset="0"/>
              <a:cs typeface="Times New Roman" pitchFamily="18" charset="0"/>
            </a:endParaRPr>
          </a:p>
        </p:txBody>
      </p:sp>
      <p:sp>
        <p:nvSpPr>
          <p:cNvPr id="512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Functions to Customize the Result Set (Contd.)</a:t>
            </a:r>
          </a:p>
        </p:txBody>
      </p:sp>
    </p:spTree>
    <p:extLst>
      <p:ext uri="{BB962C8B-B14F-4D97-AF65-F5344CB8AC3E}">
        <p14:creationId xmlns:p14="http://schemas.microsoft.com/office/powerpoint/2010/main" val="142190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a:solidFill>
                  <a:schemeClr val="accent2"/>
                </a:solidFill>
                <a:latin typeface="Arial" charset="0"/>
                <a:cs typeface="Times New Roman" pitchFamily="18" charset="0"/>
              </a:rPr>
              <a:t>String functions:</a:t>
            </a:r>
          </a:p>
          <a:p>
            <a:pPr lvl="1" eaLnBrk="1" hangingPunct="1">
              <a:buFontTx/>
              <a:buBlip>
                <a:blip r:embed="rId4"/>
              </a:buBlip>
              <a:defRPr/>
            </a:pPr>
            <a:r>
              <a:rPr lang="en-US" sz="1800" kern="1200" dirty="0">
                <a:solidFill>
                  <a:schemeClr val="accent2"/>
                </a:solidFill>
                <a:latin typeface="Arial" pitchFamily="34" charset="0"/>
                <a:ea typeface="+mn-ea"/>
                <a:cs typeface="Times New Roman" pitchFamily="18" charset="0"/>
              </a:rPr>
              <a:t>Are used to manipulate the string values in the result set.</a:t>
            </a:r>
          </a:p>
          <a:p>
            <a:pPr lvl="1" eaLnBrk="1" hangingPunct="1">
              <a:buFontTx/>
              <a:buBlip>
                <a:blip r:embed="rId4"/>
              </a:buBlip>
              <a:defRPr/>
            </a:pPr>
            <a:r>
              <a:rPr lang="en-US" sz="1800" kern="1200" dirty="0">
                <a:solidFill>
                  <a:schemeClr val="accent2"/>
                </a:solidFill>
                <a:latin typeface="Arial" pitchFamily="34" charset="0"/>
                <a:ea typeface="+mn-ea"/>
                <a:cs typeface="Times New Roman" pitchFamily="18" charset="0"/>
              </a:rPr>
              <a:t>Are used with the char and </a:t>
            </a:r>
            <a:r>
              <a:rPr lang="en-US" sz="1800" kern="1200" dirty="0" err="1">
                <a:solidFill>
                  <a:schemeClr val="accent2"/>
                </a:solidFill>
                <a:latin typeface="Arial" pitchFamily="34" charset="0"/>
                <a:ea typeface="+mn-ea"/>
                <a:cs typeface="Times New Roman" pitchFamily="18" charset="0"/>
              </a:rPr>
              <a:t>varchar</a:t>
            </a:r>
            <a:r>
              <a:rPr lang="en-US" sz="1800" kern="1200" dirty="0">
                <a:solidFill>
                  <a:schemeClr val="accent2"/>
                </a:solidFill>
                <a:latin typeface="Arial" pitchFamily="34" charset="0"/>
                <a:ea typeface="+mn-ea"/>
                <a:cs typeface="Times New Roman" pitchFamily="18" charset="0"/>
              </a:rPr>
              <a:t> data types. </a:t>
            </a:r>
          </a:p>
          <a:p>
            <a:pPr lvl="1" eaLnBrk="1" hangingPunct="1">
              <a:buFontTx/>
              <a:buBlip>
                <a:blip r:embed="rId4"/>
              </a:buBlip>
              <a:defRPr/>
            </a:pPr>
            <a:r>
              <a:rPr lang="en-US" sz="1800" kern="1200" dirty="0">
                <a:solidFill>
                  <a:schemeClr val="accent2"/>
                </a:solidFill>
                <a:latin typeface="Arial" pitchFamily="34" charset="0"/>
                <a:ea typeface="+mn-ea"/>
                <a:cs typeface="Times New Roman" pitchFamily="18" charset="0"/>
              </a:rPr>
              <a:t>Syntax:</a:t>
            </a:r>
          </a:p>
          <a:p>
            <a:pPr lvl="2" eaLnBrk="1" hangingPunct="1">
              <a:buFontTx/>
              <a:buNone/>
              <a:defRPr/>
            </a:pPr>
            <a:r>
              <a:rPr lang="en-IN" sz="1400" kern="1200" dirty="0">
                <a:solidFill>
                  <a:schemeClr val="accent2"/>
                </a:solidFill>
                <a:latin typeface="Arial" pitchFamily="34" charset="0"/>
                <a:ea typeface="+mn-ea"/>
                <a:cs typeface="Times New Roman" pitchFamily="18" charset="0"/>
              </a:rPr>
              <a:t>	</a:t>
            </a:r>
            <a:r>
              <a:rPr lang="en-IN" sz="1600" kern="1200" dirty="0">
                <a:solidFill>
                  <a:schemeClr val="accent2"/>
                </a:solidFill>
                <a:latin typeface="Courier New" pitchFamily="49" charset="0"/>
                <a:ea typeface="+mn-ea"/>
                <a:cs typeface="Courier New" pitchFamily="49" charset="0"/>
              </a:rPr>
              <a:t>SELECT </a:t>
            </a:r>
            <a:r>
              <a:rPr lang="en-IN" sz="1600" kern="1200" dirty="0" err="1">
                <a:solidFill>
                  <a:schemeClr val="accent2"/>
                </a:solidFill>
                <a:latin typeface="Courier New" pitchFamily="49" charset="0"/>
                <a:ea typeface="+mn-ea"/>
                <a:cs typeface="Courier New" pitchFamily="49" charset="0"/>
              </a:rPr>
              <a:t>function_name</a:t>
            </a:r>
            <a:r>
              <a:rPr lang="en-IN" sz="1600" kern="1200" dirty="0">
                <a:solidFill>
                  <a:schemeClr val="accent2"/>
                </a:solidFill>
                <a:latin typeface="Courier New" pitchFamily="49" charset="0"/>
                <a:ea typeface="+mn-ea"/>
                <a:cs typeface="Courier New" pitchFamily="49" charset="0"/>
              </a:rPr>
              <a:t> </a:t>
            </a:r>
            <a:r>
              <a:rPr lang="en-IN" sz="1600" dirty="0">
                <a:solidFill>
                  <a:schemeClr val="accent2"/>
                </a:solidFill>
                <a:latin typeface="Courier New" pitchFamily="49" charset="0"/>
                <a:cs typeface="Courier New" pitchFamily="49" charset="0"/>
              </a:rPr>
              <a:t>(parameters) </a:t>
            </a:r>
          </a:p>
          <a:p>
            <a:pPr lvl="2" eaLnBrk="1" hangingPunct="1">
              <a:buFontTx/>
              <a:buNone/>
              <a:defRPr/>
            </a:pPr>
            <a:r>
              <a:rPr lang="en-IN" sz="1600" dirty="0">
                <a:solidFill>
                  <a:schemeClr val="accent2"/>
                </a:solidFill>
                <a:latin typeface="Courier New" pitchFamily="49" charset="0"/>
                <a:cs typeface="Courier New" pitchFamily="49" charset="0"/>
              </a:rPr>
              <a:t>PARAMETER IS YOUR COLUMN NAME.</a:t>
            </a:r>
          </a:p>
        </p:txBody>
      </p:sp>
      <p:sp>
        <p:nvSpPr>
          <p:cNvPr id="6147"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String Functions</a:t>
            </a:r>
          </a:p>
        </p:txBody>
      </p:sp>
    </p:spTree>
    <p:extLst>
      <p:ext uri="{BB962C8B-B14F-4D97-AF65-F5344CB8AC3E}">
        <p14:creationId xmlns:p14="http://schemas.microsoft.com/office/powerpoint/2010/main" val="365023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kern="1200" dirty="0">
                <a:solidFill>
                  <a:schemeClr val="accent2"/>
                </a:solidFill>
                <a:latin typeface="Arial" pitchFamily="34" charset="0"/>
                <a:ea typeface="+mn-ea"/>
                <a:cs typeface="Times New Roman" pitchFamily="18" charset="0"/>
              </a:rPr>
              <a:t>The following table lists some of the string functions provided by SQL Server.</a:t>
            </a:r>
          </a:p>
          <a:p>
            <a:pPr marL="342900" lvl="1" indent="-342900" eaLnBrk="1" hangingPunct="1">
              <a:buFontTx/>
              <a:buBlip>
                <a:blip r:embed="rId4"/>
              </a:buBlip>
              <a:defRPr/>
            </a:pPr>
            <a:endParaRPr lang="en-US" sz="20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7171"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String Functions (Contd.)</a:t>
            </a:r>
          </a:p>
        </p:txBody>
      </p:sp>
      <p:graphicFrame>
        <p:nvGraphicFramePr>
          <p:cNvPr id="158137" name="Group 441"/>
          <p:cNvGraphicFramePr>
            <a:graphicFrameLocks noGrp="1"/>
          </p:cNvGraphicFramePr>
          <p:nvPr/>
        </p:nvGraphicFramePr>
        <p:xfrm>
          <a:off x="2286000" y="2597150"/>
          <a:ext cx="6477001" cy="3600484"/>
        </p:xfrm>
        <a:graphic>
          <a:graphicData uri="http://schemas.openxmlformats.org/drawingml/2006/table">
            <a:tbl>
              <a:tblPr/>
              <a:tblGrid>
                <a:gridCol w="1371601">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135269">
                  <a:extLst>
                    <a:ext uri="{9D8B030D-6E8A-4147-A177-3AD203B41FA5}">
                      <a16:colId xmlns:a16="http://schemas.microsoft.com/office/drawing/2014/main" val="20002"/>
                    </a:ext>
                  </a:extLst>
                </a:gridCol>
                <a:gridCol w="2065131">
                  <a:extLst>
                    <a:ext uri="{9D8B030D-6E8A-4147-A177-3AD203B41FA5}">
                      <a16:colId xmlns:a16="http://schemas.microsoft.com/office/drawing/2014/main" val="20003"/>
                    </a:ext>
                  </a:extLst>
                </a:gridCol>
              </a:tblGrid>
              <a:tr h="3086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Function name</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Parameters</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Example</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Description</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char</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integer_expression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char(65)</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'A', the character equivalent of the ASCII code value</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left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integer_expression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left ('RICHARD',4)</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'RICH', which is a part of the character string equal in size to the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integer_expression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characters from the left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len</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len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('RICHARD')</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7, the number of characters in the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512">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ltrim</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ltrim</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    RICHARD')</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'RICHARD' without leading spaces. It removes leading blanks from the character expression</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634">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reverse</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reverse ('ACTION')</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'NOITCA', the reverse of the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5594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2413" y="1600200"/>
            <a:ext cx="7313612"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kern="1200" dirty="0">
                <a:solidFill>
                  <a:schemeClr val="accent2"/>
                </a:solidFill>
                <a:latin typeface="Arial" pitchFamily="34" charset="0"/>
                <a:cs typeface="Times New Roman" pitchFamily="18" charset="0"/>
              </a:rPr>
              <a:t>For example:</a:t>
            </a:r>
          </a:p>
          <a:p>
            <a:pPr marL="1200150" lvl="3" indent="-342900" eaLnBrk="1" hangingPunct="1">
              <a:buFontTx/>
              <a:buNone/>
              <a:defRPr/>
            </a:pPr>
            <a:r>
              <a:rPr lang="en-IN" sz="1200" dirty="0">
                <a:solidFill>
                  <a:schemeClr val="accent2"/>
                </a:solidFill>
                <a:latin typeface="Arial" charset="0"/>
                <a:cs typeface="Times New Roman" pitchFamily="18" charset="0"/>
              </a:rPr>
              <a:t>	</a:t>
            </a:r>
            <a:r>
              <a:rPr lang="en-IN" sz="1600" dirty="0">
                <a:solidFill>
                  <a:schemeClr val="accent2"/>
                </a:solidFill>
                <a:latin typeface="Courier New" pitchFamily="49" charset="0"/>
                <a:cs typeface="Courier New" pitchFamily="49" charset="0"/>
              </a:rPr>
              <a:t>SELECT Name = Title + ' ' + left(FirstName,1) + '. ' + </a:t>
            </a:r>
            <a:r>
              <a:rPr lang="en-IN" sz="1600" dirty="0" err="1">
                <a:solidFill>
                  <a:schemeClr val="accent2"/>
                </a:solidFill>
                <a:latin typeface="Courier New" pitchFamily="49" charset="0"/>
                <a:cs typeface="Courier New" pitchFamily="49" charset="0"/>
              </a:rPr>
              <a:t>LastName</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EmailAddress</a:t>
            </a:r>
            <a:r>
              <a:rPr lang="en-IN" sz="1600" dirty="0">
                <a:solidFill>
                  <a:schemeClr val="accent2"/>
                </a:solidFill>
                <a:latin typeface="Courier New" pitchFamily="49" charset="0"/>
                <a:cs typeface="Courier New" pitchFamily="49" charset="0"/>
              </a:rPr>
              <a:t> FROM </a:t>
            </a:r>
            <a:r>
              <a:rPr lang="en-IN" sz="1600" dirty="0" err="1">
                <a:solidFill>
                  <a:schemeClr val="accent2"/>
                </a:solidFill>
                <a:latin typeface="Courier New" pitchFamily="49" charset="0"/>
                <a:cs typeface="Courier New" pitchFamily="49" charset="0"/>
              </a:rPr>
              <a:t>Person.Contact</a:t>
            </a:r>
            <a:endParaRPr lang="en-US" sz="1600" dirty="0">
              <a:solidFill>
                <a:schemeClr val="accent2"/>
              </a:solidFill>
              <a:latin typeface="Courier New" pitchFamily="49" charset="0"/>
              <a:cs typeface="Courier New" pitchFamily="49" charset="0"/>
            </a:endParaRPr>
          </a:p>
          <a:p>
            <a:pPr lvl="2" eaLnBrk="1" hangingPunct="1">
              <a:buFontTx/>
              <a:buBlip>
                <a:blip r:embed="rId3"/>
              </a:buBlip>
              <a:defRPr/>
            </a:pPr>
            <a:endParaRPr lang="en-US" sz="1600" dirty="0">
              <a:solidFill>
                <a:schemeClr val="accent2"/>
              </a:solidFill>
              <a:latin typeface="Courier New" pitchFamily="49" charset="0"/>
              <a:cs typeface="Courier New" pitchFamily="49" charset="0"/>
            </a:endParaRPr>
          </a:p>
          <a:p>
            <a:pPr lvl="2" eaLnBrk="1" hangingPunct="1">
              <a:buFontTx/>
              <a:buNone/>
              <a:defRPr/>
            </a:pPr>
            <a:endParaRPr lang="en-US" sz="1600" dirty="0">
              <a:solidFill>
                <a:schemeClr val="accent2"/>
              </a:solidFill>
              <a:latin typeface="Courier New" pitchFamily="49" charset="0"/>
              <a:cs typeface="Courier New" pitchFamily="49" charset="0"/>
            </a:endParaRPr>
          </a:p>
        </p:txBody>
      </p:sp>
      <p:sp>
        <p:nvSpPr>
          <p:cNvPr id="8195"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String Functions (Contd.)</a:t>
            </a:r>
          </a:p>
        </p:txBody>
      </p:sp>
      <p:sp>
        <p:nvSpPr>
          <p:cNvPr id="5" name="Down Arrow 4"/>
          <p:cNvSpPr/>
          <p:nvPr/>
        </p:nvSpPr>
        <p:spPr>
          <a:xfrm flipH="1">
            <a:off x="5400675" y="2854325"/>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5629275" y="2930525"/>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102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733800"/>
            <a:ext cx="4781550"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93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0246"/>
                                        </p:tgtEl>
                                        <p:attrNameLst>
                                          <p:attrName>style.visibility</p:attrName>
                                        </p:attrNameLst>
                                      </p:cBhvr>
                                      <p:to>
                                        <p:strVal val="visible"/>
                                      </p:to>
                                    </p:set>
                                    <p:animEffect transition="in" filter="checkerboard(across)">
                                      <p:cBhvr>
                                        <p:cTn id="14"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a:solidFill>
                  <a:schemeClr val="accent2"/>
                </a:solidFill>
                <a:latin typeface="Arial" charset="0"/>
                <a:cs typeface="Times New Roman" pitchFamily="18" charset="0"/>
              </a:rPr>
              <a:t>Date functions are used to manipulate date and time values.</a:t>
            </a:r>
          </a:p>
          <a:p>
            <a:pPr marL="342900" lvl="1" indent="-342900" eaLnBrk="1" hangingPunct="1">
              <a:buFontTx/>
              <a:buBlip>
                <a:blip r:embed="rId3"/>
              </a:buBlip>
              <a:defRPr/>
            </a:pPr>
            <a:r>
              <a:rPr lang="en-US" sz="2000" kern="1200" dirty="0">
                <a:solidFill>
                  <a:schemeClr val="accent2"/>
                </a:solidFill>
                <a:latin typeface="Arial" pitchFamily="34" charset="0"/>
                <a:cs typeface="Times New Roman" pitchFamily="18" charset="0"/>
              </a:rPr>
              <a:t>The following table lists some of the date functions provided by SQL Server.</a:t>
            </a: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a:buFontTx/>
              <a:buNone/>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Date Functions</a:t>
            </a:r>
          </a:p>
        </p:txBody>
      </p:sp>
      <p:graphicFrame>
        <p:nvGraphicFramePr>
          <p:cNvPr id="4" name="Group 441"/>
          <p:cNvGraphicFramePr>
            <a:graphicFrameLocks noGrp="1"/>
          </p:cNvGraphicFramePr>
          <p:nvPr/>
        </p:nvGraphicFramePr>
        <p:xfrm>
          <a:off x="2514600" y="2895600"/>
          <a:ext cx="5867400" cy="2971801"/>
        </p:xfrm>
        <a:graphic>
          <a:graphicData uri="http://schemas.openxmlformats.org/drawingml/2006/table">
            <a:tbl>
              <a:tblPr/>
              <a:tblGrid>
                <a:gridCol w="1020417">
                  <a:extLst>
                    <a:ext uri="{9D8B030D-6E8A-4147-A177-3AD203B41FA5}">
                      <a16:colId xmlns:a16="http://schemas.microsoft.com/office/drawing/2014/main" val="20000"/>
                    </a:ext>
                  </a:extLst>
                </a:gridCol>
                <a:gridCol w="1360557">
                  <a:extLst>
                    <a:ext uri="{9D8B030D-6E8A-4147-A177-3AD203B41FA5}">
                      <a16:colId xmlns:a16="http://schemas.microsoft.com/office/drawing/2014/main" val="20001"/>
                    </a:ext>
                  </a:extLst>
                </a:gridCol>
                <a:gridCol w="1615661">
                  <a:extLst>
                    <a:ext uri="{9D8B030D-6E8A-4147-A177-3AD203B41FA5}">
                      <a16:colId xmlns:a16="http://schemas.microsoft.com/office/drawing/2014/main" val="20002"/>
                    </a:ext>
                  </a:extLst>
                </a:gridCol>
                <a:gridCol w="1870765">
                  <a:extLst>
                    <a:ext uri="{9D8B030D-6E8A-4147-A177-3AD203B41FA5}">
                      <a16:colId xmlns:a16="http://schemas.microsoft.com/office/drawing/2014/main" val="20003"/>
                    </a:ext>
                  </a:extLst>
                </a:gridCol>
              </a:tblGrid>
              <a:tr h="505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Function name</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Parameters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Example</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Description</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6734">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dateadd</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(date part, number, 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dateadd</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(mm, 3,’2009-01-01’)</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2009-04-01, adds 3 months to the 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8978">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datename</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(date part, 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datename</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(month, convert(datetime,'2005-06-06'))</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June, date part from the listed date as a character value)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3744">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getdate</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No Parameters</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getdate()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current date and time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734">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day</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day('2009-01-05')</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5, an integer, which represents the day</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9046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kern="1200" dirty="0">
                <a:solidFill>
                  <a:schemeClr val="accent2"/>
                </a:solidFill>
                <a:latin typeface="Arial" pitchFamily="34" charset="0"/>
                <a:cs typeface="Times New Roman" pitchFamily="18" charset="0"/>
              </a:rPr>
              <a:t>The following SQL query uses </a:t>
            </a:r>
            <a:r>
              <a:rPr lang="en-US" sz="2000" kern="1200" dirty="0" err="1">
                <a:solidFill>
                  <a:schemeClr val="accent2"/>
                </a:solidFill>
                <a:latin typeface="Arial" pitchFamily="34" charset="0"/>
                <a:cs typeface="Times New Roman" pitchFamily="18" charset="0"/>
              </a:rPr>
              <a:t>datename</a:t>
            </a:r>
            <a:r>
              <a:rPr lang="en-US" sz="2000" kern="1200" dirty="0">
                <a:solidFill>
                  <a:schemeClr val="accent2"/>
                </a:solidFill>
                <a:latin typeface="Arial" pitchFamily="34" charset="0"/>
                <a:cs typeface="Times New Roman" pitchFamily="18" charset="0"/>
              </a:rPr>
              <a:t>() and </a:t>
            </a:r>
            <a:r>
              <a:rPr lang="en-US" sz="2000" kern="1200" dirty="0" err="1">
                <a:solidFill>
                  <a:schemeClr val="accent2"/>
                </a:solidFill>
                <a:latin typeface="Arial" pitchFamily="34" charset="0"/>
                <a:cs typeface="Times New Roman" pitchFamily="18" charset="0"/>
              </a:rPr>
              <a:t>datepart</a:t>
            </a:r>
            <a:r>
              <a:rPr lang="en-US" sz="2000" kern="1200" dirty="0">
                <a:solidFill>
                  <a:schemeClr val="accent2"/>
                </a:solidFill>
                <a:latin typeface="Arial" pitchFamily="34" charset="0"/>
                <a:cs typeface="Times New Roman" pitchFamily="18" charset="0"/>
              </a:rPr>
              <a:t>() functions to retrieve the month name and year from a given date:</a:t>
            </a:r>
          </a:p>
          <a:p>
            <a:pPr marL="742950" lvl="2" indent="-342900" eaLnBrk="1" hangingPunct="1">
              <a:buFontTx/>
              <a:buNone/>
              <a:defRPr/>
            </a:pPr>
            <a:r>
              <a:rPr lang="en-US" sz="1200" kern="1200" dirty="0">
                <a:solidFill>
                  <a:schemeClr val="accent2"/>
                </a:solidFill>
                <a:latin typeface="Courier New" pitchFamily="49" charset="0"/>
                <a:cs typeface="Courier New" pitchFamily="49" charset="0"/>
              </a:rPr>
              <a:t>	</a:t>
            </a:r>
            <a:r>
              <a:rPr lang="en-US" sz="1600" kern="1200" dirty="0">
                <a:solidFill>
                  <a:schemeClr val="accent2"/>
                </a:solidFill>
                <a:latin typeface="Courier New" pitchFamily="49" charset="0"/>
                <a:cs typeface="Courier New" pitchFamily="49" charset="0"/>
              </a:rPr>
              <a:t>SELECT </a:t>
            </a:r>
            <a:r>
              <a:rPr lang="en-US" sz="1600" kern="1200" dirty="0" err="1">
                <a:solidFill>
                  <a:schemeClr val="accent2"/>
                </a:solidFill>
                <a:latin typeface="Courier New" pitchFamily="49" charset="0"/>
                <a:cs typeface="Courier New" pitchFamily="49" charset="0"/>
              </a:rPr>
              <a:t>EmployeeID</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datename</a:t>
            </a:r>
            <a:r>
              <a:rPr lang="en-US" sz="1600" kern="1200" dirty="0">
                <a:solidFill>
                  <a:schemeClr val="accent2"/>
                </a:solidFill>
                <a:latin typeface="Courier New" pitchFamily="49" charset="0"/>
                <a:cs typeface="Courier New" pitchFamily="49" charset="0"/>
              </a:rPr>
              <a:t>(mm, </a:t>
            </a:r>
            <a:r>
              <a:rPr lang="en-US" sz="1600" kern="1200" dirty="0" err="1">
                <a:solidFill>
                  <a:schemeClr val="accent2"/>
                </a:solidFill>
                <a:latin typeface="Courier New" pitchFamily="49" charset="0"/>
                <a:cs typeface="Courier New" pitchFamily="49" charset="0"/>
              </a:rPr>
              <a:t>hiredate</a:t>
            </a:r>
            <a:r>
              <a:rPr lang="en-US" sz="1600" kern="1200" dirty="0">
                <a:solidFill>
                  <a:schemeClr val="accent2"/>
                </a:solidFill>
                <a:latin typeface="Courier New" pitchFamily="49" charset="0"/>
                <a:cs typeface="Courier New" pitchFamily="49" charset="0"/>
              </a:rPr>
              <a:t>)+ ', ' + convert(</a:t>
            </a:r>
            <a:r>
              <a:rPr lang="en-US" sz="1600" kern="1200" dirty="0" err="1">
                <a:solidFill>
                  <a:schemeClr val="accent2"/>
                </a:solidFill>
                <a:latin typeface="Courier New" pitchFamily="49" charset="0"/>
                <a:cs typeface="Courier New" pitchFamily="49" charset="0"/>
              </a:rPr>
              <a:t>varchar</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datepart</a:t>
            </a:r>
            <a:r>
              <a:rPr lang="en-US" sz="1600" kern="1200" dirty="0">
                <a:solidFill>
                  <a:schemeClr val="accent2"/>
                </a:solidFill>
                <a:latin typeface="Courier New" pitchFamily="49" charset="0"/>
                <a:cs typeface="Courier New" pitchFamily="49" charset="0"/>
              </a:rPr>
              <a:t>(</a:t>
            </a:r>
            <a:r>
              <a:rPr lang="en-US" sz="1600" kern="1200" dirty="0" err="1">
                <a:solidFill>
                  <a:schemeClr val="accent2"/>
                </a:solidFill>
                <a:latin typeface="Courier New" pitchFamily="49" charset="0"/>
                <a:cs typeface="Courier New" pitchFamily="49" charset="0"/>
              </a:rPr>
              <a:t>yyyy</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hiredate</a:t>
            </a:r>
            <a:r>
              <a:rPr lang="en-US" sz="1600" kern="1200" dirty="0">
                <a:solidFill>
                  <a:schemeClr val="accent2"/>
                </a:solidFill>
                <a:latin typeface="Courier New" pitchFamily="49" charset="0"/>
                <a:cs typeface="Courier New" pitchFamily="49" charset="0"/>
              </a:rPr>
              <a:t>)) as 'Joining' FROM HumanResources.Employee</a:t>
            </a:r>
          </a:p>
          <a:p>
            <a:pPr marL="342900" lvl="1" indent="-342900" eaLnBrk="1" hangingPunct="1">
              <a:buFontTx/>
              <a:buBlip>
                <a:blip r:embed="rId3"/>
              </a:buBlip>
              <a:defRPr/>
            </a:pPr>
            <a:endParaRPr lang="en-US" sz="2000" kern="1200" dirty="0">
              <a:solidFill>
                <a:schemeClr val="accent2"/>
              </a:solidFill>
              <a:latin typeface="Arial" pitchFamily="34"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a:buFontTx/>
              <a:buNone/>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10243"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Date Functions (Contd.)</a:t>
            </a:r>
          </a:p>
        </p:txBody>
      </p:sp>
      <p:sp>
        <p:nvSpPr>
          <p:cNvPr id="6" name="Down Arrow 5"/>
          <p:cNvSpPr/>
          <p:nvPr/>
        </p:nvSpPr>
        <p:spPr>
          <a:xfrm flipH="1">
            <a:off x="5105400" y="3429000"/>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5334000" y="3505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410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67175"/>
            <a:ext cx="4781550"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881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4102"/>
                                        </p:tgtEl>
                                        <p:attrNameLst>
                                          <p:attrName>style.visibility</p:attrName>
                                        </p:attrNameLst>
                                      </p:cBhvr>
                                      <p:to>
                                        <p:strVal val="visible"/>
                                      </p:to>
                                    </p:set>
                                    <p:animEffect transition="in" filter="checkerboard(across)">
                                      <p:cBhvr>
                                        <p:cTn id="14"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127</TotalTime>
  <Words>973</Words>
  <Application>Microsoft Office PowerPoint</Application>
  <PresentationFormat>On-screen Show (4:3)</PresentationFormat>
  <Paragraphs>115</Paragraphs>
  <Slides>10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Courier New</vt:lpstr>
      <vt:lpstr>Lucida Sans Unicode</vt:lpstr>
      <vt:lpstr>Tahoma</vt:lpstr>
      <vt:lpstr>Times New Roman</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Sangahi, Lovely</cp:lastModifiedBy>
  <cp:revision>3</cp:revision>
  <dcterms:created xsi:type="dcterms:W3CDTF">2015-10-16T00:25:00Z</dcterms:created>
  <dcterms:modified xsi:type="dcterms:W3CDTF">2024-01-19T09:32:34Z</dcterms:modified>
</cp:coreProperties>
</file>