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EE4C2-8119-4DA5-9EB6-E6B875C760E2}" type="datetimeFigureOut">
              <a:rPr lang="en-IN" smtClean="0"/>
              <a:t>21-11-2016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0E0617-31E0-401F-A74B-A6EC1F4C5336}" type="slidenum">
              <a:rPr lang="en-IN" smtClean="0"/>
              <a:t>‹#›</a:t>
            </a:fld>
            <a:endParaRPr lang="en-IN"/>
          </a:p>
        </p:txBody>
      </p:sp>
    </p:spTree>
    <p:extLst>
      <p:ext uri="{BB962C8B-B14F-4D97-AF65-F5344CB8AC3E}">
        <p14:creationId xmlns:p14="http://schemas.microsoft.com/office/powerpoint/2010/main" val="1391051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8E7BB4D0-B619-4B5E-BB19-09D448146A2D}" type="slidenum">
              <a:rPr lang="en-US" smtClean="0"/>
              <a:pPr>
                <a:defRPr/>
              </a:pPr>
              <a:t>2</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Explain the purpose of using mathematical functions. Then, describe some of the math functions provided by SQL Server 2005. The slide lists only the frequently used math functions. You can also discuss other math functions given in SG.</a:t>
            </a:r>
          </a:p>
          <a:p>
            <a:pPr marL="228600" indent="-228600"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7CBAF67F-CC2A-48BB-9C59-034F1A71A8A7}" type="slidenum">
              <a:rPr lang="en-US" sz="1200"/>
              <a:pPr algn="r" eaLnBrk="1" hangingPunct="1"/>
              <a:t>12</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DF4DE6AD-EAEF-4A6B-B06E-AAA24A6A11C4}" type="slidenum">
              <a:rPr lang="en-US" smtClean="0"/>
              <a:pPr>
                <a:defRPr/>
              </a:pPr>
              <a:t>13</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57324DFA-7FE0-4BB2-9985-9926DF091358}" type="slidenum">
              <a:rPr lang="en-US" smtClean="0"/>
              <a:pPr>
                <a:defRPr/>
              </a:pPr>
              <a:t>14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F322445C-5918-4734-BFAD-C0BFDC3FF004}" type="slidenum">
              <a:rPr lang="en-US" smtClean="0"/>
              <a:pPr>
                <a:defRPr/>
              </a:pPr>
              <a:t>15</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AC8B57AF-2F74-498D-9E71-9859E54C1350}" type="slidenum">
              <a:rPr lang="en-US" smtClean="0"/>
              <a:pPr>
                <a:defRPr/>
              </a:pPr>
              <a:t>16</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52CAE1D0-8FFD-470A-820D-1EA2F1E4067F}" type="slidenum">
              <a:rPr lang="en-US" smtClean="0"/>
              <a:pPr>
                <a:defRPr/>
              </a:pPr>
              <a:t>17</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B5AFA270-C0E6-4AD2-B266-2C32A30E7D3D}" type="slidenum">
              <a:rPr lang="en-US" smtClean="0"/>
              <a:pPr>
                <a:defRPr/>
              </a:pPr>
              <a:t>18</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20557380-92F4-4ACA-9457-6B51CD4AD1DB}" type="slidenum">
              <a:rPr lang="en-US" smtClean="0"/>
              <a:pPr>
                <a:defRPr/>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E6E21B7E-1FA1-495E-A43A-01DBC3C9897F}" type="slidenum">
              <a:rPr lang="en-US" smtClean="0"/>
              <a:pPr>
                <a:defRPr/>
              </a:pPr>
              <a:t>3</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Explain the usage of the round() function as provided in the table given in the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B2CC0F0F-CD61-4A94-9844-1F6FFA5A593D}" type="slidenum">
              <a:rPr lang="en-US" smtClean="0"/>
              <a:pPr>
                <a:defRPr/>
              </a:pPr>
              <a:t>4</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Demonstrate the example given in the slide.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0F421A38-21D2-4C8A-8F19-4EF002B7FAD6}" type="slidenum">
              <a:rPr lang="en-US" smtClean="0"/>
              <a:pPr>
                <a:defRPr/>
              </a:pPr>
              <a:t>5</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Reiterate the concepts taught earlier by asking the given question.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93F02105-239A-4FC0-9DAB-BE13506E2446}" type="slidenum">
              <a:rPr lang="en-US" smtClean="0"/>
              <a:pPr>
                <a:defRPr/>
              </a:pPr>
              <a:t>6</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Reiterate the concepts taught earlier by asking the given question.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AEBF1A72-FB3D-4135-B960-E710FF64ABED}" type="slidenum">
              <a:rPr lang="en-US" sz="1200"/>
              <a:pPr algn="r" eaLnBrk="1" hangingPunct="1"/>
              <a:t>8</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7859A38F-E6EB-45CF-9C3D-A7745726D115}" type="slidenum">
              <a:rPr lang="en-US" sz="1200"/>
              <a:pPr algn="r" eaLnBrk="1" hangingPunct="1"/>
              <a:t>9</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E5B99948-F45B-4E95-B4C4-DADE875E8BDB}" type="slidenum">
              <a:rPr lang="en-US" sz="1200"/>
              <a:pPr algn="r" eaLnBrk="1" hangingPunct="1"/>
              <a:t>10</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C84888FA-C638-42E1-B596-05A75668DAB2}" type="slidenum">
              <a:rPr lang="en-US" sz="1200"/>
              <a:pPr algn="r" eaLnBrk="1" hangingPunct="1"/>
              <a:t>11</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39798F3-4A9D-49BF-AEF3-99E3064655F7}" type="datetimeFigureOut">
              <a:rPr lang="en-IN" smtClean="0"/>
              <a:t>21-11-2016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E8B8DE2-99BD-4F42-9DB0-8E39F737682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9798F3-4A9D-49BF-AEF3-99E3064655F7}" type="datetimeFigureOut">
              <a:rPr lang="en-IN" smtClean="0"/>
              <a:t>21-11-2016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E8B8DE2-99BD-4F42-9DB0-8E39F73768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9798F3-4A9D-49BF-AEF3-99E3064655F7}" type="datetimeFigureOut">
              <a:rPr lang="en-IN" smtClean="0"/>
              <a:t>21-11-2016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E8B8DE2-99BD-4F42-9DB0-8E39F73768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9798F3-4A9D-49BF-AEF3-99E3064655F7}" type="datetimeFigureOut">
              <a:rPr lang="en-IN" smtClean="0"/>
              <a:t>21-11-2016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E8B8DE2-99BD-4F42-9DB0-8E39F737682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9798F3-4A9D-49BF-AEF3-99E3064655F7}" type="datetimeFigureOut">
              <a:rPr lang="en-IN" smtClean="0"/>
              <a:t>21-11-2016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E8B8DE2-99BD-4F42-9DB0-8E39F737682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9798F3-4A9D-49BF-AEF3-99E3064655F7}" type="datetimeFigureOut">
              <a:rPr lang="en-IN" smtClean="0"/>
              <a:t>21-11-2016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E8B8DE2-99BD-4F42-9DB0-8E39F737682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9798F3-4A9D-49BF-AEF3-99E3064655F7}" type="datetimeFigureOut">
              <a:rPr lang="en-IN" smtClean="0"/>
              <a:t>21-11-2016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E8B8DE2-99BD-4F42-9DB0-8E39F73768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39798F3-4A9D-49BF-AEF3-99E3064655F7}" type="datetimeFigureOut">
              <a:rPr lang="en-IN" smtClean="0"/>
              <a:t>21-11-2016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E8B8DE2-99BD-4F42-9DB0-8E39F737682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39798F3-4A9D-49BF-AEF3-99E3064655F7}" type="datetimeFigureOut">
              <a:rPr lang="en-IN" smtClean="0"/>
              <a:t>21-11-2016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E8B8DE2-99BD-4F42-9DB0-8E39F73768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39798F3-4A9D-49BF-AEF3-99E3064655F7}" type="datetimeFigureOut">
              <a:rPr lang="en-IN" smtClean="0"/>
              <a:t>21-11-2016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E8B8DE2-99BD-4F42-9DB0-8E39F73768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39798F3-4A9D-49BF-AEF3-99E3064655F7}" type="datetimeFigureOut">
              <a:rPr lang="en-IN" smtClean="0"/>
              <a:t>21-11-2016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E8B8DE2-99BD-4F42-9DB0-8E39F737682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39798F3-4A9D-49BF-AEF3-99E3064655F7}" type="datetimeFigureOut">
              <a:rPr lang="en-IN" smtClean="0"/>
              <a:t>21-11-2016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E8B8DE2-99BD-4F42-9DB0-8E39F73768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Use functions to customize the result set</a:t>
            </a: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GB" b="1" dirty="0">
                <a:solidFill>
                  <a:srgbClr val="FF0000"/>
                </a:solidFill>
                <a:latin typeface="Tahoma" pitchFamily="34" charset="0"/>
                <a:cs typeface="Times New Roman" pitchFamily="18" charset="0"/>
              </a:rPr>
              <a:t>Objectives</a:t>
            </a:r>
          </a:p>
        </p:txBody>
      </p:sp>
    </p:spTree>
    <p:extLst>
      <p:ext uri="{BB962C8B-B14F-4D97-AF65-F5344CB8AC3E}">
        <p14:creationId xmlns:p14="http://schemas.microsoft.com/office/powerpoint/2010/main" val="3254088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bwMode="auto">
          <a:xfrm>
            <a:off x="1830388" y="1598613"/>
            <a:ext cx="7313612" cy="76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pitchFamily="34" charset="0"/>
                <a:ea typeface="+mn-ea"/>
                <a:cs typeface="Times New Roman" pitchFamily="18" charset="0"/>
              </a:rPr>
              <a:t>The following figure displays the output of the preceding query.</a:t>
            </a:r>
          </a:p>
          <a:p>
            <a:pPr eaLnBrk="1" hangingPunct="1">
              <a:buFontTx/>
              <a:buBlip>
                <a:blip r:embed="rId4"/>
              </a:buBlip>
              <a:defRPr/>
            </a:pPr>
            <a:endParaRPr lang="en-US" sz="2000" dirty="0" smtClean="0">
              <a:solidFill>
                <a:schemeClr val="accent2"/>
              </a:solidFill>
              <a:latin typeface="Arial" charset="0"/>
              <a:cs typeface="Times New Roman" pitchFamily="18" charset="0"/>
            </a:endParaRPr>
          </a:p>
        </p:txBody>
      </p:sp>
      <p:sp>
        <p:nvSpPr>
          <p:cNvPr id="1126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Ranking Functions (Contd.)</a:t>
            </a:r>
          </a:p>
        </p:txBody>
      </p:sp>
      <p:sp>
        <p:nvSpPr>
          <p:cNvPr id="7175" name="TextBox 7"/>
          <p:cNvSpPr txBox="1">
            <a:spLocks noChangeArrowheads="1"/>
          </p:cNvSpPr>
          <p:nvPr/>
        </p:nvSpPr>
        <p:spPr bwMode="auto">
          <a:xfrm>
            <a:off x="3733800" y="5181600"/>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Displays the sequential number in a column.</a:t>
            </a:r>
          </a:p>
        </p:txBody>
      </p:sp>
      <p:pic>
        <p:nvPicPr>
          <p:cNvPr id="1126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4770438" cy="23622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rot="5400000">
            <a:off x="3238500" y="3619500"/>
            <a:ext cx="2133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85207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7175"/>
                                        </p:tgtEl>
                                        <p:attrNameLst>
                                          <p:attrName>style.visibility</p:attrName>
                                        </p:attrNameLst>
                                      </p:cBhvr>
                                      <p:to>
                                        <p:strVal val="visible"/>
                                      </p:to>
                                    </p:set>
                                    <p:animEffect transition="in" filter="checkerboard(across)">
                                      <p:cBhvr>
                                        <p:cTn id="13"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bwMode="auto">
          <a:xfrm>
            <a:off x="1830388" y="1598613"/>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pitchFamily="34" charset="0"/>
                <a:cs typeface="Times New Roman" pitchFamily="18" charset="0"/>
              </a:rPr>
              <a:t>The rank() function:</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Returns the rank of each row in a result set based on specified criteria. </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For example:</a:t>
            </a:r>
          </a:p>
          <a:p>
            <a:pPr lvl="2" eaLnBrk="1" hangingPunct="1">
              <a:buFontTx/>
              <a:buNone/>
              <a:defRPr/>
            </a:pPr>
            <a:r>
              <a:rPr lang="en-US" sz="1200" dirty="0" smtClean="0">
                <a:solidFill>
                  <a:schemeClr val="accent2"/>
                </a:solidFill>
                <a:latin typeface="Courier New" pitchFamily="49" charset="0"/>
                <a:cs typeface="Courier New" pitchFamily="49" charset="0"/>
              </a:rPr>
              <a:t>	</a:t>
            </a:r>
            <a:r>
              <a:rPr lang="en-US" sz="1600" dirty="0" smtClean="0">
                <a:solidFill>
                  <a:schemeClr val="accent2"/>
                </a:solidFill>
                <a:latin typeface="Courier New" pitchFamily="49" charset="0"/>
                <a:cs typeface="Courier New" pitchFamily="49" charset="0"/>
              </a:rPr>
              <a:t>SELECT EmployeeID, Rate, 		        rank() OVER(ORDER BY Rate </a:t>
            </a:r>
            <a:r>
              <a:rPr lang="en-US" sz="1600" dirty="0" err="1" smtClean="0">
                <a:solidFill>
                  <a:schemeClr val="accent2"/>
                </a:solidFill>
                <a:latin typeface="Courier New" pitchFamily="49" charset="0"/>
                <a:cs typeface="Courier New" pitchFamily="49" charset="0"/>
              </a:rPr>
              <a:t>desc</a:t>
            </a:r>
            <a:r>
              <a:rPr lang="en-US" sz="1600" dirty="0" smtClean="0">
                <a:solidFill>
                  <a:schemeClr val="accent2"/>
                </a:solidFill>
                <a:latin typeface="Courier New" pitchFamily="49" charset="0"/>
                <a:cs typeface="Courier New" pitchFamily="49" charset="0"/>
              </a:rPr>
              <a:t>)AS rank 	  FROM </a:t>
            </a:r>
            <a:r>
              <a:rPr lang="en-US" sz="1600" dirty="0" err="1" smtClean="0">
                <a:solidFill>
                  <a:schemeClr val="accent2"/>
                </a:solidFill>
                <a:latin typeface="Courier New" pitchFamily="49" charset="0"/>
                <a:cs typeface="Courier New" pitchFamily="49" charset="0"/>
              </a:rPr>
              <a:t>HumanResources.EmployeePayHistory</a:t>
            </a:r>
            <a:endParaRPr lang="en-US" sz="1600" dirty="0" smtClean="0">
              <a:solidFill>
                <a:schemeClr val="accent2"/>
              </a:solidFill>
              <a:latin typeface="Courier New" pitchFamily="49" charset="0"/>
              <a:cs typeface="Courier New" pitchFamily="49" charset="0"/>
            </a:endParaRPr>
          </a:p>
          <a:p>
            <a:pPr eaLnBrk="1" hangingPunct="1">
              <a:buFontTx/>
              <a:buBlip>
                <a:blip r:embed="rId3"/>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3"/>
              </a:buBlip>
              <a:defRPr/>
            </a:pPr>
            <a:endParaRPr lang="en-US" sz="2000" dirty="0" smtClean="0">
              <a:solidFill>
                <a:schemeClr val="accent2"/>
              </a:solidFill>
              <a:latin typeface="Arial" pitchFamily="34" charset="0"/>
              <a:cs typeface="Times New Roman" pitchFamily="18" charset="0"/>
            </a:endParaRPr>
          </a:p>
        </p:txBody>
      </p:sp>
      <p:sp>
        <p:nvSpPr>
          <p:cNvPr id="1229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4055964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bwMode="auto">
          <a:xfrm>
            <a:off x="1830388" y="1598613"/>
            <a:ext cx="7313612" cy="76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pitchFamily="34" charset="0"/>
                <a:ea typeface="+mn-ea"/>
                <a:cs typeface="Times New Roman" pitchFamily="18" charset="0"/>
              </a:rPr>
              <a:t>The following figure displays the output of the preceding query.</a:t>
            </a:r>
          </a:p>
          <a:p>
            <a:pPr eaLnBrk="1" hangingPunct="1">
              <a:buFontTx/>
              <a:buBlip>
                <a:blip r:embed="rId4"/>
              </a:buBlip>
              <a:defRPr/>
            </a:pPr>
            <a:endParaRPr lang="en-US" sz="2000" dirty="0" smtClean="0">
              <a:solidFill>
                <a:schemeClr val="accent2"/>
              </a:solidFill>
              <a:latin typeface="Arial" charset="0"/>
              <a:cs typeface="Times New Roman" pitchFamily="18" charset="0"/>
            </a:endParaRPr>
          </a:p>
        </p:txBody>
      </p:sp>
      <p:sp>
        <p:nvSpPr>
          <p:cNvPr id="1331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
        <p:nvSpPr>
          <p:cNvPr id="7175" name="TextBox 7"/>
          <p:cNvSpPr txBox="1">
            <a:spLocks noChangeArrowheads="1"/>
          </p:cNvSpPr>
          <p:nvPr/>
        </p:nvSpPr>
        <p:spPr bwMode="auto">
          <a:xfrm>
            <a:off x="1981200" y="3429000"/>
            <a:ext cx="1295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The salary rates for the employee IDs 158 and 42 are same.</a:t>
            </a:r>
          </a:p>
        </p:txBody>
      </p:sp>
      <p:sp>
        <p:nvSpPr>
          <p:cNvPr id="10" name="TextBox 7"/>
          <p:cNvSpPr txBox="1">
            <a:spLocks noChangeArrowheads="1"/>
          </p:cNvSpPr>
          <p:nvPr/>
        </p:nvSpPr>
        <p:spPr bwMode="auto">
          <a:xfrm>
            <a:off x="1981200" y="35814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But the rank for the employee ID 140 is 8, not 7.</a:t>
            </a:r>
          </a:p>
        </p:txBody>
      </p:sp>
      <p:pic>
        <p:nvPicPr>
          <p:cNvPr id="1331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514600"/>
            <a:ext cx="4781550" cy="2171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3429000" y="3962400"/>
            <a:ext cx="15240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429000" y="3581400"/>
            <a:ext cx="1524000" cy="366713"/>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39088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7175"/>
                                        </p:tgtEl>
                                        <p:attrNameLst>
                                          <p:attrName>style.visibility</p:attrName>
                                        </p:attrNameLst>
                                      </p:cBhvr>
                                      <p:to>
                                        <p:strVal val="visible"/>
                                      </p:to>
                                    </p:set>
                                    <p:animEffect transition="in" filter="checkerboard(across)">
                                      <p:cBhvr>
                                        <p:cTn id="13" dur="500"/>
                                        <p:tgtEl>
                                          <p:spTgt spid="71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1" nodeType="clickEffect">
                                  <p:stCondLst>
                                    <p:cond delay="0"/>
                                  </p:stCondLst>
                                  <p:childTnLst>
                                    <p:animEffect transition="out" filter="dissolv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7175"/>
                                        </p:tgtEl>
                                      </p:cBhvr>
                                    </p:animEffect>
                                    <p:set>
                                      <p:cBhvr>
                                        <p:cTn id="21" dur="1" fill="hold">
                                          <p:stCondLst>
                                            <p:cond delay="499"/>
                                          </p:stCondLst>
                                        </p:cTn>
                                        <p:tgtEl>
                                          <p:spTgt spid="7175"/>
                                        </p:tgtEl>
                                        <p:attrNameLst>
                                          <p:attrName>style.visibility</p:attrName>
                                        </p:attrNameLst>
                                      </p:cBhvr>
                                      <p:to>
                                        <p:strVal val="hidden"/>
                                      </p:to>
                                    </p:set>
                                  </p:childTnLst>
                                </p:cTn>
                              </p:par>
                            </p:childTnLst>
                          </p:cTn>
                        </p:par>
                        <p:par>
                          <p:cTn id="22" fill="hold" nodeType="afterGroup">
                            <p:stCondLst>
                              <p:cond delay="500"/>
                            </p:stCondLst>
                            <p:childTnLst>
                              <p:par>
                                <p:cTn id="23" presetID="53"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nodeType="afterGroup">
                            <p:stCondLst>
                              <p:cond delay="1000"/>
                            </p:stCondLst>
                            <p:childTnLst>
                              <p:par>
                                <p:cTn id="29" presetID="5"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5" grpId="1"/>
      <p:bldP spid="10" grpId="0"/>
      <p:bldP spid="9" grpId="0"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The </a:t>
            </a:r>
            <a:r>
              <a:rPr lang="en-US" sz="2000" dirty="0" err="1" smtClean="0">
                <a:solidFill>
                  <a:schemeClr val="accent2"/>
                </a:solidFill>
                <a:latin typeface="Arial" charset="0"/>
                <a:cs typeface="Times New Roman" pitchFamily="18" charset="0"/>
              </a:rPr>
              <a:t>dense_rank</a:t>
            </a:r>
            <a:r>
              <a:rPr lang="en-US" sz="2000" dirty="0" smtClean="0">
                <a:solidFill>
                  <a:schemeClr val="accent2"/>
                </a:solidFill>
                <a:latin typeface="Arial" charset="0"/>
                <a:cs typeface="Times New Roman" pitchFamily="18" charset="0"/>
              </a:rPr>
              <a:t>() function:</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Is used where consecutive ranking values need to be given based on a specified criteria.</a:t>
            </a:r>
          </a:p>
          <a:p>
            <a:pPr lvl="1" eaLnBrk="1" hangingPunct="1">
              <a:buFontTx/>
              <a:buBlip>
                <a:blip r:embed="rId4"/>
              </a:buBlip>
              <a:defRPr/>
            </a:pPr>
            <a:r>
              <a:rPr lang="en-US" sz="1800" dirty="0" smtClean="0">
                <a:solidFill>
                  <a:schemeClr val="accent2"/>
                </a:solidFill>
                <a:latin typeface="Arial" charset="0"/>
                <a:cs typeface="Times New Roman" pitchFamily="18" charset="0"/>
              </a:rPr>
              <a:t>For example:</a:t>
            </a:r>
          </a:p>
          <a:p>
            <a:pPr lvl="2">
              <a:buFontTx/>
              <a:buNone/>
              <a:defRPr/>
            </a:pPr>
            <a:r>
              <a:rPr lang="en-IN" sz="1000" dirty="0" smtClean="0">
                <a:solidFill>
                  <a:schemeClr val="accent2"/>
                </a:solidFill>
                <a:latin typeface="Courier New" pitchFamily="49" charset="0"/>
                <a:cs typeface="Courier New" pitchFamily="49" charset="0"/>
              </a:rPr>
              <a:t>	</a:t>
            </a:r>
            <a:r>
              <a:rPr lang="en-IN" sz="1600" dirty="0" smtClean="0">
                <a:solidFill>
                  <a:schemeClr val="accent2"/>
                </a:solidFill>
                <a:latin typeface="Courier New" pitchFamily="49" charset="0"/>
                <a:cs typeface="Courier New" pitchFamily="49" charset="0"/>
              </a:rPr>
              <a:t>SELECT EmployeeID, Rate,  		  </a:t>
            </a:r>
            <a:r>
              <a:rPr lang="en-IN" sz="1600" dirty="0" err="1" smtClean="0">
                <a:solidFill>
                  <a:schemeClr val="accent2"/>
                </a:solidFill>
                <a:latin typeface="Courier New" pitchFamily="49" charset="0"/>
                <a:cs typeface="Courier New" pitchFamily="49" charset="0"/>
              </a:rPr>
              <a:t>dense_rank</a:t>
            </a:r>
            <a:r>
              <a:rPr lang="en-IN" sz="1600" dirty="0" smtClean="0">
                <a:solidFill>
                  <a:schemeClr val="accent2"/>
                </a:solidFill>
                <a:latin typeface="Courier New" pitchFamily="49" charset="0"/>
                <a:cs typeface="Courier New" pitchFamily="49" charset="0"/>
              </a:rPr>
              <a:t>() OVER(ORDER BY Rate </a:t>
            </a:r>
            <a:r>
              <a:rPr lang="en-IN" sz="1600" dirty="0" err="1" smtClean="0">
                <a:solidFill>
                  <a:schemeClr val="accent2"/>
                </a:solidFill>
                <a:latin typeface="Courier New" pitchFamily="49" charset="0"/>
                <a:cs typeface="Courier New" pitchFamily="49" charset="0"/>
              </a:rPr>
              <a:t>desc</a:t>
            </a:r>
            <a:r>
              <a:rPr lang="en-IN" sz="1600" dirty="0" smtClean="0">
                <a:solidFill>
                  <a:schemeClr val="accent2"/>
                </a:solidFill>
                <a:latin typeface="Courier New" pitchFamily="49" charset="0"/>
                <a:cs typeface="Courier New" pitchFamily="49" charset="0"/>
              </a:rPr>
              <a:t>)AS rank   FROM </a:t>
            </a:r>
            <a:r>
              <a:rPr lang="en-IN" sz="1600" dirty="0" err="1" smtClean="0">
                <a:solidFill>
                  <a:schemeClr val="accent2"/>
                </a:solidFill>
                <a:latin typeface="Courier New" pitchFamily="49" charset="0"/>
                <a:cs typeface="Courier New" pitchFamily="49" charset="0"/>
              </a:rPr>
              <a:t>HumanResources.EmployeePayHistory</a:t>
            </a: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14339"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1983512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6002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kern="1200" dirty="0" smtClean="0">
                <a:solidFill>
                  <a:schemeClr val="accent2"/>
                </a:solidFill>
                <a:latin typeface="Arial" pitchFamily="34" charset="0"/>
                <a:ea typeface="+mn-ea"/>
                <a:cs typeface="Times New Roman" pitchFamily="18" charset="0"/>
              </a:rPr>
              <a:t>The following figure displays the output of the preceding query.</a:t>
            </a:r>
          </a:p>
          <a:p>
            <a:pPr marL="342900" lvl="1" indent="-342900" eaLnBrk="1" hangingPunct="1">
              <a:buFontTx/>
              <a:buNone/>
              <a:defRPr/>
            </a:pPr>
            <a:r>
              <a:rPr lang="en-IN" sz="2000" dirty="0" smtClean="0">
                <a:solidFill>
                  <a:schemeClr val="accent2"/>
                </a:solidFill>
                <a:latin typeface="Arial" charset="0"/>
                <a:cs typeface="Times New Roman" pitchFamily="18" charset="0"/>
              </a:rPr>
              <a:t>	</a:t>
            </a:r>
            <a:endParaRPr lang="en-US" sz="1800" dirty="0" smtClean="0">
              <a:solidFill>
                <a:schemeClr val="accent2"/>
              </a:solidFill>
              <a:latin typeface="Courier New" pitchFamily="49" charset="0"/>
              <a:cs typeface="Courier New" pitchFamily="49"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15363"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
        <p:nvSpPr>
          <p:cNvPr id="6" name="TextBox 7"/>
          <p:cNvSpPr txBox="1">
            <a:spLocks noChangeArrowheads="1"/>
          </p:cNvSpPr>
          <p:nvPr/>
        </p:nvSpPr>
        <p:spPr bwMode="auto">
          <a:xfrm>
            <a:off x="2047875" y="3352800"/>
            <a:ext cx="152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The salary rates for the employee IDs 158 and 42 are same.</a:t>
            </a:r>
          </a:p>
        </p:txBody>
      </p:sp>
      <p:sp>
        <p:nvSpPr>
          <p:cNvPr id="8" name="TextBox 7"/>
          <p:cNvSpPr txBox="1">
            <a:spLocks noChangeArrowheads="1"/>
          </p:cNvSpPr>
          <p:nvPr/>
        </p:nvSpPr>
        <p:spPr bwMode="auto">
          <a:xfrm>
            <a:off x="1981200" y="3810000"/>
            <a:ext cx="1524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But the rank for the employee ID 140 is 7, not 8.</a:t>
            </a:r>
          </a:p>
        </p:txBody>
      </p:sp>
      <p:pic>
        <p:nvPicPr>
          <p:cNvPr id="1536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525" y="2530475"/>
            <a:ext cx="4781550" cy="2181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3571875" y="3643313"/>
            <a:ext cx="1524000" cy="304800"/>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571875" y="3978275"/>
            <a:ext cx="1524000" cy="152400"/>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035073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1" nodeType="clickEffect">
                                  <p:stCondLst>
                                    <p:cond delay="0"/>
                                  </p:stCondLst>
                                  <p:childTnLst>
                                    <p:animEffect transition="out" filter="dissolv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par>
                          <p:cTn id="22" fill="hold" nodeType="afterGroup">
                            <p:stCondLst>
                              <p:cond delay="500"/>
                            </p:stCondLst>
                            <p:childTnLst>
                              <p:par>
                                <p:cTn id="23" presetID="53"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nodeType="afterGroup">
                            <p:stCondLst>
                              <p:cond delay="1000"/>
                            </p:stCondLst>
                            <p:childTnLst>
                              <p:par>
                                <p:cTn id="29" presetID="5"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5" grpId="0" animBg="1"/>
      <p:bldP spid="5" grpId="1"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The </a:t>
            </a:r>
            <a:r>
              <a:rPr lang="en-US" sz="2000" dirty="0" err="1" smtClean="0">
                <a:solidFill>
                  <a:schemeClr val="accent2"/>
                </a:solidFill>
                <a:latin typeface="Arial" charset="0"/>
                <a:cs typeface="Times New Roman" pitchFamily="18" charset="0"/>
              </a:rPr>
              <a:t>ntile</a:t>
            </a:r>
            <a:r>
              <a:rPr lang="en-US" sz="2000" dirty="0" smtClean="0">
                <a:solidFill>
                  <a:schemeClr val="accent2"/>
                </a:solidFill>
                <a:latin typeface="Arial" charset="0"/>
                <a:cs typeface="Times New Roman" pitchFamily="18" charset="0"/>
              </a:rPr>
              <a:t>() function:</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Is used to divide the result set into a specific number of groups.</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Accepts a positive integer to distribute the rows into the number of groups.</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Returns the number of group to which the row belongs for each row retrieved from the database.</a:t>
            </a:r>
          </a:p>
          <a:p>
            <a:pPr lvl="1" eaLnBrk="1" hangingPunct="1">
              <a:buFontTx/>
              <a:buBlip>
                <a:blip r:embed="rId4"/>
              </a:buBlip>
              <a:defRPr/>
            </a:pPr>
            <a:r>
              <a:rPr lang="en-US" sz="1800" dirty="0" smtClean="0">
                <a:solidFill>
                  <a:schemeClr val="accent2"/>
                </a:solidFill>
                <a:latin typeface="Arial" charset="0"/>
                <a:cs typeface="Times New Roman" pitchFamily="18" charset="0"/>
              </a:rPr>
              <a:t>For example:</a:t>
            </a:r>
          </a:p>
          <a:p>
            <a:pPr lvl="2">
              <a:buFontTx/>
              <a:buNone/>
              <a:defRPr/>
            </a:pPr>
            <a:r>
              <a:rPr lang="en-IN" sz="1000" dirty="0" smtClean="0">
                <a:solidFill>
                  <a:schemeClr val="accent2"/>
                </a:solidFill>
                <a:latin typeface="Courier New" pitchFamily="49" charset="0"/>
                <a:cs typeface="Courier New" pitchFamily="49" charset="0"/>
              </a:rPr>
              <a:t>	</a:t>
            </a:r>
            <a:r>
              <a:rPr lang="en-US" sz="1600" dirty="0" smtClean="0">
                <a:solidFill>
                  <a:schemeClr val="accent2"/>
                </a:solidFill>
                <a:latin typeface="Courier New" pitchFamily="49" charset="0"/>
                <a:cs typeface="Courier New" pitchFamily="49" charset="0"/>
              </a:rPr>
              <a:t>SELECT EmployeeID, </a:t>
            </a:r>
            <a:r>
              <a:rPr lang="en-US" sz="1600" dirty="0" err="1" smtClean="0">
                <a:solidFill>
                  <a:schemeClr val="accent2"/>
                </a:solidFill>
                <a:latin typeface="Courier New" pitchFamily="49" charset="0"/>
                <a:cs typeface="Courier New" pitchFamily="49" charset="0"/>
              </a:rPr>
              <a:t>BirthDate</a:t>
            </a:r>
            <a:r>
              <a:rPr lang="en-US" sz="1600" dirty="0" smtClean="0">
                <a:solidFill>
                  <a:schemeClr val="accent2"/>
                </a:solidFill>
                <a:latin typeface="Courier New" pitchFamily="49" charset="0"/>
                <a:cs typeface="Courier New" pitchFamily="49" charset="0"/>
              </a:rPr>
              <a:t>, HireDate, </a:t>
            </a:r>
            <a:r>
              <a:rPr lang="en-US" sz="1600" dirty="0" err="1" smtClean="0">
                <a:solidFill>
                  <a:schemeClr val="accent2"/>
                </a:solidFill>
                <a:latin typeface="Courier New" pitchFamily="49" charset="0"/>
                <a:cs typeface="Courier New" pitchFamily="49" charset="0"/>
              </a:rPr>
              <a:t>ntile</a:t>
            </a:r>
            <a:r>
              <a:rPr lang="en-US" sz="1600" dirty="0" smtClean="0">
                <a:solidFill>
                  <a:schemeClr val="accent2"/>
                </a:solidFill>
                <a:latin typeface="Courier New" pitchFamily="49" charset="0"/>
                <a:cs typeface="Courier New" pitchFamily="49" charset="0"/>
              </a:rPr>
              <a:t>(4) OVER(ORDER BY </a:t>
            </a:r>
            <a:r>
              <a:rPr lang="en-US" sz="1600" dirty="0" err="1" smtClean="0">
                <a:solidFill>
                  <a:schemeClr val="accent2"/>
                </a:solidFill>
                <a:latin typeface="Courier New" pitchFamily="49" charset="0"/>
                <a:cs typeface="Courier New" pitchFamily="49" charset="0"/>
              </a:rPr>
              <a:t>BirthDate</a:t>
            </a:r>
            <a:r>
              <a:rPr lang="en-US" sz="1600" dirty="0" smtClean="0">
                <a:solidFill>
                  <a:schemeClr val="accent2"/>
                </a:solidFill>
                <a:latin typeface="Courier New" pitchFamily="49" charset="0"/>
                <a:cs typeface="Courier New" pitchFamily="49" charset="0"/>
              </a:rPr>
              <a:t>) AS Rank </a:t>
            </a:r>
          </a:p>
          <a:p>
            <a:pPr lvl="2">
              <a:buFontTx/>
              <a:buNone/>
              <a:defRPr/>
            </a:pPr>
            <a:r>
              <a:rPr lang="en-US" sz="1600" dirty="0" smtClean="0">
                <a:solidFill>
                  <a:schemeClr val="accent2"/>
                </a:solidFill>
                <a:latin typeface="Courier New" pitchFamily="49" charset="0"/>
                <a:cs typeface="Courier New" pitchFamily="49" charset="0"/>
              </a:rPr>
              <a:t>	FROM HumanResources.Employee</a:t>
            </a:r>
          </a:p>
          <a:p>
            <a:pPr lvl="2">
              <a:buFontTx/>
              <a:buNone/>
              <a:defRPr/>
            </a:pPr>
            <a:r>
              <a:rPr lang="en-US" sz="1600" dirty="0" smtClean="0">
                <a:solidFill>
                  <a:schemeClr val="accent2"/>
                </a:solidFill>
                <a:latin typeface="Courier New" pitchFamily="49" charset="0"/>
                <a:cs typeface="Courier New" pitchFamily="49" charset="0"/>
              </a:rPr>
              <a:t>	WHERE </a:t>
            </a:r>
            <a:r>
              <a:rPr lang="en-US" sz="1600" dirty="0" err="1" smtClean="0">
                <a:solidFill>
                  <a:schemeClr val="accent2"/>
                </a:solidFill>
                <a:latin typeface="Courier New" pitchFamily="49" charset="0"/>
                <a:cs typeface="Courier New" pitchFamily="49" charset="0"/>
              </a:rPr>
              <a:t>datepart</a:t>
            </a:r>
            <a:r>
              <a:rPr lang="en-US" sz="1600" dirty="0" smtClean="0">
                <a:solidFill>
                  <a:schemeClr val="accent2"/>
                </a:solidFill>
                <a:latin typeface="Courier New" pitchFamily="49" charset="0"/>
                <a:cs typeface="Courier New" pitchFamily="49" charset="0"/>
              </a:rPr>
              <a:t>(mm, HireDate) &gt;= 04 AND </a:t>
            </a:r>
            <a:r>
              <a:rPr lang="en-US" sz="1600" dirty="0" err="1" smtClean="0">
                <a:solidFill>
                  <a:schemeClr val="accent2"/>
                </a:solidFill>
                <a:latin typeface="Courier New" pitchFamily="49" charset="0"/>
                <a:cs typeface="Courier New" pitchFamily="49" charset="0"/>
              </a:rPr>
              <a:t>datepart</a:t>
            </a:r>
            <a:r>
              <a:rPr lang="en-US" sz="1600" dirty="0" smtClean="0">
                <a:solidFill>
                  <a:schemeClr val="accent2"/>
                </a:solidFill>
                <a:latin typeface="Courier New" pitchFamily="49" charset="0"/>
                <a:cs typeface="Courier New" pitchFamily="49" charset="0"/>
              </a:rPr>
              <a:t>(</a:t>
            </a:r>
            <a:r>
              <a:rPr lang="en-US" sz="1600" dirty="0" err="1" smtClean="0">
                <a:solidFill>
                  <a:schemeClr val="accent2"/>
                </a:solidFill>
                <a:latin typeface="Courier New" pitchFamily="49" charset="0"/>
                <a:cs typeface="Courier New" pitchFamily="49" charset="0"/>
              </a:rPr>
              <a:t>yy</a:t>
            </a:r>
            <a:r>
              <a:rPr lang="en-US" sz="1600" dirty="0" smtClean="0">
                <a:solidFill>
                  <a:schemeClr val="accent2"/>
                </a:solidFill>
                <a:latin typeface="Courier New" pitchFamily="49" charset="0"/>
                <a:cs typeface="Courier New" pitchFamily="49" charset="0"/>
              </a:rPr>
              <a:t>, HireDate) &gt;= 2001</a:t>
            </a:r>
          </a:p>
          <a:p>
            <a:pPr lvl="2">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16387"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2735937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6002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kern="1200" dirty="0" smtClean="0">
                <a:solidFill>
                  <a:schemeClr val="accent2"/>
                </a:solidFill>
                <a:latin typeface="Arial" pitchFamily="34" charset="0"/>
                <a:ea typeface="+mn-ea"/>
                <a:cs typeface="Times New Roman" pitchFamily="18" charset="0"/>
              </a:rPr>
              <a:t>The following figure displays the output of the preceding query.</a:t>
            </a:r>
          </a:p>
          <a:p>
            <a:pPr marL="342900" lvl="1" indent="-342900" eaLnBrk="1" hangingPunct="1">
              <a:buFontTx/>
              <a:buNone/>
              <a:defRPr/>
            </a:pPr>
            <a:r>
              <a:rPr lang="en-IN" sz="2000" dirty="0" smtClean="0">
                <a:solidFill>
                  <a:schemeClr val="accent2"/>
                </a:solidFill>
                <a:latin typeface="Arial" charset="0"/>
                <a:cs typeface="Times New Roman" pitchFamily="18" charset="0"/>
              </a:rPr>
              <a:t>	</a:t>
            </a:r>
            <a:endParaRPr lang="en-US" sz="1800" dirty="0" smtClean="0">
              <a:solidFill>
                <a:schemeClr val="accent2"/>
              </a:solidFill>
              <a:latin typeface="Courier New" pitchFamily="49" charset="0"/>
              <a:cs typeface="Courier New" pitchFamily="49"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17411"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pic>
        <p:nvPicPr>
          <p:cNvPr id="174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0"/>
            <a:ext cx="3971925" cy="3095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extBox 7"/>
          <p:cNvSpPr txBox="1">
            <a:spLocks noChangeArrowheads="1"/>
          </p:cNvSpPr>
          <p:nvPr/>
        </p:nvSpPr>
        <p:spPr bwMode="auto">
          <a:xfrm>
            <a:off x="3048000" y="5592763"/>
            <a:ext cx="480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Divided into four groups with each group containing four rows and each row in a group is given the same ranking.</a:t>
            </a:r>
          </a:p>
        </p:txBody>
      </p:sp>
      <p:sp>
        <p:nvSpPr>
          <p:cNvPr id="11" name="Rectangle 10"/>
          <p:cNvSpPr/>
          <p:nvPr/>
        </p:nvSpPr>
        <p:spPr>
          <a:xfrm rot="5400000">
            <a:off x="5757069" y="3734594"/>
            <a:ext cx="2941638"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47798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System functions:</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Are used to query the system tables.</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Are used to access the SQL Server databases or user-related information.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For example: </a:t>
            </a:r>
          </a:p>
          <a:p>
            <a:pPr marL="1200150" lvl="3" indent="-342900" eaLnBrk="1" hangingPunct="1">
              <a:buFontTx/>
              <a:buNone/>
              <a:defRPr/>
            </a:pPr>
            <a:r>
              <a:rPr lang="en-IN" dirty="0" smtClean="0">
                <a:solidFill>
                  <a:schemeClr val="accent2"/>
                </a:solidFill>
                <a:latin typeface="Arial" charset="0"/>
                <a:cs typeface="Times New Roman" pitchFamily="18" charset="0"/>
              </a:rPr>
              <a:t>	</a:t>
            </a:r>
            <a:r>
              <a:rPr lang="en-IN" sz="1600" dirty="0" smtClean="0">
                <a:solidFill>
                  <a:schemeClr val="accent2"/>
                </a:solidFill>
                <a:latin typeface="Courier New" pitchFamily="49" charset="0"/>
                <a:cs typeface="Courier New" pitchFamily="49" charset="0"/>
              </a:rPr>
              <a:t>SELECT </a:t>
            </a:r>
            <a:r>
              <a:rPr lang="en-IN" sz="1600" dirty="0" err="1" smtClean="0">
                <a:solidFill>
                  <a:schemeClr val="accent2"/>
                </a:solidFill>
                <a:latin typeface="Courier New" pitchFamily="49" charset="0"/>
                <a:cs typeface="Courier New" pitchFamily="49" charset="0"/>
              </a:rPr>
              <a:t>host_id</a:t>
            </a:r>
            <a:r>
              <a:rPr lang="en-IN" sz="1600" dirty="0" smtClean="0">
                <a:solidFill>
                  <a:schemeClr val="accent2"/>
                </a:solidFill>
                <a:latin typeface="Courier New" pitchFamily="49" charset="0"/>
                <a:cs typeface="Courier New" pitchFamily="49" charset="0"/>
              </a:rPr>
              <a:t>() as ‘</a:t>
            </a:r>
            <a:r>
              <a:rPr lang="en-IN" sz="1600" dirty="0" err="1" smtClean="0">
                <a:solidFill>
                  <a:schemeClr val="accent2"/>
                </a:solidFill>
                <a:latin typeface="Courier New" pitchFamily="49" charset="0"/>
                <a:cs typeface="Courier New" pitchFamily="49" charset="0"/>
              </a:rPr>
              <a:t>HostID</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a:buFontTx/>
              <a:buNone/>
              <a:defRPr/>
            </a:pPr>
            <a:endParaRPr lang="en-US" sz="2000" dirty="0" smtClean="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18435"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System Functions</a:t>
            </a:r>
          </a:p>
        </p:txBody>
      </p:sp>
      <p:sp>
        <p:nvSpPr>
          <p:cNvPr id="4" name="TextBox 3"/>
          <p:cNvSpPr txBox="1">
            <a:spLocks noChangeArrowheads="1"/>
          </p:cNvSpPr>
          <p:nvPr/>
        </p:nvSpPr>
        <p:spPr bwMode="auto">
          <a:xfrm>
            <a:off x="2708275" y="3844925"/>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Displays the host ID of the terminal on which you are logged onto.</a:t>
            </a:r>
          </a:p>
        </p:txBody>
      </p:sp>
    </p:spTree>
    <p:extLst>
      <p:ext uri="{BB962C8B-B14F-4D97-AF65-F5344CB8AC3E}">
        <p14:creationId xmlns:p14="http://schemas.microsoft.com/office/powerpoint/2010/main" val="1535966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The following table lists some of the system functions provided by SQL Server.</a:t>
            </a:r>
          </a:p>
          <a:p>
            <a:pPr marL="342900" lvl="1" indent="-342900" eaLnBrk="1" hangingPunct="1">
              <a:buFontTx/>
              <a:buBlip>
                <a:blip r:embed="rId4"/>
              </a:buBlip>
              <a:defRPr/>
            </a:pPr>
            <a:endParaRPr lang="en-US" sz="2000" dirty="0" smtClean="0">
              <a:solidFill>
                <a:schemeClr val="accent2"/>
              </a:solidFill>
              <a:latin typeface="Arial" charset="0"/>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19459"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System Functions (Contd.)</a:t>
            </a:r>
          </a:p>
        </p:txBody>
      </p:sp>
      <p:graphicFrame>
        <p:nvGraphicFramePr>
          <p:cNvPr id="158137" name="Group 441"/>
          <p:cNvGraphicFramePr>
            <a:graphicFrameLocks noGrp="1"/>
          </p:cNvGraphicFramePr>
          <p:nvPr/>
        </p:nvGraphicFramePr>
        <p:xfrm>
          <a:off x="2514600" y="2438400"/>
          <a:ext cx="6096000" cy="3738775"/>
        </p:xfrm>
        <a:graphic>
          <a:graphicData uri="http://schemas.openxmlformats.org/drawingml/2006/table">
            <a:tbl>
              <a:tblPr/>
              <a:tblGrid>
                <a:gridCol w="1220056"/>
                <a:gridCol w="2589944"/>
                <a:gridCol w="2286000"/>
              </a:tblGrid>
              <a:tr h="473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smtClean="0">
                          <a:ln>
                            <a:noFill/>
                          </a:ln>
                          <a:solidFill>
                            <a:schemeClr val="accent2"/>
                          </a:solidFill>
                          <a:effectLst/>
                          <a:latin typeface="Arial" pitchFamily="34" charset="0"/>
                          <a:ea typeface="+mn-ea"/>
                          <a:cs typeface="Arial" pitchFamily="34" charset="0"/>
                        </a:rPr>
                        <a:t>Function </a:t>
                      </a:r>
                    </a:p>
                  </a:txBody>
                  <a:tcPr marT="45710" marB="4571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smtClean="0">
                          <a:ln>
                            <a:noFill/>
                          </a:ln>
                          <a:solidFill>
                            <a:schemeClr val="accent2"/>
                          </a:solidFill>
                          <a:effectLst/>
                          <a:latin typeface="Arial" pitchFamily="34" charset="0"/>
                          <a:ea typeface="+mn-ea"/>
                          <a:cs typeface="Arial" pitchFamily="34" charset="0"/>
                        </a:rPr>
                        <a:t>Definition</a:t>
                      </a:r>
                    </a:p>
                  </a:txBody>
                  <a:tcPr marT="45710" marB="4571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smtClean="0">
                          <a:ln>
                            <a:noFill/>
                          </a:ln>
                          <a:solidFill>
                            <a:schemeClr val="accent2"/>
                          </a:solidFill>
                          <a:effectLst/>
                          <a:latin typeface="Arial" pitchFamily="34" charset="0"/>
                          <a:ea typeface="+mn-ea"/>
                          <a:cs typeface="Arial" pitchFamily="34" charset="0"/>
                        </a:rPr>
                        <a:t>Example</a:t>
                      </a:r>
                    </a:p>
                  </a:txBody>
                  <a:tcPr marT="45710" marB="4571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73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host_name</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 ()</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Returns the current host computer name of a client process.</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host_name</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AS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HostName</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548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suser_sid</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login_name</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Returns the security identification (SID) number corresponding to the log on name of the user.</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suser_sid</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sa</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AS SID</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548591">
                <a:tc>
                  <a:txBody>
                    <a:bodyPr/>
                    <a:lstStyle/>
                    <a:p>
                      <a:pPr marL="36830" marR="0">
                        <a:spcBef>
                          <a:spcPts val="600"/>
                        </a:spcBef>
                        <a:spcAft>
                          <a:spcPts val="400"/>
                        </a:spcAft>
                      </a:pP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user_id</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name_in_db</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Returns the database identification number corresponding to the user name.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user_id</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('Robert') AS USERID</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548591">
                <a:tc>
                  <a:txBody>
                    <a:bodyPr/>
                    <a:lstStyle/>
                    <a:p>
                      <a:pPr marL="36830" marR="0">
                        <a:spcBef>
                          <a:spcPts val="600"/>
                        </a:spcBef>
                        <a:spcAft>
                          <a:spcPts val="400"/>
                        </a:spcAft>
                      </a:pP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db_id</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db_name</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Returns the database identification number of the database.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db_id</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AdventureWorks</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AS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DatabaseID</a:t>
                      </a:r>
                      <a:endPar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15187">
                <a:tc>
                  <a:txBody>
                    <a:bodyPr/>
                    <a:lstStyle/>
                    <a:p>
                      <a:pPr marL="36830" marR="0">
                        <a:spcBef>
                          <a:spcPts val="600"/>
                        </a:spcBef>
                        <a:spcAft>
                          <a:spcPts val="400"/>
                        </a:spcAft>
                      </a:pP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db_name</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db_id</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Returns the database name.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db_name</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(17) AS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DatabaseName</a:t>
                      </a:r>
                      <a:endPar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731455">
                <a:tc>
                  <a:txBody>
                    <a:bodyPr/>
                    <a:lstStyle/>
                    <a:p>
                      <a:pPr marL="36830" marR="0">
                        <a:spcBef>
                          <a:spcPts val="600"/>
                        </a:spcBef>
                        <a:spcAft>
                          <a:spcPts val="400"/>
                        </a:spcAft>
                      </a:pP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object_id</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smtClean="0">
                          <a:ln>
                            <a:noFill/>
                          </a:ln>
                          <a:solidFill>
                            <a:schemeClr val="accent2"/>
                          </a:solidFill>
                          <a:effectLst/>
                          <a:latin typeface="Arial" pitchFamily="34" charset="0"/>
                          <a:ea typeface="+mn-ea"/>
                          <a:cs typeface="Arial" pitchFamily="34" charset="0"/>
                        </a:rPr>
                        <a:t>objname</a:t>
                      </a: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Returns the database object ID number.</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object_id</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AdventureWorks.HumanResources.Employee</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AS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ObjectID</a:t>
                      </a:r>
                      <a:endPar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62109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cs typeface="Times New Roman" pitchFamily="18" charset="0"/>
              </a:rPr>
              <a:t>In this session, you learned that:</a:t>
            </a:r>
          </a:p>
          <a:p>
            <a:pPr lvl="1" eaLnBrk="1" hangingPunct="1">
              <a:buFontTx/>
              <a:buBlip>
                <a:blip r:embed="rId4"/>
              </a:buBlip>
            </a:pPr>
            <a:r>
              <a:rPr lang="en-US" sz="1800" smtClean="0">
                <a:solidFill>
                  <a:schemeClr val="accent2"/>
                </a:solidFill>
                <a:latin typeface="Arial" pitchFamily="34" charset="0"/>
                <a:cs typeface="Times New Roman" pitchFamily="18" charset="0"/>
              </a:rPr>
              <a:t>The mathematical functions are used to perform numerical operations.</a:t>
            </a:r>
          </a:p>
          <a:p>
            <a:pPr lvl="1" eaLnBrk="1" hangingPunct="1">
              <a:buFontTx/>
              <a:buBlip>
                <a:blip r:embed="rId4"/>
              </a:buBlip>
            </a:pPr>
            <a:r>
              <a:rPr lang="en-US" sz="1800" smtClean="0">
                <a:solidFill>
                  <a:schemeClr val="accent2"/>
                </a:solidFill>
                <a:latin typeface="Arial" pitchFamily="34" charset="0"/>
                <a:cs typeface="Times New Roman" pitchFamily="18" charset="0"/>
              </a:rPr>
              <a:t>The ranking functions are used to generate sequential numbers for each row or to give a rank based on specific criteria.</a:t>
            </a:r>
          </a:p>
          <a:p>
            <a:pPr lvl="1" eaLnBrk="1" hangingPunct="1">
              <a:buFontTx/>
              <a:buBlip>
                <a:blip r:embed="rId4"/>
              </a:buBlip>
            </a:pPr>
            <a:r>
              <a:rPr lang="en-US" sz="1800" smtClean="0">
                <a:solidFill>
                  <a:schemeClr val="accent2"/>
                </a:solidFill>
                <a:latin typeface="Arial" pitchFamily="34" charset="0"/>
                <a:cs typeface="Times New Roman" pitchFamily="18" charset="0"/>
              </a:rPr>
              <a:t>You can use the following functions to rank the records:</a:t>
            </a:r>
          </a:p>
          <a:p>
            <a:pPr lvl="2" eaLnBrk="1" hangingPunct="1">
              <a:buFontTx/>
              <a:buBlip>
                <a:blip r:embed="rId4"/>
              </a:buBlip>
            </a:pPr>
            <a:r>
              <a:rPr lang="en-US" sz="1600" smtClean="0">
                <a:solidFill>
                  <a:schemeClr val="accent2"/>
                </a:solidFill>
                <a:latin typeface="Arial" pitchFamily="34" charset="0"/>
                <a:cs typeface="Times New Roman" pitchFamily="18" charset="0"/>
              </a:rPr>
              <a:t>row_number()</a:t>
            </a:r>
          </a:p>
          <a:p>
            <a:pPr lvl="2" eaLnBrk="1" hangingPunct="1">
              <a:buFontTx/>
              <a:buBlip>
                <a:blip r:embed="rId4"/>
              </a:buBlip>
            </a:pPr>
            <a:r>
              <a:rPr lang="en-US" sz="1600" smtClean="0">
                <a:solidFill>
                  <a:schemeClr val="accent2"/>
                </a:solidFill>
                <a:latin typeface="Arial" pitchFamily="34" charset="0"/>
                <a:cs typeface="Times New Roman" pitchFamily="18" charset="0"/>
              </a:rPr>
              <a:t>rank()</a:t>
            </a:r>
          </a:p>
          <a:p>
            <a:pPr lvl="2" eaLnBrk="1" hangingPunct="1">
              <a:buFontTx/>
              <a:buBlip>
                <a:blip r:embed="rId4"/>
              </a:buBlip>
            </a:pPr>
            <a:r>
              <a:rPr lang="en-US" sz="1600" smtClean="0">
                <a:solidFill>
                  <a:schemeClr val="accent2"/>
                </a:solidFill>
                <a:latin typeface="Arial" pitchFamily="34" charset="0"/>
                <a:cs typeface="Times New Roman" pitchFamily="18" charset="0"/>
              </a:rPr>
              <a:t>dense_ rank()</a:t>
            </a:r>
          </a:p>
          <a:p>
            <a:pPr lvl="2" eaLnBrk="1" hangingPunct="1">
              <a:buFontTx/>
              <a:buBlip>
                <a:blip r:embed="rId4"/>
              </a:buBlip>
            </a:pPr>
            <a:r>
              <a:rPr lang="en-US" sz="1600" smtClean="0">
                <a:solidFill>
                  <a:schemeClr val="accent2"/>
                </a:solidFill>
                <a:latin typeface="Arial" pitchFamily="34" charset="0"/>
                <a:cs typeface="Times New Roman" pitchFamily="18" charset="0"/>
              </a:rPr>
              <a:t>ntile()</a:t>
            </a:r>
          </a:p>
          <a:p>
            <a:pPr lvl="1" eaLnBrk="1" hangingPunct="1">
              <a:buFontTx/>
              <a:buBlip>
                <a:blip r:embed="rId4"/>
              </a:buBlip>
            </a:pPr>
            <a:r>
              <a:rPr lang="en-US" sz="1800" smtClean="0">
                <a:solidFill>
                  <a:schemeClr val="accent2"/>
                </a:solidFill>
                <a:latin typeface="Arial" pitchFamily="34" charset="0"/>
                <a:cs typeface="Times New Roman" pitchFamily="18" charset="0"/>
              </a:rPr>
              <a:t>The system functions are used to query system tables.</a:t>
            </a:r>
          </a:p>
          <a:p>
            <a:pPr lvl="1" eaLnBrk="1" hangingPunct="1">
              <a:buFontTx/>
              <a:buNone/>
            </a:pPr>
            <a:endParaRPr lang="en-US" sz="1800" smtClean="0">
              <a:solidFill>
                <a:schemeClr val="accent2"/>
              </a:solidFill>
              <a:latin typeface="Arial" pitchFamily="34" charset="0"/>
              <a:cs typeface="Times New Roman" pitchFamily="18" charset="0"/>
            </a:endParaRPr>
          </a:p>
          <a:p>
            <a:pPr lvl="1" eaLnBrk="1" hangingPunct="1">
              <a:buFontTx/>
              <a:buNone/>
            </a:pPr>
            <a:endParaRPr lang="en-US" sz="1800" smtClean="0">
              <a:solidFill>
                <a:schemeClr val="accent2"/>
              </a:solidFill>
              <a:latin typeface="Arial" pitchFamily="34" charset="0"/>
              <a:cs typeface="Times New Roman" pitchFamily="18" charset="0"/>
            </a:endParaRPr>
          </a:p>
        </p:txBody>
      </p:sp>
      <p:sp>
        <p:nvSpPr>
          <p:cNvPr id="20483"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rPr>
              <a:t>Summary</a:t>
            </a:r>
          </a:p>
        </p:txBody>
      </p:sp>
    </p:spTree>
    <p:extLst>
      <p:ext uri="{BB962C8B-B14F-4D97-AF65-F5344CB8AC3E}">
        <p14:creationId xmlns:p14="http://schemas.microsoft.com/office/powerpoint/2010/main" val="3677751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Mathematical Functions</a:t>
            </a:r>
          </a:p>
        </p:txBody>
      </p:sp>
      <p:sp>
        <p:nvSpPr>
          <p:cNvPr id="3075" name="Rectangle 2"/>
          <p:cNvSpPr txBox="1">
            <a:spLocks noChangeArrowheads="1"/>
          </p:cNvSpPr>
          <p:nvPr/>
        </p:nvSpPr>
        <p:spPr bwMode="auto">
          <a:xfrm>
            <a:off x="1524000" y="1600200"/>
            <a:ext cx="7391400" cy="144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Mathematical functions are used to manipulate the numeric values in a result set.</a:t>
            </a:r>
          </a:p>
          <a:p>
            <a:pPr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table lists some of the mathematical functions provided by SQL Server.</a:t>
            </a:r>
          </a:p>
        </p:txBody>
      </p:sp>
      <p:graphicFrame>
        <p:nvGraphicFramePr>
          <p:cNvPr id="5" name="Group 441"/>
          <p:cNvGraphicFramePr>
            <a:graphicFrameLocks noGrp="1"/>
          </p:cNvGraphicFramePr>
          <p:nvPr/>
        </p:nvGraphicFramePr>
        <p:xfrm>
          <a:off x="2057400" y="3163888"/>
          <a:ext cx="6781800" cy="3236911"/>
        </p:xfrm>
        <a:graphic>
          <a:graphicData uri="http://schemas.openxmlformats.org/drawingml/2006/table">
            <a:tbl>
              <a:tblPr/>
              <a:tblGrid>
                <a:gridCol w="867440"/>
                <a:gridCol w="1971453"/>
                <a:gridCol w="1780266"/>
                <a:gridCol w="2162641"/>
              </a:tblGrid>
              <a:tr h="4572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accent2"/>
                          </a:solidFill>
                          <a:effectLst/>
                          <a:latin typeface="Arial" pitchFamily="34" charset="0"/>
                          <a:cs typeface="Arial" pitchFamily="34" charset="0"/>
                        </a:rPr>
                        <a:t>Function name</a:t>
                      </a:r>
                    </a:p>
                  </a:txBody>
                  <a:tcPr marT="45729" marB="45729"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accent2"/>
                          </a:solidFill>
                          <a:effectLst/>
                          <a:latin typeface="Arial" pitchFamily="34" charset="0"/>
                          <a:cs typeface="Arial" pitchFamily="34" charset="0"/>
                        </a:rPr>
                        <a:t>Parameters</a:t>
                      </a:r>
                    </a:p>
                  </a:txBody>
                  <a:tcPr marT="45729" marB="45729"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accent2"/>
                          </a:solidFill>
                          <a:effectLst/>
                          <a:latin typeface="Arial" pitchFamily="34" charset="0"/>
                          <a:cs typeface="Arial" pitchFamily="34" charset="0"/>
                        </a:rPr>
                        <a:t>Example</a:t>
                      </a:r>
                    </a:p>
                  </a:txBody>
                  <a:tcPr marT="45729" marB="45729"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accent2"/>
                          </a:solidFill>
                          <a:effectLst/>
                          <a:latin typeface="Arial" pitchFamily="34" charset="0"/>
                          <a:cs typeface="Arial" pitchFamily="34" charset="0"/>
                        </a:rPr>
                        <a:t>Description</a:t>
                      </a:r>
                    </a:p>
                  </a:txBody>
                  <a:tcPr marT="45729" marB="45729"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548747">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ceiling</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(numer</a:t>
                      </a:r>
                      <a:r>
                        <a:rPr kumimoji="0" lang="fr-FR" sz="1200" b="0" i="1" u="none" strike="noStrike" cap="none" normalizeH="0" baseline="0" smtClean="0">
                          <a:ln>
                            <a:noFill/>
                          </a:ln>
                          <a:solidFill>
                            <a:schemeClr val="accent2"/>
                          </a:solidFill>
                          <a:effectLst/>
                          <a:latin typeface="Arial" pitchFamily="34" charset="0"/>
                          <a:cs typeface="Arial" pitchFamily="34" charset="0"/>
                        </a:rPr>
                        <a:t>ic_expression)</a:t>
                      </a:r>
                      <a:endParaRPr kumimoji="0" lang="en-US" sz="1200" b="0" i="1" u="none" strike="noStrike" cap="none" normalizeH="0" baseline="0" smtClean="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SELECT ceiling(14.45)</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Returns 15,  the smallest integer greater than or equal to the specified value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548747">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exp</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Arial" pitchFamily="34" charset="0"/>
                        </a:rPr>
                        <a:t>(float_expression)</a:t>
                      </a:r>
                      <a:endParaRPr kumimoji="0" lang="en-US" sz="1200" b="0" i="1" u="none" strike="noStrike" cap="none" normalizeH="0" baseline="0" smtClean="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SELECT exp(4.5)</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Returns 90.0171313005218,  the exponential value of the specified value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548747">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floor</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Arial" pitchFamily="34" charset="0"/>
                        </a:rPr>
                        <a:t>(numeric_expression)</a:t>
                      </a:r>
                      <a:endParaRPr kumimoji="0" lang="en-US" sz="1200" b="0" i="1" u="none" strike="noStrike" cap="none" normalizeH="0" baseline="0" smtClean="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SELECT floor(14.45)</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Returns14, the largest integer less than or equal to the specified value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401717">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smtClean="0">
                          <a:ln>
                            <a:noFill/>
                          </a:ln>
                          <a:solidFill>
                            <a:schemeClr val="accent2"/>
                          </a:solidFill>
                          <a:effectLst/>
                          <a:latin typeface="Arial" pitchFamily="34" charset="0"/>
                          <a:cs typeface="Arial" pitchFamily="34" charset="0"/>
                        </a:rPr>
                        <a:t>power</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Arial" pitchFamily="34" charset="0"/>
                        </a:rPr>
                        <a:t>(numeric_expression, y)</a:t>
                      </a:r>
                      <a:endParaRPr kumimoji="0" lang="en-US" sz="1200" b="0" i="1" u="none" strike="noStrike" cap="none" normalizeH="0" baseline="0" smtClean="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Arial" pitchFamily="34" charset="0"/>
                        </a:rPr>
                        <a:t>SELECT power(4,3)</a:t>
                      </a:r>
                      <a:endParaRPr kumimoji="0" lang="en-US" sz="1200" b="0" i="1" u="none" strike="noStrike" cap="none" normalizeH="0" baseline="0" smtClean="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Returns 64, which is 4 to the value of  3</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731663">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round</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a:t>
                      </a:r>
                      <a:r>
                        <a:rPr kumimoji="0" lang="en-US" sz="1200" b="0" i="1" u="none" strike="noStrike" cap="none" normalizeH="0" baseline="0" dirty="0" err="1" smtClean="0">
                          <a:ln>
                            <a:noFill/>
                          </a:ln>
                          <a:solidFill>
                            <a:schemeClr val="accent2"/>
                          </a:solidFill>
                          <a:effectLst/>
                          <a:latin typeface="Arial" pitchFamily="34" charset="0"/>
                          <a:cs typeface="Arial" pitchFamily="34" charset="0"/>
                        </a:rPr>
                        <a:t>numeric_expression</a:t>
                      </a:r>
                      <a:r>
                        <a:rPr kumimoji="0" lang="en-US" sz="1200" b="0" i="1" u="none" strike="noStrike" cap="none" normalizeH="0" baseline="0" dirty="0" smtClean="0">
                          <a:ln>
                            <a:noFill/>
                          </a:ln>
                          <a:solidFill>
                            <a:schemeClr val="accent2"/>
                          </a:solidFill>
                          <a:effectLst/>
                          <a:latin typeface="Arial" pitchFamily="34" charset="0"/>
                          <a:cs typeface="Arial" pitchFamily="34" charset="0"/>
                        </a:rPr>
                        <a:t>, length)</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SELECT round(15.789, 2)</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Returns 15.790, a numeric expression rounded off to the length specified as an integer expression</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556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Mathematical Functions (Contd.)</a:t>
            </a:r>
          </a:p>
        </p:txBody>
      </p:sp>
      <p:sp>
        <p:nvSpPr>
          <p:cNvPr id="4099" name="Rectangle 2"/>
          <p:cNvSpPr txBox="1">
            <a:spLocks noChangeArrowheads="1"/>
          </p:cNvSpPr>
          <p:nvPr/>
        </p:nvSpPr>
        <p:spPr bwMode="auto">
          <a:xfrm>
            <a:off x="1524000" y="1600200"/>
            <a:ext cx="7391400" cy="342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3429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table lists the usage of the round() function provided by SQL Server.</a:t>
            </a:r>
            <a:r>
              <a:rPr lang="en-IN" sz="1600">
                <a:solidFill>
                  <a:schemeClr val="accent2"/>
                </a:solidFill>
                <a:latin typeface="Courier New" pitchFamily="49" charset="0"/>
                <a:cs typeface="Courier New" pitchFamily="49" charset="0"/>
              </a:rPr>
              <a:t> </a:t>
            </a:r>
            <a:endParaRPr lang="en-US" sz="1600">
              <a:solidFill>
                <a:schemeClr val="accent2"/>
              </a:solidFill>
              <a:latin typeface="Courier New" pitchFamily="49" charset="0"/>
              <a:cs typeface="Courier New" pitchFamily="49"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graphicFrame>
        <p:nvGraphicFramePr>
          <p:cNvPr id="158137" name="Group 441"/>
          <p:cNvGraphicFramePr>
            <a:graphicFrameLocks noGrp="1"/>
          </p:cNvGraphicFramePr>
          <p:nvPr/>
        </p:nvGraphicFramePr>
        <p:xfrm>
          <a:off x="3022600" y="2514600"/>
          <a:ext cx="3759200" cy="1951040"/>
        </p:xfrm>
        <a:graphic>
          <a:graphicData uri="http://schemas.openxmlformats.org/drawingml/2006/table">
            <a:tbl>
              <a:tblPr/>
              <a:tblGrid>
                <a:gridCol w="1600200"/>
                <a:gridCol w="2159000"/>
              </a:tblGrid>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accent2"/>
                          </a:solidFill>
                          <a:effectLst/>
                          <a:latin typeface="Arial" pitchFamily="34" charset="0"/>
                          <a:cs typeface="Arial" pitchFamily="34" charset="0"/>
                        </a:rPr>
                        <a:t>Function</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accent2"/>
                          </a:solidFill>
                          <a:effectLst/>
                          <a:latin typeface="Arial" pitchFamily="34" charset="0"/>
                          <a:cs typeface="Arial" pitchFamily="34" charset="0"/>
                        </a:rPr>
                        <a:t>Output</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04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round (1234.567,2)</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1234.570</a:t>
                      </a: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round (1234.567,1)</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1234.600</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round (1234.567,0)</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1235.000</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round (1234.567,-1)</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1230.000</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round (1234.567,-2)</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pitchFamily="34" charset="0"/>
                          <a:cs typeface="Arial" pitchFamily="34" charset="0"/>
                        </a:rPr>
                        <a:t>1200.000</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round (1234.567,-3)</a:t>
                      </a: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Arial" pitchFamily="34" charset="0"/>
                          <a:ea typeface="+mn-ea"/>
                          <a:cs typeface="Arial" pitchFamily="34" charset="0"/>
                        </a:rPr>
                        <a:t>1000.000</a:t>
                      </a: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00122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Mathematical Functions (Contd.)</a:t>
            </a:r>
          </a:p>
        </p:txBody>
      </p:sp>
      <p:sp>
        <p:nvSpPr>
          <p:cNvPr id="5123" name="Rectangle 2"/>
          <p:cNvSpPr txBox="1">
            <a:spLocks noChangeArrowheads="1"/>
          </p:cNvSpPr>
          <p:nvPr/>
        </p:nvSpPr>
        <p:spPr bwMode="auto">
          <a:xfrm>
            <a:off x="1524000" y="1600200"/>
            <a:ext cx="7391400" cy="342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342900" indent="-342900" eaLnBrk="0" hangingPunct="0">
              <a:defRPr sz="2000">
                <a:solidFill>
                  <a:schemeClr val="tx1"/>
                </a:solidFill>
                <a:latin typeface="Times New Roman" pitchFamily="18" charset="0"/>
                <a:cs typeface="Arial" pitchFamily="34" charset="0"/>
              </a:defRPr>
            </a:lvl2pPr>
            <a:lvl3pPr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SQL query retrieves the EmployeeID and Rate for a specified employee id from the EmployeePayHistory table: </a:t>
            </a:r>
          </a:p>
          <a:p>
            <a:pPr lvl="2" eaLnBrk="1" hangingPunct="1"/>
            <a:r>
              <a:rPr lang="en-IN" sz="1600">
                <a:solidFill>
                  <a:schemeClr val="accent2"/>
                </a:solidFill>
                <a:latin typeface="Courier New" pitchFamily="49" charset="0"/>
                <a:cs typeface="Courier New" pitchFamily="49" charset="0"/>
              </a:rPr>
              <a:t>SELECT EmployeeID,                           'Hourly Pay Rate' = round(Rate,2)</a:t>
            </a:r>
            <a:endParaRPr lang="en-US" sz="1600">
              <a:solidFill>
                <a:schemeClr val="accent2"/>
              </a:solidFill>
              <a:latin typeface="Courier New" pitchFamily="49" charset="0"/>
              <a:cs typeface="Courier New" pitchFamily="49" charset="0"/>
            </a:endParaRPr>
          </a:p>
          <a:p>
            <a:pPr lvl="2" eaLnBrk="1" hangingPunct="1"/>
            <a:r>
              <a:rPr lang="en-IN" sz="1600">
                <a:solidFill>
                  <a:schemeClr val="accent2"/>
                </a:solidFill>
                <a:latin typeface="Courier New" pitchFamily="49" charset="0"/>
                <a:cs typeface="Courier New" pitchFamily="49" charset="0"/>
              </a:rPr>
              <a:t>FROM HumanResources.EmployeePayHistory </a:t>
            </a:r>
            <a:endParaRPr lang="en-US" sz="1600">
              <a:solidFill>
                <a:schemeClr val="accent2"/>
              </a:solidFill>
              <a:latin typeface="Courier New" pitchFamily="49" charset="0"/>
              <a:cs typeface="Courier New" pitchFamily="49"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Down Arrow 3"/>
          <p:cNvSpPr/>
          <p:nvPr/>
        </p:nvSpPr>
        <p:spPr>
          <a:xfrm flipH="1">
            <a:off x="4778375" y="3414713"/>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4"/>
          <p:cNvSpPr txBox="1">
            <a:spLocks noChangeArrowheads="1"/>
          </p:cNvSpPr>
          <p:nvPr/>
        </p:nvSpPr>
        <p:spPr bwMode="auto">
          <a:xfrm>
            <a:off x="5006975" y="3490913"/>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a:t>
            </a:r>
          </a:p>
        </p:txBody>
      </p:sp>
      <p:pic>
        <p:nvPicPr>
          <p:cNvPr id="717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092575"/>
            <a:ext cx="4791075" cy="2171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88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7174"/>
                                        </p:tgtEl>
                                        <p:attrNameLst>
                                          <p:attrName>style.visibility</p:attrName>
                                        </p:attrNameLst>
                                      </p:cBhvr>
                                      <p:to>
                                        <p:strVal val="visible"/>
                                      </p:to>
                                    </p:set>
                                    <p:animEffect transition="in" filter="checkerboard(across)">
                                      <p:cBhvr>
                                        <p:cTn id="14"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cs typeface="Times New Roman" pitchFamily="18" charset="0"/>
              </a:rPr>
              <a:t>Identify the utility of the datepart() function.</a:t>
            </a:r>
          </a:p>
        </p:txBody>
      </p:sp>
      <p:sp>
        <p:nvSpPr>
          <p:cNvPr id="614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Just a minute</a:t>
            </a:r>
          </a:p>
        </p:txBody>
      </p:sp>
      <p:sp>
        <p:nvSpPr>
          <p:cNvPr id="5" name="Rectangle 2"/>
          <p:cNvSpPr txBox="1">
            <a:spLocks noChangeArrowheads="1"/>
          </p:cNvSpPr>
          <p:nvPr/>
        </p:nvSpPr>
        <p:spPr bwMode="auto">
          <a:xfrm>
            <a:off x="1449388" y="4800600"/>
            <a:ext cx="7313612" cy="1295400"/>
          </a:xfrm>
          <a:prstGeom prst="rect">
            <a:avLst/>
          </a:prstGeom>
          <a:solidFill>
            <a:srgbClr val="FFFFFF"/>
          </a:solidFill>
          <a:ln>
            <a:miter lim="800000"/>
            <a:headEnd/>
            <a:tailEnd/>
          </a:ln>
        </p:spPr>
        <p:txBody>
          <a:bodyPr/>
          <a:lstStyle/>
          <a:p>
            <a:pPr marL="342900"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Solution:</a:t>
            </a:r>
          </a:p>
          <a:p>
            <a:pPr marL="742950" lvl="1" indent="-285750" eaLnBrk="0" hangingPunct="0">
              <a:spcBef>
                <a:spcPct val="20000"/>
              </a:spcBef>
              <a:buFontTx/>
              <a:buBlip>
                <a:blip r:embed="rId4"/>
              </a:buBlip>
              <a:defRPr/>
            </a:pPr>
            <a:r>
              <a:rPr lang="en-US" sz="1800" dirty="0">
                <a:solidFill>
                  <a:schemeClr val="accent2"/>
                </a:solidFill>
                <a:latin typeface="Arial" charset="0"/>
                <a:cs typeface="Times New Roman" pitchFamily="18" charset="0"/>
              </a:rPr>
              <a:t>The </a:t>
            </a:r>
            <a:r>
              <a:rPr lang="en-US" sz="1800" dirty="0" err="1">
                <a:solidFill>
                  <a:schemeClr val="accent2"/>
                </a:solidFill>
                <a:latin typeface="Arial" charset="0"/>
                <a:cs typeface="Times New Roman" pitchFamily="18" charset="0"/>
              </a:rPr>
              <a:t>datepart</a:t>
            </a:r>
            <a:r>
              <a:rPr lang="en-US" sz="1800" dirty="0">
                <a:solidFill>
                  <a:schemeClr val="accent2"/>
                </a:solidFill>
                <a:latin typeface="Arial" charset="0"/>
                <a:cs typeface="Times New Roman" pitchFamily="18" charset="0"/>
              </a:rPr>
              <a:t>() function is used to extract different parts of a date value.</a:t>
            </a:r>
          </a:p>
          <a:p>
            <a:pPr marL="342900"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a:p>
            <a:pPr marL="342900"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a:p>
            <a:pPr marL="342900" indent="-342900" eaLnBrk="0" hangingPunct="0">
              <a:spcBef>
                <a:spcPct val="20000"/>
              </a:spcBef>
              <a:defRPr/>
            </a:pPr>
            <a:r>
              <a:rPr lang="en-US" dirty="0">
                <a:solidFill>
                  <a:schemeClr val="accent2"/>
                </a:solidFill>
                <a:latin typeface="Arial" charset="0"/>
                <a:cs typeface="Times New Roman" pitchFamily="18" charset="0"/>
              </a:rPr>
              <a:t/>
            </a:r>
            <a:br>
              <a:rPr lang="en-US" dirty="0">
                <a:solidFill>
                  <a:schemeClr val="accent2"/>
                </a:solidFill>
                <a:latin typeface="Arial" charset="0"/>
                <a:cs typeface="Times New Roman" pitchFamily="18" charset="0"/>
              </a:rPr>
            </a:br>
            <a:r>
              <a:rPr lang="en-US" dirty="0">
                <a:solidFill>
                  <a:schemeClr val="accent2"/>
                </a:solidFill>
                <a:latin typeface="Arial" charset="0"/>
                <a:cs typeface="Times New Roman" pitchFamily="18" charset="0"/>
              </a:rPr>
              <a:t/>
            </a:r>
            <a:br>
              <a:rPr lang="en-US" dirty="0">
                <a:solidFill>
                  <a:schemeClr val="accent2"/>
                </a:solidFill>
                <a:latin typeface="Arial" charset="0"/>
                <a:cs typeface="Times New Roman" pitchFamily="18" charset="0"/>
              </a:rPr>
            </a:br>
            <a:endParaRPr lang="en-US" sz="3200" kern="0" dirty="0">
              <a:latin typeface="+mn-lt"/>
              <a:cs typeface="+mn-cs"/>
            </a:endParaRPr>
          </a:p>
          <a:p>
            <a:pPr marL="342900" lvl="2" indent="-342900" eaLnBrk="0" hangingPunct="0">
              <a:spcBef>
                <a:spcPct val="20000"/>
              </a:spcBef>
              <a:defRPr/>
            </a:pPr>
            <a:r>
              <a:rPr lang="en-US" dirty="0">
                <a:solidFill>
                  <a:schemeClr val="accent2"/>
                </a:solidFill>
                <a:latin typeface="Arial" charset="0"/>
                <a:cs typeface="Times New Roman" pitchFamily="18" charset="0"/>
              </a:rPr>
              <a:t>	</a:t>
            </a:r>
          </a:p>
          <a:p>
            <a:pPr marL="342900" lvl="2" indent="-342900" eaLnBrk="0" hangingPunct="0">
              <a:spcBef>
                <a:spcPct val="20000"/>
              </a:spcBef>
              <a:defRPr/>
            </a:pPr>
            <a:endParaRPr lang="en-US" dirty="0">
              <a:solidFill>
                <a:schemeClr val="accent2"/>
              </a:solidFill>
              <a:latin typeface="Arial" charset="0"/>
              <a:cs typeface="Times New Roman" pitchFamily="18" charset="0"/>
            </a:endParaRPr>
          </a:p>
          <a:p>
            <a:pPr marL="342900" lvl="2" indent="-342900" eaLnBrk="0" hangingPunct="0">
              <a:spcBef>
                <a:spcPct val="20000"/>
              </a:spcBef>
              <a:defRPr/>
            </a:pPr>
            <a:r>
              <a:rPr lang="en-US" dirty="0">
                <a:solidFill>
                  <a:schemeClr val="accent2"/>
                </a:solidFill>
                <a:latin typeface="Arial" charset="0"/>
                <a:cs typeface="Times New Roman" pitchFamily="18" charset="0"/>
              </a:rPr>
              <a:t>	</a:t>
            </a:r>
          </a:p>
          <a:p>
            <a:pPr marL="342900" lvl="2" indent="-342900" eaLnBrk="0" hangingPunct="0">
              <a:spcBef>
                <a:spcPct val="20000"/>
              </a:spcBef>
              <a:defRPr/>
            </a:pPr>
            <a:r>
              <a:rPr lang="en-US" dirty="0">
                <a:solidFill>
                  <a:schemeClr val="accent2"/>
                </a:solidFill>
                <a:latin typeface="Arial" charset="0"/>
                <a:cs typeface="Times New Roman" pitchFamily="18" charset="0"/>
              </a:rPr>
              <a:t>	</a:t>
            </a:r>
            <a:endParaRPr lang="en-US" sz="1600" kern="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2556026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cs typeface="Times New Roman" pitchFamily="18" charset="0"/>
              </a:rPr>
              <a:t>The management of AdventureWorks wants to increase the shift time from 8 hours to 10 hours. Calculate the end time of the shifts based on their start time.</a:t>
            </a:r>
          </a:p>
        </p:txBody>
      </p:sp>
      <p:sp>
        <p:nvSpPr>
          <p:cNvPr id="717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Just a minute</a:t>
            </a:r>
          </a:p>
        </p:txBody>
      </p:sp>
      <p:sp>
        <p:nvSpPr>
          <p:cNvPr id="4" name="Rectangle 2"/>
          <p:cNvSpPr txBox="1">
            <a:spLocks noChangeArrowheads="1"/>
          </p:cNvSpPr>
          <p:nvPr/>
        </p:nvSpPr>
        <p:spPr bwMode="auto">
          <a:xfrm>
            <a:off x="1447800" y="4800600"/>
            <a:ext cx="7313613"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spcBef>
                <a:spcPct val="20000"/>
              </a:spcBef>
              <a:buFontTx/>
              <a:buBlip>
                <a:blip r:embed="rId3"/>
              </a:buBlip>
            </a:pPr>
            <a:r>
              <a:rPr lang="en-US">
                <a:solidFill>
                  <a:schemeClr val="accent2"/>
                </a:solidFill>
                <a:latin typeface="Arial" pitchFamily="34" charset="0"/>
                <a:cs typeface="Times New Roman" pitchFamily="18" charset="0"/>
              </a:rPr>
              <a:t>Solution:</a:t>
            </a:r>
          </a:p>
          <a:p>
            <a:pPr lvl="1">
              <a:spcBef>
                <a:spcPct val="20000"/>
              </a:spcBef>
              <a:buFontTx/>
              <a:buBlip>
                <a:blip r:embed="rId4"/>
              </a:buBlip>
            </a:pPr>
            <a:r>
              <a:rPr lang="en-US" sz="1800">
                <a:solidFill>
                  <a:schemeClr val="accent2"/>
                </a:solidFill>
                <a:latin typeface="Courier New" pitchFamily="49" charset="0"/>
                <a:cs typeface="Courier New" pitchFamily="49" charset="0"/>
              </a:rPr>
              <a:t>SELECT ShiftID, StartTime, 'EndTime' = dateadd (hh, 10, StartTime) FROM HumanResources.Shift</a:t>
            </a:r>
          </a:p>
          <a:p>
            <a:pPr>
              <a:spcBef>
                <a:spcPct val="20000"/>
              </a:spcBef>
            </a:pPr>
            <a:endParaRPr lang="en-US">
              <a:solidFill>
                <a:schemeClr val="accent2"/>
              </a:solidFill>
              <a:latin typeface="Arial" pitchFamily="34" charset="0"/>
              <a:cs typeface="Times New Roman" pitchFamily="18" charset="0"/>
            </a:endParaRPr>
          </a:p>
        </p:txBody>
      </p:sp>
    </p:spTree>
    <p:extLst>
      <p:ext uri="{BB962C8B-B14F-4D97-AF65-F5344CB8AC3E}">
        <p14:creationId xmlns:p14="http://schemas.microsoft.com/office/powerpoint/2010/main" val="1179785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7"/>
          <p:cNvGrpSpPr>
            <a:grpSpLocks/>
          </p:cNvGrpSpPr>
          <p:nvPr/>
        </p:nvGrpSpPr>
        <p:grpSpPr bwMode="auto">
          <a:xfrm>
            <a:off x="3505200" y="1981200"/>
            <a:ext cx="4038600" cy="3733800"/>
            <a:chOff x="3505200" y="1981200"/>
            <a:chExt cx="4038600" cy="3733800"/>
          </a:xfrm>
        </p:grpSpPr>
        <p:pic>
          <p:nvPicPr>
            <p:cNvPr id="8196"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8956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a:xfrm>
              <a:off x="4953000" y="1981200"/>
              <a:ext cx="25908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8" name="TextBox 5"/>
            <p:cNvSpPr txBox="1">
              <a:spLocks noChangeArrowheads="1"/>
            </p:cNvSpPr>
            <p:nvPr/>
          </p:nvSpPr>
          <p:spPr bwMode="auto">
            <a:xfrm>
              <a:off x="5208896" y="2408354"/>
              <a:ext cx="2209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00000"/>
                  </a:solidFill>
                  <a:latin typeface="Arial" pitchFamily="34" charset="0"/>
                </a:rPr>
                <a:t>What are ranking functions?</a:t>
              </a:r>
            </a:p>
          </p:txBody>
        </p:sp>
      </p:grpSp>
      <p:sp>
        <p:nvSpPr>
          <p:cNvPr id="8195"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Ranking Functions</a:t>
            </a:r>
          </a:p>
        </p:txBody>
      </p:sp>
    </p:spTree>
    <p:extLst>
      <p:ext uri="{BB962C8B-B14F-4D97-AF65-F5344CB8AC3E}">
        <p14:creationId xmlns:p14="http://schemas.microsoft.com/office/powerpoint/2010/main" val="193389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Ranking functions:</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Generate sequential numbers for each row or to give a rank based on specific criteria.</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Supported by SQL Server are:</a:t>
            </a:r>
          </a:p>
          <a:p>
            <a:pPr lvl="2">
              <a:buFontTx/>
              <a:buBlip>
                <a:blip r:embed="rId4"/>
              </a:buBlip>
              <a:defRPr/>
            </a:pPr>
            <a:r>
              <a:rPr lang="en-US" sz="1600" kern="1200" dirty="0" err="1" smtClean="0">
                <a:solidFill>
                  <a:schemeClr val="accent2"/>
                </a:solidFill>
                <a:latin typeface="Arial" charset="0"/>
                <a:ea typeface="+mn-ea"/>
                <a:cs typeface="Times New Roman" pitchFamily="18" charset="0"/>
              </a:rPr>
              <a:t>row_number</a:t>
            </a:r>
            <a:r>
              <a:rPr lang="en-US" sz="1600" kern="1200" dirty="0" smtClean="0">
                <a:solidFill>
                  <a:schemeClr val="accent2"/>
                </a:solidFill>
                <a:latin typeface="Arial" charset="0"/>
                <a:ea typeface="+mn-ea"/>
                <a:cs typeface="Times New Roman" pitchFamily="18" charset="0"/>
              </a:rPr>
              <a:t>()</a:t>
            </a:r>
          </a:p>
          <a:p>
            <a:pPr lvl="2">
              <a:buFontTx/>
              <a:buBlip>
                <a:blip r:embed="rId4"/>
              </a:buBlip>
              <a:defRPr/>
            </a:pPr>
            <a:r>
              <a:rPr lang="en-US" sz="1600" kern="1200" dirty="0" smtClean="0">
                <a:solidFill>
                  <a:schemeClr val="accent2"/>
                </a:solidFill>
                <a:latin typeface="Arial" charset="0"/>
                <a:ea typeface="+mn-ea"/>
                <a:cs typeface="Times New Roman" pitchFamily="18" charset="0"/>
              </a:rPr>
              <a:t>rank()</a:t>
            </a:r>
          </a:p>
          <a:p>
            <a:pPr lvl="2">
              <a:buFontTx/>
              <a:buBlip>
                <a:blip r:embed="rId4"/>
              </a:buBlip>
              <a:defRPr/>
            </a:pPr>
            <a:r>
              <a:rPr lang="en-US" sz="1600" kern="1200" dirty="0" smtClean="0">
                <a:solidFill>
                  <a:schemeClr val="accent2"/>
                </a:solidFill>
                <a:latin typeface="Arial" charset="0"/>
                <a:ea typeface="+mn-ea"/>
                <a:cs typeface="Times New Roman" pitchFamily="18" charset="0"/>
              </a:rPr>
              <a:t>dense_ rank()</a:t>
            </a:r>
          </a:p>
          <a:p>
            <a:pPr lvl="2">
              <a:buFontTx/>
              <a:buBlip>
                <a:blip r:embed="rId4"/>
              </a:buBlip>
              <a:defRPr/>
            </a:pPr>
            <a:r>
              <a:rPr lang="en-US" sz="1600" kern="1200" dirty="0" err="1" smtClean="0">
                <a:solidFill>
                  <a:schemeClr val="accent2"/>
                </a:solidFill>
                <a:latin typeface="Arial" charset="0"/>
                <a:ea typeface="+mn-ea"/>
                <a:cs typeface="Times New Roman" pitchFamily="18" charset="0"/>
              </a:rPr>
              <a:t>ntile</a:t>
            </a:r>
            <a:r>
              <a:rPr lang="en-US" sz="1600" kern="1200" dirty="0" smtClean="0">
                <a:solidFill>
                  <a:schemeClr val="accent2"/>
                </a:solidFill>
                <a:latin typeface="Arial" charset="0"/>
                <a:ea typeface="+mn-ea"/>
                <a:cs typeface="Times New Roman" pitchFamily="18" charset="0"/>
              </a:rPr>
              <a:t>()</a:t>
            </a: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921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1238525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The </a:t>
            </a:r>
            <a:r>
              <a:rPr lang="en-US" sz="2000" dirty="0" err="1" smtClean="0">
                <a:solidFill>
                  <a:schemeClr val="accent2"/>
                </a:solidFill>
                <a:latin typeface="Arial" charset="0"/>
                <a:cs typeface="Times New Roman" pitchFamily="18" charset="0"/>
              </a:rPr>
              <a:t>row_number</a:t>
            </a:r>
            <a:r>
              <a:rPr lang="en-US" sz="2000" dirty="0" smtClean="0">
                <a:solidFill>
                  <a:schemeClr val="accent2"/>
                </a:solidFill>
                <a:latin typeface="Arial" charset="0"/>
                <a:cs typeface="Times New Roman" pitchFamily="18" charset="0"/>
              </a:rPr>
              <a:t>() function:</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Returns the sequential numbers, starting at 1, for the rows in a result set based on a column.</a:t>
            </a:r>
          </a:p>
          <a:p>
            <a:pPr lvl="1" eaLnBrk="1" hangingPunct="1">
              <a:buFontTx/>
              <a:buBlip>
                <a:blip r:embed="rId4"/>
              </a:buBlip>
              <a:defRPr/>
            </a:pPr>
            <a:r>
              <a:rPr lang="en-US" sz="1800" kern="1200" dirty="0" smtClean="0">
                <a:solidFill>
                  <a:schemeClr val="accent2"/>
                </a:solidFill>
                <a:latin typeface="Arial" pitchFamily="34" charset="0"/>
                <a:ea typeface="+mn-ea"/>
                <a:cs typeface="Times New Roman" pitchFamily="18" charset="0"/>
              </a:rPr>
              <a:t>For example: </a:t>
            </a:r>
          </a:p>
          <a:p>
            <a:pPr lvl="2" eaLnBrk="1" hangingPunct="1">
              <a:buFontTx/>
              <a:buNone/>
              <a:defRPr/>
            </a:pPr>
            <a:r>
              <a:rPr lang="en-IN" sz="1400" dirty="0" smtClean="0">
                <a:solidFill>
                  <a:schemeClr val="accent2"/>
                </a:solidFill>
                <a:latin typeface="Arial" charset="0"/>
                <a:cs typeface="Times New Roman" pitchFamily="18" charset="0"/>
              </a:rPr>
              <a:t>	</a:t>
            </a:r>
            <a:r>
              <a:rPr lang="en-IN" sz="1600" dirty="0" smtClean="0">
                <a:solidFill>
                  <a:schemeClr val="accent2"/>
                </a:solidFill>
                <a:latin typeface="Courier New" pitchFamily="49" charset="0"/>
                <a:cs typeface="Courier New" pitchFamily="49" charset="0"/>
              </a:rPr>
              <a:t>SELECT EmployeeID, Rate, 	         </a:t>
            </a:r>
            <a:r>
              <a:rPr lang="en-IN" sz="1600" dirty="0" err="1" smtClean="0">
                <a:solidFill>
                  <a:schemeClr val="accent2"/>
                </a:solidFill>
                <a:latin typeface="Courier New" pitchFamily="49" charset="0"/>
                <a:cs typeface="Courier New" pitchFamily="49" charset="0"/>
              </a:rPr>
              <a:t>row_number</a:t>
            </a:r>
            <a:r>
              <a:rPr lang="en-IN" sz="1600" dirty="0" smtClean="0">
                <a:solidFill>
                  <a:schemeClr val="accent2"/>
                </a:solidFill>
                <a:latin typeface="Courier New" pitchFamily="49" charset="0"/>
                <a:cs typeface="Courier New" pitchFamily="49" charset="0"/>
              </a:rPr>
              <a:t>() OVER(ORDER BY Rate </a:t>
            </a:r>
            <a:r>
              <a:rPr lang="en-IN" sz="1600" dirty="0" err="1" smtClean="0">
                <a:solidFill>
                  <a:schemeClr val="accent2"/>
                </a:solidFill>
                <a:latin typeface="Courier New" pitchFamily="49" charset="0"/>
                <a:cs typeface="Courier New" pitchFamily="49" charset="0"/>
              </a:rPr>
              <a:t>desc</a:t>
            </a:r>
            <a:r>
              <a:rPr lang="en-IN" sz="1600" dirty="0" smtClean="0">
                <a:solidFill>
                  <a:schemeClr val="accent2"/>
                </a:solidFill>
                <a:latin typeface="Courier New" pitchFamily="49" charset="0"/>
                <a:cs typeface="Courier New" pitchFamily="49" charset="0"/>
              </a:rPr>
              <a:t>)AS RANK FROM </a:t>
            </a:r>
            <a:r>
              <a:rPr lang="en-IN" sz="1600" dirty="0" err="1" smtClean="0">
                <a:solidFill>
                  <a:schemeClr val="accent2"/>
                </a:solidFill>
                <a:latin typeface="Courier New" pitchFamily="49" charset="0"/>
                <a:cs typeface="Courier New" pitchFamily="49" charset="0"/>
              </a:rPr>
              <a:t>HumanResources.EmployeePayHistory</a:t>
            </a:r>
            <a:r>
              <a:rPr lang="en-IN"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1024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22762468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TotalTime>
  <Words>1829</Words>
  <Application>Microsoft Office PowerPoint</Application>
  <PresentationFormat>On-screen Show (4:3)</PresentationFormat>
  <Paragraphs>224</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3</cp:revision>
  <dcterms:created xsi:type="dcterms:W3CDTF">2015-10-16T00:26:07Z</dcterms:created>
  <dcterms:modified xsi:type="dcterms:W3CDTF">2016-11-21T10:09:58Z</dcterms:modified>
</cp:coreProperties>
</file>