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F58F-CE7F-490A-AAB9-81253096C7B4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2E7D3-B52D-4CCD-AC62-5D07CD09A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1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CBDA32-AD7E-49EB-973C-723AF22C37C6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74AA2BBC-B37F-4544-B33C-34464E5FD993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B2193D31-9161-4685-98C2-76861EC854AB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38F6ACBF-EBFF-443A-8751-661227B35A9F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D37D8562-790C-4646-B1AF-B1D8FBA57A6B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4D1B11C2-F35B-4FF9-9AC4-27F55B60370C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C2F7330B-3454-414C-BC15-8D83E96E1379}" type="slidenum">
              <a:rPr lang="en-US" sz="1200" smtClean="0"/>
              <a:pPr eaLnBrk="1" hangingPunct="1">
                <a:defRPr/>
              </a:pPr>
              <a:t>17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DAAE337-43F9-4D1C-A49D-E1CA44BDF6B6}" type="slidenum">
              <a:rPr lang="en-US" sz="1200" smtClean="0"/>
              <a:pPr eaLnBrk="1" hangingPunct="1">
                <a:defRPr/>
              </a:pPr>
              <a:t>18</a:t>
            </a:fld>
            <a:endParaRPr 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C3E83C2C-10D3-444B-B7D2-35592FD78D35}" type="slidenum">
              <a:rPr lang="en-US" sz="1200" smtClean="0"/>
              <a:pPr eaLnBrk="1" hangingPunct="1">
                <a:defRPr/>
              </a:pPr>
              <a:t>19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9774462E-B232-4AD2-946D-D00CD7C91571}" type="slidenum">
              <a:rPr lang="en-US" sz="1200" smtClean="0"/>
              <a:pPr eaLnBrk="1" hangingPunct="1">
                <a:defRPr/>
              </a:pPr>
              <a:t>20</a:t>
            </a:fld>
            <a:endParaRPr 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A0AABF6-6CE8-4B5B-91A2-99B9CFA57082}" type="slidenum">
              <a:rPr lang="en-US" sz="1200" smtClean="0"/>
              <a:pPr eaLnBrk="1" hangingPunct="1">
                <a:defRPr/>
              </a:pPr>
              <a:t>21</a:t>
            </a:fld>
            <a:endParaRPr 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D9649-B2BA-44B4-B33C-F56A186F39BB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A17103E-1C6A-48B1-BF6F-58534B59EAD9}" type="slidenum">
              <a:rPr lang="en-US" sz="1200" smtClean="0"/>
              <a:pPr eaLnBrk="1" hangingPunct="1">
                <a:defRPr/>
              </a:pPr>
              <a:t>22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5710AEA-E0EE-4C09-B9F4-FD2128A27DD1}" type="slidenum">
              <a:rPr lang="en-US" sz="1200" smtClean="0"/>
              <a:pPr eaLnBrk="1" hangingPunct="1">
                <a:defRPr/>
              </a:pPr>
              <a:t>23</a:t>
            </a:fld>
            <a:endParaRPr 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111881C-A93C-4071-A5B3-707628EAC824}" type="slidenum">
              <a:rPr lang="en-US" sz="1200" smtClean="0"/>
              <a:pPr eaLnBrk="1" hangingPunct="1">
                <a:defRPr/>
              </a:pPr>
              <a:t>24</a:t>
            </a:fld>
            <a:endParaRPr 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6568784-E482-4304-AECD-DE569AA1508C}" type="slidenum">
              <a:rPr lang="en-US" sz="1200" smtClean="0"/>
              <a:pPr eaLnBrk="1" hangingPunct="1">
                <a:defRPr/>
              </a:pPr>
              <a:t>25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B1E868-2934-4089-A562-1ABD067E4E63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78FE30E3-4C42-4D2D-98FB-301812F7D16E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CEFDF85F-060D-46F2-8ACF-B0C577622F5F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C7C329B0-1EAB-4048-9F4B-478ADD485079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0D059F30-B7D0-4D3C-BDF7-06F95883EBD7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F0AEF9A3-4FBC-452F-ADD7-33D52F657ECB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3A620940-6F97-475F-AC7A-E9474E1DB0E7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fld id="{E25B95D0-20B5-4A55-9A91-1104243B3829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E7E782-C1B1-4609-A097-00A08AECB6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39B54C-81CF-4854-A4E6-CA1B8769B7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 txBox="1"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 this session, you will learn to: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Use functions to customize the result set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Summarize and group data</a:t>
            </a:r>
          </a:p>
          <a:p>
            <a:pPr lvl="1" eaLnBrk="1" hangingPunct="1">
              <a:spcBef>
                <a:spcPct val="20000"/>
              </a:spcBef>
            </a:pPr>
            <a:endParaRPr lang="en-US" sz="18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6588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11445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What would be the output of the following query?</a:t>
            </a:r>
          </a:p>
          <a:p>
            <a:pPr lvl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'Maximum Rate' = max (UnitPrice)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FROM Sales.SalesOrderDetail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Just a minute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00200" y="4265613"/>
            <a:ext cx="7313613" cy="1144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Solution: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query displays the maximum unit price from the </a:t>
            </a:r>
            <a:r>
              <a:rPr lang="en-US" sz="1800" dirty="0" err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SalesOrderDetail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table.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</a:t>
            </a:r>
          </a:p>
        </p:txBody>
      </p:sp>
      <p:pic>
        <p:nvPicPr>
          <p:cNvPr id="12292" name="Picture 3" descr="JBIZ044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23780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57713" y="1909763"/>
            <a:ext cx="4419600" cy="1366837"/>
          </a:xfrm>
          <a:prstGeom prst="wedgeRectCallout">
            <a:avLst>
              <a:gd name="adj1" fmla="val -63140"/>
              <a:gd name="adj2" fmla="val 77821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cs typeface="Arial" charset="0"/>
            </a:endParaRP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4579938" y="1931988"/>
            <a:ext cx="4343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20000"/>
                </a:solidFill>
                <a:latin typeface="Arial" pitchFamily="34" charset="0"/>
              </a:rPr>
              <a:t>You can group the data by using the GROUP BY, COMPUTE, COMPUTE BY, and PIVOT clauses of the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3612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GROUP BY clause: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Summarizes the result set into groups as defined in the SELECT statement by using aggregate functions.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Uses the HAVING clause to </a:t>
            </a: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</a:t>
            </a: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urther restrict the result set to produce the data based on a condition.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Syntax: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</a:t>
            </a:r>
            <a:r>
              <a:rPr lang="en-US" sz="1600" kern="12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column_list</a:t>
            </a:r>
            <a:endParaRPr lang="en-US" sz="1600" kern="1200" dirty="0" smtClean="0">
              <a:solidFill>
                <a:schemeClr val="accent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FROM </a:t>
            </a:r>
            <a:r>
              <a:rPr lang="en-US" sz="1600" kern="12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table_name</a:t>
            </a:r>
            <a:endParaRPr lang="en-US" sz="1600" kern="1200" dirty="0" smtClean="0">
              <a:solidFill>
                <a:schemeClr val="accent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WHERE condition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[GROUP BY [ALL] expression [, expression]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[HAVING </a:t>
            </a:r>
            <a:r>
              <a:rPr lang="en-US" sz="1600" kern="12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search_condition</a:t>
            </a: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</p:spTree>
    <p:extLst>
      <p:ext uri="{BB962C8B-B14F-4D97-AF65-F5344CB8AC3E}">
        <p14:creationId xmlns:p14="http://schemas.microsoft.com/office/powerpoint/2010/main" val="37439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Title, Minimum = min(VacationHours), Maximum = max(VacationHours) 		  FROM HumanResources.Employee</a:t>
            </a:r>
            <a:b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WHERE VacationHours &gt; 80 GROUP BY Title</a:t>
            </a:r>
          </a:p>
          <a:p>
            <a:pPr lvl="1">
              <a:buFontTx/>
              <a:buNone/>
              <a:defRPr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181600" y="2986088"/>
            <a:ext cx="122238" cy="381000"/>
          </a:xfrm>
          <a:prstGeom prst="downArrow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56250" y="3017838"/>
            <a:ext cx="1066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</a:rPr>
              <a:t>Output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2600" y="4038600"/>
            <a:ext cx="1447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</a:rPr>
              <a:t>Displays the minimum and maximum values of vacation hours for the different types of titles.</a:t>
            </a:r>
          </a:p>
        </p:txBody>
      </p:sp>
      <p:pic>
        <p:nvPicPr>
          <p:cNvPr id="615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0"/>
            <a:ext cx="5334000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53000" y="3992563"/>
            <a:ext cx="693738" cy="1981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GROUPING SETS clause is used to combine the result generated by multiple GROUP BY clauses into a single result set.</a:t>
            </a:r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Region, Department, AVG(SAL)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AverageSalary</a:t>
            </a: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FROM </a:t>
            </a:r>
            <a:r>
              <a:rPr lang="en-US" sz="1600" kern="12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EmpTable</a:t>
            </a: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GROUP BY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GROUPING SETS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(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(Region, Department),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(Region),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(Department)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)</a:t>
            </a:r>
          </a:p>
          <a:p>
            <a:pPr lvl="1" eaLnBrk="1" hangingPunct="1">
              <a:buFontTx/>
              <a:buBlip>
                <a:blip r:embed="rId3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</p:spTree>
    <p:extLst>
      <p:ext uri="{BB962C8B-B14F-4D97-AF65-F5344CB8AC3E}">
        <p14:creationId xmlns:p14="http://schemas.microsoft.com/office/powerpoint/2010/main" val="32470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following figure displays the output of the preceding query.</a:t>
            </a:r>
          </a:p>
          <a:p>
            <a:pPr lvl="2">
              <a:buFontTx/>
              <a:buNone/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	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4572000" cy="282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5410200"/>
            <a:ext cx="617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</a:rPr>
              <a:t>The rows that do not have NULL values represent the average salary of the employees grouped for each region and department.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6000" y="5410200"/>
            <a:ext cx="617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</a:rPr>
              <a:t>The rows that contain NULL values in the Department column represent the average salary of the employees for each region.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0" y="5410200"/>
            <a:ext cx="617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</a:rPr>
              <a:t>The rows that contain NULL values in the Region column represent the average salary of the employees for each department.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2620963"/>
            <a:ext cx="38862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3429000"/>
            <a:ext cx="3886200" cy="715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11563" y="4449763"/>
            <a:ext cx="3886200" cy="715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81400" y="3124200"/>
            <a:ext cx="3886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11563" y="4114800"/>
            <a:ext cx="3886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COMPUTE and COMPUTE BY: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COMPUTE clause is used to generate summary rows by using aggregate functions in the query results.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COMPUTE BY clause can be used to calculate summary values of the result set on a group of data.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Syntax:</a:t>
            </a:r>
          </a:p>
          <a:p>
            <a:pPr lvl="2">
              <a:buFontTx/>
              <a:buNone/>
              <a:defRPr/>
            </a:pPr>
            <a:r>
              <a:rPr lang="en-IN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column_list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FROM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ORDER BY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COMPUTE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aggregate_function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[,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aggregate_function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)...] </a:t>
            </a:r>
            <a:b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[BY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[,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]...]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</p:spTree>
    <p:extLst>
      <p:ext uri="{BB962C8B-B14F-4D97-AF65-F5344CB8AC3E}">
        <p14:creationId xmlns:p14="http://schemas.microsoft.com/office/powerpoint/2010/main" val="42853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  <a:defRPr/>
            </a:pPr>
            <a:r>
              <a:rPr lang="en-IN" sz="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Title, 		 	        'Total VacationHours' = VacationHours,     'Total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SickLeaveHours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 =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SickLeaveHours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	  FROM HumanResources.Employee 	         WHERE Title IN ('Recruiter', 'Stocker') 	 ORDER BY Title, VacationHours,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SickLeaveHours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COMPUTE SUM(VacationHours), SUM(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SickLeaveHours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</p:spTree>
    <p:extLst>
      <p:ext uri="{BB962C8B-B14F-4D97-AF65-F5344CB8AC3E}">
        <p14:creationId xmlns:p14="http://schemas.microsoft.com/office/powerpoint/2010/main" val="2310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following figure displays the output of the preceding query.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8" b="14207"/>
          <a:stretch>
            <a:fillRect/>
          </a:stretch>
        </p:blipFill>
        <p:spPr bwMode="auto">
          <a:xfrm>
            <a:off x="2590800" y="2209800"/>
            <a:ext cx="541655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PIVOT clause: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used to transform a set of columns into values.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Rotates a table-valued expression by turning the unique values from one column in the expression into multiple columns in the output.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Syntax:</a:t>
            </a:r>
          </a:p>
          <a:p>
            <a:pPr lvl="2">
              <a:buFontTx/>
              <a:buNone/>
              <a:defRPr/>
            </a:pPr>
            <a:r>
              <a:rPr lang="en-IN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PIVOT (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aggregation_function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value_columhe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pivot_column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IN (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column_list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table_alias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</p:spTree>
    <p:extLst>
      <p:ext uri="{BB962C8B-B14F-4D97-AF65-F5344CB8AC3E}">
        <p14:creationId xmlns:p14="http://schemas.microsoft.com/office/powerpoint/2010/main" val="21683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Problem Statement: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management at </a:t>
            </a: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AdventureWorks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, Inc. wants to view a report that displays the employee ID, designation, and age of the employees who are working as marketing managers or marketing specialists. The data should be displayed in uppercase.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employee details are stored in the Employee table in the </a:t>
            </a: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AdventureWorks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database. How will you display the required data?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Demo: </a:t>
            </a:r>
            <a:r>
              <a:rPr lang="en-IN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Customizing the Result Set</a:t>
            </a:r>
            <a:endParaRPr lang="en-US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  <a:defRPr/>
            </a:pPr>
            <a:r>
              <a:rPr lang="en-US" sz="10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VendorID</a:t>
            </a:r>
            <a:r>
              <a:rPr lang="en-US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[164] AS Emp1, [198] AS Emp2, [223] AS Emp3, [231] AS Emp4, [233] AS Emp5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FROM 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(SELECT </a:t>
            </a:r>
            <a:r>
              <a:rPr lang="en-IN" sz="1600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PurchaseOrderID</a:t>
            </a: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600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600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VendorID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FROM </a:t>
            </a:r>
            <a:r>
              <a:rPr lang="en-IN" sz="1600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Purchasing.PurchaseOrderHeader</a:t>
            </a: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p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PIVOT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(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COUNT (</a:t>
            </a:r>
            <a:r>
              <a:rPr lang="en-IN" sz="1600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PurchaseOrderID</a:t>
            </a: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IN" sz="1600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IN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( [164], [198], [223], [231], [233] )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) AS </a:t>
            </a:r>
            <a:r>
              <a:rPr lang="en-IN" sz="1600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pvt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ORDER BY </a:t>
            </a:r>
            <a:r>
              <a:rPr lang="en-IN" sz="1600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VendorID</a:t>
            </a:r>
            <a:endParaRPr lang="en-US" sz="160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 eaLnBrk="1" hangingPunct="1">
              <a:buFontTx/>
              <a:buBlip>
                <a:blip r:embed="rId4"/>
              </a:buBlip>
              <a:defRPr/>
            </a:pPr>
            <a:endParaRPr lang="en-US" sz="2000" dirty="0" smtClean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</p:spTree>
    <p:extLst>
      <p:ext uri="{BB962C8B-B14F-4D97-AF65-F5344CB8AC3E}">
        <p14:creationId xmlns:p14="http://schemas.microsoft.com/office/powerpoint/2010/main" val="16898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following figure displays the output of the preceding query</a:t>
            </a:r>
            <a:r>
              <a:rPr lang="en-IN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.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3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Grouping Data (Contd.)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00200" y="2501900"/>
            <a:ext cx="1828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pitchFamily="34" charset="0"/>
              </a:rPr>
              <a:t>Displays the number of purchase orders placed by certain employees, laid down with the vendors.</a:t>
            </a:r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474345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00513" y="2209800"/>
            <a:ext cx="1462087" cy="190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2362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When grouping data, which of the following clauses helps eliminate the groups that do not match the specified condition?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NOT IN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HAVING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WHERE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COMPUTE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Just a minute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5588" y="4572000"/>
            <a:ext cx="7313612" cy="9906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Solution: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2.	 HAVING</a:t>
            </a:r>
          </a:p>
          <a:p>
            <a:pPr marL="342900" lvl="1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2362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Match the column A with column B.</a:t>
            </a:r>
          </a:p>
          <a:p>
            <a:pPr marL="342900" lvl="1" indent="-342900"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Just a minute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00200" y="4038600"/>
            <a:ext cx="7313613" cy="23622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Solution: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1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7" name="Group 441"/>
          <p:cNvGraphicFramePr>
            <a:graphicFrameLocks noGrp="1"/>
          </p:cNvGraphicFramePr>
          <p:nvPr/>
        </p:nvGraphicFramePr>
        <p:xfrm>
          <a:off x="2590800" y="4572000"/>
          <a:ext cx="5562600" cy="1700213"/>
        </p:xfrm>
        <a:graphic>
          <a:graphicData uri="http://schemas.openxmlformats.org/drawingml/2006/table">
            <a:tbl>
              <a:tblPr/>
              <a:tblGrid>
                <a:gridCol w="2472266"/>
                <a:gridCol w="3090334"/>
              </a:tblGrid>
              <a:tr h="402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Column A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Column B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COMPUTE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Generates summary rows by using aggregate functions in the query results.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PIVOT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Transforms a set of columns into values.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Converts numeric data to character data.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Ltrim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Removes leading blanks from the character expression.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41"/>
          <p:cNvGraphicFramePr>
            <a:graphicFrameLocks noGrp="1"/>
          </p:cNvGraphicFramePr>
          <p:nvPr/>
        </p:nvGraphicFramePr>
        <p:xfrm>
          <a:off x="2590800" y="2209800"/>
          <a:ext cx="5562600" cy="1566932"/>
        </p:xfrm>
        <a:graphic>
          <a:graphicData uri="http://schemas.openxmlformats.org/drawingml/2006/table">
            <a:tbl>
              <a:tblPr/>
              <a:tblGrid>
                <a:gridCol w="2472266"/>
                <a:gridCol w="3090334"/>
              </a:tblGrid>
              <a:tr h="325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Column A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Column 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COMPUTE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Transforms a set of columns into values.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PIVOT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Removes leading blanks from the character expression.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Generates summary rows by using aggregate functions in the query results.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Ltrim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Converts numeric data to character data.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0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47800" y="1600200"/>
            <a:ext cx="7313613" cy="2971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Tx/>
              <a:buBlip>
                <a:blip r:embed="rId3"/>
              </a:buBlip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Problem Statement: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You are a database developer at </a:t>
            </a: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AdventureWorks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, Inc. The management wants to view the average quantity ordered for each product group. The data should be displayed in the descending order of </a:t>
            </a: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ProductID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.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sales details are stored in the </a:t>
            </a: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SalesOrderHeader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and </a:t>
            </a: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SalesOrderDetails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tables in the </a:t>
            </a: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AdventureWorks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database. How will you generate this report?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0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16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Demo: </a:t>
            </a:r>
            <a:r>
              <a:rPr lang="en-IN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Summarizing and Grouping Data</a:t>
            </a:r>
            <a:endParaRPr lang="en-US" b="1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47800" y="1600200"/>
            <a:ext cx="7313613" cy="1828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>
              <a:buFontTx/>
              <a:buBlip>
                <a:blip r:embed="rId3"/>
              </a:buBlip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Solution: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To solve the preceding problem, you need to perform the following tasks: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Create a query.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Execute the query to verify the result.</a:t>
            </a:r>
          </a:p>
          <a:p>
            <a:pPr>
              <a:buFontTx/>
              <a:buBlip>
                <a:blip r:embed="rId3"/>
              </a:buBlip>
              <a:defRPr/>
            </a:pPr>
            <a:endParaRPr lang="en-US" sz="2000" kern="12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0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2000" kern="12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2" indent="-342900">
              <a:buFontTx/>
              <a:buNone/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	</a:t>
            </a:r>
          </a:p>
          <a:p>
            <a:pPr marL="342900" lvl="2" indent="-342900">
              <a:buFontTx/>
              <a:buNone/>
              <a:defRPr/>
            </a:pPr>
            <a:endParaRPr lang="en-US" sz="20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marL="342900" lvl="2" indent="-342900">
              <a:buFontTx/>
              <a:buNone/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	</a:t>
            </a:r>
          </a:p>
          <a:p>
            <a:pPr marL="342900" lvl="2" indent="-342900">
              <a:buFontTx/>
              <a:buNone/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	</a:t>
            </a:r>
          </a:p>
          <a:p>
            <a:pPr lvl="2" eaLnBrk="1" hangingPunct="1">
              <a:buFontTx/>
              <a:buBlip>
                <a:blip r:embed="rId4"/>
              </a:buBlip>
              <a:defRPr/>
            </a:pPr>
            <a:endParaRPr lang="en-US" sz="16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Demo: </a:t>
            </a:r>
            <a:r>
              <a:rPr lang="en-IN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Summarizing and Grouping Data (Contd.)</a:t>
            </a:r>
            <a:endParaRPr lang="en-US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237413" cy="441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In this session, you learned that: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system functions are used to query system tables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aggregate functions, such as avg(), count(), min(), max(), and sum(), are used to retrieve summarized data.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GROUP BY, GROUP BY ALL, and PIVOT clauses are used to group the result set.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GROUPING SETS clause is used to combine the results generated by multiple GROUP BY clauses into a single result set.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COMPUTE and COMPUTE BY clauses are used to calculate summarized values in a grouped result set.</a:t>
            </a: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0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2000" kern="12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2" indent="-342900">
              <a:buFontTx/>
              <a:buNone/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	</a:t>
            </a:r>
          </a:p>
          <a:p>
            <a:pPr marL="342900" lvl="2" indent="-342900">
              <a:buFontTx/>
              <a:buNone/>
              <a:defRPr/>
            </a:pPr>
            <a:endParaRPr lang="en-US" sz="20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marL="342900" lvl="2" indent="-342900">
              <a:buFontTx/>
              <a:buNone/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	</a:t>
            </a:r>
          </a:p>
          <a:p>
            <a:pPr marL="342900" lvl="2" indent="-342900">
              <a:buFontTx/>
              <a:buNone/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	</a:t>
            </a:r>
          </a:p>
          <a:p>
            <a:pPr lvl="2" eaLnBrk="1" hangingPunct="1">
              <a:buFontTx/>
              <a:buBlip>
                <a:blip r:embed="rId4"/>
              </a:buBlip>
              <a:defRPr/>
            </a:pPr>
            <a:endParaRPr lang="en-US" sz="16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634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Solution: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To solve the preceding problem, you need to perform the following tasks: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Create a query.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Execute the query to display the data.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Demo: </a:t>
            </a:r>
            <a:r>
              <a:rPr lang="en-IN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Customizing the Result Set (Contd.)</a:t>
            </a:r>
            <a:endParaRPr lang="en-US" b="1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7"/>
          <p:cNvGrpSpPr>
            <a:grpSpLocks/>
          </p:cNvGrpSpPr>
          <p:nvPr/>
        </p:nvGrpSpPr>
        <p:grpSpPr bwMode="auto">
          <a:xfrm>
            <a:off x="3505200" y="1981200"/>
            <a:ext cx="4267200" cy="3733800"/>
            <a:chOff x="3505200" y="1981200"/>
            <a:chExt cx="4267200" cy="3733800"/>
          </a:xfrm>
        </p:grpSpPr>
        <p:pic>
          <p:nvPicPr>
            <p:cNvPr id="5124" name="Picture 3" descr="CCM01238.WM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895600"/>
              <a:ext cx="1187438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loud Callout 4"/>
            <p:cNvSpPr/>
            <p:nvPr/>
          </p:nvSpPr>
          <p:spPr>
            <a:xfrm>
              <a:off x="4953000" y="1981200"/>
              <a:ext cx="2819400" cy="1600200"/>
            </a:xfrm>
            <a:prstGeom prst="cloudCallout">
              <a:avLst>
                <a:gd name="adj1" fmla="val -62947"/>
                <a:gd name="adj2" fmla="val 6608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26" name="TextBox 5"/>
            <p:cNvSpPr txBox="1">
              <a:spLocks noChangeArrowheads="1"/>
            </p:cNvSpPr>
            <p:nvPr/>
          </p:nvSpPr>
          <p:spPr bwMode="auto">
            <a:xfrm>
              <a:off x="5345376" y="2196152"/>
              <a:ext cx="1981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C00000"/>
                  </a:solidFill>
                  <a:latin typeface="Arial" pitchFamily="34" charset="0"/>
                </a:rPr>
                <a:t>How can I summarize and group data?</a:t>
              </a:r>
            </a:p>
          </p:txBody>
        </p:sp>
      </p:grp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Summarizing and Grouping Data </a:t>
            </a:r>
          </a:p>
        </p:txBody>
      </p:sp>
    </p:spTree>
    <p:extLst>
      <p:ext uri="{BB962C8B-B14F-4D97-AF65-F5344CB8AC3E}">
        <p14:creationId xmlns:p14="http://schemas.microsoft.com/office/powerpoint/2010/main" val="38521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Summarizing and Grouping Data (Contd.)</a:t>
            </a:r>
          </a:p>
        </p:txBody>
      </p:sp>
      <p:pic>
        <p:nvPicPr>
          <p:cNvPr id="6148" name="Picture 3" descr="JBIZ044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2286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95800" y="2138363"/>
            <a:ext cx="4267200" cy="1062037"/>
          </a:xfrm>
          <a:prstGeom prst="wedgeRectCallout">
            <a:avLst>
              <a:gd name="adj1" fmla="val -62244"/>
              <a:gd name="adj2" fmla="val 83496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4621213" y="2152650"/>
            <a:ext cx="403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20000"/>
                </a:solidFill>
                <a:latin typeface="Arial" pitchFamily="34" charset="0"/>
              </a:rPr>
              <a:t>SQL Server provides aggregate functions to generate summarized data.</a:t>
            </a:r>
          </a:p>
        </p:txBody>
      </p:sp>
    </p:spTree>
    <p:extLst>
      <p:ext uri="{BB962C8B-B14F-4D97-AF65-F5344CB8AC3E}">
        <p14:creationId xmlns:p14="http://schemas.microsoft.com/office/powerpoint/2010/main" val="37075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Aggregate functions: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Summarize the values for a column or a group of columns, and produce a single value.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Syntax:</a:t>
            </a:r>
          </a:p>
          <a:p>
            <a:pPr lvl="2" eaLnBrk="1" hangingPunct="1">
              <a:buFontTx/>
              <a:buNone/>
              <a:defRPr/>
            </a:pPr>
            <a:r>
              <a:rPr lang="en-IN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aggregate_function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([ALL|DISTINCT] expression)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Summarizing Data by Using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21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You can calculate summary values by using the following aggregate functions: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Avg</a:t>
            </a: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()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Count()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Min()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Max()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Sum()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Summarizing Data by Using Aggregate Functions (Contd.)</a:t>
            </a:r>
          </a:p>
        </p:txBody>
      </p:sp>
    </p:spTree>
    <p:extLst>
      <p:ext uri="{BB962C8B-B14F-4D97-AF65-F5344CB8AC3E}">
        <p14:creationId xmlns:p14="http://schemas.microsoft.com/office/powerpoint/2010/main" val="28731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Avg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():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Returns the average of values in a numeric expression, either all or distinct. 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3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SELECT 'Average Rate' = avg (Rate) 	  FROM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HumanResources.EmployeePayHistory</a:t>
            </a:r>
            <a:endParaRPr lang="en-IN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Count():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Returns the number of values in an expression, either all or distinct. 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For example:</a:t>
            </a:r>
          </a:p>
          <a:p>
            <a:pPr lvl="3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'Unique Rate' = count (DISTINCT Rate)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HumanResources.EmployeePayHistory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buFontTx/>
              <a:buNone/>
              <a:defRPr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Blip>
                <a:blip r:embed="rId3"/>
              </a:buBlip>
              <a:defRPr/>
            </a:pPr>
            <a:endParaRPr lang="en-US" sz="16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Summarizing Data by Using Aggregate Functions (Contd.)</a:t>
            </a:r>
          </a:p>
        </p:txBody>
      </p:sp>
    </p:spTree>
    <p:extLst>
      <p:ext uri="{BB962C8B-B14F-4D97-AF65-F5344CB8AC3E}">
        <p14:creationId xmlns:p14="http://schemas.microsoft.com/office/powerpoint/2010/main" val="33732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Min():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Returns the lowest value in the expression. 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For example:</a:t>
            </a:r>
          </a:p>
          <a:p>
            <a:pPr lvl="3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'Minimum Rate' = min (Rate)	 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HumanResources.EmployeePayHistory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Max():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Returns the highest value in the expression. 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For example:</a:t>
            </a:r>
          </a:p>
          <a:p>
            <a:pPr lvl="3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'Maximum Rate' = max (Rate)	 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HumanResources.EmployeePayHistory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Sum():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Returns the sum total of values in a numeric expression, either all or distinct.</a:t>
            </a:r>
          </a:p>
          <a:p>
            <a:pPr lvl="2">
              <a:buFontTx/>
              <a:buBlip>
                <a:blip r:embed="rId3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For example:</a:t>
            </a:r>
          </a:p>
          <a:p>
            <a:pPr lvl="3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 'Sum' = sum (DISTINCT Rate) 	  FROM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HumanResources.EmployeePayHistory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Blip>
                <a:blip r:embed="rId3"/>
              </a:buBlip>
              <a:defRPr/>
            </a:pPr>
            <a:endParaRPr lang="en-US" sz="16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Summarizing Data by Using Aggregate Functions (Contd.)</a:t>
            </a:r>
          </a:p>
        </p:txBody>
      </p:sp>
    </p:spTree>
    <p:extLst>
      <p:ext uri="{BB962C8B-B14F-4D97-AF65-F5344CB8AC3E}">
        <p14:creationId xmlns:p14="http://schemas.microsoft.com/office/powerpoint/2010/main" val="31747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2777</Words>
  <Application>Microsoft Office PowerPoint</Application>
  <PresentationFormat>On-screen Show (4:3)</PresentationFormat>
  <Paragraphs>316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Samatha</dc:creator>
  <cp:lastModifiedBy>Samatha</cp:lastModifiedBy>
  <cp:revision>4</cp:revision>
  <dcterms:created xsi:type="dcterms:W3CDTF">2015-10-16T00:27:01Z</dcterms:created>
  <dcterms:modified xsi:type="dcterms:W3CDTF">2016-11-21T10:13:40Z</dcterms:modified>
</cp:coreProperties>
</file>