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F4340F-3562-4D32-B552-E14BC02EFCBF}" type="datetimeFigureOut">
              <a:rPr lang="en-IN" smtClean="0"/>
              <a:t>16-10-2015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EFEF2-330B-4120-BAC6-4B3D9F3A26CE}" type="slidenum">
              <a:rPr lang="en-IN" smtClean="0"/>
              <a:t>‹#›</a:t>
            </a:fld>
            <a:endParaRPr lang="en-IN"/>
          </a:p>
        </p:txBody>
      </p:sp>
    </p:spTree>
    <p:extLst>
      <p:ext uri="{BB962C8B-B14F-4D97-AF65-F5344CB8AC3E}">
        <p14:creationId xmlns:p14="http://schemas.microsoft.com/office/powerpoint/2010/main" val="34867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C5C9609-DF91-456C-B594-30EA06A27509}" type="slidenum">
              <a:rPr lang="en-US" sz="1200" smtClean="0"/>
              <a:pPr eaLnBrk="1" hangingPunct="1"/>
              <a:t>3</a:t>
            </a:fld>
            <a:endParaRPr lang="en-US" sz="1200"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9730A1D-951F-4367-A4F2-115512FAC458}" type="slidenum">
              <a:rPr lang="en-US" sz="1200"/>
              <a:pPr algn="r" eaLnBrk="1" hangingPunct="1"/>
              <a:t>15</a:t>
            </a:fld>
            <a:endParaRPr lang="en-US" sz="120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3520438B-9105-40B9-8A83-6F9F76E56FD5}" type="slidenum">
              <a:rPr lang="en-US" sz="1200"/>
              <a:pPr algn="r" eaLnBrk="1" hangingPunct="1"/>
              <a:t>16</a:t>
            </a:fld>
            <a:endParaRPr lang="en-US" sz="120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CE93125A-1DAB-4BAA-82E5-3B4F600750D5}" type="slidenum">
              <a:rPr lang="en-US" sz="1200"/>
              <a:pPr algn="r" eaLnBrk="1" hangingPunct="1"/>
              <a:t>17</a:t>
            </a:fld>
            <a:endParaRPr lang="en-US" sz="1200"/>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FE3FA9F0-2D19-46AB-A0EC-2AD06A1338E6}" type="slidenum">
              <a:rPr lang="en-US" sz="1200"/>
              <a:pPr algn="r" eaLnBrk="1" hangingPunct="1"/>
              <a:t>18</a:t>
            </a:fld>
            <a:endParaRPr lang="en-US" sz="120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2871C86-40A5-42A7-9327-93C243775818}" type="slidenum">
              <a:rPr lang="en-US" sz="1200"/>
              <a:pPr algn="r" eaLnBrk="1" hangingPunct="1"/>
              <a:t>19</a:t>
            </a:fld>
            <a:endParaRPr lang="en-US" sz="1200"/>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8750D4F6-622F-42F6-ACB1-900C89F59C0E}" type="slidenum">
              <a:rPr lang="en-US" sz="1200"/>
              <a:pPr algn="r" eaLnBrk="1" hangingPunct="1"/>
              <a:t>20</a:t>
            </a:fld>
            <a:endParaRPr lang="en-US" sz="120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F4D908DD-06C4-4404-8043-888F7BBC3617}" type="slidenum">
              <a:rPr lang="en-US" sz="1200"/>
              <a:pPr algn="r" eaLnBrk="1" hangingPunct="1"/>
              <a:t>21</a:t>
            </a:fld>
            <a:endParaRPr lang="en-US" sz="1200"/>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823A049-91E2-4197-8938-9E9C59C30A68}" type="slidenum">
              <a:rPr lang="en-US" sz="1200" smtClean="0"/>
              <a:pPr eaLnBrk="1" hangingPunct="1"/>
              <a:t>22</a:t>
            </a:fld>
            <a:endParaRPr lang="en-US" sz="1200" smtClean="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DD0BDC3A-597D-41B6-A0B6-664F661A3844}" type="slidenum">
              <a:rPr lang="en-US" sz="1200"/>
              <a:pPr algn="r" eaLnBrk="1" hangingPunct="1"/>
              <a:t>23</a:t>
            </a:fld>
            <a:endParaRPr lang="en-US" sz="120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1266068-B55F-452D-A8FB-C7097D57DB6A}" type="slidenum">
              <a:rPr lang="en-US" sz="1200" smtClean="0"/>
              <a:pPr eaLnBrk="1" hangingPunct="1"/>
              <a:t>24</a:t>
            </a:fld>
            <a:endParaRPr lang="en-US" sz="1200" smtClean="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concept of CROSS JOIN to the students. Tell them that CROSS JOIN displays a combination of all the rows from one table with all the rows from the other one. Also tell them that it shows the Cartesian Product between the rows of first and second table.</a:t>
            </a:r>
          </a:p>
          <a:p>
            <a:r>
              <a:rPr lang="en-US" b="1" smtClean="0"/>
              <a:t>FAQs</a:t>
            </a:r>
          </a:p>
          <a:p>
            <a:r>
              <a:rPr lang="en-US" b="1" smtClean="0"/>
              <a:t>Question: </a:t>
            </a:r>
            <a:r>
              <a:rPr lang="en-US" smtClean="0"/>
              <a:t>What is the difference between FULL OUTER JOIN and CROSS JOIN?</a:t>
            </a:r>
          </a:p>
          <a:p>
            <a:r>
              <a:rPr lang="en-US" b="1" smtClean="0"/>
              <a:t>Answer</a:t>
            </a:r>
            <a:r>
              <a:rPr lang="en-US" smtClean="0"/>
              <a:t>: A FULL OUTER JOIN displays all matching and non-matching rows from both the tables and displays NULL in place of non-matching rows. Whereas, a CROSS JOIN displays all the possible combination of all the rows in both the tables.</a:t>
            </a:r>
          </a:p>
          <a:p>
            <a:endParaRPr lang="en-US" b="1" smtClean="0"/>
          </a:p>
          <a:p>
            <a:r>
              <a:rPr lang="en-US" b="1" smtClean="0"/>
              <a:t>Additional Input</a:t>
            </a:r>
          </a:p>
          <a:p>
            <a:r>
              <a:rPr lang="en-US" smtClean="0"/>
              <a:t>A Cartesian Product is the set of all possible ordered pairs between two sets.</a:t>
            </a:r>
          </a:p>
          <a:p>
            <a:endParaRPr lang="en-US"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A51C8D8F-135E-4430-8FA2-B15DE6DFB21B}" type="slidenum">
              <a:rPr lang="en-US" sz="1200"/>
              <a:pPr algn="r" eaLnBrk="1" hangingPunct="1"/>
              <a:t>4</a:t>
            </a:fld>
            <a:endParaRPr lang="en-US" sz="120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FF3931F-84D4-4B08-A7F3-58CABE4E1613}" type="slidenum">
              <a:rPr lang="en-US" sz="1200" smtClean="0"/>
              <a:pPr eaLnBrk="1" hangingPunct="1"/>
              <a:t>25</a:t>
            </a:fld>
            <a:endParaRPr lang="en-US" sz="1200" smtClean="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7E55B90-3370-4584-A86C-EE7742316C04}" type="slidenum">
              <a:rPr lang="en-US" sz="1200" smtClean="0"/>
              <a:pPr eaLnBrk="1" hangingPunct="1"/>
              <a:t>26</a:t>
            </a:fld>
            <a:endParaRPr lang="en-US" sz="1200"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76BA61E-0B1A-4172-A0F6-D4206FAC1267}" type="slidenum">
              <a:rPr lang="en-US" sz="1200"/>
              <a:pPr algn="r" eaLnBrk="1" hangingPunct="1"/>
              <a:t>27</a:t>
            </a:fld>
            <a:endParaRPr lang="en-US" sz="120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18732EE-F6A0-4538-8382-E62CC5D998F0}" type="slidenum">
              <a:rPr lang="en-US" sz="1200" smtClean="0"/>
              <a:pPr eaLnBrk="1" hangingPunct="1"/>
              <a:t>28</a:t>
            </a:fld>
            <a:endParaRPr lang="en-US" sz="1200"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concept of EQUI join to the student.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0753FA5-721B-4DCC-805D-0BC523AD912F}" type="slidenum">
              <a:rPr lang="en-US" sz="1200"/>
              <a:pPr algn="r" eaLnBrk="1" hangingPunct="1"/>
              <a:t>29</a:t>
            </a:fld>
            <a:endParaRPr lang="en-US" sz="120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BF4458B9-DC3E-4389-B4A3-65503DE14E04}" type="slidenum">
              <a:rPr lang="en-US" sz="1200"/>
              <a:pPr algn="r" eaLnBrk="1" hangingPunct="1"/>
              <a:t>30</a:t>
            </a:fld>
            <a:endParaRPr lang="en-US" sz="120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AF690C3-FE73-480E-8EA4-F29D77EE85D8}" type="slidenum">
              <a:rPr lang="en-US" sz="1200"/>
              <a:pPr algn="r" eaLnBrk="1" hangingPunct="1"/>
              <a:t>31</a:t>
            </a:fld>
            <a:endParaRPr lang="en-US" sz="120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F65A68B-992A-4D79-9F79-B3E5B1A72E2E}" type="slidenum">
              <a:rPr lang="en-US" sz="1200" smtClean="0"/>
              <a:pPr eaLnBrk="1" hangingPunct="1"/>
              <a:t>32</a:t>
            </a:fld>
            <a:endParaRPr lang="en-US" sz="1200"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9953D8B6-9E8B-4BF8-A8A0-33E7457B3ABD}" type="slidenum">
              <a:rPr lang="en-US" sz="1200"/>
              <a:pPr algn="r" eaLnBrk="1" hangingPunct="1"/>
              <a:t>33</a:t>
            </a:fld>
            <a:endParaRPr lang="en-US" sz="1200"/>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C954C5DC-0148-4250-94EF-F6FCD2A196ED}" type="slidenum">
              <a:rPr lang="en-US" sz="1200"/>
              <a:pPr algn="r" eaLnBrk="1" hangingPunct="1"/>
              <a:t>34</a:t>
            </a:fld>
            <a:endParaRPr lang="en-US" sz="120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B47583F-6311-4AB7-BC25-D653E3049166}" type="slidenum">
              <a:rPr lang="en-US" sz="1200" smtClean="0"/>
              <a:pPr eaLnBrk="1" hangingPunct="1"/>
              <a:t>6</a:t>
            </a:fld>
            <a:endParaRPr lang="en-US" sz="1200"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diagram to the students. Tell them that, in the above diagram you can see that the common data from both the tables, Table X and Table Y is displayed. The data is displayed on the base of a common column, Column B.</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F9DD299-AA7A-45E6-A931-A0EE6F08ADF3}" type="slidenum">
              <a:rPr lang="en-US" sz="1200"/>
              <a:pPr algn="r" eaLnBrk="1" hangingPunct="1"/>
              <a:t>36</a:t>
            </a:fld>
            <a:endParaRPr lang="en-US" sz="1200"/>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3175DB9C-6343-4374-9B61-FBE4B22D7CD2}" type="slidenum">
              <a:rPr lang="en-US" sz="1200"/>
              <a:pPr algn="r" eaLnBrk="1" hangingPunct="1"/>
              <a:t>37</a:t>
            </a:fld>
            <a:endParaRPr lang="en-US" sz="120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FD004C4-74DC-48BD-99E6-69471ABA8A24}" type="slidenum">
              <a:rPr lang="en-US" sz="1200"/>
              <a:pPr algn="r" eaLnBrk="1" hangingPunct="1"/>
              <a:t>38</a:t>
            </a:fld>
            <a:endParaRPr lang="en-US" sz="120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26BE650-4380-4194-8ECF-D72F082B49A8}" type="slidenum">
              <a:rPr lang="en-US" sz="1200" smtClean="0"/>
              <a:pPr eaLnBrk="1" hangingPunct="1"/>
              <a:t>39</a:t>
            </a:fld>
            <a:endParaRPr lang="en-US" sz="1200"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85A75FB-6812-4725-B8E4-F31DE740F9EB}" type="slidenum">
              <a:rPr lang="en-US" sz="1200" smtClean="0"/>
              <a:pPr eaLnBrk="1" hangingPunct="1"/>
              <a:t>40</a:t>
            </a:fld>
            <a:endParaRPr lang="en-US" sz="1200" smtClean="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A21400A-E93E-49AF-B227-77E857A39C1E}" type="slidenum">
              <a:rPr lang="en-US" sz="1200" smtClean="0"/>
              <a:pPr eaLnBrk="1" hangingPunct="1"/>
              <a:t>41</a:t>
            </a:fld>
            <a:endParaRPr lang="en-US" sz="1200"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F49D832-D933-4F24-A360-7A11D6991DA9}" type="slidenum">
              <a:rPr lang="en-US" sz="1200" smtClean="0"/>
              <a:pPr eaLnBrk="1" hangingPunct="1"/>
              <a:t>42</a:t>
            </a:fld>
            <a:endParaRPr lang="en-US" sz="1200" smtClean="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83DCF03-5007-420E-89ED-1FC13CE2372C}" type="slidenum">
              <a:rPr lang="en-US" sz="1200" smtClean="0"/>
              <a:pPr eaLnBrk="1" hangingPunct="1"/>
              <a:t>7</a:t>
            </a:fld>
            <a:endParaRPr lang="en-US" sz="1200" smtClean="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E706575-68CD-430B-8C87-34AF2AE0E90A}" type="slidenum">
              <a:rPr lang="en-US" sz="1200" smtClean="0"/>
              <a:pPr eaLnBrk="1" hangingPunct="1"/>
              <a:t>9</a:t>
            </a:fld>
            <a:endParaRPr lang="en-US" sz="1200"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239607A5-1782-4DA4-83DC-98DACB2381AA}" type="slidenum">
              <a:rPr lang="en-US" sz="1200"/>
              <a:pPr algn="r" eaLnBrk="1" hangingPunct="1"/>
              <a:t>10</a:t>
            </a:fld>
            <a:endParaRPr lang="en-US" sz="120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00CE030-57FE-4764-921D-4CFDF93063FD}" type="slidenum">
              <a:rPr lang="en-US" sz="1200" smtClean="0"/>
              <a:pPr eaLnBrk="1" hangingPunct="1"/>
              <a:t>12</a:t>
            </a:fld>
            <a:endParaRPr lang="en-US" sz="1200"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concept of the LEFT OUTER JOIN to the students using the diagram. Tell them, that as shown in the figure all the rows from first table, Table X are displayed. However, only the matching rows from the second table, Table Y, are displayed. Also tell them that the data is based on the common column between the tables, Column B.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313A48A-80A0-404D-A608-D013EE67AEC9}" type="slidenum">
              <a:rPr lang="en-US" sz="1200" smtClean="0"/>
              <a:pPr eaLnBrk="1" hangingPunct="1"/>
              <a:t>13</a:t>
            </a:fld>
            <a:endParaRPr lang="en-US" sz="1200"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concept of the RIGHT OUTER JOIN to the students using the diagram. Tell them, that as shown in the figure all the rows from second table, Table Y are displayed. However, only the matching rows from the first table, Table X, are displayed. Also tell them that the data is based on the common column between the tables, Column B. </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B74FAE3-7FF2-4E5B-BD93-C7B05B2A3E94}" type="slidenum">
              <a:rPr lang="en-US" sz="1200" smtClean="0"/>
              <a:pPr eaLnBrk="1" hangingPunct="1"/>
              <a:t>14</a:t>
            </a:fld>
            <a:endParaRPr lang="en-US" sz="1200"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Explain the concept of the FULL OUTER join to the students. Tell them that full outer join is a combination of LEFT OUTER join and RIGHT OUTER join. This join returns all the matching and non-matching rows from both the tables. </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50AF7E6-86EE-4CD1-9DAC-8062AD4C3795}" type="datetimeFigureOut">
              <a:rPr lang="en-IN" smtClean="0"/>
              <a:t>16-10-2015</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529811-2280-49E2-A915-5A4393A39011}"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AF7E6-86EE-4CD1-9DAC-8062AD4C3795}"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AF7E6-86EE-4CD1-9DAC-8062AD4C3795}"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AF7E6-86EE-4CD1-9DAC-8062AD4C3795}"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AF7E6-86EE-4CD1-9DAC-8062AD4C3795}"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0AF7E6-86EE-4CD1-9DAC-8062AD4C3795}" type="datetimeFigureOut">
              <a:rPr lang="en-IN" smtClean="0"/>
              <a:t>16-10-2015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29811-2280-49E2-A915-5A4393A39011}"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AF7E6-86EE-4CD1-9DAC-8062AD4C3795}" type="datetimeFigureOut">
              <a:rPr lang="en-IN" smtClean="0"/>
              <a:t>16-10-2015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0AF7E6-86EE-4CD1-9DAC-8062AD4C3795}" type="datetimeFigureOut">
              <a:rPr lang="en-IN" smtClean="0"/>
              <a:t>16-10-2015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AF7E6-86EE-4CD1-9DAC-8062AD4C3795}" type="datetimeFigureOut">
              <a:rPr lang="en-IN" smtClean="0"/>
              <a:t>16-10-2015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50AF7E6-86EE-4CD1-9DAC-8062AD4C3795}" type="datetimeFigureOut">
              <a:rPr lang="en-IN" smtClean="0"/>
              <a:t>16-10-2015</a:t>
            </a:fld>
            <a:endParaRPr lang="en-IN"/>
          </a:p>
        </p:txBody>
      </p:sp>
      <p:sp>
        <p:nvSpPr>
          <p:cNvPr id="7" name="Slide Number Placeholder 6"/>
          <p:cNvSpPr>
            <a:spLocks noGrp="1"/>
          </p:cNvSpPr>
          <p:nvPr>
            <p:ph type="sldNum" sz="quarter" idx="12"/>
          </p:nvPr>
        </p:nvSpPr>
        <p:spPr/>
        <p:txBody>
          <a:bodyPr/>
          <a:lstStyle/>
          <a:p>
            <a:fld id="{0C529811-2280-49E2-A915-5A4393A39011}"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AF7E6-86EE-4CD1-9DAC-8062AD4C3795}" type="datetimeFigureOut">
              <a:rPr lang="en-IN" smtClean="0"/>
              <a:t>16-10-2015</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0C529811-2280-49E2-A915-5A4393A3901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50AF7E6-86EE-4CD1-9DAC-8062AD4C3795}" type="datetimeFigureOut">
              <a:rPr lang="en-IN" smtClean="0"/>
              <a:t>16-10-2015</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529811-2280-49E2-A915-5A4393A3901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Query data by using joins</a:t>
            </a: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Objectives</a:t>
            </a:r>
          </a:p>
        </p:txBody>
      </p:sp>
    </p:spTree>
    <p:extLst>
      <p:ext uri="{BB962C8B-B14F-4D97-AF65-F5344CB8AC3E}">
        <p14:creationId xmlns:p14="http://schemas.microsoft.com/office/powerpoint/2010/main" val="40281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Outer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Displays the result set containing all the rows from one table and the matching rows from another table.</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Displays NULL for the columns of the related table where it does not find matching records.</a:t>
            </a:r>
          </a:p>
          <a:p>
            <a:pPr lvl="1" eaLnBrk="1" hangingPunct="1">
              <a:buFontTx/>
              <a:buBlip>
                <a:blip r:embed="rId4"/>
              </a:buBlip>
              <a:defRPr/>
            </a:pPr>
            <a:r>
              <a:rPr lang="en-US" sz="1800" kern="1200" dirty="0" smtClean="0">
                <a:solidFill>
                  <a:schemeClr val="accent2"/>
                </a:solidFill>
                <a:latin typeface="Arial" charset="0"/>
                <a:cs typeface="Times New Roman" pitchFamily="18" charset="0"/>
              </a:rPr>
              <a:t>Is of the following types:</a:t>
            </a:r>
          </a:p>
          <a:p>
            <a:pPr lvl="2" eaLnBrk="1" hangingPunct="1">
              <a:buFontTx/>
              <a:buBlip>
                <a:blip r:embed="rId4"/>
              </a:buBlip>
              <a:defRPr/>
            </a:pPr>
            <a:r>
              <a:rPr lang="en-US" sz="1600" kern="1200" dirty="0" smtClean="0">
                <a:solidFill>
                  <a:schemeClr val="accent2"/>
                </a:solidFill>
                <a:latin typeface="Arial" charset="0"/>
                <a:cs typeface="Times New Roman" pitchFamily="18" charset="0"/>
              </a:rPr>
              <a:t>Left outer join</a:t>
            </a:r>
          </a:p>
          <a:p>
            <a:pPr lvl="2" eaLnBrk="1" hangingPunct="1">
              <a:buFontTx/>
              <a:buBlip>
                <a:blip r:embed="rId4"/>
              </a:buBlip>
              <a:defRPr/>
            </a:pPr>
            <a:r>
              <a:rPr lang="en-US" sz="1600" kern="1200" dirty="0" smtClean="0">
                <a:solidFill>
                  <a:schemeClr val="accent2"/>
                </a:solidFill>
                <a:latin typeface="Arial" charset="0"/>
                <a:cs typeface="Times New Roman" pitchFamily="18" charset="0"/>
              </a:rPr>
              <a:t>Right outer join</a:t>
            </a:r>
          </a:p>
          <a:p>
            <a:pPr lvl="2" eaLnBrk="1" hangingPunct="1">
              <a:buFontTx/>
              <a:buBlip>
                <a:blip r:embed="rId4"/>
              </a:buBlip>
              <a:defRPr/>
            </a:pPr>
            <a:r>
              <a:rPr lang="en-US" sz="1600" kern="1200" dirty="0" smtClean="0">
                <a:solidFill>
                  <a:schemeClr val="accent2"/>
                </a:solidFill>
                <a:latin typeface="Arial" charset="0"/>
                <a:cs typeface="Times New Roman" pitchFamily="18" charset="0"/>
              </a:rPr>
              <a:t>Full outer join</a:t>
            </a:r>
            <a:endParaRPr lang="en-US" sz="1800" kern="1200" dirty="0" smtClean="0">
              <a:solidFill>
                <a:schemeClr val="accent2"/>
              </a:solidFill>
              <a:latin typeface="Arial" charset="0"/>
              <a:ea typeface="+mn-ea"/>
              <a:cs typeface="Times New Roman" pitchFamily="18" charset="0"/>
            </a:endParaRPr>
          </a:p>
          <a:p>
            <a:pPr lvl="1" eaLnBrk="1" hangingPunct="1">
              <a:lnSpc>
                <a:spcPct val="90000"/>
              </a:lnSpc>
              <a:buFontTx/>
              <a:buBlip>
                <a:blip r:embed="rId4"/>
              </a:buBlip>
              <a:defRPr/>
            </a:pPr>
            <a:endParaRPr lang="en-US" sz="1800" kern="1200" dirty="0" smtClean="0">
              <a:solidFill>
                <a:schemeClr val="accent2"/>
              </a:solidFill>
              <a:latin typeface="Arial" charset="0"/>
              <a:ea typeface="+mn-ea"/>
              <a:cs typeface="Times New Roman" pitchFamily="18" charset="0"/>
            </a:endParaRPr>
          </a:p>
        </p:txBody>
      </p:sp>
      <p:sp>
        <p:nvSpPr>
          <p:cNvPr id="1126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a:t>
            </a:r>
          </a:p>
        </p:txBody>
      </p:sp>
    </p:spTree>
    <p:extLst>
      <p:ext uri="{BB962C8B-B14F-4D97-AF65-F5344CB8AC3E}">
        <p14:creationId xmlns:p14="http://schemas.microsoft.com/office/powerpoint/2010/main" val="4149810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124200"/>
            <a:ext cx="20462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773613" y="1981200"/>
            <a:ext cx="3608387" cy="1101725"/>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12292" name="TextBox 5"/>
          <p:cNvSpPr txBox="1">
            <a:spLocks noChangeArrowheads="1"/>
          </p:cNvSpPr>
          <p:nvPr/>
        </p:nvSpPr>
        <p:spPr bwMode="auto">
          <a:xfrm>
            <a:off x="4841875" y="2030413"/>
            <a:ext cx="35401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how different types of outer joins work.</a:t>
            </a:r>
          </a:p>
        </p:txBody>
      </p:sp>
      <p:sp>
        <p:nvSpPr>
          <p:cNvPr id="1229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a:t>
            </a:r>
            <a:r>
              <a:rPr lang="en-US" b="1">
                <a:solidFill>
                  <a:schemeClr val="bg1"/>
                </a:solidFill>
                <a:latin typeface="Tahoma" pitchFamily="34" charset="0"/>
                <a:cs typeface="Times New Roman" pitchFamily="18" charset="0"/>
              </a:rPr>
              <a:t>Outer </a:t>
            </a:r>
            <a:r>
              <a:rPr lang="en-GB" b="1">
                <a:solidFill>
                  <a:schemeClr val="bg1"/>
                </a:solidFill>
                <a:latin typeface="Tahoma" pitchFamily="34" charset="0"/>
                <a:cs typeface="Times New Roman" pitchFamily="18" charset="0"/>
              </a:rPr>
              <a:t>Join (Contd.)</a:t>
            </a:r>
          </a:p>
        </p:txBody>
      </p:sp>
    </p:spTree>
    <p:extLst>
      <p:ext uri="{BB962C8B-B14F-4D97-AF65-F5344CB8AC3E}">
        <p14:creationId xmlns:p14="http://schemas.microsoft.com/office/powerpoint/2010/main" val="733413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rrowheads="1"/>
          </p:cNvSpPr>
          <p:nvPr/>
        </p:nvSpPr>
        <p:spPr bwMode="auto">
          <a:xfrm>
            <a:off x="6248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13315" name="Rectangle 3"/>
          <p:cNvSpPr>
            <a:spLocks noChangeArrowheads="1"/>
          </p:cNvSpPr>
          <p:nvPr/>
        </p:nvSpPr>
        <p:spPr bwMode="auto">
          <a:xfrm rot="-5400000">
            <a:off x="6667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13316" name="Oval 4"/>
          <p:cNvSpPr>
            <a:spLocks noChangeArrowheads="1"/>
          </p:cNvSpPr>
          <p:nvPr/>
        </p:nvSpPr>
        <p:spPr bwMode="auto">
          <a:xfrm>
            <a:off x="2514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13317" name="Rectangle 5"/>
          <p:cNvSpPr>
            <a:spLocks noChangeArrowheads="1"/>
          </p:cNvSpPr>
          <p:nvPr/>
        </p:nvSpPr>
        <p:spPr bwMode="auto">
          <a:xfrm rot="-5400000">
            <a:off x="2933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13318" name="Line 6"/>
          <p:cNvSpPr>
            <a:spLocks noChangeShapeType="1"/>
          </p:cNvSpPr>
          <p:nvPr/>
        </p:nvSpPr>
        <p:spPr bwMode="auto">
          <a:xfrm>
            <a:off x="3124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9" name="Line 7"/>
          <p:cNvSpPr>
            <a:spLocks noChangeShapeType="1"/>
          </p:cNvSpPr>
          <p:nvPr/>
        </p:nvSpPr>
        <p:spPr bwMode="auto">
          <a:xfrm flipV="1">
            <a:off x="6858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0" name="Line 8"/>
          <p:cNvSpPr>
            <a:spLocks noChangeShapeType="1"/>
          </p:cNvSpPr>
          <p:nvPr/>
        </p:nvSpPr>
        <p:spPr bwMode="auto">
          <a:xfrm flipV="1">
            <a:off x="3124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1" name="Rectangle 9"/>
          <p:cNvSpPr>
            <a:spLocks noChangeArrowheads="1"/>
          </p:cNvSpPr>
          <p:nvPr/>
        </p:nvSpPr>
        <p:spPr bwMode="auto">
          <a:xfrm>
            <a:off x="1828800" y="15541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a:t>
            </a:r>
          </a:p>
        </p:txBody>
      </p:sp>
      <p:sp>
        <p:nvSpPr>
          <p:cNvPr id="13322" name="Rectangle 10"/>
          <p:cNvSpPr>
            <a:spLocks noChangeArrowheads="1"/>
          </p:cNvSpPr>
          <p:nvPr/>
        </p:nvSpPr>
        <p:spPr bwMode="auto">
          <a:xfrm>
            <a:off x="55626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B D E</a:t>
            </a:r>
          </a:p>
        </p:txBody>
      </p:sp>
      <p:sp>
        <p:nvSpPr>
          <p:cNvPr id="13323" name="Rectangle 11"/>
          <p:cNvSpPr>
            <a:spLocks noChangeArrowheads="1"/>
          </p:cNvSpPr>
          <p:nvPr/>
        </p:nvSpPr>
        <p:spPr bwMode="auto">
          <a:xfrm rot="-5400000">
            <a:off x="4822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13324" name="Rectangle 12"/>
          <p:cNvSpPr>
            <a:spLocks noChangeArrowheads="1"/>
          </p:cNvSpPr>
          <p:nvPr/>
        </p:nvSpPr>
        <p:spPr bwMode="auto">
          <a:xfrm>
            <a:off x="3517900" y="41148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 D E</a:t>
            </a:r>
          </a:p>
        </p:txBody>
      </p:sp>
      <p:sp>
        <p:nvSpPr>
          <p:cNvPr id="13325" name="Rectangle 13"/>
          <p:cNvSpPr>
            <a:spLocks noChangeArrowheads="1"/>
          </p:cNvSpPr>
          <p:nvPr/>
        </p:nvSpPr>
        <p:spPr bwMode="auto">
          <a:xfrm>
            <a:off x="4721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6" name="Rectangle 14"/>
          <p:cNvSpPr>
            <a:spLocks noChangeArrowheads="1"/>
          </p:cNvSpPr>
          <p:nvPr/>
        </p:nvSpPr>
        <p:spPr bwMode="auto">
          <a:xfrm>
            <a:off x="2971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LEFT OUTER JOIN</a:t>
            </a:r>
          </a:p>
        </p:txBody>
      </p:sp>
      <p:sp>
        <p:nvSpPr>
          <p:cNvPr id="13327" name="Rectangle 15"/>
          <p:cNvSpPr>
            <a:spLocks noChangeArrowheads="1"/>
          </p:cNvSpPr>
          <p:nvPr/>
        </p:nvSpPr>
        <p:spPr bwMode="auto">
          <a:xfrm>
            <a:off x="5791200" y="50673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sz="1800">
              <a:solidFill>
                <a:srgbClr val="764600"/>
              </a:solidFill>
              <a:latin typeface="Verdana" pitchFamily="34" charset="0"/>
              <a:cs typeface="Times New Roman" pitchFamily="18" charset="0"/>
            </a:endParaRPr>
          </a:p>
        </p:txBody>
      </p:sp>
      <p:sp>
        <p:nvSpPr>
          <p:cNvPr id="13328" name="Rectangle 16"/>
          <p:cNvSpPr>
            <a:spLocks noChangeArrowheads="1"/>
          </p:cNvSpPr>
          <p:nvPr/>
        </p:nvSpPr>
        <p:spPr bwMode="auto">
          <a:xfrm>
            <a:off x="1676400" y="2392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Table X</a:t>
            </a:r>
          </a:p>
        </p:txBody>
      </p:sp>
      <p:sp>
        <p:nvSpPr>
          <p:cNvPr id="13329" name="Rectangle 17"/>
          <p:cNvSpPr>
            <a:spLocks noChangeArrowheads="1"/>
          </p:cNvSpPr>
          <p:nvPr/>
        </p:nvSpPr>
        <p:spPr bwMode="auto">
          <a:xfrm>
            <a:off x="5438775"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Table Y</a:t>
            </a:r>
          </a:p>
        </p:txBody>
      </p:sp>
      <p:grpSp>
        <p:nvGrpSpPr>
          <p:cNvPr id="13330" name="Group 18"/>
          <p:cNvGrpSpPr>
            <a:grpSpLocks/>
          </p:cNvGrpSpPr>
          <p:nvPr/>
        </p:nvGrpSpPr>
        <p:grpSpPr bwMode="auto">
          <a:xfrm>
            <a:off x="4791075" y="4972050"/>
            <a:ext cx="419100" cy="895350"/>
            <a:chOff x="3066" y="2742"/>
            <a:chExt cx="264" cy="564"/>
          </a:xfrm>
        </p:grpSpPr>
        <p:sp>
          <p:nvSpPr>
            <p:cNvPr id="13340" name="Line 19"/>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1" name="Line 20"/>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2" name="Line 21"/>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3" name="Line 22"/>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4" name="Line 23"/>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5" name="Line 24"/>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6" name="Line 25"/>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7" name="Line 26"/>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8" name="Line 27"/>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9" name="Line 28"/>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0" name="Line 29"/>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1" name="Line 30"/>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2" name="Line 31"/>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3" name="Line 32"/>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4" name="Line 33"/>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331" name="Text Box 34"/>
          <p:cNvSpPr txBox="1">
            <a:spLocks noChangeArrowheads="1"/>
          </p:cNvSpPr>
          <p:nvPr/>
        </p:nvSpPr>
        <p:spPr bwMode="auto">
          <a:xfrm>
            <a:off x="2557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3332" name="Text Box 35"/>
          <p:cNvSpPr txBox="1">
            <a:spLocks noChangeArrowheads="1"/>
          </p:cNvSpPr>
          <p:nvPr/>
        </p:nvSpPr>
        <p:spPr bwMode="auto">
          <a:xfrm>
            <a:off x="6324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3333" name="Line 36"/>
          <p:cNvSpPr>
            <a:spLocks noChangeShapeType="1"/>
          </p:cNvSpPr>
          <p:nvPr/>
        </p:nvSpPr>
        <p:spPr bwMode="auto">
          <a:xfrm>
            <a:off x="5029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3334"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Oval 38"/>
          <p:cNvSpPr>
            <a:spLocks noChangeArrowheads="1"/>
          </p:cNvSpPr>
          <p:nvPr/>
        </p:nvSpPr>
        <p:spPr bwMode="auto">
          <a:xfrm>
            <a:off x="3886200" y="4800600"/>
            <a:ext cx="1295400" cy="129540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36" name="Text Box 39"/>
          <p:cNvSpPr txBox="1">
            <a:spLocks noChangeArrowheads="1"/>
          </p:cNvSpPr>
          <p:nvPr/>
        </p:nvSpPr>
        <p:spPr bwMode="auto">
          <a:xfrm>
            <a:off x="4495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13337" name="Line 40"/>
          <p:cNvSpPr>
            <a:spLocks noChangeShapeType="1"/>
          </p:cNvSpPr>
          <p:nvPr/>
        </p:nvSpPr>
        <p:spPr bwMode="auto">
          <a:xfrm flipV="1">
            <a:off x="5029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8" name="Rectangle 41"/>
          <p:cNvSpPr>
            <a:spLocks noChangeArrowheads="1"/>
          </p:cNvSpPr>
          <p:nvPr/>
        </p:nvSpPr>
        <p:spPr bwMode="auto">
          <a:xfrm>
            <a:off x="5705475" y="5240338"/>
            <a:ext cx="3048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FROM TABLE X AND COMMON ROWS FROM TABLE Y</a:t>
            </a:r>
          </a:p>
        </p:txBody>
      </p:sp>
      <p:sp>
        <p:nvSpPr>
          <p:cNvPr id="13339" name="Text Box 4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71943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45"/>
          <p:cNvSpPr>
            <a:spLocks noChangeArrowheads="1"/>
          </p:cNvSpPr>
          <p:nvPr/>
        </p:nvSpPr>
        <p:spPr bwMode="auto">
          <a:xfrm>
            <a:off x="6248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14339" name="Rectangle 46"/>
          <p:cNvSpPr>
            <a:spLocks noChangeArrowheads="1"/>
          </p:cNvSpPr>
          <p:nvPr/>
        </p:nvSpPr>
        <p:spPr bwMode="auto">
          <a:xfrm rot="-5400000">
            <a:off x="6667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14340" name="Oval 47"/>
          <p:cNvSpPr>
            <a:spLocks noChangeArrowheads="1"/>
          </p:cNvSpPr>
          <p:nvPr/>
        </p:nvSpPr>
        <p:spPr bwMode="auto">
          <a:xfrm>
            <a:off x="2514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14341" name="Rectangle 48"/>
          <p:cNvSpPr>
            <a:spLocks noChangeArrowheads="1"/>
          </p:cNvSpPr>
          <p:nvPr/>
        </p:nvSpPr>
        <p:spPr bwMode="auto">
          <a:xfrm rot="-5400000">
            <a:off x="2933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14342" name="Line 49"/>
          <p:cNvSpPr>
            <a:spLocks noChangeShapeType="1"/>
          </p:cNvSpPr>
          <p:nvPr/>
        </p:nvSpPr>
        <p:spPr bwMode="auto">
          <a:xfrm>
            <a:off x="3124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3" name="Line 50"/>
          <p:cNvSpPr>
            <a:spLocks noChangeShapeType="1"/>
          </p:cNvSpPr>
          <p:nvPr/>
        </p:nvSpPr>
        <p:spPr bwMode="auto">
          <a:xfrm flipV="1">
            <a:off x="6858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4" name="Line 51"/>
          <p:cNvSpPr>
            <a:spLocks noChangeShapeType="1"/>
          </p:cNvSpPr>
          <p:nvPr/>
        </p:nvSpPr>
        <p:spPr bwMode="auto">
          <a:xfrm flipV="1">
            <a:off x="3124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5" name="Rectangle 52"/>
          <p:cNvSpPr>
            <a:spLocks noChangeArrowheads="1"/>
          </p:cNvSpPr>
          <p:nvPr/>
        </p:nvSpPr>
        <p:spPr bwMode="auto">
          <a:xfrm>
            <a:off x="1828800" y="15541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a:t>
            </a:r>
          </a:p>
        </p:txBody>
      </p:sp>
      <p:sp>
        <p:nvSpPr>
          <p:cNvPr id="14346" name="Rectangle 53"/>
          <p:cNvSpPr>
            <a:spLocks noChangeArrowheads="1"/>
          </p:cNvSpPr>
          <p:nvPr/>
        </p:nvSpPr>
        <p:spPr bwMode="auto">
          <a:xfrm>
            <a:off x="55626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B D E</a:t>
            </a:r>
          </a:p>
        </p:txBody>
      </p:sp>
      <p:sp>
        <p:nvSpPr>
          <p:cNvPr id="14347" name="Rectangle 54"/>
          <p:cNvSpPr>
            <a:spLocks noChangeArrowheads="1"/>
          </p:cNvSpPr>
          <p:nvPr/>
        </p:nvSpPr>
        <p:spPr bwMode="auto">
          <a:xfrm rot="-5400000">
            <a:off x="4822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14348" name="Rectangle 55"/>
          <p:cNvSpPr>
            <a:spLocks noChangeArrowheads="1"/>
          </p:cNvSpPr>
          <p:nvPr/>
        </p:nvSpPr>
        <p:spPr bwMode="auto">
          <a:xfrm>
            <a:off x="3517900" y="41148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 D E</a:t>
            </a:r>
          </a:p>
        </p:txBody>
      </p:sp>
      <p:sp>
        <p:nvSpPr>
          <p:cNvPr id="14349" name="Rectangle 56"/>
          <p:cNvSpPr>
            <a:spLocks noChangeArrowheads="1"/>
          </p:cNvSpPr>
          <p:nvPr/>
        </p:nvSpPr>
        <p:spPr bwMode="auto">
          <a:xfrm>
            <a:off x="4721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0" name="Rectangle 57"/>
          <p:cNvSpPr>
            <a:spLocks noChangeArrowheads="1"/>
          </p:cNvSpPr>
          <p:nvPr/>
        </p:nvSpPr>
        <p:spPr bwMode="auto">
          <a:xfrm>
            <a:off x="2971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RIGHT OUTER JOIN</a:t>
            </a:r>
          </a:p>
        </p:txBody>
      </p:sp>
      <p:sp>
        <p:nvSpPr>
          <p:cNvPr id="14351" name="Rectangle 58"/>
          <p:cNvSpPr>
            <a:spLocks noChangeArrowheads="1"/>
          </p:cNvSpPr>
          <p:nvPr/>
        </p:nvSpPr>
        <p:spPr bwMode="auto">
          <a:xfrm>
            <a:off x="5791200" y="530225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sz="1800">
              <a:solidFill>
                <a:srgbClr val="764600"/>
              </a:solidFill>
              <a:latin typeface="Verdana" pitchFamily="34" charset="0"/>
              <a:cs typeface="Times New Roman" pitchFamily="18" charset="0"/>
            </a:endParaRPr>
          </a:p>
        </p:txBody>
      </p:sp>
      <p:sp>
        <p:nvSpPr>
          <p:cNvPr id="14352" name="Rectangle 59"/>
          <p:cNvSpPr>
            <a:spLocks noChangeArrowheads="1"/>
          </p:cNvSpPr>
          <p:nvPr/>
        </p:nvSpPr>
        <p:spPr bwMode="auto">
          <a:xfrm>
            <a:off x="1676400" y="2392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Table X</a:t>
            </a:r>
          </a:p>
        </p:txBody>
      </p:sp>
      <p:sp>
        <p:nvSpPr>
          <p:cNvPr id="14353" name="Rectangle 60"/>
          <p:cNvSpPr>
            <a:spLocks noChangeArrowheads="1"/>
          </p:cNvSpPr>
          <p:nvPr/>
        </p:nvSpPr>
        <p:spPr bwMode="auto">
          <a:xfrm>
            <a:off x="5438775"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Table Y</a:t>
            </a:r>
          </a:p>
        </p:txBody>
      </p:sp>
      <p:grpSp>
        <p:nvGrpSpPr>
          <p:cNvPr id="14354" name="Group 61"/>
          <p:cNvGrpSpPr>
            <a:grpSpLocks/>
          </p:cNvGrpSpPr>
          <p:nvPr/>
        </p:nvGrpSpPr>
        <p:grpSpPr bwMode="auto">
          <a:xfrm>
            <a:off x="4791075" y="4972050"/>
            <a:ext cx="419100" cy="895350"/>
            <a:chOff x="3066" y="2742"/>
            <a:chExt cx="264" cy="564"/>
          </a:xfrm>
        </p:grpSpPr>
        <p:sp>
          <p:nvSpPr>
            <p:cNvPr id="14364" name="Line 62"/>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5" name="Line 63"/>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6" name="Line 64"/>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7" name="Line 65"/>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8" name="Line 66"/>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9" name="Line 67"/>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0" name="Line 68"/>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1" name="Line 69"/>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2" name="Line 70"/>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3" name="Line 71"/>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4" name="Line 72"/>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5" name="Line 73"/>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6" name="Line 74"/>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7" name="Line 75"/>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8" name="Line 76"/>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4355" name="Text Box 77"/>
          <p:cNvSpPr txBox="1">
            <a:spLocks noChangeArrowheads="1"/>
          </p:cNvSpPr>
          <p:nvPr/>
        </p:nvSpPr>
        <p:spPr bwMode="auto">
          <a:xfrm>
            <a:off x="2557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4356" name="Text Box 78"/>
          <p:cNvSpPr txBox="1">
            <a:spLocks noChangeArrowheads="1"/>
          </p:cNvSpPr>
          <p:nvPr/>
        </p:nvSpPr>
        <p:spPr bwMode="auto">
          <a:xfrm>
            <a:off x="6324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4357" name="Line 79"/>
          <p:cNvSpPr>
            <a:spLocks noChangeShapeType="1"/>
          </p:cNvSpPr>
          <p:nvPr/>
        </p:nvSpPr>
        <p:spPr bwMode="auto">
          <a:xfrm>
            <a:off x="5029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4358" name="Picture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9" name="Oval 81"/>
          <p:cNvSpPr>
            <a:spLocks noChangeArrowheads="1"/>
          </p:cNvSpPr>
          <p:nvPr/>
        </p:nvSpPr>
        <p:spPr bwMode="auto">
          <a:xfrm>
            <a:off x="4826000" y="4737100"/>
            <a:ext cx="1346200" cy="135255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60" name="Text Box 82"/>
          <p:cNvSpPr txBox="1">
            <a:spLocks noChangeArrowheads="1"/>
          </p:cNvSpPr>
          <p:nvPr/>
        </p:nvSpPr>
        <p:spPr bwMode="auto">
          <a:xfrm>
            <a:off x="4495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14361" name="Line 83"/>
          <p:cNvSpPr>
            <a:spLocks noChangeShapeType="1"/>
          </p:cNvSpPr>
          <p:nvPr/>
        </p:nvSpPr>
        <p:spPr bwMode="auto">
          <a:xfrm flipV="1">
            <a:off x="5029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2" name="Rectangle 84"/>
          <p:cNvSpPr>
            <a:spLocks noChangeArrowheads="1"/>
          </p:cNvSpPr>
          <p:nvPr/>
        </p:nvSpPr>
        <p:spPr bwMode="auto">
          <a:xfrm>
            <a:off x="5705475" y="5240338"/>
            <a:ext cx="3048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FROM TABLE Y AND COMMON ROWS FROM TABLE X</a:t>
            </a:r>
          </a:p>
        </p:txBody>
      </p:sp>
      <p:sp>
        <p:nvSpPr>
          <p:cNvPr id="14363" name="Text Box 85"/>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635025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4"/>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15363" name="Oval 45"/>
          <p:cNvSpPr>
            <a:spLocks noChangeArrowheads="1"/>
          </p:cNvSpPr>
          <p:nvPr/>
        </p:nvSpPr>
        <p:spPr bwMode="auto">
          <a:xfrm>
            <a:off x="6248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15364" name="Rectangle 46"/>
          <p:cNvSpPr>
            <a:spLocks noChangeArrowheads="1"/>
          </p:cNvSpPr>
          <p:nvPr/>
        </p:nvSpPr>
        <p:spPr bwMode="auto">
          <a:xfrm rot="-5400000">
            <a:off x="6667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15365" name="Oval 47"/>
          <p:cNvSpPr>
            <a:spLocks noChangeArrowheads="1"/>
          </p:cNvSpPr>
          <p:nvPr/>
        </p:nvSpPr>
        <p:spPr bwMode="auto">
          <a:xfrm>
            <a:off x="2514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15366" name="Rectangle 48"/>
          <p:cNvSpPr>
            <a:spLocks noChangeArrowheads="1"/>
          </p:cNvSpPr>
          <p:nvPr/>
        </p:nvSpPr>
        <p:spPr bwMode="auto">
          <a:xfrm rot="-5400000">
            <a:off x="2933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15367" name="Line 49"/>
          <p:cNvSpPr>
            <a:spLocks noChangeShapeType="1"/>
          </p:cNvSpPr>
          <p:nvPr/>
        </p:nvSpPr>
        <p:spPr bwMode="auto">
          <a:xfrm>
            <a:off x="3124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8" name="Line 50"/>
          <p:cNvSpPr>
            <a:spLocks noChangeShapeType="1"/>
          </p:cNvSpPr>
          <p:nvPr/>
        </p:nvSpPr>
        <p:spPr bwMode="auto">
          <a:xfrm flipV="1">
            <a:off x="6858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9" name="Line 51"/>
          <p:cNvSpPr>
            <a:spLocks noChangeShapeType="1"/>
          </p:cNvSpPr>
          <p:nvPr/>
        </p:nvSpPr>
        <p:spPr bwMode="auto">
          <a:xfrm flipV="1">
            <a:off x="3124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0" name="Rectangle 52"/>
          <p:cNvSpPr>
            <a:spLocks noChangeArrowheads="1"/>
          </p:cNvSpPr>
          <p:nvPr/>
        </p:nvSpPr>
        <p:spPr bwMode="auto">
          <a:xfrm>
            <a:off x="1828800" y="15541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a:t>
            </a:r>
          </a:p>
        </p:txBody>
      </p:sp>
      <p:sp>
        <p:nvSpPr>
          <p:cNvPr id="15371" name="Rectangle 53"/>
          <p:cNvSpPr>
            <a:spLocks noChangeArrowheads="1"/>
          </p:cNvSpPr>
          <p:nvPr/>
        </p:nvSpPr>
        <p:spPr bwMode="auto">
          <a:xfrm>
            <a:off x="55626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B D E</a:t>
            </a:r>
          </a:p>
        </p:txBody>
      </p:sp>
      <p:sp>
        <p:nvSpPr>
          <p:cNvPr id="15372" name="Rectangle 54"/>
          <p:cNvSpPr>
            <a:spLocks noChangeArrowheads="1"/>
          </p:cNvSpPr>
          <p:nvPr/>
        </p:nvSpPr>
        <p:spPr bwMode="auto">
          <a:xfrm rot="-5400000">
            <a:off x="4822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15373" name="Rectangle 55"/>
          <p:cNvSpPr>
            <a:spLocks noChangeArrowheads="1"/>
          </p:cNvSpPr>
          <p:nvPr/>
        </p:nvSpPr>
        <p:spPr bwMode="auto">
          <a:xfrm>
            <a:off x="3517900" y="41148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 D E</a:t>
            </a:r>
          </a:p>
        </p:txBody>
      </p:sp>
      <p:sp>
        <p:nvSpPr>
          <p:cNvPr id="15374" name="Rectangle 56"/>
          <p:cNvSpPr>
            <a:spLocks noChangeArrowheads="1"/>
          </p:cNvSpPr>
          <p:nvPr/>
        </p:nvSpPr>
        <p:spPr bwMode="auto">
          <a:xfrm>
            <a:off x="4721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5" name="Rectangle 57"/>
          <p:cNvSpPr>
            <a:spLocks noChangeArrowheads="1"/>
          </p:cNvSpPr>
          <p:nvPr/>
        </p:nvSpPr>
        <p:spPr bwMode="auto">
          <a:xfrm>
            <a:off x="2971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FULL OUTER JOIN</a:t>
            </a:r>
          </a:p>
        </p:txBody>
      </p:sp>
      <p:sp>
        <p:nvSpPr>
          <p:cNvPr id="15376" name="Rectangle 58"/>
          <p:cNvSpPr>
            <a:spLocks noChangeArrowheads="1"/>
          </p:cNvSpPr>
          <p:nvPr/>
        </p:nvSpPr>
        <p:spPr bwMode="auto">
          <a:xfrm>
            <a:off x="5791200" y="50673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sz="1800">
              <a:solidFill>
                <a:srgbClr val="764600"/>
              </a:solidFill>
              <a:latin typeface="Verdana" pitchFamily="34" charset="0"/>
              <a:cs typeface="Times New Roman" pitchFamily="18" charset="0"/>
            </a:endParaRPr>
          </a:p>
        </p:txBody>
      </p:sp>
      <p:sp>
        <p:nvSpPr>
          <p:cNvPr id="15377" name="Rectangle 59"/>
          <p:cNvSpPr>
            <a:spLocks noChangeArrowheads="1"/>
          </p:cNvSpPr>
          <p:nvPr/>
        </p:nvSpPr>
        <p:spPr bwMode="auto">
          <a:xfrm>
            <a:off x="1676400" y="2392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Table X</a:t>
            </a:r>
          </a:p>
        </p:txBody>
      </p:sp>
      <p:sp>
        <p:nvSpPr>
          <p:cNvPr id="15378" name="Rectangle 60"/>
          <p:cNvSpPr>
            <a:spLocks noChangeArrowheads="1"/>
          </p:cNvSpPr>
          <p:nvPr/>
        </p:nvSpPr>
        <p:spPr bwMode="auto">
          <a:xfrm>
            <a:off x="5438775"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Table Y</a:t>
            </a:r>
          </a:p>
        </p:txBody>
      </p:sp>
      <p:grpSp>
        <p:nvGrpSpPr>
          <p:cNvPr id="15379" name="Group 61"/>
          <p:cNvGrpSpPr>
            <a:grpSpLocks/>
          </p:cNvGrpSpPr>
          <p:nvPr/>
        </p:nvGrpSpPr>
        <p:grpSpPr bwMode="auto">
          <a:xfrm>
            <a:off x="4791075" y="4972050"/>
            <a:ext cx="419100" cy="895350"/>
            <a:chOff x="3066" y="2742"/>
            <a:chExt cx="264" cy="564"/>
          </a:xfrm>
        </p:grpSpPr>
        <p:sp>
          <p:nvSpPr>
            <p:cNvPr id="15389" name="Line 62"/>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0" name="Line 63"/>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1" name="Line 64"/>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2" name="Line 65"/>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3" name="Line 66"/>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4" name="Line 67"/>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5" name="Line 68"/>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6" name="Line 69"/>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7" name="Line 70"/>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8" name="Line 71"/>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9" name="Line 72"/>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0" name="Line 73"/>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1" name="Line 74"/>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2" name="Line 75"/>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3" name="Line 76"/>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380" name="Text Box 77"/>
          <p:cNvSpPr txBox="1">
            <a:spLocks noChangeArrowheads="1"/>
          </p:cNvSpPr>
          <p:nvPr/>
        </p:nvSpPr>
        <p:spPr bwMode="auto">
          <a:xfrm>
            <a:off x="2557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5381" name="Text Box 78"/>
          <p:cNvSpPr txBox="1">
            <a:spLocks noChangeArrowheads="1"/>
          </p:cNvSpPr>
          <p:nvPr/>
        </p:nvSpPr>
        <p:spPr bwMode="auto">
          <a:xfrm>
            <a:off x="6324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5382" name="Line 79"/>
          <p:cNvSpPr>
            <a:spLocks noChangeShapeType="1"/>
          </p:cNvSpPr>
          <p:nvPr/>
        </p:nvSpPr>
        <p:spPr bwMode="auto">
          <a:xfrm>
            <a:off x="5029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5383" name="Picture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Oval 81"/>
          <p:cNvSpPr>
            <a:spLocks noChangeArrowheads="1"/>
          </p:cNvSpPr>
          <p:nvPr/>
        </p:nvSpPr>
        <p:spPr bwMode="auto">
          <a:xfrm>
            <a:off x="4826000" y="4737100"/>
            <a:ext cx="1346200" cy="135255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85" name="Text Box 82"/>
          <p:cNvSpPr txBox="1">
            <a:spLocks noChangeArrowheads="1"/>
          </p:cNvSpPr>
          <p:nvPr/>
        </p:nvSpPr>
        <p:spPr bwMode="auto">
          <a:xfrm>
            <a:off x="4495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15386" name="Line 83"/>
          <p:cNvSpPr>
            <a:spLocks noChangeShapeType="1"/>
          </p:cNvSpPr>
          <p:nvPr/>
        </p:nvSpPr>
        <p:spPr bwMode="auto">
          <a:xfrm flipV="1">
            <a:off x="5029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7" name="Rectangle 84"/>
          <p:cNvSpPr>
            <a:spLocks noChangeArrowheads="1"/>
          </p:cNvSpPr>
          <p:nvPr/>
        </p:nvSpPr>
        <p:spPr bwMode="auto">
          <a:xfrm>
            <a:off x="5705475" y="5240338"/>
            <a:ext cx="304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FROM TABLE Y AND TABLE Y AND COMMON ROWS ONLY ONCE</a:t>
            </a:r>
          </a:p>
        </p:txBody>
      </p:sp>
      <p:sp>
        <p:nvSpPr>
          <p:cNvPr id="15388" name="Oval 85"/>
          <p:cNvSpPr>
            <a:spLocks noChangeArrowheads="1"/>
          </p:cNvSpPr>
          <p:nvPr/>
        </p:nvSpPr>
        <p:spPr bwMode="auto">
          <a:xfrm>
            <a:off x="3848100" y="4787900"/>
            <a:ext cx="1346200" cy="135255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165745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S</a:t>
            </a:r>
            <a:r>
              <a:rPr lang="en-US" sz="2000" dirty="0" smtClean="0">
                <a:solidFill>
                  <a:schemeClr val="accent2"/>
                </a:solidFill>
                <a:latin typeface="Arial" charset="0"/>
                <a:cs typeface="Times New Roman" pitchFamily="18" charset="0"/>
              </a:rPr>
              <a:t>yntax:</a:t>
            </a:r>
            <a:endParaRPr lang="en-US" dirty="0" smtClean="0"/>
          </a:p>
          <a:p>
            <a:pPr lvl="2">
              <a:buFontTx/>
              <a:buNone/>
              <a:defRPr/>
            </a:pPr>
            <a:r>
              <a:rPr lang="en-US" sz="1000" kern="1200" dirty="0" smtClean="0">
                <a:solidFill>
                  <a:schemeClr val="accent2"/>
                </a:solidFill>
                <a:latin typeface="Courier New" pitchFamily="49" charset="0"/>
                <a:cs typeface="Courier New" pitchFamily="49" charset="0"/>
              </a:rPr>
              <a:t>	</a:t>
            </a:r>
            <a:r>
              <a:rPr lang="en-US" sz="1600" kern="1200" dirty="0" smtClean="0">
                <a:solidFill>
                  <a:schemeClr val="accent2"/>
                </a:solidFill>
                <a:latin typeface="Courier New" pitchFamily="49" charset="0"/>
                <a:cs typeface="Courier New" pitchFamily="49" charset="0"/>
              </a:rPr>
              <a:t>SELECT </a:t>
            </a:r>
            <a:r>
              <a:rPr lang="en-US" sz="1600" kern="1200" dirty="0" err="1" smtClean="0">
                <a:solidFill>
                  <a:schemeClr val="accent2"/>
                </a:solidFill>
                <a:latin typeface="Courier New" pitchFamily="49" charset="0"/>
                <a:cs typeface="Courier New" pitchFamily="49" charset="0"/>
              </a:rPr>
              <a:t>column_name</a:t>
            </a:r>
            <a:r>
              <a:rPr lang="en-US" sz="1600" kern="1200" dirty="0" smtClean="0">
                <a:solidFill>
                  <a:schemeClr val="accent2"/>
                </a:solidFill>
                <a:latin typeface="Courier New" pitchFamily="49" charset="0"/>
                <a:cs typeface="Courier New" pitchFamily="49" charset="0"/>
              </a:rPr>
              <a:t>, </a:t>
            </a:r>
            <a:r>
              <a:rPr lang="en-US" sz="1600" kern="1200" dirty="0" err="1" smtClean="0">
                <a:solidFill>
                  <a:schemeClr val="accent2"/>
                </a:solidFill>
                <a:latin typeface="Courier New" pitchFamily="49" charset="0"/>
                <a:cs typeface="Courier New" pitchFamily="49" charset="0"/>
              </a:rPr>
              <a:t>column_name</a:t>
            </a:r>
            <a:r>
              <a:rPr lang="en-US" sz="1600" kern="1200" dirty="0" smtClean="0">
                <a:solidFill>
                  <a:schemeClr val="accent2"/>
                </a:solidFill>
                <a:latin typeface="Courier New" pitchFamily="49" charset="0"/>
                <a:cs typeface="Courier New" pitchFamily="49" charset="0"/>
              </a:rPr>
              <a:t> [,</a:t>
            </a:r>
            <a:r>
              <a:rPr lang="en-US" sz="1600" kern="1200" dirty="0" err="1" smtClean="0">
                <a:solidFill>
                  <a:schemeClr val="accent2"/>
                </a:solidFill>
                <a:latin typeface="Courier New" pitchFamily="49" charset="0"/>
                <a:cs typeface="Courier New" pitchFamily="49" charset="0"/>
              </a:rPr>
              <a:t>column_name</a:t>
            </a:r>
            <a:r>
              <a:rPr lang="en-US" sz="1600" kern="1200" dirty="0" smtClean="0">
                <a:solidFill>
                  <a:schemeClr val="accent2"/>
                </a:solidFill>
                <a:latin typeface="Courier New" pitchFamily="49" charset="0"/>
                <a:cs typeface="Courier New" pitchFamily="49" charset="0"/>
              </a:rPr>
              <a:t>]</a:t>
            </a:r>
          </a:p>
          <a:p>
            <a:pPr lvl="2">
              <a:buFontTx/>
              <a:buNone/>
              <a:defRPr/>
            </a:pPr>
            <a:r>
              <a:rPr lang="en-US" sz="1600" kern="1200" dirty="0" smtClean="0">
                <a:solidFill>
                  <a:schemeClr val="accent2"/>
                </a:solidFill>
                <a:latin typeface="Courier New" pitchFamily="49" charset="0"/>
                <a:cs typeface="Courier New" pitchFamily="49" charset="0"/>
              </a:rPr>
              <a:t>	FROM table1_name [LEFT | RIGHT| FULL] OUTER JOIN table2_name ON table1_name.ref_column_name </a:t>
            </a:r>
            <a:r>
              <a:rPr lang="en-US" sz="1600" kern="1200" dirty="0" err="1" smtClean="0">
                <a:solidFill>
                  <a:schemeClr val="accent2"/>
                </a:solidFill>
                <a:latin typeface="Courier New" pitchFamily="49" charset="0"/>
                <a:cs typeface="Courier New" pitchFamily="49" charset="0"/>
              </a:rPr>
              <a:t>join_operator</a:t>
            </a:r>
            <a:r>
              <a:rPr lang="en-US" sz="1600" kern="1200" dirty="0" smtClean="0">
                <a:solidFill>
                  <a:schemeClr val="accent2"/>
                </a:solidFill>
                <a:latin typeface="Courier New" pitchFamily="49" charset="0"/>
                <a:cs typeface="Courier New" pitchFamily="49" charset="0"/>
              </a:rPr>
              <a:t> table2_name.ref_column_name</a:t>
            </a:r>
          </a:p>
          <a:p>
            <a:pPr lvl="1" eaLnBrk="1" hangingPunct="1">
              <a:lnSpc>
                <a:spcPct val="90000"/>
              </a:lnSpc>
              <a:buFontTx/>
              <a:buBlip>
                <a:blip r:embed="rId3"/>
              </a:buBlip>
              <a:defRPr/>
            </a:pPr>
            <a:endParaRPr lang="en-US" sz="1800" kern="1200" dirty="0" smtClean="0">
              <a:solidFill>
                <a:schemeClr val="accent2"/>
              </a:solidFill>
              <a:latin typeface="Arial" charset="0"/>
              <a:ea typeface="+mn-ea"/>
              <a:cs typeface="Times New Roman" pitchFamily="18" charset="0"/>
            </a:endParaRPr>
          </a:p>
          <a:p>
            <a:pPr lvl="1" eaLnBrk="1" hangingPunct="1">
              <a:lnSpc>
                <a:spcPct val="90000"/>
              </a:lnSpc>
              <a:buFontTx/>
              <a:buBlip>
                <a:blip r:embed="rId3"/>
              </a:buBlip>
              <a:defRPr/>
            </a:pPr>
            <a:endParaRPr lang="en-US" sz="1800" kern="1200" dirty="0" smtClean="0">
              <a:solidFill>
                <a:schemeClr val="accent2"/>
              </a:solidFill>
              <a:latin typeface="Arial" charset="0"/>
              <a:ea typeface="+mn-ea"/>
              <a:cs typeface="Times New Roman" pitchFamily="18" charset="0"/>
            </a:endParaRPr>
          </a:p>
        </p:txBody>
      </p:sp>
      <p:sp>
        <p:nvSpPr>
          <p:cNvPr id="16387"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542279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Left outer join: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Returns all rows from the table specified on the left side of the LEFT OUTER JOIN keyword and the matching rows from the table specified on the right side.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Displays NULL for the columns of the table specified on the right side where it does not find matching records.</a:t>
            </a:r>
          </a:p>
          <a:p>
            <a:pPr lvl="1" eaLnBrk="1" hangingPunct="1">
              <a:buFontTx/>
              <a:buBlip>
                <a:blip r:embed="rId4"/>
              </a:buBlip>
              <a:defRPr/>
            </a:pPr>
            <a:r>
              <a:rPr lang="en-US" sz="1800" kern="1200" dirty="0" smtClean="0">
                <a:solidFill>
                  <a:schemeClr val="accent2"/>
                </a:solidFill>
                <a:latin typeface="Arial" charset="0"/>
                <a:cs typeface="Times New Roman" pitchFamily="18" charset="0"/>
              </a:rPr>
              <a:t>For example:</a:t>
            </a:r>
            <a:r>
              <a:rPr lang="en-US" sz="1000" dirty="0" smtClean="0">
                <a:solidFill>
                  <a:schemeClr val="accent2"/>
                </a:solidFill>
                <a:latin typeface="Courier New" pitchFamily="49" charset="0"/>
                <a:cs typeface="Courier New" pitchFamily="49" charset="0"/>
              </a:rPr>
              <a:t>	</a:t>
            </a:r>
          </a:p>
          <a:p>
            <a:pPr lvl="2">
              <a:buFontTx/>
              <a:buNone/>
              <a:defRPr/>
            </a:pPr>
            <a:r>
              <a:rPr lang="en-US" sz="1600" kern="1200" dirty="0" smtClean="0">
                <a:solidFill>
                  <a:schemeClr val="accent2"/>
                </a:solidFill>
                <a:latin typeface="Courier New" pitchFamily="49" charset="0"/>
                <a:cs typeface="Courier New" pitchFamily="49" charset="0"/>
              </a:rPr>
              <a:t>SELECT DISTINCT (</a:t>
            </a:r>
            <a:r>
              <a:rPr lang="en-US" sz="1600" kern="1200" dirty="0" err="1" smtClean="0">
                <a:solidFill>
                  <a:schemeClr val="accent2"/>
                </a:solidFill>
                <a:latin typeface="Courier New" pitchFamily="49" charset="0"/>
                <a:cs typeface="Courier New" pitchFamily="49" charset="0"/>
              </a:rPr>
              <a:t>p.ProductID</a:t>
            </a:r>
            <a:r>
              <a:rPr lang="en-US" sz="1600" kern="1200" dirty="0" smtClean="0">
                <a:solidFill>
                  <a:schemeClr val="accent2"/>
                </a:solidFill>
                <a:latin typeface="Courier New" pitchFamily="49" charset="0"/>
                <a:cs typeface="Courier New" pitchFamily="49" charset="0"/>
              </a:rPr>
              <a:t>), p1.SpecialOfferID, </a:t>
            </a:r>
          </a:p>
          <a:p>
            <a:pPr lvl="2">
              <a:buFontTx/>
              <a:buNone/>
              <a:defRPr/>
            </a:pPr>
            <a:r>
              <a:rPr lang="en-US" sz="1600" kern="1200" dirty="0" smtClean="0">
                <a:solidFill>
                  <a:schemeClr val="accent2"/>
                </a:solidFill>
                <a:latin typeface="Courier New" pitchFamily="49" charset="0"/>
                <a:cs typeface="Courier New" pitchFamily="49" charset="0"/>
              </a:rPr>
              <a:t>p1.SalesOrderID, p1.OrderQty, p1.UnitPrice</a:t>
            </a:r>
          </a:p>
          <a:p>
            <a:pPr lvl="2">
              <a:buFontTx/>
              <a:buNone/>
              <a:defRPr/>
            </a:pPr>
            <a:r>
              <a:rPr lang="en-US" sz="1600" kern="1200" dirty="0" smtClean="0">
                <a:solidFill>
                  <a:schemeClr val="accent2"/>
                </a:solidFill>
                <a:latin typeface="Courier New" pitchFamily="49" charset="0"/>
                <a:cs typeface="Courier New" pitchFamily="49" charset="0"/>
              </a:rPr>
              <a:t>FROM </a:t>
            </a:r>
            <a:r>
              <a:rPr lang="en-US" sz="1600" kern="1200" dirty="0" err="1" smtClean="0">
                <a:solidFill>
                  <a:schemeClr val="accent2"/>
                </a:solidFill>
                <a:latin typeface="Courier New" pitchFamily="49" charset="0"/>
                <a:cs typeface="Courier New" pitchFamily="49" charset="0"/>
              </a:rPr>
              <a:t>Sales.SpecialOfferProduct</a:t>
            </a:r>
            <a:r>
              <a:rPr lang="en-US" sz="1600" kern="1200" dirty="0" smtClean="0">
                <a:solidFill>
                  <a:schemeClr val="accent2"/>
                </a:solidFill>
                <a:latin typeface="Courier New" pitchFamily="49" charset="0"/>
                <a:cs typeface="Courier New" pitchFamily="49" charset="0"/>
              </a:rPr>
              <a:t> p LEFT OUTER JOIN</a:t>
            </a:r>
          </a:p>
          <a:p>
            <a:pPr lvl="2">
              <a:buFontTx/>
              <a:buNone/>
              <a:defRPr/>
            </a:pPr>
            <a:r>
              <a:rPr lang="en-US" sz="1600" kern="1200" dirty="0" smtClean="0">
                <a:solidFill>
                  <a:schemeClr val="accent2"/>
                </a:solidFill>
                <a:latin typeface="Courier New" pitchFamily="49" charset="0"/>
                <a:cs typeface="Courier New" pitchFamily="49" charset="0"/>
              </a:rPr>
              <a:t>[Sales].[</a:t>
            </a:r>
            <a:r>
              <a:rPr lang="en-US" sz="1600" kern="1200" dirty="0" err="1" smtClean="0">
                <a:solidFill>
                  <a:schemeClr val="accent2"/>
                </a:solidFill>
                <a:latin typeface="Courier New" pitchFamily="49" charset="0"/>
                <a:cs typeface="Courier New" pitchFamily="49" charset="0"/>
              </a:rPr>
              <a:t>SalesOrderDetail</a:t>
            </a:r>
            <a:r>
              <a:rPr lang="en-US" sz="1600" kern="1200" dirty="0" smtClean="0">
                <a:solidFill>
                  <a:schemeClr val="accent2"/>
                </a:solidFill>
                <a:latin typeface="Courier New" pitchFamily="49" charset="0"/>
                <a:cs typeface="Courier New" pitchFamily="49" charset="0"/>
              </a:rPr>
              <a:t>] p1 ON </a:t>
            </a:r>
            <a:r>
              <a:rPr lang="en-US" sz="1600" kern="1200" dirty="0" err="1" smtClean="0">
                <a:solidFill>
                  <a:schemeClr val="accent2"/>
                </a:solidFill>
                <a:latin typeface="Courier New" pitchFamily="49" charset="0"/>
                <a:cs typeface="Courier New" pitchFamily="49" charset="0"/>
              </a:rPr>
              <a:t>p.ProductID</a:t>
            </a:r>
            <a:r>
              <a:rPr lang="en-US" sz="1600" kern="1200" dirty="0" smtClean="0">
                <a:solidFill>
                  <a:schemeClr val="accent2"/>
                </a:solidFill>
                <a:latin typeface="Courier New" pitchFamily="49" charset="0"/>
                <a:cs typeface="Courier New" pitchFamily="49" charset="0"/>
              </a:rPr>
              <a:t>  </a:t>
            </a:r>
          </a:p>
          <a:p>
            <a:pPr lvl="2">
              <a:buFontTx/>
              <a:buNone/>
              <a:defRPr/>
            </a:pPr>
            <a:r>
              <a:rPr lang="en-US" sz="1600" kern="1200" dirty="0" smtClean="0">
                <a:solidFill>
                  <a:schemeClr val="accent2"/>
                </a:solidFill>
                <a:latin typeface="Courier New" pitchFamily="49" charset="0"/>
                <a:cs typeface="Courier New" pitchFamily="49" charset="0"/>
              </a:rPr>
              <a:t>=p1.ProductID </a:t>
            </a:r>
          </a:p>
          <a:p>
            <a:pPr lvl="2">
              <a:buFontTx/>
              <a:buNone/>
              <a:defRPr/>
            </a:pPr>
            <a:r>
              <a:rPr lang="en-US" sz="1600" kern="1200" dirty="0" smtClean="0">
                <a:solidFill>
                  <a:schemeClr val="accent2"/>
                </a:solidFill>
                <a:latin typeface="Courier New" pitchFamily="49" charset="0"/>
                <a:cs typeface="Courier New" pitchFamily="49" charset="0"/>
              </a:rPr>
              <a:t>ORDER BY </a:t>
            </a:r>
            <a:r>
              <a:rPr lang="en-US" sz="1600" kern="1200" dirty="0" err="1" smtClean="0">
                <a:solidFill>
                  <a:schemeClr val="accent2"/>
                </a:solidFill>
                <a:latin typeface="Courier New" pitchFamily="49" charset="0"/>
                <a:cs typeface="Courier New" pitchFamily="49" charset="0"/>
              </a:rPr>
              <a:t>p.ProductID</a:t>
            </a:r>
            <a:endParaRPr lang="en-US" sz="1600" kern="1200" dirty="0" smtClean="0">
              <a:solidFill>
                <a:schemeClr val="accent2"/>
              </a:solidFill>
              <a:latin typeface="Courier New" pitchFamily="49" charset="0"/>
              <a:cs typeface="Courier New" pitchFamily="49" charset="0"/>
            </a:endParaRPr>
          </a:p>
          <a:p>
            <a:pPr lvl="2">
              <a:buFontTx/>
              <a:buNone/>
              <a:defRPr/>
            </a:pPr>
            <a:r>
              <a:rPr lang="en-US" sz="1600" kern="1200" dirty="0" smtClean="0">
                <a:solidFill>
                  <a:schemeClr val="accent2"/>
                </a:solidFill>
                <a:latin typeface="Courier New" pitchFamily="49" charset="0"/>
                <a:cs typeface="Courier New" pitchFamily="49" charset="0"/>
              </a:rPr>
              <a:t> </a:t>
            </a:r>
          </a:p>
          <a:p>
            <a:pPr lvl="1" eaLnBrk="1" hangingPunct="1">
              <a:lnSpc>
                <a:spcPct val="90000"/>
              </a:lnSpc>
              <a:buFontTx/>
              <a:buNone/>
              <a:defRPr/>
            </a:pPr>
            <a:endParaRPr lang="en-US" sz="1800" kern="1200" dirty="0" smtClean="0">
              <a:solidFill>
                <a:schemeClr val="accent2"/>
              </a:solidFill>
              <a:latin typeface="Arial" charset="0"/>
              <a:ea typeface="+mn-ea"/>
              <a:cs typeface="Times New Roman" pitchFamily="18" charset="0"/>
            </a:endParaRPr>
          </a:p>
        </p:txBody>
      </p:sp>
      <p:sp>
        <p:nvSpPr>
          <p:cNvPr id="1741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3637460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following figure displays the output of the preceding query.</a:t>
            </a:r>
          </a:p>
          <a:p>
            <a:pPr>
              <a:buFontTx/>
              <a:buNone/>
              <a:defRPr/>
            </a:pPr>
            <a:r>
              <a:rPr lang="en-US" sz="2000" dirty="0" smtClean="0">
                <a:solidFill>
                  <a:schemeClr val="accent2"/>
                </a:solidFill>
                <a:latin typeface="Arial" pitchFamily="34" charset="0"/>
                <a:cs typeface="Times New Roman" pitchFamily="18" charset="0"/>
              </a:rPr>
              <a:t>	</a:t>
            </a:r>
          </a:p>
        </p:txBody>
      </p:sp>
      <p:sp>
        <p:nvSpPr>
          <p:cNvPr id="1843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6" name="TextBox 5"/>
          <p:cNvSpPr txBox="1">
            <a:spLocks noChangeArrowheads="1"/>
          </p:cNvSpPr>
          <p:nvPr/>
        </p:nvSpPr>
        <p:spPr bwMode="auto">
          <a:xfrm>
            <a:off x="3443288" y="487680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for the ProductIDs for which no transaction was performed.</a:t>
            </a:r>
          </a:p>
        </p:txBody>
      </p:sp>
      <p:pic>
        <p:nvPicPr>
          <p:cNvPr id="184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338" y="2438400"/>
            <a:ext cx="4676775"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74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Right outer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Returns all the rows from the table specified on the right side of the RIGHT OUTER JOIN keyword.</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Returns the matching rows from the table specified on the left side.</a:t>
            </a:r>
          </a:p>
          <a:p>
            <a:pPr lvl="1" eaLnBrk="1" hangingPunct="1">
              <a:buFontTx/>
              <a:buBlip>
                <a:blip r:embed="rId4"/>
              </a:buBlip>
              <a:defRPr/>
            </a:pPr>
            <a:r>
              <a:rPr lang="en-US" sz="1800" kern="1200" dirty="0" smtClean="0">
                <a:solidFill>
                  <a:schemeClr val="accent2"/>
                </a:solidFill>
                <a:latin typeface="Arial" charset="0"/>
                <a:cs typeface="Times New Roman" pitchFamily="18" charset="0"/>
              </a:rPr>
              <a:t>For example:</a:t>
            </a:r>
            <a:r>
              <a:rPr lang="en-US" sz="10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SELECT </a:t>
            </a:r>
            <a:r>
              <a:rPr lang="en-US" sz="1600" dirty="0" err="1" smtClean="0">
                <a:solidFill>
                  <a:schemeClr val="accent2"/>
                </a:solidFill>
                <a:latin typeface="Courier New" pitchFamily="49" charset="0"/>
                <a:cs typeface="Courier New" pitchFamily="49" charset="0"/>
              </a:rPr>
              <a:t>st.Name</a:t>
            </a:r>
            <a:r>
              <a:rPr lang="en-US" sz="1600" dirty="0" smtClean="0">
                <a:solidFill>
                  <a:schemeClr val="accent2"/>
                </a:solidFill>
                <a:latin typeface="Courier New" pitchFamily="49" charset="0"/>
                <a:cs typeface="Courier New" pitchFamily="49" charset="0"/>
              </a:rPr>
              <a:t> AS Territory, </a:t>
            </a:r>
            <a:r>
              <a:rPr lang="en-US" sz="1600" dirty="0" err="1" smtClean="0">
                <a:solidFill>
                  <a:schemeClr val="accent2"/>
                </a:solidFill>
                <a:latin typeface="Courier New" pitchFamily="49" charset="0"/>
                <a:cs typeface="Courier New" pitchFamily="49" charset="0"/>
              </a:rPr>
              <a:t>sp.SalesPersonID</a:t>
            </a: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FROM </a:t>
            </a:r>
            <a:r>
              <a:rPr lang="en-US" sz="1600" dirty="0" err="1" smtClean="0">
                <a:solidFill>
                  <a:schemeClr val="accent2"/>
                </a:solidFill>
                <a:latin typeface="Courier New" pitchFamily="49" charset="0"/>
                <a:cs typeface="Courier New" pitchFamily="49" charset="0"/>
              </a:rPr>
              <a:t>Sales.SalesTerritory</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st</a:t>
            </a:r>
            <a:r>
              <a:rPr lang="en-US" sz="1600" dirty="0" smtClean="0">
                <a:solidFill>
                  <a:schemeClr val="accent2"/>
                </a:solidFill>
                <a:latin typeface="Courier New" pitchFamily="49" charset="0"/>
                <a:cs typeface="Courier New" pitchFamily="49" charset="0"/>
              </a:rPr>
              <a:t> </a:t>
            </a:r>
          </a:p>
          <a:p>
            <a:pPr lvl="2">
              <a:buFontTx/>
              <a:buNone/>
              <a:defRPr/>
            </a:pPr>
            <a:r>
              <a:rPr lang="en-US" sz="1600" dirty="0" smtClean="0">
                <a:solidFill>
                  <a:schemeClr val="accent2"/>
                </a:solidFill>
                <a:latin typeface="Courier New" pitchFamily="49" charset="0"/>
                <a:cs typeface="Courier New" pitchFamily="49" charset="0"/>
              </a:rPr>
              <a:t>RIGHT OUTER JOIN </a:t>
            </a:r>
            <a:r>
              <a:rPr lang="en-US" sz="1600" dirty="0" err="1" smtClean="0">
                <a:solidFill>
                  <a:schemeClr val="accent2"/>
                </a:solidFill>
                <a:latin typeface="Courier New" pitchFamily="49" charset="0"/>
                <a:cs typeface="Courier New" pitchFamily="49" charset="0"/>
              </a:rPr>
              <a:t>Sales.SalesPerson</a:t>
            </a:r>
            <a:r>
              <a:rPr lang="en-US" sz="1600" dirty="0" smtClean="0">
                <a:solidFill>
                  <a:schemeClr val="accent2"/>
                </a:solidFill>
                <a:latin typeface="Courier New" pitchFamily="49" charset="0"/>
                <a:cs typeface="Courier New" pitchFamily="49" charset="0"/>
              </a:rPr>
              <a:t> sp </a:t>
            </a:r>
          </a:p>
          <a:p>
            <a:pPr lvl="2">
              <a:spcBef>
                <a:spcPts val="0"/>
              </a:spcBef>
              <a:buFontTx/>
              <a:buNone/>
              <a:defRPr/>
            </a:pPr>
            <a:r>
              <a:rPr lang="en-US" sz="1600" dirty="0" smtClean="0">
                <a:solidFill>
                  <a:schemeClr val="accent2"/>
                </a:solidFill>
                <a:latin typeface="Courier New" pitchFamily="49" charset="0"/>
                <a:cs typeface="Courier New" pitchFamily="49" charset="0"/>
              </a:rPr>
              <a:t>ON </a:t>
            </a:r>
            <a:r>
              <a:rPr lang="en-US" sz="1600" dirty="0" err="1" smtClean="0">
                <a:solidFill>
                  <a:schemeClr val="accent2"/>
                </a:solidFill>
                <a:latin typeface="Courier New" pitchFamily="49" charset="0"/>
                <a:cs typeface="Courier New" pitchFamily="49" charset="0"/>
              </a:rPr>
              <a:t>st.TerritoryID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sp.TerritoryID</a:t>
            </a:r>
            <a:r>
              <a:rPr lang="en-US" sz="1600" dirty="0" smtClean="0">
                <a:solidFill>
                  <a:schemeClr val="accent2"/>
                </a:solidFill>
                <a:latin typeface="Courier New" pitchFamily="49" charset="0"/>
                <a:cs typeface="Courier New" pitchFamily="49" charset="0"/>
              </a:rPr>
              <a:t> </a:t>
            </a:r>
            <a:r>
              <a:rPr lang="en-US" sz="2000" dirty="0" smtClean="0">
                <a:solidFill>
                  <a:schemeClr val="accent2"/>
                </a:solidFill>
                <a:latin typeface="Arial" charset="0"/>
                <a:cs typeface="Times New Roman" pitchFamily="18" charset="0"/>
              </a:rPr>
              <a:t>	</a:t>
            </a:r>
          </a:p>
        </p:txBody>
      </p:sp>
      <p:sp>
        <p:nvSpPr>
          <p:cNvPr id="1945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683162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following figure displays the output of the preceding query.</a:t>
            </a:r>
          </a:p>
        </p:txBody>
      </p:sp>
      <p:sp>
        <p:nvSpPr>
          <p:cNvPr id="2048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7" name="TextBox 6"/>
          <p:cNvSpPr txBox="1">
            <a:spLocks noChangeArrowheads="1"/>
          </p:cNvSpPr>
          <p:nvPr/>
        </p:nvSpPr>
        <p:spPr bwMode="auto">
          <a:xfrm>
            <a:off x="2286000" y="3048000"/>
            <a:ext cx="1981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in the Territory column for those sales persons who have not been assigned any territory.</a:t>
            </a:r>
          </a:p>
        </p:txBody>
      </p:sp>
      <p:pic>
        <p:nvPicPr>
          <p:cNvPr id="2048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438400"/>
            <a:ext cx="348615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4786313" y="2617788"/>
            <a:ext cx="914400" cy="21828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30313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7"/>
          <p:cNvGrpSpPr>
            <a:grpSpLocks/>
          </p:cNvGrpSpPr>
          <p:nvPr/>
        </p:nvGrpSpPr>
        <p:grpSpPr bwMode="auto">
          <a:xfrm>
            <a:off x="3505200" y="1981200"/>
            <a:ext cx="4038600" cy="3733800"/>
            <a:chOff x="3505200" y="1981200"/>
            <a:chExt cx="4038600" cy="3733800"/>
          </a:xfrm>
        </p:grpSpPr>
        <p:pic>
          <p:nvPicPr>
            <p:cNvPr id="3076"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590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8" name="TextBox 5"/>
            <p:cNvSpPr txBox="1">
              <a:spLocks noChangeArrowheads="1"/>
            </p:cNvSpPr>
            <p:nvPr/>
          </p:nvSpPr>
          <p:spPr bwMode="auto">
            <a:xfrm>
              <a:off x="5181600" y="236220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rPr>
                <a:t>What are Joins?</a:t>
              </a:r>
            </a:p>
          </p:txBody>
        </p:sp>
      </p:grpSp>
      <p:sp>
        <p:nvSpPr>
          <p:cNvPr id="3075"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Querying Data by Using Joins</a:t>
            </a:r>
            <a:endParaRPr lang="en-GB"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196635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Full outer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a combination of left outer join and right outer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Returns all the matching and non-matching rows from both the tables.</a:t>
            </a:r>
          </a:p>
          <a:p>
            <a:pPr lvl="1" eaLnBrk="1" hangingPunct="1">
              <a:lnSpc>
                <a:spcPct val="90000"/>
              </a:lnSpc>
              <a:buFontTx/>
              <a:buBlip>
                <a:blip r:embed="rId4"/>
              </a:buBlip>
              <a:defRPr/>
            </a:pPr>
            <a:r>
              <a:rPr lang="en-US" sz="1800" kern="1200" dirty="0" smtClean="0">
                <a:solidFill>
                  <a:schemeClr val="accent2"/>
                </a:solidFill>
                <a:latin typeface="Arial" charset="0"/>
                <a:cs typeface="Times New Roman" pitchFamily="18" charset="0"/>
              </a:rPr>
              <a:t>For example:</a:t>
            </a:r>
          </a:p>
          <a:p>
            <a:pPr lvl="2">
              <a:buFontTx/>
              <a:buNone/>
              <a:defRPr/>
            </a:pPr>
            <a:r>
              <a:rPr lang="en-US" sz="1600" dirty="0" smtClean="0">
                <a:solidFill>
                  <a:schemeClr val="accent2"/>
                </a:solidFill>
                <a:latin typeface="Courier New" pitchFamily="49" charset="0"/>
                <a:cs typeface="Courier New" pitchFamily="49" charset="0"/>
              </a:rPr>
              <a:t>SELECT </a:t>
            </a:r>
            <a:r>
              <a:rPr lang="en-US" sz="1600" dirty="0" err="1" smtClean="0">
                <a:solidFill>
                  <a:schemeClr val="accent2"/>
                </a:solidFill>
                <a:latin typeface="Courier New" pitchFamily="49" charset="0"/>
                <a:cs typeface="Courier New" pitchFamily="49" charset="0"/>
              </a:rPr>
              <a:t>st.Name</a:t>
            </a:r>
            <a:r>
              <a:rPr lang="en-US" sz="1600" dirty="0" smtClean="0">
                <a:solidFill>
                  <a:schemeClr val="accent2"/>
                </a:solidFill>
                <a:latin typeface="Courier New" pitchFamily="49" charset="0"/>
                <a:cs typeface="Courier New" pitchFamily="49" charset="0"/>
              </a:rPr>
              <a:t> AS Territory, </a:t>
            </a:r>
            <a:r>
              <a:rPr lang="en-US" sz="1600" dirty="0" err="1" smtClean="0">
                <a:solidFill>
                  <a:schemeClr val="accent2"/>
                </a:solidFill>
                <a:latin typeface="Courier New" pitchFamily="49" charset="0"/>
                <a:cs typeface="Courier New" pitchFamily="49" charset="0"/>
              </a:rPr>
              <a:t>sp.SalesPersonID</a:t>
            </a: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FROM </a:t>
            </a:r>
            <a:r>
              <a:rPr lang="en-US" sz="1600" dirty="0" err="1" smtClean="0">
                <a:solidFill>
                  <a:schemeClr val="accent2"/>
                </a:solidFill>
                <a:latin typeface="Courier New" pitchFamily="49" charset="0"/>
                <a:cs typeface="Courier New" pitchFamily="49" charset="0"/>
              </a:rPr>
              <a:t>Sales.SalesTerritory</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st</a:t>
            </a:r>
            <a:r>
              <a:rPr lang="en-US" sz="1600" dirty="0" smtClean="0">
                <a:solidFill>
                  <a:schemeClr val="accent2"/>
                </a:solidFill>
                <a:latin typeface="Courier New" pitchFamily="49" charset="0"/>
                <a:cs typeface="Courier New" pitchFamily="49" charset="0"/>
              </a:rPr>
              <a:t> </a:t>
            </a:r>
          </a:p>
          <a:p>
            <a:pPr lvl="2">
              <a:buFontTx/>
              <a:buNone/>
              <a:defRPr/>
            </a:pPr>
            <a:r>
              <a:rPr lang="en-US" sz="1600" dirty="0" smtClean="0">
                <a:solidFill>
                  <a:schemeClr val="accent2"/>
                </a:solidFill>
                <a:latin typeface="Courier New" pitchFamily="49" charset="0"/>
                <a:cs typeface="Courier New" pitchFamily="49" charset="0"/>
              </a:rPr>
              <a:t>FULL OUTER JOIN </a:t>
            </a:r>
            <a:r>
              <a:rPr lang="en-US" sz="1600" dirty="0" err="1" smtClean="0">
                <a:solidFill>
                  <a:schemeClr val="accent2"/>
                </a:solidFill>
                <a:latin typeface="Courier New" pitchFamily="49" charset="0"/>
                <a:cs typeface="Courier New" pitchFamily="49" charset="0"/>
              </a:rPr>
              <a:t>Sales.SalesPerson</a:t>
            </a:r>
            <a:r>
              <a:rPr lang="en-US" sz="1600" dirty="0" smtClean="0">
                <a:solidFill>
                  <a:schemeClr val="accent2"/>
                </a:solidFill>
                <a:latin typeface="Courier New" pitchFamily="49" charset="0"/>
                <a:cs typeface="Courier New" pitchFamily="49" charset="0"/>
              </a:rPr>
              <a:t> sp</a:t>
            </a:r>
          </a:p>
          <a:p>
            <a:pPr lvl="2">
              <a:buFontTx/>
              <a:buNone/>
              <a:defRPr/>
            </a:pPr>
            <a:r>
              <a:rPr lang="en-US" sz="1600" dirty="0" smtClean="0">
                <a:solidFill>
                  <a:schemeClr val="accent2"/>
                </a:solidFill>
                <a:latin typeface="Courier New" pitchFamily="49" charset="0"/>
                <a:cs typeface="Courier New" pitchFamily="49" charset="0"/>
              </a:rPr>
              <a:t>ON </a:t>
            </a:r>
            <a:r>
              <a:rPr lang="en-US" sz="1600" dirty="0" err="1" smtClean="0">
                <a:solidFill>
                  <a:schemeClr val="accent2"/>
                </a:solidFill>
                <a:latin typeface="Courier New" pitchFamily="49" charset="0"/>
                <a:cs typeface="Courier New" pitchFamily="49" charset="0"/>
              </a:rPr>
              <a:t>st.TerritoryID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sp.TerritoryID</a:t>
            </a: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	</a:t>
            </a:r>
          </a:p>
          <a:p>
            <a:pPr lvl="1" eaLnBrk="1" hangingPunct="1">
              <a:buFontTx/>
              <a:buBlip>
                <a:blip r:embed="rId4"/>
              </a:buBlip>
              <a:defRPr/>
            </a:pPr>
            <a:endParaRPr lang="en-US" sz="1800" kern="1200" dirty="0" smtClean="0">
              <a:solidFill>
                <a:schemeClr val="accent2"/>
              </a:solidFill>
              <a:latin typeface="Arial" charset="0"/>
              <a:ea typeface="+mn-ea"/>
              <a:cs typeface="Times New Roman" pitchFamily="18" charset="0"/>
            </a:endParaRPr>
          </a:p>
        </p:txBody>
      </p:sp>
      <p:sp>
        <p:nvSpPr>
          <p:cNvPr id="2150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3482262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lvl="1" eaLnBrk="1" hangingPunct="1">
              <a:lnSpc>
                <a:spcPct val="90000"/>
              </a:lnSpc>
              <a:buFontTx/>
              <a:buBlip>
                <a:blip r:embed="rId3"/>
              </a:buBlip>
              <a:defRPr/>
            </a:pPr>
            <a:r>
              <a:rPr lang="en-US" sz="1800" kern="1200" dirty="0" smtClean="0">
                <a:solidFill>
                  <a:schemeClr val="accent2"/>
                </a:solidFill>
                <a:latin typeface="Arial" charset="0"/>
                <a:ea typeface="+mn-ea"/>
                <a:cs typeface="Times New Roman" pitchFamily="18" charset="0"/>
              </a:rPr>
              <a:t>The following figure displays the output of the preceding query.</a:t>
            </a:r>
          </a:p>
          <a:p>
            <a:pPr eaLnBrk="1" hangingPunct="1">
              <a:lnSpc>
                <a:spcPct val="90000"/>
              </a:lnSpc>
              <a:buFontTx/>
              <a:buBlip>
                <a:blip r:embed="rId4"/>
              </a:buBlip>
              <a:defRPr/>
            </a:pPr>
            <a:endParaRPr lang="en-US" sz="2000" dirty="0" smtClean="0">
              <a:solidFill>
                <a:schemeClr val="accent2"/>
              </a:solidFill>
              <a:latin typeface="Arial" charset="0"/>
              <a:cs typeface="Times New Roman" pitchFamily="18" charset="0"/>
            </a:endParaRPr>
          </a:p>
          <a:p>
            <a:pPr eaLnBrk="1" hangingPunct="1">
              <a:lnSpc>
                <a:spcPct val="90000"/>
              </a:lnSpc>
              <a:buFontTx/>
              <a:buBlip>
                <a:blip r:embed="rId4"/>
              </a:buBlip>
              <a:defRPr/>
            </a:pPr>
            <a:endParaRPr lang="en-US" sz="2000" dirty="0" smtClean="0">
              <a:solidFill>
                <a:schemeClr val="accent2"/>
              </a:solidFill>
              <a:latin typeface="Arial" charset="0"/>
              <a:cs typeface="Times New Roman" pitchFamily="18" charset="0"/>
            </a:endParaRPr>
          </a:p>
          <a:p>
            <a:pPr lvl="1" eaLnBrk="1" hangingPunct="1">
              <a:lnSpc>
                <a:spcPct val="90000"/>
              </a:lnSpc>
              <a:buFontTx/>
              <a:buNone/>
              <a:defRPr/>
            </a:pPr>
            <a:endParaRPr lang="en-US" sz="2000" dirty="0" smtClean="0">
              <a:solidFill>
                <a:schemeClr val="accent2"/>
              </a:solidFill>
              <a:latin typeface="Arial" charset="0"/>
              <a:ea typeface="+mn-ea"/>
              <a:cs typeface="Times New Roman" pitchFamily="18" charset="0"/>
            </a:endParaRPr>
          </a:p>
        </p:txBody>
      </p:sp>
      <p:sp>
        <p:nvSpPr>
          <p:cNvPr id="2253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7" name="TextBox 6"/>
          <p:cNvSpPr txBox="1">
            <a:spLocks noChangeArrowheads="1"/>
          </p:cNvSpPr>
          <p:nvPr/>
        </p:nvSpPr>
        <p:spPr bwMode="auto">
          <a:xfrm>
            <a:off x="3429000" y="5486400"/>
            <a:ext cx="4114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values in the SalesPersonID column for those territories which have not been assigned to any sales person.</a:t>
            </a:r>
          </a:p>
        </p:txBody>
      </p:sp>
      <p:pic>
        <p:nvPicPr>
          <p:cNvPr id="2253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39963"/>
            <a:ext cx="3962400" cy="304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3429000" y="5486400"/>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values in the Territory column for those sales persons who have not been assigned any territory.</a:t>
            </a:r>
          </a:p>
        </p:txBody>
      </p:sp>
    </p:spTree>
    <p:extLst>
      <p:ext uri="{BB962C8B-B14F-4D97-AF65-F5344CB8AC3E}">
        <p14:creationId xmlns:p14="http://schemas.microsoft.com/office/powerpoint/2010/main" val="1712659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Just a minute</a:t>
            </a:r>
          </a:p>
        </p:txBody>
      </p:sp>
      <p:sp>
        <p:nvSpPr>
          <p:cNvPr id="23555" name="Rectangle 2"/>
          <p:cNvSpPr txBox="1">
            <a:spLocks noChangeArrowheads="1"/>
          </p:cNvSpPr>
          <p:nvPr/>
        </p:nvSpPr>
        <p:spPr bwMode="auto">
          <a:xfrm>
            <a:off x="1524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When do you use the right outer join?</a:t>
            </a: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1600200" y="4572000"/>
            <a:ext cx="7391400"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You</a:t>
            </a:r>
            <a:r>
              <a:rPr lang="en-US"/>
              <a:t> </a:t>
            </a:r>
            <a:r>
              <a:rPr lang="en-US" sz="1800">
                <a:solidFill>
                  <a:schemeClr val="accent2"/>
                </a:solidFill>
                <a:latin typeface="Arial" pitchFamily="34" charset="0"/>
                <a:cs typeface="Times New Roman" pitchFamily="18" charset="0"/>
              </a:rPr>
              <a:t>can</a:t>
            </a:r>
            <a:r>
              <a:rPr lang="en-US"/>
              <a:t> </a:t>
            </a:r>
            <a:r>
              <a:rPr lang="en-US" sz="1800">
                <a:solidFill>
                  <a:schemeClr val="accent2"/>
                </a:solidFill>
                <a:latin typeface="Arial" pitchFamily="34" charset="0"/>
                <a:cs typeface="Times New Roman" pitchFamily="18" charset="0"/>
              </a:rPr>
              <a:t>use the right outer join when you need all the records from the table at the right side of the outer join and only matching records from the table at the left side of the outer join.</a:t>
            </a:r>
          </a:p>
        </p:txBody>
      </p:sp>
    </p:spTree>
    <p:extLst>
      <p:ext uri="{BB962C8B-B14F-4D97-AF65-F5344CB8AC3E}">
        <p14:creationId xmlns:p14="http://schemas.microsoft.com/office/powerpoint/2010/main" val="239036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1830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Cross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also known as the Cartesian Product.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Joins each row from one table with each row of</a:t>
            </a:r>
            <a:r>
              <a:rPr lang="en-US" sz="1800" dirty="0" smtClean="0"/>
              <a:t> </a:t>
            </a:r>
            <a:r>
              <a:rPr lang="en-US" sz="1800" kern="1200" dirty="0" smtClean="0">
                <a:solidFill>
                  <a:schemeClr val="accent2"/>
                </a:solidFill>
                <a:latin typeface="Arial" charset="0"/>
                <a:ea typeface="+mn-ea"/>
                <a:cs typeface="Times New Roman" pitchFamily="18" charset="0"/>
              </a:rPr>
              <a:t>the</a:t>
            </a:r>
            <a:r>
              <a:rPr lang="en-US" sz="1800" dirty="0" smtClean="0"/>
              <a:t> </a:t>
            </a:r>
            <a:r>
              <a:rPr lang="en-US" sz="1800" kern="1200" dirty="0" smtClean="0">
                <a:solidFill>
                  <a:schemeClr val="accent2"/>
                </a:solidFill>
                <a:latin typeface="Arial" charset="0"/>
                <a:ea typeface="+mn-ea"/>
                <a:cs typeface="Times New Roman" pitchFamily="18" charset="0"/>
              </a:rPr>
              <a:t>other</a:t>
            </a:r>
            <a:r>
              <a:rPr lang="en-US" sz="1800" dirty="0" smtClean="0"/>
              <a:t> </a:t>
            </a:r>
            <a:r>
              <a:rPr lang="en-US" sz="1800" kern="1200" dirty="0" smtClean="0">
                <a:solidFill>
                  <a:schemeClr val="accent2"/>
                </a:solidFill>
                <a:latin typeface="Arial" charset="0"/>
                <a:ea typeface="+mn-ea"/>
                <a:cs typeface="Times New Roman" pitchFamily="18" charset="0"/>
              </a:rPr>
              <a:t>table.</a:t>
            </a:r>
          </a:p>
        </p:txBody>
      </p:sp>
      <p:sp>
        <p:nvSpPr>
          <p:cNvPr id="2457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a:t>
            </a:r>
          </a:p>
        </p:txBody>
      </p:sp>
      <p:pic>
        <p:nvPicPr>
          <p:cNvPr id="27652" name="Picture 3" descr="JBIZ044.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2425" y="3810000"/>
            <a:ext cx="17557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953000" y="2971800"/>
            <a:ext cx="3594100" cy="923925"/>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27654" name="TextBox 5"/>
          <p:cNvSpPr txBox="1">
            <a:spLocks noChangeArrowheads="1"/>
          </p:cNvSpPr>
          <p:nvPr/>
        </p:nvSpPr>
        <p:spPr bwMode="auto">
          <a:xfrm>
            <a:off x="5011738" y="3071813"/>
            <a:ext cx="3473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the working of cross join.</a:t>
            </a:r>
          </a:p>
        </p:txBody>
      </p:sp>
    </p:spTree>
    <p:extLst>
      <p:ext uri="{BB962C8B-B14F-4D97-AF65-F5344CB8AC3E}">
        <p14:creationId xmlns:p14="http://schemas.microsoft.com/office/powerpoint/2010/main" val="3605243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6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2"/>
          <p:cNvSpPr>
            <a:spLocks noChangeArrowheads="1"/>
          </p:cNvSpPr>
          <p:nvPr/>
        </p:nvSpPr>
        <p:spPr bwMode="auto">
          <a:xfrm>
            <a:off x="6248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25603" name="Rectangle 3"/>
          <p:cNvSpPr>
            <a:spLocks noChangeArrowheads="1"/>
          </p:cNvSpPr>
          <p:nvPr/>
        </p:nvSpPr>
        <p:spPr bwMode="auto">
          <a:xfrm rot="-5400000">
            <a:off x="6667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25604" name="Oval 4"/>
          <p:cNvSpPr>
            <a:spLocks noChangeArrowheads="1"/>
          </p:cNvSpPr>
          <p:nvPr/>
        </p:nvSpPr>
        <p:spPr bwMode="auto">
          <a:xfrm>
            <a:off x="2514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25605" name="Rectangle 5"/>
          <p:cNvSpPr>
            <a:spLocks noChangeArrowheads="1"/>
          </p:cNvSpPr>
          <p:nvPr/>
        </p:nvSpPr>
        <p:spPr bwMode="auto">
          <a:xfrm rot="-5400000">
            <a:off x="2933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25606" name="Line 6"/>
          <p:cNvSpPr>
            <a:spLocks noChangeShapeType="1"/>
          </p:cNvSpPr>
          <p:nvPr/>
        </p:nvSpPr>
        <p:spPr bwMode="auto">
          <a:xfrm>
            <a:off x="3124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7" name="Line 7"/>
          <p:cNvSpPr>
            <a:spLocks noChangeShapeType="1"/>
          </p:cNvSpPr>
          <p:nvPr/>
        </p:nvSpPr>
        <p:spPr bwMode="auto">
          <a:xfrm flipV="1">
            <a:off x="6858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8" name="Line 8"/>
          <p:cNvSpPr>
            <a:spLocks noChangeShapeType="1"/>
          </p:cNvSpPr>
          <p:nvPr/>
        </p:nvSpPr>
        <p:spPr bwMode="auto">
          <a:xfrm flipV="1">
            <a:off x="3124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9" name="Rectangle 9"/>
          <p:cNvSpPr>
            <a:spLocks noChangeArrowheads="1"/>
          </p:cNvSpPr>
          <p:nvPr/>
        </p:nvSpPr>
        <p:spPr bwMode="auto">
          <a:xfrm>
            <a:off x="18288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a:t>
            </a:r>
          </a:p>
        </p:txBody>
      </p:sp>
      <p:sp>
        <p:nvSpPr>
          <p:cNvPr id="25610" name="Rectangle 10"/>
          <p:cNvSpPr>
            <a:spLocks noChangeArrowheads="1"/>
          </p:cNvSpPr>
          <p:nvPr/>
        </p:nvSpPr>
        <p:spPr bwMode="auto">
          <a:xfrm>
            <a:off x="55626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B D E</a:t>
            </a:r>
          </a:p>
        </p:txBody>
      </p:sp>
      <p:sp>
        <p:nvSpPr>
          <p:cNvPr id="25611" name="Rectangle 11"/>
          <p:cNvSpPr>
            <a:spLocks noChangeArrowheads="1"/>
          </p:cNvSpPr>
          <p:nvPr/>
        </p:nvSpPr>
        <p:spPr bwMode="auto">
          <a:xfrm rot="-5400000">
            <a:off x="4822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25612" name="Rectangle 12"/>
          <p:cNvSpPr>
            <a:spLocks noChangeArrowheads="1"/>
          </p:cNvSpPr>
          <p:nvPr/>
        </p:nvSpPr>
        <p:spPr bwMode="auto">
          <a:xfrm>
            <a:off x="3517900" y="41148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 D E</a:t>
            </a:r>
          </a:p>
        </p:txBody>
      </p:sp>
      <p:sp>
        <p:nvSpPr>
          <p:cNvPr id="25613" name="Rectangle 13"/>
          <p:cNvSpPr>
            <a:spLocks noChangeArrowheads="1"/>
          </p:cNvSpPr>
          <p:nvPr/>
        </p:nvSpPr>
        <p:spPr bwMode="auto">
          <a:xfrm>
            <a:off x="4721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4" name="Rectangle 14"/>
          <p:cNvSpPr>
            <a:spLocks noChangeArrowheads="1"/>
          </p:cNvSpPr>
          <p:nvPr/>
        </p:nvSpPr>
        <p:spPr bwMode="auto">
          <a:xfrm>
            <a:off x="32004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CROSS JOI</a:t>
            </a:r>
            <a:r>
              <a:rPr lang="en-US" sz="1600">
                <a:solidFill>
                  <a:srgbClr val="B06900"/>
                </a:solidFill>
                <a:latin typeface="Verdana" pitchFamily="34" charset="0"/>
                <a:cs typeface="Times New Roman" pitchFamily="18" charset="0"/>
              </a:rPr>
              <a:t>N</a:t>
            </a:r>
          </a:p>
        </p:txBody>
      </p:sp>
      <p:sp>
        <p:nvSpPr>
          <p:cNvPr id="25615" name="Rectangle 15"/>
          <p:cNvSpPr>
            <a:spLocks noChangeArrowheads="1"/>
          </p:cNvSpPr>
          <p:nvPr/>
        </p:nvSpPr>
        <p:spPr bwMode="auto">
          <a:xfrm>
            <a:off x="1676400"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Table X</a:t>
            </a:r>
          </a:p>
        </p:txBody>
      </p:sp>
      <p:sp>
        <p:nvSpPr>
          <p:cNvPr id="25616" name="Rectangle 16"/>
          <p:cNvSpPr>
            <a:spLocks noChangeArrowheads="1"/>
          </p:cNvSpPr>
          <p:nvPr/>
        </p:nvSpPr>
        <p:spPr bwMode="auto">
          <a:xfrm>
            <a:off x="5438775"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Table Y</a:t>
            </a:r>
          </a:p>
        </p:txBody>
      </p:sp>
      <p:grpSp>
        <p:nvGrpSpPr>
          <p:cNvPr id="25617" name="Group 17"/>
          <p:cNvGrpSpPr>
            <a:grpSpLocks/>
          </p:cNvGrpSpPr>
          <p:nvPr/>
        </p:nvGrpSpPr>
        <p:grpSpPr bwMode="auto">
          <a:xfrm>
            <a:off x="4791075" y="4972050"/>
            <a:ext cx="419100" cy="895350"/>
            <a:chOff x="3066" y="2742"/>
            <a:chExt cx="264" cy="564"/>
          </a:xfrm>
        </p:grpSpPr>
        <p:sp>
          <p:nvSpPr>
            <p:cNvPr id="25632" name="Line 18"/>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3" name="Line 19"/>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4" name="Line 20"/>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5" name="Line 21"/>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6" name="Line 22"/>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7" name="Line 23"/>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8" name="Line 24"/>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9" name="Line 25"/>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0" name="Line 26"/>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1" name="Line 27"/>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2" name="Line 28"/>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3" name="Line 29"/>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4" name="Line 30"/>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5" name="Line 31"/>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6" name="Line 32"/>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5618" name="Text Box 33"/>
          <p:cNvSpPr txBox="1">
            <a:spLocks noChangeArrowheads="1"/>
          </p:cNvSpPr>
          <p:nvPr/>
        </p:nvSpPr>
        <p:spPr bwMode="auto">
          <a:xfrm>
            <a:off x="2557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5619" name="Text Box 34"/>
          <p:cNvSpPr txBox="1">
            <a:spLocks noChangeArrowheads="1"/>
          </p:cNvSpPr>
          <p:nvPr/>
        </p:nvSpPr>
        <p:spPr bwMode="auto">
          <a:xfrm>
            <a:off x="6324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5620" name="Line 35"/>
          <p:cNvSpPr>
            <a:spLocks noChangeShapeType="1"/>
          </p:cNvSpPr>
          <p:nvPr/>
        </p:nvSpPr>
        <p:spPr bwMode="auto">
          <a:xfrm>
            <a:off x="5029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5621"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2" name="Oval 37"/>
          <p:cNvSpPr>
            <a:spLocks noChangeArrowheads="1"/>
          </p:cNvSpPr>
          <p:nvPr/>
        </p:nvSpPr>
        <p:spPr bwMode="auto">
          <a:xfrm>
            <a:off x="3886200" y="4800600"/>
            <a:ext cx="1295400" cy="129540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23" name="Oval 38"/>
          <p:cNvSpPr>
            <a:spLocks noChangeArrowheads="1"/>
          </p:cNvSpPr>
          <p:nvPr/>
        </p:nvSpPr>
        <p:spPr bwMode="auto">
          <a:xfrm>
            <a:off x="4800600" y="4724400"/>
            <a:ext cx="1371600" cy="137160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24" name="Text Box 39"/>
          <p:cNvSpPr txBox="1">
            <a:spLocks noChangeArrowheads="1"/>
          </p:cNvSpPr>
          <p:nvPr/>
        </p:nvSpPr>
        <p:spPr bwMode="auto">
          <a:xfrm>
            <a:off x="4495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25625" name="Line 40"/>
          <p:cNvSpPr>
            <a:spLocks noChangeShapeType="1"/>
          </p:cNvSpPr>
          <p:nvPr/>
        </p:nvSpPr>
        <p:spPr bwMode="auto">
          <a:xfrm flipH="1">
            <a:off x="2514600" y="30162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6" name="Text Box 41"/>
          <p:cNvSpPr txBox="1">
            <a:spLocks noChangeArrowheads="1"/>
          </p:cNvSpPr>
          <p:nvPr/>
        </p:nvSpPr>
        <p:spPr bwMode="auto">
          <a:xfrm>
            <a:off x="1981200" y="3198813"/>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200">
                <a:solidFill>
                  <a:srgbClr val="C00000"/>
                </a:solidFill>
                <a:latin typeface="Verdana" pitchFamily="34" charset="0"/>
              </a:rPr>
              <a:t>n ROWS</a:t>
            </a:r>
          </a:p>
        </p:txBody>
      </p:sp>
      <p:sp>
        <p:nvSpPr>
          <p:cNvPr id="25627" name="Text Box 42"/>
          <p:cNvSpPr txBox="1">
            <a:spLocks noChangeArrowheads="1"/>
          </p:cNvSpPr>
          <p:nvPr/>
        </p:nvSpPr>
        <p:spPr bwMode="auto">
          <a:xfrm>
            <a:off x="7467600" y="309245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200">
                <a:solidFill>
                  <a:srgbClr val="C00000"/>
                </a:solidFill>
                <a:latin typeface="Verdana" pitchFamily="34" charset="0"/>
              </a:rPr>
              <a:t>m ROWS</a:t>
            </a:r>
          </a:p>
        </p:txBody>
      </p:sp>
      <p:sp>
        <p:nvSpPr>
          <p:cNvPr id="25628" name="Line 43"/>
          <p:cNvSpPr>
            <a:spLocks noChangeShapeType="1"/>
          </p:cNvSpPr>
          <p:nvPr/>
        </p:nvSpPr>
        <p:spPr bwMode="auto">
          <a:xfrm>
            <a:off x="7162800" y="294005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9" name="Line 44"/>
          <p:cNvSpPr>
            <a:spLocks noChangeShapeType="1"/>
          </p:cNvSpPr>
          <p:nvPr/>
        </p:nvSpPr>
        <p:spPr bwMode="auto">
          <a:xfrm flipV="1">
            <a:off x="5029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0" name="Rectangle 45"/>
          <p:cNvSpPr>
            <a:spLocks noChangeArrowheads="1"/>
          </p:cNvSpPr>
          <p:nvPr/>
        </p:nvSpPr>
        <p:spPr bwMode="auto">
          <a:xfrm>
            <a:off x="5705475" y="5378450"/>
            <a:ext cx="30480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(n X m)</a:t>
            </a:r>
          </a:p>
          <a:p>
            <a:pPr lvl="2">
              <a:spcBef>
                <a:spcPct val="20000"/>
              </a:spcBef>
            </a:pPr>
            <a:r>
              <a:rPr lang="en-US" sz="1200">
                <a:solidFill>
                  <a:srgbClr val="C00000"/>
                </a:solidFill>
                <a:latin typeface="Verdana" pitchFamily="34" charset="0"/>
                <a:cs typeface="Times New Roman" pitchFamily="18" charset="0"/>
              </a:rPr>
              <a:t>EACH ROW OF TABLE X JOINED WITH EACH ROW OF TABLE Y</a:t>
            </a:r>
          </a:p>
        </p:txBody>
      </p:sp>
      <p:sp>
        <p:nvSpPr>
          <p:cNvPr id="25631" name="Text Box 46"/>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 (Contd.)</a:t>
            </a:r>
          </a:p>
        </p:txBody>
      </p:sp>
    </p:spTree>
    <p:extLst>
      <p:ext uri="{BB962C8B-B14F-4D97-AF65-F5344CB8AC3E}">
        <p14:creationId xmlns:p14="http://schemas.microsoft.com/office/powerpoint/2010/main" val="2596277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1524000" y="1600200"/>
            <a:ext cx="7313613" cy="762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For example, consider the following figure.</a:t>
            </a: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26627"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 (Contd.)</a:t>
            </a:r>
          </a:p>
          <a:p>
            <a:pPr eaLnBrk="1" hangingPunct="1">
              <a:spcBef>
                <a:spcPct val="50000"/>
              </a:spcBef>
            </a:pPr>
            <a:endParaRPr lang="en-US" b="1">
              <a:solidFill>
                <a:schemeClr val="bg1"/>
              </a:solidFill>
              <a:latin typeface="Tahoma" pitchFamily="34" charset="0"/>
              <a:cs typeface="Times New Roman" pitchFamily="18" charset="0"/>
            </a:endParaRPr>
          </a:p>
        </p:txBody>
      </p:sp>
      <p:pic>
        <p:nvPicPr>
          <p:cNvPr id="26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09800"/>
            <a:ext cx="3429000"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657600" y="5418138"/>
            <a:ext cx="324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600">
                <a:solidFill>
                  <a:srgbClr val="C00000"/>
                </a:solidFill>
                <a:latin typeface="Arial" pitchFamily="34" charset="0"/>
                <a:cs typeface="Arial" pitchFamily="34" charset="0"/>
              </a:rPr>
              <a:t>The result set contains nine rows.</a:t>
            </a:r>
          </a:p>
        </p:txBody>
      </p:sp>
    </p:spTree>
    <p:extLst>
      <p:ext uri="{BB962C8B-B14F-4D97-AF65-F5344CB8AC3E}">
        <p14:creationId xmlns:p14="http://schemas.microsoft.com/office/powerpoint/2010/main" val="139803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bwMode="auto">
          <a:xfrm>
            <a:off x="1524000" y="1600200"/>
            <a:ext cx="7313613" cy="1143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Consider the following query:</a:t>
            </a:r>
          </a:p>
          <a:p>
            <a:pPr lvl="2">
              <a:buFontTx/>
              <a:buNone/>
              <a:defRPr/>
            </a:pPr>
            <a:r>
              <a:rPr lang="en-US" sz="1200" dirty="0" smtClean="0">
                <a:solidFill>
                  <a:schemeClr val="accent2"/>
                </a:solidFill>
                <a:latin typeface="Arial" pitchFamily="34" charset="0"/>
                <a:cs typeface="Times New Roman" pitchFamily="18" charset="0"/>
              </a:rPr>
              <a:t>	</a:t>
            </a:r>
            <a:r>
              <a:rPr lang="en-US" sz="1600" dirty="0" smtClean="0">
                <a:solidFill>
                  <a:schemeClr val="accent2"/>
                </a:solidFill>
                <a:latin typeface="Courier New" pitchFamily="49" charset="0"/>
                <a:cs typeface="Courier New" pitchFamily="49" charset="0"/>
              </a:rPr>
              <a:t>SELECT </a:t>
            </a:r>
            <a:r>
              <a:rPr lang="en-US" sz="1600" dirty="0" err="1" smtClean="0">
                <a:solidFill>
                  <a:schemeClr val="accent2"/>
                </a:solidFill>
                <a:latin typeface="Courier New" pitchFamily="49" charset="0"/>
                <a:cs typeface="Courier New" pitchFamily="49" charset="0"/>
              </a:rPr>
              <a:t>A.CompDescription</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B.AddOnDescription</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A.Price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B.Price</a:t>
            </a:r>
            <a:r>
              <a:rPr lang="en-US" sz="1600" dirty="0" smtClean="0">
                <a:solidFill>
                  <a:schemeClr val="accent2"/>
                </a:solidFill>
                <a:latin typeface="Courier New" pitchFamily="49" charset="0"/>
                <a:cs typeface="Courier New" pitchFamily="49" charset="0"/>
              </a:rPr>
              <a:t> AS 'Total Cost' FROM </a:t>
            </a:r>
            <a:r>
              <a:rPr lang="en-US" sz="1600" dirty="0" err="1" smtClean="0">
                <a:solidFill>
                  <a:schemeClr val="accent2"/>
                </a:solidFill>
                <a:latin typeface="Courier New" pitchFamily="49" charset="0"/>
                <a:cs typeface="Courier New" pitchFamily="49" charset="0"/>
              </a:rPr>
              <a:t>ComputerDetails</a:t>
            </a:r>
            <a:r>
              <a:rPr lang="en-US" sz="1600" dirty="0" smtClean="0">
                <a:solidFill>
                  <a:schemeClr val="accent2"/>
                </a:solidFill>
                <a:latin typeface="Courier New" pitchFamily="49" charset="0"/>
                <a:cs typeface="Courier New" pitchFamily="49" charset="0"/>
              </a:rPr>
              <a:t> A CROSS JOIN </a:t>
            </a:r>
            <a:r>
              <a:rPr lang="en-US" sz="1600" dirty="0" err="1" smtClean="0">
                <a:solidFill>
                  <a:schemeClr val="accent2"/>
                </a:solidFill>
                <a:latin typeface="Courier New" pitchFamily="49" charset="0"/>
                <a:cs typeface="Courier New" pitchFamily="49" charset="0"/>
              </a:rPr>
              <a:t>AddOnDetails</a:t>
            </a:r>
            <a:r>
              <a:rPr lang="en-US" sz="1600" dirty="0" smtClean="0">
                <a:solidFill>
                  <a:schemeClr val="accent2"/>
                </a:solidFill>
                <a:latin typeface="Courier New" pitchFamily="49" charset="0"/>
                <a:cs typeface="Courier New" pitchFamily="49" charset="0"/>
              </a:rPr>
              <a:t> B</a:t>
            </a: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27651"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 (Contd.)</a:t>
            </a:r>
          </a:p>
          <a:p>
            <a:pPr eaLnBrk="1" hangingPunct="1">
              <a:spcBef>
                <a:spcPct val="50000"/>
              </a:spcBef>
            </a:pPr>
            <a:endParaRPr lang="en-US" b="1">
              <a:solidFill>
                <a:schemeClr val="bg1"/>
              </a:solidFill>
              <a:latin typeface="Tahoma" pitchFamily="34" charset="0"/>
              <a:cs typeface="Times New Roman" pitchFamily="18" charset="0"/>
            </a:endParaRPr>
          </a:p>
        </p:txBody>
      </p:sp>
      <p:sp>
        <p:nvSpPr>
          <p:cNvPr id="5" name="TextBox 4"/>
          <p:cNvSpPr txBox="1">
            <a:spLocks noChangeArrowheads="1"/>
          </p:cNvSpPr>
          <p:nvPr/>
        </p:nvSpPr>
        <p:spPr bwMode="auto">
          <a:xfrm>
            <a:off x="2574925" y="5438775"/>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Combines the records of both the tables to display the total price of a computer with all the possible combinations.</a:t>
            </a:r>
          </a:p>
        </p:txBody>
      </p:sp>
      <p:sp>
        <p:nvSpPr>
          <p:cNvPr id="6" name="Down Arrow 5"/>
          <p:cNvSpPr/>
          <p:nvPr/>
        </p:nvSpPr>
        <p:spPr>
          <a:xfrm>
            <a:off x="5410200" y="2792413"/>
            <a:ext cx="76200" cy="3651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5638800" y="28194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Output</a:t>
            </a:r>
          </a:p>
        </p:txBody>
      </p:sp>
      <p:pic>
        <p:nvPicPr>
          <p:cNvPr id="194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3427413"/>
            <a:ext cx="6765925" cy="177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04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9463"/>
                                        </p:tgtEl>
                                        <p:attrNameLst>
                                          <p:attrName>style.visibility</p:attrName>
                                        </p:attrNameLst>
                                      </p:cBhvr>
                                      <p:to>
                                        <p:strVal val="visible"/>
                                      </p:to>
                                    </p:set>
                                    <p:animEffect transition="in" filter="checkerboard(across)">
                                      <p:cBhvr>
                                        <p:cTn id="14" dur="500"/>
                                        <p:tgtEl>
                                          <p:spTgt spid="1946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1830388" y="1598613"/>
            <a:ext cx="7313612" cy="4570412"/>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Equi join: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the same as an inner join and joins tables with the help of a foreign key.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used to display all the columns from both the tables.</a:t>
            </a:r>
          </a:p>
          <a:p>
            <a:pPr lvl="1" eaLnBrk="1" hangingPunct="1">
              <a:buFontTx/>
              <a:buBlip>
                <a:blip r:embed="rId4"/>
              </a:buBlip>
              <a:defRPr/>
            </a:pP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28675"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a:t>
            </a:r>
            <a:endParaRPr lang="en-US" b="1">
              <a:solidFill>
                <a:schemeClr val="bg1"/>
              </a:solidFill>
              <a:latin typeface="Tahoma" pitchFamily="34" charset="0"/>
              <a:cs typeface="Times New Roman" pitchFamily="18" charset="0"/>
            </a:endParaRPr>
          </a:p>
        </p:txBody>
      </p:sp>
      <p:pic>
        <p:nvPicPr>
          <p:cNvPr id="4" name="Picture 3" descr="JBIZ044.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4313" y="3657600"/>
            <a:ext cx="20462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910138" y="3124200"/>
            <a:ext cx="3276600" cy="7620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6" name="TextBox 5"/>
          <p:cNvSpPr txBox="1">
            <a:spLocks noChangeArrowheads="1"/>
          </p:cNvSpPr>
          <p:nvPr/>
        </p:nvSpPr>
        <p:spPr bwMode="auto">
          <a:xfrm>
            <a:off x="4800600" y="314642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the working of an equi join.</a:t>
            </a:r>
          </a:p>
        </p:txBody>
      </p:sp>
    </p:spTree>
    <p:extLst>
      <p:ext uri="{BB962C8B-B14F-4D97-AF65-F5344CB8AC3E}">
        <p14:creationId xmlns:p14="http://schemas.microsoft.com/office/powerpoint/2010/main" val="2932359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rrowheads="1"/>
          </p:cNvSpPr>
          <p:nvPr/>
        </p:nvSpPr>
        <p:spPr bwMode="auto">
          <a:xfrm>
            <a:off x="64008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29699" name="Rectangle 3"/>
          <p:cNvSpPr>
            <a:spLocks noChangeArrowheads="1"/>
          </p:cNvSpPr>
          <p:nvPr/>
        </p:nvSpPr>
        <p:spPr bwMode="auto">
          <a:xfrm rot="-5400000">
            <a:off x="68199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29700" name="Oval 4"/>
          <p:cNvSpPr>
            <a:spLocks noChangeArrowheads="1"/>
          </p:cNvSpPr>
          <p:nvPr/>
        </p:nvSpPr>
        <p:spPr bwMode="auto">
          <a:xfrm>
            <a:off x="26670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29701" name="Rectangle 5"/>
          <p:cNvSpPr>
            <a:spLocks noChangeArrowheads="1"/>
          </p:cNvSpPr>
          <p:nvPr/>
        </p:nvSpPr>
        <p:spPr bwMode="auto">
          <a:xfrm rot="-5400000">
            <a:off x="30861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29702" name="Line 6"/>
          <p:cNvSpPr>
            <a:spLocks noChangeShapeType="1"/>
          </p:cNvSpPr>
          <p:nvPr/>
        </p:nvSpPr>
        <p:spPr bwMode="auto">
          <a:xfrm>
            <a:off x="32766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3" name="Line 7"/>
          <p:cNvSpPr>
            <a:spLocks noChangeShapeType="1"/>
          </p:cNvSpPr>
          <p:nvPr/>
        </p:nvSpPr>
        <p:spPr bwMode="auto">
          <a:xfrm flipV="1">
            <a:off x="70104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4" name="Line 8"/>
          <p:cNvSpPr>
            <a:spLocks noChangeShapeType="1"/>
          </p:cNvSpPr>
          <p:nvPr/>
        </p:nvSpPr>
        <p:spPr bwMode="auto">
          <a:xfrm flipV="1">
            <a:off x="32766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5" name="Rectangle 9"/>
          <p:cNvSpPr>
            <a:spLocks noChangeArrowheads="1"/>
          </p:cNvSpPr>
          <p:nvPr/>
        </p:nvSpPr>
        <p:spPr bwMode="auto">
          <a:xfrm>
            <a:off x="19812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a:t>
            </a:r>
          </a:p>
        </p:txBody>
      </p:sp>
      <p:sp>
        <p:nvSpPr>
          <p:cNvPr id="29706" name="Rectangle 10"/>
          <p:cNvSpPr>
            <a:spLocks noChangeArrowheads="1"/>
          </p:cNvSpPr>
          <p:nvPr/>
        </p:nvSpPr>
        <p:spPr bwMode="auto">
          <a:xfrm>
            <a:off x="5715000" y="15621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B D E</a:t>
            </a:r>
          </a:p>
        </p:txBody>
      </p:sp>
      <p:sp>
        <p:nvSpPr>
          <p:cNvPr id="29707" name="Rectangle 11"/>
          <p:cNvSpPr>
            <a:spLocks noChangeArrowheads="1"/>
          </p:cNvSpPr>
          <p:nvPr/>
        </p:nvSpPr>
        <p:spPr bwMode="auto">
          <a:xfrm rot="-5400000">
            <a:off x="49752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29708" name="Rectangle 12"/>
          <p:cNvSpPr>
            <a:spLocks noChangeArrowheads="1"/>
          </p:cNvSpPr>
          <p:nvPr/>
        </p:nvSpPr>
        <p:spPr bwMode="auto">
          <a:xfrm>
            <a:off x="3581400" y="4114800"/>
            <a:ext cx="248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 D B E</a:t>
            </a:r>
          </a:p>
        </p:txBody>
      </p:sp>
      <p:sp>
        <p:nvSpPr>
          <p:cNvPr id="29709" name="Rectangle 13"/>
          <p:cNvSpPr>
            <a:spLocks noChangeArrowheads="1"/>
          </p:cNvSpPr>
          <p:nvPr/>
        </p:nvSpPr>
        <p:spPr bwMode="auto">
          <a:xfrm>
            <a:off x="4781550"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10" name="Rectangle 14"/>
          <p:cNvSpPr>
            <a:spLocks noChangeArrowheads="1"/>
          </p:cNvSpPr>
          <p:nvPr/>
        </p:nvSpPr>
        <p:spPr bwMode="auto">
          <a:xfrm>
            <a:off x="2971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B06900"/>
                </a:solidFill>
                <a:latin typeface="Verdana" pitchFamily="34" charset="0"/>
                <a:cs typeface="Times New Roman" pitchFamily="18" charset="0"/>
              </a:rPr>
              <a:t>       </a:t>
            </a:r>
            <a:r>
              <a:rPr lang="en-US" sz="1600">
                <a:solidFill>
                  <a:srgbClr val="C00000"/>
                </a:solidFill>
                <a:latin typeface="Verdana" pitchFamily="34" charset="0"/>
              </a:rPr>
              <a:t>EQUI JOIN</a:t>
            </a:r>
          </a:p>
        </p:txBody>
      </p:sp>
      <p:sp>
        <p:nvSpPr>
          <p:cNvPr id="29711" name="Rectangle 15"/>
          <p:cNvSpPr>
            <a:spLocks noChangeArrowheads="1"/>
          </p:cNvSpPr>
          <p:nvPr/>
        </p:nvSpPr>
        <p:spPr bwMode="auto">
          <a:xfrm>
            <a:off x="1828800"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Table X</a:t>
            </a:r>
          </a:p>
        </p:txBody>
      </p:sp>
      <p:sp>
        <p:nvSpPr>
          <p:cNvPr id="29712" name="Rectangle 16"/>
          <p:cNvSpPr>
            <a:spLocks noChangeArrowheads="1"/>
          </p:cNvSpPr>
          <p:nvPr/>
        </p:nvSpPr>
        <p:spPr bwMode="auto">
          <a:xfrm>
            <a:off x="5591175" y="23622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Table Y</a:t>
            </a:r>
          </a:p>
        </p:txBody>
      </p:sp>
      <p:grpSp>
        <p:nvGrpSpPr>
          <p:cNvPr id="29713" name="Group 17"/>
          <p:cNvGrpSpPr>
            <a:grpSpLocks/>
          </p:cNvGrpSpPr>
          <p:nvPr/>
        </p:nvGrpSpPr>
        <p:grpSpPr bwMode="auto">
          <a:xfrm>
            <a:off x="4943475" y="4972050"/>
            <a:ext cx="419100" cy="895350"/>
            <a:chOff x="3066" y="2742"/>
            <a:chExt cx="264" cy="564"/>
          </a:xfrm>
        </p:grpSpPr>
        <p:sp>
          <p:nvSpPr>
            <p:cNvPr id="29725" name="Line 18"/>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6" name="Line 19"/>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7" name="Line 20"/>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8" name="Line 21"/>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9" name="Line 22"/>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0" name="Line 23"/>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1" name="Line 24"/>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2" name="Line 25"/>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3" name="Line 26"/>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4" name="Line 27"/>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5" name="Line 28"/>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6" name="Line 29"/>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7" name="Line 30"/>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8" name="Line 31"/>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9" name="Line 32"/>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9714" name="Text Box 33"/>
          <p:cNvSpPr txBox="1">
            <a:spLocks noChangeArrowheads="1"/>
          </p:cNvSpPr>
          <p:nvPr/>
        </p:nvSpPr>
        <p:spPr bwMode="auto">
          <a:xfrm>
            <a:off x="27098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9715" name="Text Box 34"/>
          <p:cNvSpPr txBox="1">
            <a:spLocks noChangeArrowheads="1"/>
          </p:cNvSpPr>
          <p:nvPr/>
        </p:nvSpPr>
        <p:spPr bwMode="auto">
          <a:xfrm>
            <a:off x="64770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9716" name="Line 35"/>
          <p:cNvSpPr>
            <a:spLocks noChangeShapeType="1"/>
          </p:cNvSpPr>
          <p:nvPr/>
        </p:nvSpPr>
        <p:spPr bwMode="auto">
          <a:xfrm>
            <a:off x="51816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9717"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8" name="Rectangle 37"/>
          <p:cNvSpPr>
            <a:spLocks noChangeArrowheads="1"/>
          </p:cNvSpPr>
          <p:nvPr/>
        </p:nvSpPr>
        <p:spPr bwMode="auto">
          <a:xfrm>
            <a:off x="5529263" y="4157663"/>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19" name="Oval 38"/>
          <p:cNvSpPr>
            <a:spLocks noChangeArrowheads="1"/>
          </p:cNvSpPr>
          <p:nvPr/>
        </p:nvSpPr>
        <p:spPr bwMode="auto">
          <a:xfrm>
            <a:off x="4953000" y="4953000"/>
            <a:ext cx="381000" cy="914400"/>
          </a:xfrm>
          <a:prstGeom prst="ellipse">
            <a:avLst/>
          </a:prstGeom>
          <a:pattFill prst="ltUpDiag">
            <a:fgClr>
              <a:schemeClr val="tx1">
                <a:alpha val="52156"/>
              </a:schemeClr>
            </a:fgClr>
            <a:bgClr>
              <a:schemeClr val="bg1">
                <a:alpha val="52156"/>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720" name="Text Box 39"/>
          <p:cNvSpPr txBox="1">
            <a:spLocks noChangeArrowheads="1"/>
          </p:cNvSpPr>
          <p:nvPr/>
        </p:nvSpPr>
        <p:spPr bwMode="auto">
          <a:xfrm>
            <a:off x="46482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29721" name="Rectangle 40"/>
          <p:cNvSpPr>
            <a:spLocks noChangeArrowheads="1"/>
          </p:cNvSpPr>
          <p:nvPr/>
        </p:nvSpPr>
        <p:spPr bwMode="auto">
          <a:xfrm>
            <a:off x="5791200" y="51054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sz="1800">
              <a:solidFill>
                <a:srgbClr val="764600"/>
              </a:solidFill>
              <a:latin typeface="Verdana" pitchFamily="34" charset="0"/>
              <a:cs typeface="Times New Roman" pitchFamily="18" charset="0"/>
            </a:endParaRPr>
          </a:p>
        </p:txBody>
      </p:sp>
      <p:sp>
        <p:nvSpPr>
          <p:cNvPr id="29722" name="Line 41"/>
          <p:cNvSpPr>
            <a:spLocks noChangeShapeType="1"/>
          </p:cNvSpPr>
          <p:nvPr/>
        </p:nvSpPr>
        <p:spPr bwMode="auto">
          <a:xfrm flipV="1">
            <a:off x="51816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3" name="Rectangle 42"/>
          <p:cNvSpPr>
            <a:spLocks noChangeArrowheads="1"/>
          </p:cNvSpPr>
          <p:nvPr/>
        </p:nvSpPr>
        <p:spPr bwMode="auto">
          <a:xfrm>
            <a:off x="5857875" y="537845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50000"/>
              </a:spcBef>
            </a:pPr>
            <a:r>
              <a:rPr lang="en-US" sz="1600">
                <a:solidFill>
                  <a:srgbClr val="C00000"/>
                </a:solidFill>
                <a:latin typeface="Verdana" pitchFamily="34" charset="0"/>
              </a:rPr>
              <a:t>COMMON ROWS</a:t>
            </a:r>
          </a:p>
        </p:txBody>
      </p:sp>
      <p:sp>
        <p:nvSpPr>
          <p:cNvPr id="29724" name="Text Box 4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Equi Join (Contd.)</a:t>
            </a:r>
          </a:p>
        </p:txBody>
      </p:sp>
    </p:spTree>
    <p:extLst>
      <p:ext uri="{BB962C8B-B14F-4D97-AF65-F5344CB8AC3E}">
        <p14:creationId xmlns:p14="http://schemas.microsoft.com/office/powerpoint/2010/main" val="4116725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1830388" y="1598613"/>
            <a:ext cx="7313612" cy="4570412"/>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For example:</a:t>
            </a:r>
          </a:p>
          <a:p>
            <a:pPr lvl="2" eaLnBrk="1" hangingPunct="1">
              <a:buFontTx/>
              <a:buNone/>
              <a:defRPr/>
            </a:pPr>
            <a:r>
              <a:rPr lang="en-US" sz="1200" dirty="0" smtClean="0">
                <a:solidFill>
                  <a:schemeClr val="accent2"/>
                </a:solidFill>
                <a:latin typeface="Courier New" pitchFamily="49" charset="0"/>
                <a:cs typeface="Courier New" pitchFamily="49" charset="0"/>
              </a:rPr>
              <a:t>	</a:t>
            </a:r>
            <a:r>
              <a:rPr lang="en-US" sz="1600" dirty="0" smtClean="0">
                <a:solidFill>
                  <a:schemeClr val="accent2"/>
                </a:solidFill>
                <a:latin typeface="Courier New" pitchFamily="49" charset="0"/>
                <a:cs typeface="Courier New" pitchFamily="49" charset="0"/>
              </a:rPr>
              <a:t>SELECT * FROM </a:t>
            </a:r>
            <a:r>
              <a:rPr lang="en-US" sz="1600" dirty="0" err="1" smtClean="0">
                <a:solidFill>
                  <a:schemeClr val="accent2"/>
                </a:solidFill>
                <a:latin typeface="Courier New" pitchFamily="49" charset="0"/>
                <a:cs typeface="Courier New" pitchFamily="49" charset="0"/>
              </a:rPr>
              <a:t>HumanResources.EmployeeDepartmentHistory</a:t>
            </a:r>
            <a:r>
              <a:rPr lang="en-US" sz="1600" dirty="0" smtClean="0">
                <a:solidFill>
                  <a:schemeClr val="accent2"/>
                </a:solidFill>
                <a:latin typeface="Courier New" pitchFamily="49" charset="0"/>
                <a:cs typeface="Courier New" pitchFamily="49" charset="0"/>
              </a:rPr>
              <a:t> d JOIN </a:t>
            </a:r>
            <a:r>
              <a:rPr lang="en-US" sz="1600" dirty="0" err="1" smtClean="0">
                <a:solidFill>
                  <a:schemeClr val="accent2"/>
                </a:solidFill>
                <a:latin typeface="Courier New" pitchFamily="49" charset="0"/>
                <a:cs typeface="Courier New" pitchFamily="49" charset="0"/>
              </a:rPr>
              <a:t>HumanResources.Employee</a:t>
            </a:r>
            <a:r>
              <a:rPr lang="en-US" sz="1600" dirty="0" smtClean="0">
                <a:solidFill>
                  <a:schemeClr val="accent2"/>
                </a:solidFill>
                <a:latin typeface="Courier New" pitchFamily="49" charset="0"/>
                <a:cs typeface="Courier New" pitchFamily="49" charset="0"/>
              </a:rPr>
              <a:t> e ON </a:t>
            </a:r>
            <a:r>
              <a:rPr lang="en-US" sz="1600" dirty="0" err="1" smtClean="0">
                <a:solidFill>
                  <a:schemeClr val="accent2"/>
                </a:solidFill>
                <a:latin typeface="Courier New" pitchFamily="49" charset="0"/>
                <a:cs typeface="Courier New" pitchFamily="49" charset="0"/>
              </a:rPr>
              <a:t>d.EmployeeID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e.EmployeeID</a:t>
            </a:r>
            <a:r>
              <a:rPr lang="en-US" sz="1600" dirty="0" smtClean="0">
                <a:solidFill>
                  <a:schemeClr val="accent2"/>
                </a:solidFill>
                <a:latin typeface="Courier New" pitchFamily="49" charset="0"/>
                <a:cs typeface="Courier New" pitchFamily="49" charset="0"/>
              </a:rPr>
              <a:t> JOIN </a:t>
            </a:r>
            <a:r>
              <a:rPr lang="en-US" sz="1600" dirty="0" err="1" smtClean="0">
                <a:solidFill>
                  <a:schemeClr val="accent2"/>
                </a:solidFill>
                <a:latin typeface="Courier New" pitchFamily="49" charset="0"/>
                <a:cs typeface="Courier New" pitchFamily="49" charset="0"/>
              </a:rPr>
              <a:t>HumanResources.Department</a:t>
            </a:r>
            <a:r>
              <a:rPr lang="en-US" sz="1600" dirty="0" smtClean="0">
                <a:solidFill>
                  <a:schemeClr val="accent2"/>
                </a:solidFill>
                <a:latin typeface="Courier New" pitchFamily="49" charset="0"/>
                <a:cs typeface="Courier New" pitchFamily="49" charset="0"/>
              </a:rPr>
              <a:t> p ON </a:t>
            </a:r>
            <a:r>
              <a:rPr lang="en-US" sz="1600" dirty="0" err="1" smtClean="0">
                <a:solidFill>
                  <a:schemeClr val="accent2"/>
                </a:solidFill>
                <a:latin typeface="Courier New" pitchFamily="49" charset="0"/>
                <a:cs typeface="Courier New" pitchFamily="49" charset="0"/>
              </a:rPr>
              <a:t>p.DepartmentID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d.DepartmentID</a:t>
            </a:r>
            <a:endParaRPr lang="en-US" sz="1600" dirty="0" smtClean="0">
              <a:solidFill>
                <a:schemeClr val="accent2"/>
              </a:solidFill>
              <a:latin typeface="Courier New" pitchFamily="49" charset="0"/>
              <a:cs typeface="Courier New" pitchFamily="49" charset="0"/>
            </a:endParaRPr>
          </a:p>
          <a:p>
            <a:pPr lvl="1" eaLnBrk="1" hangingPunct="1">
              <a:buFontTx/>
              <a:buBlip>
                <a:blip r:embed="rId3"/>
              </a:buBlip>
              <a:defRPr/>
            </a:pPr>
            <a:endParaRPr lang="en-US" sz="2000" dirty="0" smtClean="0">
              <a:solidFill>
                <a:schemeClr val="accent2"/>
              </a:solidFill>
              <a:latin typeface="Arial" charset="0"/>
              <a:cs typeface="Times New Roman" pitchFamily="18" charset="0"/>
            </a:endParaRPr>
          </a:p>
          <a:p>
            <a:pPr eaLnBrk="1" hangingPunct="1">
              <a:buFontTx/>
              <a:buBlip>
                <a:blip r:embed="rId4"/>
              </a:buBlip>
              <a:defRPr/>
            </a:pPr>
            <a:endParaRPr lang="en-US" sz="2000" dirty="0" smtClean="0">
              <a:solidFill>
                <a:schemeClr val="accent2"/>
              </a:solidFill>
              <a:latin typeface="Arial" charset="0"/>
              <a:cs typeface="Times New Roman" pitchFamily="18" charset="0"/>
            </a:endParaRPr>
          </a:p>
        </p:txBody>
      </p:sp>
      <p:sp>
        <p:nvSpPr>
          <p:cNvPr id="30723"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 </a:t>
            </a:r>
            <a:r>
              <a:rPr lang="en-US" b="1">
                <a:solidFill>
                  <a:schemeClr val="bg1"/>
                </a:solidFill>
                <a:latin typeface="Tahoma" pitchFamily="34" charset="0"/>
                <a:cs typeface="Times New Roman" pitchFamily="18" charset="0"/>
              </a:rPr>
              <a:t>(Contd.)</a:t>
            </a:r>
          </a:p>
        </p:txBody>
      </p:sp>
    </p:spTree>
    <p:extLst>
      <p:ext uri="{BB962C8B-B14F-4D97-AF65-F5344CB8AC3E}">
        <p14:creationId xmlns:p14="http://schemas.microsoft.com/office/powerpoint/2010/main" val="2519823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Joins: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Allow to retrieve data from multiple tables.</a:t>
            </a:r>
          </a:p>
          <a:p>
            <a:pPr lvl="1">
              <a:buFontTx/>
              <a:buBlip>
                <a:blip r:embed="rId4"/>
              </a:buBlip>
              <a:defRPr/>
            </a:pPr>
            <a:r>
              <a:rPr lang="en-US" sz="1800" dirty="0" smtClean="0">
                <a:solidFill>
                  <a:schemeClr val="accent2"/>
                </a:solidFill>
                <a:latin typeface="Arial" pitchFamily="34" charset="0"/>
              </a:rPr>
              <a:t>Can be of the following types:</a:t>
            </a:r>
          </a:p>
          <a:p>
            <a:pPr marL="1092200" lvl="2" indent="-234950">
              <a:buFontTx/>
              <a:buBlip>
                <a:blip r:embed="rId4"/>
              </a:buBlip>
              <a:defRPr/>
            </a:pPr>
            <a:r>
              <a:rPr lang="en-US" sz="1600" dirty="0" smtClean="0">
                <a:solidFill>
                  <a:schemeClr val="accent2"/>
                </a:solidFill>
                <a:latin typeface="Arial" pitchFamily="34" charset="0"/>
              </a:rPr>
              <a:t>Inner join</a:t>
            </a:r>
          </a:p>
          <a:p>
            <a:pPr marL="1092200" lvl="2" indent="-234950">
              <a:buFontTx/>
              <a:buBlip>
                <a:blip r:embed="rId4"/>
              </a:buBlip>
              <a:defRPr/>
            </a:pPr>
            <a:r>
              <a:rPr lang="en-US" sz="1600" dirty="0" smtClean="0">
                <a:solidFill>
                  <a:schemeClr val="accent2"/>
                </a:solidFill>
                <a:latin typeface="Arial" pitchFamily="34" charset="0"/>
              </a:rPr>
              <a:t>Outer join</a:t>
            </a:r>
          </a:p>
          <a:p>
            <a:pPr marL="1092200" lvl="2" indent="-234950">
              <a:buFontTx/>
              <a:buBlip>
                <a:blip r:embed="rId4"/>
              </a:buBlip>
              <a:defRPr/>
            </a:pPr>
            <a:r>
              <a:rPr lang="en-US" sz="1600" dirty="0" smtClean="0">
                <a:solidFill>
                  <a:schemeClr val="accent2"/>
                </a:solidFill>
                <a:latin typeface="Arial" pitchFamily="34" charset="0"/>
              </a:rPr>
              <a:t>Cross join</a:t>
            </a:r>
          </a:p>
          <a:p>
            <a:pPr marL="1092200" lvl="2" indent="-234950">
              <a:buFontTx/>
              <a:buBlip>
                <a:blip r:embed="rId4"/>
              </a:buBlip>
              <a:defRPr/>
            </a:pPr>
            <a:r>
              <a:rPr lang="en-US" sz="1600" dirty="0" err="1" smtClean="0">
                <a:solidFill>
                  <a:schemeClr val="accent2"/>
                </a:solidFill>
                <a:latin typeface="Arial" pitchFamily="34" charset="0"/>
              </a:rPr>
              <a:t>Equi</a:t>
            </a:r>
            <a:r>
              <a:rPr lang="en-US" sz="1600" dirty="0" smtClean="0">
                <a:solidFill>
                  <a:schemeClr val="accent2"/>
                </a:solidFill>
                <a:latin typeface="Arial" pitchFamily="34" charset="0"/>
              </a:rPr>
              <a:t> join</a:t>
            </a:r>
          </a:p>
          <a:p>
            <a:pPr marL="1092200" lvl="2" indent="-234950">
              <a:buFontTx/>
              <a:buBlip>
                <a:blip r:embed="rId4"/>
              </a:buBlip>
              <a:defRPr/>
            </a:pPr>
            <a:r>
              <a:rPr lang="en-US" sz="1600" dirty="0" smtClean="0">
                <a:solidFill>
                  <a:schemeClr val="accent2"/>
                </a:solidFill>
                <a:latin typeface="Arial" pitchFamily="34" charset="0"/>
              </a:rPr>
              <a:t>Self join</a:t>
            </a:r>
            <a:endParaRPr lang="en-US" sz="1200" dirty="0" smtClean="0">
              <a:solidFill>
                <a:schemeClr val="accent2"/>
              </a:solidFill>
              <a:latin typeface="Arial" pitchFamily="34"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a:p>
            <a:pPr eaLnBrk="1" hangingPunct="1">
              <a:buFontTx/>
              <a:buNone/>
              <a:defRPr/>
            </a:pPr>
            <a:endParaRPr lang="en-US" sz="1800" kern="1200" dirty="0" smtClean="0">
              <a:solidFill>
                <a:schemeClr val="accent2"/>
              </a:solidFill>
              <a:latin typeface="Arial" charset="0"/>
              <a:cs typeface="Times New Roman" pitchFamily="18" charset="0"/>
            </a:endParaRPr>
          </a:p>
          <a:p>
            <a:pPr lvl="1">
              <a:buFontTx/>
              <a:buBlip>
                <a:blip r:embed="rId4"/>
              </a:buBlip>
              <a:defRPr/>
            </a:pPr>
            <a:endParaRPr lang="en-US" sz="2000" dirty="0" smtClean="0">
              <a:solidFill>
                <a:schemeClr val="accent2"/>
              </a:solidFill>
              <a:latin typeface="Arial" charset="0"/>
              <a:cs typeface="Times New Roman" pitchFamily="18" charset="0"/>
            </a:endParaRPr>
          </a:p>
        </p:txBody>
      </p:sp>
      <p:sp>
        <p:nvSpPr>
          <p:cNvPr id="409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Querying Data by Using Joins (Contd.)</a:t>
            </a:r>
            <a:endParaRPr lang="en-GB"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1579133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1830388" y="1598613"/>
            <a:ext cx="7313612" cy="4570412"/>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For example:</a:t>
            </a:r>
          </a:p>
          <a:p>
            <a:pPr lvl="2" eaLnBrk="1" hangingPunct="1">
              <a:buFontTx/>
              <a:buNone/>
              <a:defRPr/>
            </a:pPr>
            <a:r>
              <a:rPr lang="en-US" sz="1200" dirty="0" smtClean="0">
                <a:solidFill>
                  <a:schemeClr val="accent2"/>
                </a:solidFill>
                <a:latin typeface="Courier New" pitchFamily="49" charset="0"/>
                <a:cs typeface="Courier New" pitchFamily="49" charset="0"/>
              </a:rPr>
              <a:t>	</a:t>
            </a:r>
            <a:r>
              <a:rPr lang="en-US" sz="1600" dirty="0" smtClean="0">
                <a:solidFill>
                  <a:schemeClr val="accent2"/>
                </a:solidFill>
                <a:latin typeface="Courier New" pitchFamily="49" charset="0"/>
                <a:cs typeface="Courier New" pitchFamily="49" charset="0"/>
              </a:rPr>
              <a:t>SELECT * FROM </a:t>
            </a:r>
            <a:r>
              <a:rPr lang="en-US" sz="1600" dirty="0" err="1" smtClean="0">
                <a:solidFill>
                  <a:schemeClr val="accent2"/>
                </a:solidFill>
                <a:latin typeface="Courier New" pitchFamily="49" charset="0"/>
                <a:cs typeface="Courier New" pitchFamily="49" charset="0"/>
              </a:rPr>
              <a:t>HumanResources.EmployeeDepartmentHistory</a:t>
            </a:r>
            <a:r>
              <a:rPr lang="en-US" sz="1600" dirty="0" smtClean="0">
                <a:solidFill>
                  <a:schemeClr val="accent2"/>
                </a:solidFill>
                <a:latin typeface="Courier New" pitchFamily="49" charset="0"/>
                <a:cs typeface="Courier New" pitchFamily="49" charset="0"/>
              </a:rPr>
              <a:t> d JOIN HumanResources.Employee e ON </a:t>
            </a:r>
            <a:r>
              <a:rPr lang="en-US" sz="1600" dirty="0" err="1" smtClean="0">
                <a:solidFill>
                  <a:schemeClr val="accent2"/>
                </a:solidFill>
                <a:latin typeface="Courier New" pitchFamily="49" charset="0"/>
                <a:cs typeface="Courier New" pitchFamily="49" charset="0"/>
              </a:rPr>
              <a:t>d.EmployeeID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e.</a:t>
            </a:r>
            <a:r>
              <a:rPr lang="en-US" sz="1600" dirty="0" err="1" smtClean="0">
                <a:solidFill>
                  <a:srgbClr val="FF0000"/>
                </a:solidFill>
                <a:latin typeface="Courier New" pitchFamily="49" charset="0"/>
                <a:cs typeface="Courier New" pitchFamily="49" charset="0"/>
              </a:rPr>
              <a:t>EmployeeID</a:t>
            </a:r>
            <a:r>
              <a:rPr lang="en-US" sz="1600" dirty="0" smtClean="0">
                <a:solidFill>
                  <a:schemeClr val="accent2"/>
                </a:solidFill>
                <a:latin typeface="Courier New" pitchFamily="49" charset="0"/>
                <a:cs typeface="Courier New" pitchFamily="49" charset="0"/>
              </a:rPr>
              <a:t> JOIN </a:t>
            </a:r>
            <a:r>
              <a:rPr lang="en-US" sz="1600" dirty="0" err="1" smtClean="0">
                <a:solidFill>
                  <a:schemeClr val="accent2"/>
                </a:solidFill>
                <a:latin typeface="Courier New" pitchFamily="49" charset="0"/>
                <a:cs typeface="Courier New" pitchFamily="49" charset="0"/>
              </a:rPr>
              <a:t>HumanResources.Department</a:t>
            </a:r>
            <a:r>
              <a:rPr lang="en-US" sz="1600" dirty="0" smtClean="0">
                <a:solidFill>
                  <a:schemeClr val="accent2"/>
                </a:solidFill>
                <a:latin typeface="Courier New" pitchFamily="49" charset="0"/>
                <a:cs typeface="Courier New" pitchFamily="49" charset="0"/>
              </a:rPr>
              <a:t> p ON </a:t>
            </a:r>
            <a:r>
              <a:rPr lang="en-US" sz="1600" dirty="0" err="1" smtClean="0">
                <a:solidFill>
                  <a:schemeClr val="accent2"/>
                </a:solidFill>
                <a:latin typeface="Courier New" pitchFamily="49" charset="0"/>
                <a:cs typeface="Courier New" pitchFamily="49" charset="0"/>
              </a:rPr>
              <a:t>p.DepartmentID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d.DepartmentID</a:t>
            </a:r>
            <a:endParaRPr lang="en-US" sz="1600" dirty="0" smtClean="0">
              <a:solidFill>
                <a:schemeClr val="accent2"/>
              </a:solidFill>
              <a:latin typeface="Courier New" pitchFamily="49" charset="0"/>
              <a:cs typeface="Courier New" pitchFamily="49" charset="0"/>
            </a:endParaRPr>
          </a:p>
          <a:p>
            <a:pPr lvl="1" eaLnBrk="1" hangingPunct="1">
              <a:buFontTx/>
              <a:buBlip>
                <a:blip r:embed="rId3"/>
              </a:buBlip>
              <a:defRPr/>
            </a:pPr>
            <a:endParaRPr lang="en-US" sz="2000" dirty="0" smtClean="0">
              <a:solidFill>
                <a:schemeClr val="accent2"/>
              </a:solidFill>
              <a:latin typeface="Arial" charset="0"/>
              <a:cs typeface="Times New Roman" pitchFamily="18" charset="0"/>
            </a:endParaRPr>
          </a:p>
          <a:p>
            <a:pPr eaLnBrk="1" hangingPunct="1">
              <a:buFontTx/>
              <a:buBlip>
                <a:blip r:embed="rId4"/>
              </a:buBlip>
              <a:defRPr/>
            </a:pPr>
            <a:endParaRPr lang="en-US" sz="2000" dirty="0" smtClean="0">
              <a:solidFill>
                <a:schemeClr val="accent2"/>
              </a:solidFill>
              <a:latin typeface="Arial" charset="0"/>
              <a:cs typeface="Times New Roman" pitchFamily="18" charset="0"/>
            </a:endParaRPr>
          </a:p>
        </p:txBody>
      </p:sp>
      <p:sp>
        <p:nvSpPr>
          <p:cNvPr id="31747"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 </a:t>
            </a:r>
            <a:r>
              <a:rPr lang="en-US" b="1">
                <a:solidFill>
                  <a:schemeClr val="bg1"/>
                </a:solidFill>
                <a:latin typeface="Tahoma" pitchFamily="34" charset="0"/>
                <a:cs typeface="Times New Roman" pitchFamily="18" charset="0"/>
              </a:rPr>
              <a:t>(Contd.)</a:t>
            </a:r>
          </a:p>
        </p:txBody>
      </p:sp>
      <p:sp>
        <p:nvSpPr>
          <p:cNvPr id="31748" name="TextBox 3"/>
          <p:cNvSpPr txBox="1">
            <a:spLocks noChangeArrowheads="1"/>
          </p:cNvSpPr>
          <p:nvPr/>
        </p:nvSpPr>
        <p:spPr bwMode="auto">
          <a:xfrm>
            <a:off x="2693988" y="3303588"/>
            <a:ext cx="5486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Applies an equi join between the EmployeeDepartmentHistory, Employee, and Department tables by using a common column, EmployeeID.</a:t>
            </a:r>
          </a:p>
        </p:txBody>
      </p:sp>
    </p:spTree>
    <p:extLst>
      <p:ext uri="{BB962C8B-B14F-4D97-AF65-F5344CB8AC3E}">
        <p14:creationId xmlns:p14="http://schemas.microsoft.com/office/powerpoint/2010/main" val="1961163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bwMode="auto">
          <a:xfrm>
            <a:off x="1830388" y="1598613"/>
            <a:ext cx="7313612" cy="4570412"/>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following figure displays the output of the preceding query.</a:t>
            </a:r>
          </a:p>
          <a:p>
            <a:pPr>
              <a:buFontTx/>
              <a:buNone/>
              <a:defRPr/>
            </a:pPr>
            <a:r>
              <a:rPr lang="en-US" sz="2000" dirty="0" smtClean="0">
                <a:solidFill>
                  <a:schemeClr val="accent2"/>
                </a:solidFill>
                <a:latin typeface="Arial" pitchFamily="34" charset="0"/>
                <a:cs typeface="Times New Roman" pitchFamily="18" charset="0"/>
              </a:rPr>
              <a:t>	</a:t>
            </a: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32771"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 (Contd.)</a:t>
            </a:r>
            <a:endParaRPr lang="en-US" b="1">
              <a:solidFill>
                <a:schemeClr val="bg1"/>
              </a:solidFill>
              <a:latin typeface="Tahoma" pitchFamily="34" charset="0"/>
              <a:cs typeface="Times New Roman" pitchFamily="18" charset="0"/>
            </a:endParaRPr>
          </a:p>
        </p:txBody>
      </p:sp>
      <p:sp>
        <p:nvSpPr>
          <p:cNvPr id="6" name="TextBox 5"/>
          <p:cNvSpPr txBox="1">
            <a:spLocks noChangeArrowheads="1"/>
          </p:cNvSpPr>
          <p:nvPr/>
        </p:nvSpPr>
        <p:spPr bwMode="auto">
          <a:xfrm>
            <a:off x="1676400" y="2895600"/>
            <a:ext cx="152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the EmployeeID column from all the tables.</a:t>
            </a:r>
          </a:p>
        </p:txBody>
      </p:sp>
      <p:pic>
        <p:nvPicPr>
          <p:cNvPr id="327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667000"/>
            <a:ext cx="5592763" cy="160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473450" y="2819400"/>
            <a:ext cx="533400" cy="12954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8077200" y="2819400"/>
            <a:ext cx="533400" cy="12954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7550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nodeType="afterGroup">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Just a minute</a:t>
            </a:r>
          </a:p>
        </p:txBody>
      </p:sp>
      <p:sp>
        <p:nvSpPr>
          <p:cNvPr id="33795" name="Rectangle 2"/>
          <p:cNvSpPr txBox="1">
            <a:spLocks noChangeArrowheads="1"/>
          </p:cNvSpPr>
          <p:nvPr/>
        </p:nvSpPr>
        <p:spPr bwMode="auto">
          <a:xfrm>
            <a:off x="1524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What is the difference between an equi join and an inner join?</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1600200" y="4724400"/>
            <a:ext cx="73914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In an equi join, you can use only the equality operator to specify the join condition, whereas in an inner join you have the flexibility to use other conditional operators.  </a:t>
            </a:r>
          </a:p>
        </p:txBody>
      </p:sp>
    </p:spTree>
    <p:extLst>
      <p:ext uri="{BB962C8B-B14F-4D97-AF65-F5344CB8AC3E}">
        <p14:creationId xmlns:p14="http://schemas.microsoft.com/office/powerpoint/2010/main" val="56532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24399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Self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 table is joined with itself.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One row in a table correlates with other rows in the same table.</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 table name is used twice by giving two alias names in the query.</a:t>
            </a: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3481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a:t>
            </a:r>
          </a:p>
        </p:txBody>
      </p:sp>
    </p:spTree>
    <p:extLst>
      <p:ext uri="{BB962C8B-B14F-4D97-AF65-F5344CB8AC3E}">
        <p14:creationId xmlns:p14="http://schemas.microsoft.com/office/powerpoint/2010/main" val="3005408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1830388" y="1598613"/>
            <a:ext cx="7313612" cy="1830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Consider the Employee table, as shown in the following figure.</a:t>
            </a:r>
          </a:p>
          <a:p>
            <a:pPr lvl="1" eaLnBrk="1" hangingPunct="1">
              <a:buFontTx/>
              <a:buNone/>
              <a:defRPr/>
            </a:pPr>
            <a:r>
              <a:rPr lang="en-US" sz="2000" dirty="0" smtClean="0">
                <a:solidFill>
                  <a:schemeClr val="accent2"/>
                </a:solidFill>
                <a:latin typeface="Arial" pitchFamily="34" charset="0"/>
                <a:cs typeface="Times New Roman" pitchFamily="18" charset="0"/>
              </a:rPr>
              <a:t/>
            </a:r>
            <a:br>
              <a:rPr lang="en-US" sz="2000" dirty="0" smtClean="0">
                <a:solidFill>
                  <a:schemeClr val="accent2"/>
                </a:solidFill>
                <a:latin typeface="Arial" pitchFamily="34" charset="0"/>
                <a:cs typeface="Times New Roman" pitchFamily="18" charset="0"/>
              </a:rPr>
            </a:b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3584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pic>
        <p:nvPicPr>
          <p:cNvPr id="358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514600"/>
            <a:ext cx="3048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41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9718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572000" y="2184400"/>
            <a:ext cx="4343400" cy="9906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36868" name="TextBox 5"/>
          <p:cNvSpPr txBox="1">
            <a:spLocks noChangeArrowheads="1"/>
          </p:cNvSpPr>
          <p:nvPr/>
        </p:nvSpPr>
        <p:spPr bwMode="auto">
          <a:xfrm>
            <a:off x="4545013" y="2170113"/>
            <a:ext cx="441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To display the employee details along with their manager details, you can use a self join.</a:t>
            </a:r>
          </a:p>
        </p:txBody>
      </p:sp>
      <p:sp>
        <p:nvSpPr>
          <p:cNvPr id="3686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spTree>
    <p:extLst>
      <p:ext uri="{BB962C8B-B14F-4D97-AF65-F5344CB8AC3E}">
        <p14:creationId xmlns:p14="http://schemas.microsoft.com/office/powerpoint/2010/main" val="3906600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1830388" y="1598613"/>
            <a:ext cx="7313612" cy="68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To perform self-join, you need to divide the physical tables into two logical tables, as shown in the following figure.</a:t>
            </a: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lvl="1" eaLnBrk="1" hangingPunct="1">
              <a:buFontTx/>
              <a:buNone/>
              <a:defRPr/>
            </a:pPr>
            <a:r>
              <a:rPr lang="en-US" sz="2000" dirty="0" smtClean="0">
                <a:solidFill>
                  <a:schemeClr val="accent2"/>
                </a:solidFill>
                <a:latin typeface="Arial" pitchFamily="34" charset="0"/>
                <a:cs typeface="Times New Roman" pitchFamily="18" charset="0"/>
              </a:rPr>
              <a:t/>
            </a:r>
            <a:br>
              <a:rPr lang="en-US" sz="2000" dirty="0" smtClean="0">
                <a:solidFill>
                  <a:schemeClr val="accent2"/>
                </a:solidFill>
                <a:latin typeface="Arial" pitchFamily="34" charset="0"/>
                <a:cs typeface="Times New Roman" pitchFamily="18" charset="0"/>
              </a:rPr>
            </a:b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3789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pic>
        <p:nvPicPr>
          <p:cNvPr id="37892" name="Picture 2" descr="E:\Divya\Diagrams for slides\selfjoi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743200"/>
            <a:ext cx="5791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914650" y="2466975"/>
            <a:ext cx="149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 (emp)</a:t>
            </a:r>
          </a:p>
        </p:txBody>
      </p:sp>
      <p:sp>
        <p:nvSpPr>
          <p:cNvPr id="7" name="TextBox 6"/>
          <p:cNvSpPr txBox="1">
            <a:spLocks noChangeArrowheads="1"/>
          </p:cNvSpPr>
          <p:nvPr/>
        </p:nvSpPr>
        <p:spPr bwMode="auto">
          <a:xfrm>
            <a:off x="6172200" y="2466975"/>
            <a:ext cx="1457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 (mgr)</a:t>
            </a:r>
          </a:p>
        </p:txBody>
      </p:sp>
      <p:sp>
        <p:nvSpPr>
          <p:cNvPr id="8" name="TextBox 7"/>
          <p:cNvSpPr txBox="1">
            <a:spLocks noChangeArrowheads="1"/>
          </p:cNvSpPr>
          <p:nvPr/>
        </p:nvSpPr>
        <p:spPr bwMode="auto">
          <a:xfrm>
            <a:off x="4114800" y="5715000"/>
            <a:ext cx="3014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Emp.ManagerID = mgr.EmployeeID</a:t>
            </a:r>
          </a:p>
        </p:txBody>
      </p:sp>
    </p:spTree>
    <p:extLst>
      <p:ext uri="{BB962C8B-B14F-4D97-AF65-F5344CB8AC3E}">
        <p14:creationId xmlns:p14="http://schemas.microsoft.com/office/powerpoint/2010/main" val="415215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1830388" y="1598613"/>
            <a:ext cx="7313612" cy="3049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following query joins the Employee table with itself:</a:t>
            </a:r>
          </a:p>
          <a:p>
            <a:pPr lvl="2" eaLnBrk="1" hangingPunct="1">
              <a:buFontTx/>
              <a:buNone/>
              <a:defRPr/>
            </a:pPr>
            <a:r>
              <a:rPr lang="en-US" sz="1200" dirty="0" smtClean="0">
                <a:solidFill>
                  <a:schemeClr val="accent2"/>
                </a:solidFill>
                <a:latin typeface="Arial" pitchFamily="34" charset="0"/>
                <a:cs typeface="Times New Roman" pitchFamily="18" charset="0"/>
              </a:rPr>
              <a:t>	</a:t>
            </a:r>
            <a:r>
              <a:rPr lang="en-US" sz="1600" dirty="0" smtClean="0">
                <a:solidFill>
                  <a:schemeClr val="accent2"/>
                </a:solidFill>
                <a:latin typeface="Courier New" pitchFamily="49" charset="0"/>
                <a:cs typeface="Courier New" pitchFamily="49" charset="0"/>
              </a:rPr>
              <a:t>SELECT </a:t>
            </a:r>
            <a:r>
              <a:rPr lang="en-US" sz="1600" dirty="0" err="1" smtClean="0">
                <a:solidFill>
                  <a:schemeClr val="accent2"/>
                </a:solidFill>
                <a:latin typeface="Courier New" pitchFamily="49" charset="0"/>
                <a:cs typeface="Courier New" pitchFamily="49" charset="0"/>
              </a:rPr>
              <a:t>emp.EmployeeID</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emp.Title</a:t>
            </a:r>
            <a:r>
              <a:rPr lang="en-US" sz="1600" dirty="0" smtClean="0">
                <a:solidFill>
                  <a:schemeClr val="accent2"/>
                </a:solidFill>
                <a:latin typeface="Courier New" pitchFamily="49" charset="0"/>
                <a:cs typeface="Courier New" pitchFamily="49" charset="0"/>
              </a:rPr>
              <a:t> AS </a:t>
            </a:r>
            <a:r>
              <a:rPr lang="en-US" sz="1600" dirty="0" err="1" smtClean="0">
                <a:solidFill>
                  <a:schemeClr val="accent2"/>
                </a:solidFill>
                <a:latin typeface="Courier New" pitchFamily="49" charset="0"/>
                <a:cs typeface="Courier New" pitchFamily="49" charset="0"/>
              </a:rPr>
              <a:t>Employee_Designation</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emp.ManagerID</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mgr.Title</a:t>
            </a:r>
            <a:r>
              <a:rPr lang="en-US" sz="1600" dirty="0" smtClean="0">
                <a:solidFill>
                  <a:schemeClr val="accent2"/>
                </a:solidFill>
                <a:latin typeface="Courier New" pitchFamily="49" charset="0"/>
                <a:cs typeface="Courier New" pitchFamily="49" charset="0"/>
              </a:rPr>
              <a:t> AS </a:t>
            </a:r>
            <a:r>
              <a:rPr lang="en-US" sz="1600" dirty="0" err="1" smtClean="0">
                <a:solidFill>
                  <a:schemeClr val="accent2"/>
                </a:solidFill>
                <a:latin typeface="Courier New" pitchFamily="49" charset="0"/>
                <a:cs typeface="Courier New" pitchFamily="49" charset="0"/>
              </a:rPr>
              <a:t>Manager_Designation</a:t>
            </a:r>
            <a:r>
              <a:rPr lang="en-US" sz="1600" dirty="0" smtClean="0">
                <a:solidFill>
                  <a:schemeClr val="accent2"/>
                </a:solidFill>
                <a:latin typeface="Courier New" pitchFamily="49" charset="0"/>
                <a:cs typeface="Courier New" pitchFamily="49" charset="0"/>
              </a:rPr>
              <a:t> FROM HumanResources.Employee emp, HumanResources.Employee mgr 			 WHERE </a:t>
            </a:r>
            <a:r>
              <a:rPr lang="en-US" sz="1600" dirty="0" err="1" smtClean="0">
                <a:solidFill>
                  <a:schemeClr val="accent2"/>
                </a:solidFill>
                <a:latin typeface="Courier New" pitchFamily="49" charset="0"/>
                <a:cs typeface="Courier New" pitchFamily="49" charset="0"/>
              </a:rPr>
              <a:t>emp.ManagerID</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mgr.EmployeeID</a:t>
            </a:r>
            <a:endParaRPr lang="en-US" sz="1600" dirty="0" smtClean="0">
              <a:solidFill>
                <a:schemeClr val="accent2"/>
              </a:solidFill>
              <a:latin typeface="Courier New" pitchFamily="49" charset="0"/>
              <a:cs typeface="Courier New" pitchFamily="49"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lvl="1" eaLnBrk="1" hangingPunct="1">
              <a:buFontTx/>
              <a:buNone/>
              <a:defRPr/>
            </a:pPr>
            <a:r>
              <a:rPr lang="en-US" sz="2000" dirty="0" smtClean="0">
                <a:solidFill>
                  <a:schemeClr val="accent2"/>
                </a:solidFill>
                <a:latin typeface="Arial" pitchFamily="34" charset="0"/>
                <a:cs typeface="Times New Roman" pitchFamily="18" charset="0"/>
              </a:rPr>
              <a:t/>
            </a:r>
            <a:br>
              <a:rPr lang="en-US" sz="2000" dirty="0" smtClean="0">
                <a:solidFill>
                  <a:schemeClr val="accent2"/>
                </a:solidFill>
                <a:latin typeface="Arial" pitchFamily="34" charset="0"/>
                <a:cs typeface="Times New Roman" pitchFamily="18" charset="0"/>
              </a:rPr>
            </a:b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3891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spTree>
    <p:extLst>
      <p:ext uri="{BB962C8B-B14F-4D97-AF65-F5344CB8AC3E}">
        <p14:creationId xmlns:p14="http://schemas.microsoft.com/office/powerpoint/2010/main" val="584689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bwMode="auto">
          <a:xfrm>
            <a:off x="1830388" y="1598613"/>
            <a:ext cx="7313612" cy="8397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output of the preceding query is shown in the following figure.</a:t>
            </a: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a:p>
            <a:pPr lvl="1" eaLnBrk="1" hangingPunct="1">
              <a:buFontTx/>
              <a:buNone/>
              <a:defRPr/>
            </a:pPr>
            <a:r>
              <a:rPr lang="en-US" sz="2000" dirty="0" smtClean="0">
                <a:solidFill>
                  <a:schemeClr val="accent2"/>
                </a:solidFill>
                <a:latin typeface="Arial" pitchFamily="34" charset="0"/>
                <a:cs typeface="Times New Roman" pitchFamily="18" charset="0"/>
              </a:rPr>
              <a:t/>
            </a:r>
            <a:br>
              <a:rPr lang="en-US" sz="2000" dirty="0" smtClean="0">
                <a:solidFill>
                  <a:schemeClr val="accent2"/>
                </a:solidFill>
                <a:latin typeface="Arial" pitchFamily="34" charset="0"/>
                <a:cs typeface="Times New Roman" pitchFamily="18" charset="0"/>
              </a:rPr>
            </a:br>
            <a:endParaRPr lang="en-US" sz="2000" dirty="0" smtClean="0">
              <a:solidFill>
                <a:schemeClr val="accent2"/>
              </a:solidFill>
              <a:latin typeface="Arial" pitchFamily="34" charset="0"/>
              <a:cs typeface="Times New Roman" pitchFamily="18" charset="0"/>
            </a:endParaRPr>
          </a:p>
          <a:p>
            <a:pPr eaLnBrk="1" hangingPunct="1">
              <a:buFontTx/>
              <a:buBlip>
                <a:blip r:embed="rId4"/>
              </a:buBlip>
              <a:defRPr/>
            </a:pPr>
            <a:endParaRPr lang="en-US" sz="2000" dirty="0" smtClean="0">
              <a:solidFill>
                <a:schemeClr val="accent2"/>
              </a:solidFill>
              <a:latin typeface="Arial" pitchFamily="34" charset="0"/>
              <a:cs typeface="Times New Roman" pitchFamily="18" charset="0"/>
            </a:endParaRPr>
          </a:p>
        </p:txBody>
      </p:sp>
      <p:sp>
        <p:nvSpPr>
          <p:cNvPr id="3993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pic>
        <p:nvPicPr>
          <p:cNvPr id="3994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2514600"/>
            <a:ext cx="5857875"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753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6002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Problem Statement:</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 HR manager of </a:t>
            </a:r>
            <a:r>
              <a:rPr lang="en-US" sz="1800" kern="1200" dirty="0" err="1" smtClean="0">
                <a:solidFill>
                  <a:schemeClr val="accent2"/>
                </a:solidFill>
                <a:latin typeface="Arial" charset="0"/>
                <a:ea typeface="+mn-ea"/>
                <a:cs typeface="Times New Roman" pitchFamily="18" charset="0"/>
              </a:rPr>
              <a:t>AdventureWorks</a:t>
            </a:r>
            <a:r>
              <a:rPr lang="en-US" sz="1800" kern="1200" dirty="0" smtClean="0">
                <a:solidFill>
                  <a:schemeClr val="accent2"/>
                </a:solidFill>
                <a:latin typeface="Arial" charset="0"/>
                <a:ea typeface="+mn-ea"/>
                <a:cs typeface="Times New Roman" pitchFamily="18" charset="0"/>
              </a:rPr>
              <a:t>, Inc. requires a report containing the following details:</a:t>
            </a:r>
          </a:p>
          <a:p>
            <a:pPr lvl="2">
              <a:buFontTx/>
              <a:buBlip>
                <a:blip r:embed="rId4"/>
              </a:buBlip>
              <a:defRPr/>
            </a:pPr>
            <a:r>
              <a:rPr lang="en-US" sz="1600" kern="1200" dirty="0" smtClean="0">
                <a:solidFill>
                  <a:schemeClr val="accent2"/>
                </a:solidFill>
                <a:latin typeface="Arial" charset="0"/>
                <a:ea typeface="+mn-ea"/>
                <a:cs typeface="Times New Roman" pitchFamily="18" charset="0"/>
              </a:rPr>
              <a:t>Employee ID</a:t>
            </a:r>
          </a:p>
          <a:p>
            <a:pPr lvl="2">
              <a:buFontTx/>
              <a:buBlip>
                <a:blip r:embed="rId4"/>
              </a:buBlip>
              <a:defRPr/>
            </a:pPr>
            <a:r>
              <a:rPr lang="en-US" sz="1600" kern="1200" dirty="0" smtClean="0">
                <a:solidFill>
                  <a:schemeClr val="accent2"/>
                </a:solidFill>
                <a:latin typeface="Arial" charset="0"/>
                <a:ea typeface="+mn-ea"/>
                <a:cs typeface="Times New Roman" pitchFamily="18" charset="0"/>
              </a:rPr>
              <a:t>Employee name</a:t>
            </a:r>
          </a:p>
          <a:p>
            <a:pPr lvl="2">
              <a:buFontTx/>
              <a:buBlip>
                <a:blip r:embed="rId4"/>
              </a:buBlip>
              <a:defRPr/>
            </a:pPr>
            <a:r>
              <a:rPr lang="en-US" sz="1600" kern="1200" dirty="0" smtClean="0">
                <a:solidFill>
                  <a:schemeClr val="accent2"/>
                </a:solidFill>
                <a:latin typeface="Arial" charset="0"/>
                <a:ea typeface="+mn-ea"/>
                <a:cs typeface="Times New Roman" pitchFamily="18" charset="0"/>
              </a:rPr>
              <a:t>Department name</a:t>
            </a:r>
          </a:p>
          <a:p>
            <a:pPr lvl="2">
              <a:buFontTx/>
              <a:buBlip>
                <a:blip r:embed="rId4"/>
              </a:buBlip>
              <a:defRPr/>
            </a:pPr>
            <a:r>
              <a:rPr lang="en-US" sz="1600" kern="1200" dirty="0" smtClean="0">
                <a:solidFill>
                  <a:schemeClr val="accent2"/>
                </a:solidFill>
                <a:latin typeface="Arial" charset="0"/>
                <a:ea typeface="+mn-ea"/>
                <a:cs typeface="Times New Roman" pitchFamily="18" charset="0"/>
              </a:rPr>
              <a:t>Date of joining</a:t>
            </a:r>
          </a:p>
          <a:p>
            <a:pPr lvl="2">
              <a:buFontTx/>
              <a:buBlip>
                <a:blip r:embed="rId4"/>
              </a:buBlip>
              <a:defRPr/>
            </a:pPr>
            <a:r>
              <a:rPr lang="en-US" sz="1600" kern="1200" dirty="0" smtClean="0">
                <a:solidFill>
                  <a:schemeClr val="accent2"/>
                </a:solidFill>
                <a:latin typeface="Arial" charset="0"/>
                <a:ea typeface="+mn-ea"/>
                <a:cs typeface="Times New Roman" pitchFamily="18" charset="0"/>
              </a:rPr>
              <a:t>Employee address</a:t>
            </a:r>
          </a:p>
          <a:p>
            <a:pPr lvl="1">
              <a:buFontTx/>
              <a:buBlip>
                <a:blip r:embed="rId4"/>
              </a:buBlip>
              <a:defRPr/>
            </a:pPr>
            <a:r>
              <a:rPr lang="en-US" sz="1800" kern="1200" dirty="0" smtClean="0">
                <a:solidFill>
                  <a:schemeClr val="accent2"/>
                </a:solidFill>
                <a:latin typeface="Arial" charset="0"/>
                <a:ea typeface="+mn-ea"/>
                <a:cs typeface="Times New Roman" pitchFamily="18" charset="0"/>
              </a:rPr>
              <a:t>How will you generate this report?</a:t>
            </a:r>
          </a:p>
        </p:txBody>
      </p:sp>
      <p:sp>
        <p:nvSpPr>
          <p:cNvPr id="4096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Demo: Using Joins</a:t>
            </a:r>
            <a:endParaRPr lang="en-GB"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791074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1830388" y="1598613"/>
            <a:ext cx="7313612" cy="4570412"/>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pitchFamily="34" charset="0"/>
                <a:cs typeface="Times New Roman" pitchFamily="18" charset="0"/>
              </a:rPr>
              <a:t>Inner join:</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Retrieves records from multiple tables after comparing values present in a common column. </a:t>
            </a:r>
          </a:p>
          <a:p>
            <a:pPr lvl="1" eaLnBrk="1" hangingPunct="1">
              <a:buFontTx/>
              <a:buBlip>
                <a:blip r:embed="rId4"/>
              </a:buBlip>
              <a:defRPr/>
            </a:pPr>
            <a:r>
              <a:rPr lang="en-US" sz="1800" dirty="0" smtClean="0">
                <a:solidFill>
                  <a:schemeClr val="accent2"/>
                </a:solidFill>
                <a:latin typeface="Arial" pitchFamily="34" charset="0"/>
              </a:rPr>
              <a:t>Retrieves only those rows that satisfy the join condition.</a:t>
            </a:r>
          </a:p>
          <a:p>
            <a:pPr lvl="1" eaLnBrk="1" hangingPunct="1">
              <a:buFontTx/>
              <a:buBlip>
                <a:blip r:embed="rId4"/>
              </a:buBlip>
              <a:defRPr/>
            </a:pPr>
            <a:r>
              <a:rPr lang="en-US" sz="1800" dirty="0" smtClean="0">
                <a:solidFill>
                  <a:schemeClr val="accent2"/>
                </a:solidFill>
                <a:latin typeface="Arial" pitchFamily="34" charset="0"/>
              </a:rPr>
              <a:t>Syntax:</a:t>
            </a:r>
          </a:p>
          <a:p>
            <a:pPr lvl="2">
              <a:buFontTx/>
              <a:buNone/>
              <a:defRPr/>
            </a:pPr>
            <a:r>
              <a:rPr lang="en-US" sz="1000" dirty="0" smtClean="0">
                <a:solidFill>
                  <a:schemeClr val="accent2"/>
                </a:solidFill>
                <a:latin typeface="Courier New" pitchFamily="49" charset="0"/>
                <a:cs typeface="Courier New" pitchFamily="49" charset="0"/>
              </a:rPr>
              <a:t>	</a:t>
            </a:r>
            <a:r>
              <a:rPr lang="en-US" sz="1600" dirty="0" smtClean="0">
                <a:solidFill>
                  <a:schemeClr val="accent2"/>
                </a:solidFill>
                <a:latin typeface="Courier New" pitchFamily="49" charset="0"/>
                <a:cs typeface="Courier New" pitchFamily="49" charset="0"/>
              </a:rPr>
              <a:t>SELECT </a:t>
            </a:r>
            <a:r>
              <a:rPr lang="en-US" sz="1600" dirty="0" err="1" smtClean="0">
                <a:solidFill>
                  <a:schemeClr val="accent2"/>
                </a:solidFill>
                <a:latin typeface="Courier New" pitchFamily="49" charset="0"/>
                <a:cs typeface="Courier New" pitchFamily="49" charset="0"/>
              </a:rPr>
              <a:t>column_name</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column_name</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column_name</a:t>
            </a:r>
            <a:r>
              <a:rPr lang="en-US" sz="1600" dirty="0" smtClean="0">
                <a:solidFill>
                  <a:schemeClr val="accent2"/>
                </a:solidFill>
                <a:latin typeface="Courier New" pitchFamily="49" charset="0"/>
                <a:cs typeface="Courier New" pitchFamily="49" charset="0"/>
              </a:rPr>
              <a:t>]</a:t>
            </a:r>
          </a:p>
          <a:p>
            <a:pPr lvl="2">
              <a:buFontTx/>
              <a:buNone/>
              <a:defRPr/>
            </a:pPr>
            <a:r>
              <a:rPr lang="en-US" sz="1600" dirty="0" smtClean="0">
                <a:solidFill>
                  <a:schemeClr val="accent2"/>
                </a:solidFill>
                <a:latin typeface="Courier New" pitchFamily="49" charset="0"/>
                <a:cs typeface="Courier New" pitchFamily="49" charset="0"/>
              </a:rPr>
              <a:t>	FROM table1_name JOIN table2_name </a:t>
            </a:r>
          </a:p>
          <a:p>
            <a:pPr lvl="2">
              <a:buFontTx/>
              <a:buNone/>
              <a:defRPr/>
            </a:pPr>
            <a:r>
              <a:rPr lang="en-US" sz="1600" dirty="0" smtClean="0">
                <a:solidFill>
                  <a:schemeClr val="accent2"/>
                </a:solidFill>
                <a:latin typeface="Courier New" pitchFamily="49" charset="0"/>
                <a:cs typeface="Courier New" pitchFamily="49" charset="0"/>
              </a:rPr>
              <a:t>	ON table1_name.ref_column_name </a:t>
            </a:r>
            <a:r>
              <a:rPr lang="en-US" sz="1600" dirty="0" err="1" smtClean="0">
                <a:solidFill>
                  <a:schemeClr val="accent2"/>
                </a:solidFill>
                <a:latin typeface="Courier New" pitchFamily="49" charset="0"/>
                <a:cs typeface="Courier New" pitchFamily="49" charset="0"/>
              </a:rPr>
              <a:t>join_operator</a:t>
            </a:r>
            <a:r>
              <a:rPr lang="en-US" sz="1600" dirty="0" smtClean="0">
                <a:solidFill>
                  <a:schemeClr val="accent2"/>
                </a:solidFill>
                <a:latin typeface="Courier New" pitchFamily="49" charset="0"/>
                <a:cs typeface="Courier New" pitchFamily="49" charset="0"/>
              </a:rPr>
              <a:t> table2_name.ref_column_name</a:t>
            </a:r>
          </a:p>
          <a:p>
            <a:pPr lvl="2">
              <a:buFontTx/>
              <a:buNone/>
              <a:defRPr/>
            </a:pPr>
            <a:r>
              <a:rPr lang="en-US" sz="1600" dirty="0" smtClean="0">
                <a:solidFill>
                  <a:schemeClr val="accent2"/>
                </a:solidFill>
                <a:latin typeface="Courier New" pitchFamily="49" charset="0"/>
                <a:cs typeface="Courier New" pitchFamily="49" charset="0"/>
              </a:rPr>
              <a:t> </a:t>
            </a:r>
          </a:p>
          <a:p>
            <a:pPr>
              <a:buFontTx/>
              <a:buNone/>
              <a:defRPr/>
            </a:pPr>
            <a:r>
              <a:rPr lang="en-US"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Arial" pitchFamily="34" charset="0"/>
            </a:endParaRPr>
          </a:p>
          <a:p>
            <a:pPr lvl="1" eaLnBrk="1" hangingPunct="1">
              <a:buFontTx/>
              <a:buBlip>
                <a:blip r:embed="rId4"/>
              </a:buBlip>
              <a:defRPr/>
            </a:pPr>
            <a:endParaRPr lang="en-US" sz="1800" kern="1200" dirty="0" smtClean="0">
              <a:solidFill>
                <a:schemeClr val="accent2"/>
              </a:solidFill>
              <a:latin typeface="Arial" charset="0"/>
              <a:ea typeface="+mn-ea"/>
              <a:cs typeface="Times New Roman" pitchFamily="18" charset="0"/>
            </a:endParaRPr>
          </a:p>
          <a:p>
            <a:pPr eaLnBrk="1" hangingPunct="1">
              <a:buFontTx/>
              <a:buBlip>
                <a:blip r:embed="rId3"/>
              </a:buBlip>
              <a:defRPr/>
            </a:pPr>
            <a:endParaRPr lang="en-US" sz="2000" dirty="0" smtClean="0">
              <a:solidFill>
                <a:schemeClr val="accent2"/>
              </a:solidFill>
              <a:latin typeface="Arial" pitchFamily="34" charset="0"/>
              <a:cs typeface="Times New Roman" pitchFamily="18" charset="0"/>
            </a:endParaRPr>
          </a:p>
          <a:p>
            <a:pPr eaLnBrk="1" hangingPunct="1">
              <a:buFontTx/>
              <a:buBlip>
                <a:blip r:embed="rId3"/>
              </a:buBlip>
              <a:defRPr/>
            </a:pPr>
            <a:endParaRPr lang="en-US" sz="2000" dirty="0" smtClean="0">
              <a:solidFill>
                <a:schemeClr val="accent2"/>
              </a:solidFill>
              <a:latin typeface="Arial" pitchFamily="34" charset="0"/>
              <a:cs typeface="Times New Roman" pitchFamily="18" charset="0"/>
            </a:endParaRPr>
          </a:p>
        </p:txBody>
      </p:sp>
      <p:sp>
        <p:nvSpPr>
          <p:cNvPr id="51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a:t>
            </a:r>
          </a:p>
        </p:txBody>
      </p:sp>
    </p:spTree>
    <p:extLst>
      <p:ext uri="{BB962C8B-B14F-4D97-AF65-F5344CB8AC3E}">
        <p14:creationId xmlns:p14="http://schemas.microsoft.com/office/powerpoint/2010/main" val="2003975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6002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Solution:</a:t>
            </a:r>
          </a:p>
          <a:p>
            <a:pPr lvl="1">
              <a:buFontTx/>
              <a:buBlip>
                <a:blip r:embed="rId4"/>
              </a:buBlip>
              <a:defRPr/>
            </a:pPr>
            <a:r>
              <a:rPr lang="en-US" sz="1800" kern="1200" dirty="0" smtClean="0">
                <a:solidFill>
                  <a:schemeClr val="accent2"/>
                </a:solidFill>
                <a:latin typeface="Arial" charset="0"/>
                <a:ea typeface="+mn-ea"/>
                <a:cs typeface="Times New Roman" pitchFamily="18" charset="0"/>
              </a:rPr>
              <a:t>To generate the required report, you need to perform the following tasks:</a:t>
            </a:r>
          </a:p>
          <a:p>
            <a:pPr marL="1092200" lvl="2">
              <a:buFontTx/>
              <a:buNone/>
              <a:defRPr/>
            </a:pPr>
            <a:r>
              <a:rPr lang="en-US" sz="1600" dirty="0" smtClean="0">
                <a:solidFill>
                  <a:schemeClr val="accent2"/>
                </a:solidFill>
                <a:latin typeface="Arial" pitchFamily="34" charset="0"/>
              </a:rPr>
              <a:t>1.	 Identify the join.</a:t>
            </a:r>
          </a:p>
          <a:p>
            <a:pPr marL="1092200" lvl="2">
              <a:buFontTx/>
              <a:buNone/>
              <a:defRPr/>
            </a:pPr>
            <a:r>
              <a:rPr lang="en-US" sz="1600" dirty="0" smtClean="0">
                <a:solidFill>
                  <a:schemeClr val="accent2"/>
                </a:solidFill>
                <a:latin typeface="Arial" pitchFamily="34" charset="0"/>
              </a:rPr>
              <a:t>2.  Create a query based on the identified join.</a:t>
            </a:r>
          </a:p>
          <a:p>
            <a:pPr marL="1092200" lvl="2">
              <a:buFontTx/>
              <a:buNone/>
              <a:defRPr/>
            </a:pPr>
            <a:r>
              <a:rPr lang="en-US" sz="1600" dirty="0" smtClean="0">
                <a:solidFill>
                  <a:schemeClr val="accent2"/>
                </a:solidFill>
                <a:latin typeface="Arial" pitchFamily="34" charset="0"/>
              </a:rPr>
              <a:t>3.  Execute the query to verify the result.</a:t>
            </a:r>
          </a:p>
          <a:p>
            <a:pPr eaLnBrk="1" hangingPunct="1">
              <a:buFontTx/>
              <a:buNone/>
              <a:defRPr/>
            </a:pPr>
            <a:endParaRPr lang="en-US" sz="2000" dirty="0" smtClean="0">
              <a:solidFill>
                <a:schemeClr val="accent2"/>
              </a:solidFill>
              <a:latin typeface="Arial" charset="0"/>
              <a:cs typeface="Times New Roman" pitchFamily="18" charset="0"/>
            </a:endParaRPr>
          </a:p>
        </p:txBody>
      </p:sp>
      <p:sp>
        <p:nvSpPr>
          <p:cNvPr id="4198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Demo: Using Joins (Contd.)</a:t>
            </a:r>
            <a:endParaRPr lang="en-GB"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4270953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smtClean="0">
                <a:solidFill>
                  <a:schemeClr val="accent2"/>
                </a:solidFill>
                <a:latin typeface="Arial" pitchFamily="34" charset="0"/>
                <a:cs typeface="Times New Roman" pitchFamily="18" charset="0"/>
              </a:rPr>
              <a:t>Joins and subqueries are used to retrieve data from multiple tables.</a:t>
            </a:r>
          </a:p>
          <a:p>
            <a:pPr lvl="1" eaLnBrk="1" hangingPunct="1">
              <a:buFontTx/>
              <a:buBlip>
                <a:blip r:embed="rId4"/>
              </a:buBlip>
            </a:pPr>
            <a:r>
              <a:rPr lang="en-US" sz="1800" smtClean="0">
                <a:solidFill>
                  <a:schemeClr val="accent2"/>
                </a:solidFill>
                <a:latin typeface="Arial" pitchFamily="34" charset="0"/>
                <a:cs typeface="Times New Roman" pitchFamily="18" charset="0"/>
              </a:rPr>
              <a:t>An inner join combines records from multiple tables by using a comparison operator on a common column. </a:t>
            </a:r>
          </a:p>
          <a:p>
            <a:pPr lvl="1" eaLnBrk="1" hangingPunct="1">
              <a:buFontTx/>
              <a:buBlip>
                <a:blip r:embed="rId4"/>
              </a:buBlip>
            </a:pPr>
            <a:r>
              <a:rPr lang="en-US" sz="1800" smtClean="0">
                <a:solidFill>
                  <a:schemeClr val="accent2"/>
                </a:solidFill>
                <a:latin typeface="Arial" pitchFamily="34" charset="0"/>
                <a:cs typeface="Times New Roman" pitchFamily="18" charset="0"/>
              </a:rPr>
              <a:t>A left outer join returns all the rows from the left table and the matching rows from the right table. </a:t>
            </a:r>
          </a:p>
          <a:p>
            <a:pPr lvl="1" eaLnBrk="1" hangingPunct="1">
              <a:buFontTx/>
              <a:buBlip>
                <a:blip r:embed="rId4"/>
              </a:buBlip>
            </a:pPr>
            <a:r>
              <a:rPr lang="en-US" sz="1800" smtClean="0">
                <a:solidFill>
                  <a:schemeClr val="accent2"/>
                </a:solidFill>
                <a:latin typeface="Arial" pitchFamily="34" charset="0"/>
                <a:cs typeface="Times New Roman" pitchFamily="18" charset="0"/>
              </a:rPr>
              <a:t>A right outer join returns all the rows from the right table and the matching rows from the left table.</a:t>
            </a:r>
          </a:p>
          <a:p>
            <a:pPr lvl="1" eaLnBrk="1" hangingPunct="1">
              <a:buFontTx/>
              <a:buBlip>
                <a:blip r:embed="rId4"/>
              </a:buBlip>
            </a:pPr>
            <a:r>
              <a:rPr lang="en-US" sz="1800" smtClean="0">
                <a:solidFill>
                  <a:schemeClr val="accent2"/>
                </a:solidFill>
                <a:latin typeface="Arial" pitchFamily="34" charset="0"/>
                <a:cs typeface="Times New Roman" pitchFamily="18" charset="0"/>
              </a:rPr>
              <a:t>A full outer join returns all the matching and non-matching rows from both the tables on which the join is applied.</a:t>
            </a:r>
          </a:p>
          <a:p>
            <a:pPr lvl="1" eaLnBrk="1" hangingPunct="1">
              <a:buFontTx/>
              <a:buBlip>
                <a:blip r:embed="rId4"/>
              </a:buBlip>
            </a:pPr>
            <a:r>
              <a:rPr lang="en-US" sz="1800" smtClean="0">
                <a:solidFill>
                  <a:schemeClr val="accent2"/>
                </a:solidFill>
                <a:latin typeface="Arial" pitchFamily="34" charset="0"/>
                <a:cs typeface="Times New Roman" pitchFamily="18" charset="0"/>
              </a:rPr>
              <a:t>A cross join returns each row from the first table joined with each row from the second table.</a:t>
            </a:r>
          </a:p>
          <a:p>
            <a:pPr lvl="1" eaLnBrk="1" hangingPunct="1">
              <a:buFontTx/>
              <a:buBlip>
                <a:blip r:embed="rId4"/>
              </a:buBlip>
            </a:pPr>
            <a:endParaRPr lang="en-US" sz="1800" smtClean="0">
              <a:solidFill>
                <a:schemeClr val="accent2"/>
              </a:solidFill>
              <a:latin typeface="Arial" pitchFamily="34" charset="0"/>
              <a:cs typeface="Times New Roman" pitchFamily="18" charset="0"/>
            </a:endParaRPr>
          </a:p>
          <a:p>
            <a:pPr lvl="1" eaLnBrk="1" hangingPunct="1">
              <a:buFontTx/>
              <a:buNone/>
            </a:pPr>
            <a:r>
              <a:rPr lang="en-US" sz="1800" smtClean="0">
                <a:solidFill>
                  <a:schemeClr val="accent2"/>
                </a:solidFill>
                <a:latin typeface="Arial" pitchFamily="34" charset="0"/>
                <a:cs typeface="Times New Roman" pitchFamily="18" charset="0"/>
              </a:rPr>
              <a:t> </a:t>
            </a:r>
          </a:p>
          <a:p>
            <a:pPr lvl="1" eaLnBrk="1" hangingPunct="1">
              <a:buFontTx/>
              <a:buBlip>
                <a:blip r:embed="rId4"/>
              </a:buBlip>
            </a:pPr>
            <a:endParaRPr lang="en-US" sz="1800" smtClean="0">
              <a:solidFill>
                <a:schemeClr val="accent2"/>
              </a:solidFill>
              <a:latin typeface="Arial" pitchFamily="34" charset="0"/>
              <a:cs typeface="Times New Roman" pitchFamily="18" charset="0"/>
            </a:endParaRPr>
          </a:p>
          <a:p>
            <a:pPr lvl="2" eaLnBrk="1" hangingPunct="1">
              <a:buFontTx/>
              <a:buBlip>
                <a:blip r:embed="rId4"/>
              </a:buBlip>
            </a:pPr>
            <a:endParaRPr lang="en-US" sz="1600" smtClean="0">
              <a:solidFill>
                <a:schemeClr val="accent2"/>
              </a:solidFill>
              <a:latin typeface="Arial" pitchFamily="34" charset="0"/>
              <a:cs typeface="Times New Roman" pitchFamily="18" charset="0"/>
            </a:endParaRPr>
          </a:p>
        </p:txBody>
      </p:sp>
      <p:sp>
        <p:nvSpPr>
          <p:cNvPr id="4301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rPr>
              <a:t>Summary</a:t>
            </a:r>
          </a:p>
        </p:txBody>
      </p:sp>
    </p:spTree>
    <p:extLst>
      <p:ext uri="{BB962C8B-B14F-4D97-AF65-F5344CB8AC3E}">
        <p14:creationId xmlns:p14="http://schemas.microsoft.com/office/powerpoint/2010/main" val="2506990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bwMode="auto">
          <a:xfrm>
            <a:off x="1524000" y="1600200"/>
            <a:ext cx="7313613" cy="4876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pitchFamily="34" charset="0"/>
                <a:cs typeface="Times New Roman" pitchFamily="18" charset="0"/>
              </a:rPr>
              <a:t>In an equi join, only the equality operator is used to specify the join condition. </a:t>
            </a:r>
          </a:p>
          <a:p>
            <a:pPr lvl="1" eaLnBrk="1" hangingPunct="1">
              <a:buFontTx/>
              <a:buBlip>
                <a:blip r:embed="rId3"/>
              </a:buBlip>
            </a:pPr>
            <a:r>
              <a:rPr lang="en-US" sz="1800" smtClean="0">
                <a:solidFill>
                  <a:schemeClr val="accent2"/>
                </a:solidFill>
                <a:latin typeface="Arial" pitchFamily="34" charset="0"/>
                <a:cs typeface="Times New Roman" pitchFamily="18" charset="0"/>
              </a:rPr>
              <a:t>A self join correlates one row in a table with other rows in the same table.</a:t>
            </a:r>
          </a:p>
          <a:p>
            <a:pPr lvl="2" eaLnBrk="1" hangingPunct="1">
              <a:buFontTx/>
              <a:buBlip>
                <a:blip r:embed="rId3"/>
              </a:buBlip>
            </a:pPr>
            <a:endParaRPr lang="en-US" sz="1600" smtClean="0">
              <a:solidFill>
                <a:schemeClr val="accent2"/>
              </a:solidFill>
              <a:latin typeface="Arial" pitchFamily="34" charset="0"/>
              <a:cs typeface="Times New Roman" pitchFamily="18" charset="0"/>
            </a:endParaRPr>
          </a:p>
        </p:txBody>
      </p:sp>
      <p:sp>
        <p:nvSpPr>
          <p:cNvPr id="4403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rPr>
              <a:t>Summary (Contd.)</a:t>
            </a:r>
          </a:p>
        </p:txBody>
      </p:sp>
    </p:spTree>
    <p:extLst>
      <p:ext uri="{BB962C8B-B14F-4D97-AF65-F5344CB8AC3E}">
        <p14:creationId xmlns:p14="http://schemas.microsoft.com/office/powerpoint/2010/main" val="3535839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4313" y="2971800"/>
            <a:ext cx="20462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986338" y="2362200"/>
            <a:ext cx="3276600" cy="7620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6148" name="TextBox 5"/>
          <p:cNvSpPr txBox="1">
            <a:spLocks noChangeArrowheads="1"/>
          </p:cNvSpPr>
          <p:nvPr/>
        </p:nvSpPr>
        <p:spPr bwMode="auto">
          <a:xfrm>
            <a:off x="4876800" y="238442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the working of inner join.</a:t>
            </a:r>
          </a:p>
        </p:txBody>
      </p:sp>
      <p:sp>
        <p:nvSpPr>
          <p:cNvPr id="614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 (Contd.)</a:t>
            </a:r>
          </a:p>
        </p:txBody>
      </p:sp>
    </p:spTree>
    <p:extLst>
      <p:ext uri="{BB962C8B-B14F-4D97-AF65-F5344CB8AC3E}">
        <p14:creationId xmlns:p14="http://schemas.microsoft.com/office/powerpoint/2010/main" val="514632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
          <p:cNvSpPr>
            <a:spLocks noChangeArrowheads="1"/>
          </p:cNvSpPr>
          <p:nvPr/>
        </p:nvSpPr>
        <p:spPr bwMode="auto">
          <a:xfrm>
            <a:off x="6410325" y="2084388"/>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7171" name="Rectangle 3"/>
          <p:cNvSpPr>
            <a:spLocks noChangeArrowheads="1"/>
          </p:cNvSpPr>
          <p:nvPr/>
        </p:nvSpPr>
        <p:spPr bwMode="auto">
          <a:xfrm rot="-5400000">
            <a:off x="6829425" y="1169988"/>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7172" name="Oval 4"/>
          <p:cNvSpPr>
            <a:spLocks noChangeArrowheads="1"/>
          </p:cNvSpPr>
          <p:nvPr/>
        </p:nvSpPr>
        <p:spPr bwMode="auto">
          <a:xfrm>
            <a:off x="2676525" y="2097088"/>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7173" name="Rectangle 5"/>
          <p:cNvSpPr>
            <a:spLocks noChangeArrowheads="1"/>
          </p:cNvSpPr>
          <p:nvPr/>
        </p:nvSpPr>
        <p:spPr bwMode="auto">
          <a:xfrm rot="-5400000">
            <a:off x="3095625" y="1169988"/>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graphicFrame>
        <p:nvGraphicFramePr>
          <p:cNvPr id="7174" name="Object 2"/>
          <p:cNvGraphicFramePr>
            <a:graphicFrameLocks noChangeAspect="1"/>
          </p:cNvGraphicFramePr>
          <p:nvPr/>
        </p:nvGraphicFramePr>
        <p:xfrm>
          <a:off x="3971925" y="4598988"/>
          <a:ext cx="2457450" cy="1524000"/>
        </p:xfrm>
        <a:graphic>
          <a:graphicData uri="http://schemas.openxmlformats.org/presentationml/2006/ole">
            <mc:AlternateContent xmlns:mc="http://schemas.openxmlformats.org/markup-compatibility/2006">
              <mc:Choice xmlns:v="urn:schemas-microsoft-com:vml" Requires="v">
                <p:oleObj spid="_x0000_s1026" name="Bitmap Image" r:id="rId4" imgW="2457143" imgH="1523810" progId="Paint.Picture">
                  <p:embed/>
                </p:oleObj>
              </mc:Choice>
              <mc:Fallback>
                <p:oleObj name="Bitmap Image" r:id="rId4" imgW="2457143" imgH="152381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925" y="4598988"/>
                        <a:ext cx="24574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Line 7"/>
          <p:cNvSpPr>
            <a:spLocks noChangeShapeType="1"/>
          </p:cNvSpPr>
          <p:nvPr/>
        </p:nvSpPr>
        <p:spPr bwMode="auto">
          <a:xfrm>
            <a:off x="3286125" y="3608388"/>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6" name="Line 8"/>
          <p:cNvSpPr>
            <a:spLocks noChangeShapeType="1"/>
          </p:cNvSpPr>
          <p:nvPr/>
        </p:nvSpPr>
        <p:spPr bwMode="auto">
          <a:xfrm flipV="1">
            <a:off x="7019925" y="3303588"/>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7" name="Line 9"/>
          <p:cNvSpPr>
            <a:spLocks noChangeShapeType="1"/>
          </p:cNvSpPr>
          <p:nvPr/>
        </p:nvSpPr>
        <p:spPr bwMode="auto">
          <a:xfrm flipV="1">
            <a:off x="3286125" y="3303588"/>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8" name="Rectangle 10"/>
          <p:cNvSpPr>
            <a:spLocks noChangeArrowheads="1"/>
          </p:cNvSpPr>
          <p:nvPr/>
        </p:nvSpPr>
        <p:spPr bwMode="auto">
          <a:xfrm>
            <a:off x="1990725" y="16652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a:t>
            </a:r>
          </a:p>
        </p:txBody>
      </p:sp>
      <p:sp>
        <p:nvSpPr>
          <p:cNvPr id="7179" name="Rectangle 11"/>
          <p:cNvSpPr>
            <a:spLocks noChangeArrowheads="1"/>
          </p:cNvSpPr>
          <p:nvPr/>
        </p:nvSpPr>
        <p:spPr bwMode="auto">
          <a:xfrm>
            <a:off x="5724525" y="16652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B D E</a:t>
            </a:r>
          </a:p>
        </p:txBody>
      </p:sp>
      <p:sp>
        <p:nvSpPr>
          <p:cNvPr id="7180" name="Rectangle 12"/>
          <p:cNvSpPr>
            <a:spLocks noChangeArrowheads="1"/>
          </p:cNvSpPr>
          <p:nvPr/>
        </p:nvSpPr>
        <p:spPr bwMode="auto">
          <a:xfrm rot="-5400000">
            <a:off x="4984750" y="3402013"/>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7181" name="Rectangle 13"/>
          <p:cNvSpPr>
            <a:spLocks noChangeArrowheads="1"/>
          </p:cNvSpPr>
          <p:nvPr/>
        </p:nvSpPr>
        <p:spPr bwMode="auto">
          <a:xfrm>
            <a:off x="3679825" y="42179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A B C D E</a:t>
            </a:r>
          </a:p>
        </p:txBody>
      </p:sp>
      <p:sp>
        <p:nvSpPr>
          <p:cNvPr id="7182" name="Rectangle 14"/>
          <p:cNvSpPr>
            <a:spLocks noChangeArrowheads="1"/>
          </p:cNvSpPr>
          <p:nvPr/>
        </p:nvSpPr>
        <p:spPr bwMode="auto">
          <a:xfrm>
            <a:off x="4883150" y="4256088"/>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3" name="Rectangle 15"/>
          <p:cNvSpPr>
            <a:spLocks noChangeArrowheads="1"/>
          </p:cNvSpPr>
          <p:nvPr/>
        </p:nvSpPr>
        <p:spPr bwMode="auto">
          <a:xfrm>
            <a:off x="3471863" y="3151188"/>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INNER JOIN</a:t>
            </a:r>
          </a:p>
        </p:txBody>
      </p:sp>
      <p:sp>
        <p:nvSpPr>
          <p:cNvPr id="7184" name="Rectangle 16"/>
          <p:cNvSpPr>
            <a:spLocks noChangeArrowheads="1"/>
          </p:cNvSpPr>
          <p:nvPr/>
        </p:nvSpPr>
        <p:spPr bwMode="auto">
          <a:xfrm>
            <a:off x="1838325" y="24653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764600"/>
                </a:solidFill>
                <a:latin typeface="Verdana" pitchFamily="34" charset="0"/>
                <a:cs typeface="Times New Roman" pitchFamily="18" charset="0"/>
              </a:rPr>
              <a:t>Table X</a:t>
            </a:r>
          </a:p>
        </p:txBody>
      </p:sp>
      <p:sp>
        <p:nvSpPr>
          <p:cNvPr id="7185" name="Rectangle 17"/>
          <p:cNvSpPr>
            <a:spLocks noChangeArrowheads="1"/>
          </p:cNvSpPr>
          <p:nvPr/>
        </p:nvSpPr>
        <p:spPr bwMode="auto">
          <a:xfrm>
            <a:off x="5600700" y="24653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800">
                <a:solidFill>
                  <a:srgbClr val="6E6B00"/>
                </a:solidFill>
                <a:latin typeface="Verdana" pitchFamily="34" charset="0"/>
                <a:cs typeface="Times New Roman" pitchFamily="18" charset="0"/>
              </a:rPr>
              <a:t>Table Y</a:t>
            </a:r>
          </a:p>
        </p:txBody>
      </p:sp>
      <p:sp>
        <p:nvSpPr>
          <p:cNvPr id="7186" name="Text Box 18"/>
          <p:cNvSpPr txBox="1">
            <a:spLocks noChangeArrowheads="1"/>
          </p:cNvSpPr>
          <p:nvPr/>
        </p:nvSpPr>
        <p:spPr bwMode="auto">
          <a:xfrm>
            <a:off x="2690813" y="136683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7187" name="Text Box 19"/>
          <p:cNvSpPr txBox="1">
            <a:spLocks noChangeArrowheads="1"/>
          </p:cNvSpPr>
          <p:nvPr/>
        </p:nvSpPr>
        <p:spPr bwMode="auto">
          <a:xfrm>
            <a:off x="6457950" y="136683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7188" name="Line 20"/>
          <p:cNvSpPr>
            <a:spLocks noChangeShapeType="1"/>
          </p:cNvSpPr>
          <p:nvPr/>
        </p:nvSpPr>
        <p:spPr bwMode="auto">
          <a:xfrm>
            <a:off x="5191125" y="3608388"/>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9" name="Oval 21"/>
          <p:cNvSpPr>
            <a:spLocks noChangeArrowheads="1"/>
          </p:cNvSpPr>
          <p:nvPr/>
        </p:nvSpPr>
        <p:spPr bwMode="auto">
          <a:xfrm>
            <a:off x="4962525" y="4903788"/>
            <a:ext cx="381000" cy="914400"/>
          </a:xfrm>
          <a:prstGeom prst="ellipse">
            <a:avLst/>
          </a:prstGeom>
          <a:pattFill prst="ltUpDiag">
            <a:fgClr>
              <a:schemeClr val="tx1">
                <a:alpha val="52156"/>
              </a:schemeClr>
            </a:fgClr>
            <a:bgClr>
              <a:schemeClr val="bg1">
                <a:alpha val="52156"/>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90" name="Text Box 22"/>
          <p:cNvSpPr txBox="1">
            <a:spLocks noChangeArrowheads="1"/>
          </p:cNvSpPr>
          <p:nvPr/>
        </p:nvSpPr>
        <p:spPr bwMode="auto">
          <a:xfrm>
            <a:off x="4657725" y="6167438"/>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7191" name="Rectangle 23"/>
          <p:cNvSpPr>
            <a:spLocks noChangeArrowheads="1"/>
          </p:cNvSpPr>
          <p:nvPr/>
        </p:nvSpPr>
        <p:spPr bwMode="auto">
          <a:xfrm>
            <a:off x="5867400" y="5267325"/>
            <a:ext cx="3048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COMMON ROWS</a:t>
            </a:r>
          </a:p>
        </p:txBody>
      </p:sp>
      <p:sp>
        <p:nvSpPr>
          <p:cNvPr id="7192" name="Line 24"/>
          <p:cNvSpPr>
            <a:spLocks noChangeShapeType="1"/>
          </p:cNvSpPr>
          <p:nvPr/>
        </p:nvSpPr>
        <p:spPr bwMode="auto">
          <a:xfrm flipV="1">
            <a:off x="5191125" y="5405438"/>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3" name="Text Box 25"/>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Inner Join </a:t>
            </a:r>
            <a:r>
              <a:rPr lang="en-GB" b="1">
                <a:solidFill>
                  <a:schemeClr val="bg1"/>
                </a:solidFill>
                <a:latin typeface="Tahoma" pitchFamily="34" charset="0"/>
                <a:cs typeface="Times New Roman" pitchFamily="18" charset="0"/>
              </a:rPr>
              <a:t>(Contd.)</a:t>
            </a:r>
          </a:p>
        </p:txBody>
      </p:sp>
    </p:spTree>
    <p:extLst>
      <p:ext uri="{BB962C8B-B14F-4D97-AF65-F5344CB8AC3E}">
        <p14:creationId xmlns:p14="http://schemas.microsoft.com/office/powerpoint/2010/main" val="361087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600200"/>
            <a:ext cx="7313613" cy="1828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dirty="0" smtClean="0">
                <a:solidFill>
                  <a:schemeClr val="accent2"/>
                </a:solidFill>
                <a:latin typeface="Arial" pitchFamily="34" charset="0"/>
              </a:rPr>
              <a:t>For example:</a:t>
            </a:r>
          </a:p>
          <a:p>
            <a:pPr lvl="2" eaLnBrk="1" hangingPunct="1">
              <a:buFontTx/>
              <a:buNone/>
              <a:defRPr/>
            </a:pPr>
            <a:r>
              <a:rPr lang="en-US" sz="1600" kern="1200" dirty="0" smtClean="0">
                <a:solidFill>
                  <a:schemeClr val="accent2"/>
                </a:solidFill>
                <a:latin typeface="Courier New" pitchFamily="49" charset="0"/>
                <a:ea typeface="+mn-ea"/>
                <a:cs typeface="Courier New" pitchFamily="49" charset="0"/>
              </a:rPr>
              <a:t>	SELECT </a:t>
            </a:r>
            <a:r>
              <a:rPr lang="en-US" sz="1600" kern="1200" dirty="0" err="1" smtClean="0">
                <a:solidFill>
                  <a:schemeClr val="accent2"/>
                </a:solidFill>
                <a:latin typeface="Courier New" pitchFamily="49" charset="0"/>
                <a:ea typeface="+mn-ea"/>
                <a:cs typeface="Courier New" pitchFamily="49" charset="0"/>
              </a:rPr>
              <a:t>e.EmployeeID,e.Title</a:t>
            </a:r>
            <a:r>
              <a:rPr lang="en-US" sz="1600" kern="1200" dirty="0" smtClean="0">
                <a:solidFill>
                  <a:schemeClr val="accent2"/>
                </a:solidFill>
                <a:latin typeface="Courier New" pitchFamily="49" charset="0"/>
                <a:ea typeface="+mn-ea"/>
                <a:cs typeface="Courier New" pitchFamily="49" charset="0"/>
              </a:rPr>
              <a:t>, </a:t>
            </a:r>
            <a:r>
              <a:rPr lang="en-US" sz="1600" kern="1200" dirty="0" err="1" smtClean="0">
                <a:solidFill>
                  <a:schemeClr val="accent2"/>
                </a:solidFill>
                <a:latin typeface="Courier New" pitchFamily="49" charset="0"/>
                <a:ea typeface="+mn-ea"/>
                <a:cs typeface="Courier New" pitchFamily="49" charset="0"/>
              </a:rPr>
              <a:t>eph.Rate,eph.PayFrequency</a:t>
            </a:r>
            <a:r>
              <a:rPr lang="en-US" sz="1600" kern="1200" dirty="0" smtClean="0">
                <a:solidFill>
                  <a:schemeClr val="accent2"/>
                </a:solidFill>
                <a:latin typeface="Courier New" pitchFamily="49" charset="0"/>
                <a:ea typeface="+mn-ea"/>
                <a:cs typeface="Courier New" pitchFamily="49" charset="0"/>
              </a:rPr>
              <a:t> </a:t>
            </a:r>
          </a:p>
          <a:p>
            <a:pPr lvl="2" eaLnBrk="1" hangingPunct="1">
              <a:buFontTx/>
              <a:buNone/>
              <a:defRPr/>
            </a:pPr>
            <a:r>
              <a:rPr lang="en-US" sz="1600" kern="1200" dirty="0" smtClean="0">
                <a:solidFill>
                  <a:schemeClr val="accent2"/>
                </a:solidFill>
                <a:latin typeface="Courier New" pitchFamily="49" charset="0"/>
                <a:ea typeface="+mn-ea"/>
                <a:cs typeface="Courier New" pitchFamily="49" charset="0"/>
              </a:rPr>
              <a:t>	FROM HumanResources.Employee e 		  JOIN </a:t>
            </a:r>
            <a:r>
              <a:rPr lang="en-US" sz="1600" kern="1200" dirty="0" err="1" smtClean="0">
                <a:solidFill>
                  <a:schemeClr val="accent2"/>
                </a:solidFill>
                <a:latin typeface="Courier New" pitchFamily="49" charset="0"/>
                <a:ea typeface="+mn-ea"/>
                <a:cs typeface="Courier New" pitchFamily="49" charset="0"/>
              </a:rPr>
              <a:t>HumanResources.EmployeePayHistory</a:t>
            </a:r>
            <a:r>
              <a:rPr lang="en-US" sz="1600" kern="1200" dirty="0" smtClean="0">
                <a:solidFill>
                  <a:schemeClr val="accent2"/>
                </a:solidFill>
                <a:latin typeface="Courier New" pitchFamily="49" charset="0"/>
                <a:ea typeface="+mn-ea"/>
                <a:cs typeface="Courier New" pitchFamily="49" charset="0"/>
              </a:rPr>
              <a:t> </a:t>
            </a:r>
            <a:r>
              <a:rPr lang="en-US" sz="1600" kern="1200" dirty="0" err="1" smtClean="0">
                <a:solidFill>
                  <a:schemeClr val="accent2"/>
                </a:solidFill>
                <a:latin typeface="Courier New" pitchFamily="49" charset="0"/>
                <a:ea typeface="+mn-ea"/>
                <a:cs typeface="Courier New" pitchFamily="49" charset="0"/>
              </a:rPr>
              <a:t>eph</a:t>
            </a:r>
            <a:r>
              <a:rPr lang="en-US" sz="1600" kern="1200" dirty="0" smtClean="0">
                <a:solidFill>
                  <a:schemeClr val="accent2"/>
                </a:solidFill>
                <a:latin typeface="Courier New" pitchFamily="49" charset="0"/>
                <a:ea typeface="+mn-ea"/>
                <a:cs typeface="Courier New" pitchFamily="49" charset="0"/>
              </a:rPr>
              <a:t> 	    ON </a:t>
            </a:r>
            <a:r>
              <a:rPr lang="en-US" sz="1600" kern="1200" dirty="0" err="1" smtClean="0">
                <a:solidFill>
                  <a:schemeClr val="accent2"/>
                </a:solidFill>
                <a:latin typeface="Courier New" pitchFamily="49" charset="0"/>
                <a:ea typeface="+mn-ea"/>
                <a:cs typeface="Courier New" pitchFamily="49" charset="0"/>
              </a:rPr>
              <a:t>e.EmployeeID</a:t>
            </a:r>
            <a:r>
              <a:rPr lang="en-US" sz="1600" kern="1200" dirty="0" smtClean="0">
                <a:solidFill>
                  <a:schemeClr val="accent2"/>
                </a:solidFill>
                <a:latin typeface="Courier New" pitchFamily="49" charset="0"/>
                <a:ea typeface="+mn-ea"/>
                <a:cs typeface="Courier New" pitchFamily="49" charset="0"/>
              </a:rPr>
              <a:t> = </a:t>
            </a:r>
            <a:r>
              <a:rPr lang="en-US" sz="1600" kern="1200" dirty="0" err="1" smtClean="0">
                <a:solidFill>
                  <a:schemeClr val="accent2"/>
                </a:solidFill>
                <a:latin typeface="Courier New" pitchFamily="49" charset="0"/>
                <a:ea typeface="+mn-ea"/>
                <a:cs typeface="Courier New" pitchFamily="49" charset="0"/>
              </a:rPr>
              <a:t>eph.EmployeeID</a:t>
            </a:r>
            <a:endParaRPr lang="en-US" sz="1600" kern="1200" dirty="0" smtClean="0">
              <a:solidFill>
                <a:schemeClr val="accent2"/>
              </a:solidFill>
              <a:latin typeface="Courier New" pitchFamily="49" charset="0"/>
              <a:ea typeface="+mn-ea"/>
              <a:cs typeface="Courier New" pitchFamily="49"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819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 (Contd.)</a:t>
            </a:r>
          </a:p>
        </p:txBody>
      </p:sp>
      <p:cxnSp>
        <p:nvCxnSpPr>
          <p:cNvPr id="16" name="Straight Arrow Connector 15"/>
          <p:cNvCxnSpPr/>
          <p:nvPr/>
        </p:nvCxnSpPr>
        <p:spPr bwMode="auto">
          <a:xfrm rot="5400000">
            <a:off x="2920207" y="4207669"/>
            <a:ext cx="54768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3200400" y="3933825"/>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rot="5400000">
            <a:off x="4145757" y="4207669"/>
            <a:ext cx="54768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bwMode="auto">
          <a:xfrm rot="5400000">
            <a:off x="4603750" y="4206875"/>
            <a:ext cx="5476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4878388" y="3933825"/>
            <a:ext cx="684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bwMode="auto">
          <a:xfrm rot="5400000">
            <a:off x="5288757" y="4207669"/>
            <a:ext cx="54768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6" name="TextBox 35"/>
          <p:cNvSpPr txBox="1">
            <a:spLocks noChangeArrowheads="1"/>
          </p:cNvSpPr>
          <p:nvPr/>
        </p:nvSpPr>
        <p:spPr bwMode="auto">
          <a:xfrm>
            <a:off x="3084513" y="3546475"/>
            <a:ext cx="1487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a:t>
            </a:r>
            <a:r>
              <a:rPr lang="en-US">
                <a:solidFill>
                  <a:srgbClr val="C00000"/>
                </a:solidFill>
              </a:rPr>
              <a:t> </a:t>
            </a:r>
            <a:r>
              <a:rPr lang="en-US" sz="1400">
                <a:solidFill>
                  <a:srgbClr val="C00000"/>
                </a:solidFill>
                <a:latin typeface="Arial" pitchFamily="34" charset="0"/>
                <a:cs typeface="Arial" pitchFamily="34" charset="0"/>
              </a:rPr>
              <a:t>table</a:t>
            </a:r>
          </a:p>
        </p:txBody>
      </p:sp>
      <p:sp>
        <p:nvSpPr>
          <p:cNvPr id="8207" name="TextBox 39"/>
          <p:cNvSpPr txBox="1">
            <a:spLocks noChangeArrowheads="1"/>
          </p:cNvSpPr>
          <p:nvPr/>
        </p:nvSpPr>
        <p:spPr bwMode="auto">
          <a:xfrm>
            <a:off x="4648200" y="3578225"/>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EmployeePayHistory</a:t>
            </a:r>
            <a:r>
              <a:rPr lang="en-US">
                <a:solidFill>
                  <a:srgbClr val="C00000"/>
                </a:solidFill>
              </a:rPr>
              <a:t> </a:t>
            </a:r>
            <a:r>
              <a:rPr lang="en-US" sz="1400">
                <a:solidFill>
                  <a:srgbClr val="C00000"/>
                </a:solidFill>
                <a:latin typeface="Arial" pitchFamily="34" charset="0"/>
                <a:cs typeface="Arial" pitchFamily="34" charset="0"/>
              </a:rPr>
              <a:t>table</a:t>
            </a:r>
          </a:p>
        </p:txBody>
      </p:sp>
      <p:sp>
        <p:nvSpPr>
          <p:cNvPr id="41" name="Down Arrow 40"/>
          <p:cNvSpPr/>
          <p:nvPr/>
        </p:nvSpPr>
        <p:spPr>
          <a:xfrm>
            <a:off x="4754563" y="3284538"/>
            <a:ext cx="46037"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TextBox 41"/>
          <p:cNvSpPr txBox="1">
            <a:spLocks noChangeArrowheads="1"/>
          </p:cNvSpPr>
          <p:nvPr/>
        </p:nvSpPr>
        <p:spPr bwMode="auto">
          <a:xfrm>
            <a:off x="4876800" y="3281363"/>
            <a:ext cx="190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Output</a:t>
            </a:r>
          </a:p>
        </p:txBody>
      </p:sp>
      <p:pic>
        <p:nvPicPr>
          <p:cNvPr id="2151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95800"/>
            <a:ext cx="4581525" cy="1914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271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checkerboard(across)">
                                      <p:cBhvr>
                                        <p:cTn id="10" dur="500"/>
                                        <p:tgtEl>
                                          <p:spTgt spid="42"/>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21518"/>
                                        </p:tgtEl>
                                        <p:attrNameLst>
                                          <p:attrName>style.visibility</p:attrName>
                                        </p:attrNameLst>
                                      </p:cBhvr>
                                      <p:to>
                                        <p:strVal val="visible"/>
                                      </p:to>
                                    </p:set>
                                    <p:animEffect transition="in" filter="checkerboard(across)">
                                      <p:cBhvr>
                                        <p:cTn id="14" dur="500"/>
                                        <p:tgtEl>
                                          <p:spTgt spid="215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par>
                                <p:cTn id="20" presetID="5" presetClass="entr" presetSubtype="1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par>
                                <p:cTn id="23" presetID="5" presetClass="entr" presetSubtype="1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heckerboard(across)">
                                      <p:cBhvr>
                                        <p:cTn id="25" dur="500"/>
                                        <p:tgtEl>
                                          <p:spTgt spid="1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206"/>
                                        </p:tgtEl>
                                        <p:attrNameLst>
                                          <p:attrName>style.visibility</p:attrName>
                                        </p:attrNameLst>
                                      </p:cBhvr>
                                      <p:to>
                                        <p:strVal val="visible"/>
                                      </p:to>
                                    </p:set>
                                    <p:animEffect transition="in" filter="checkerboard(across)">
                                      <p:cBhvr>
                                        <p:cTn id="28" dur="500"/>
                                        <p:tgtEl>
                                          <p:spTgt spid="82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207"/>
                                        </p:tgtEl>
                                        <p:attrNameLst>
                                          <p:attrName>style.visibility</p:attrName>
                                        </p:attrNameLst>
                                      </p:cBhvr>
                                      <p:to>
                                        <p:strVal val="visible"/>
                                      </p:to>
                                    </p:set>
                                    <p:animEffect transition="in" filter="checkerboard(across)">
                                      <p:cBhvr>
                                        <p:cTn id="33" dur="500"/>
                                        <p:tgtEl>
                                          <p:spTgt spid="8207"/>
                                        </p:tgtEl>
                                      </p:cBhvr>
                                    </p:animEffect>
                                  </p:childTnLst>
                                </p:cTn>
                              </p:par>
                              <p:par>
                                <p:cTn id="34" presetID="5" presetClass="entr" presetSubtype="1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heckerboard(across)">
                                      <p:cBhvr>
                                        <p:cTn id="36" dur="500"/>
                                        <p:tgtEl>
                                          <p:spTgt spid="30"/>
                                        </p:tgtEl>
                                      </p:cBhvr>
                                    </p:animEffect>
                                  </p:childTnLst>
                                </p:cTn>
                              </p:par>
                              <p:par>
                                <p:cTn id="37" presetID="5" presetClass="entr" presetSubtype="1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checkerboard(across)">
                                      <p:cBhvr>
                                        <p:cTn id="39" dur="500"/>
                                        <p:tgtEl>
                                          <p:spTgt spid="29"/>
                                        </p:tgtEl>
                                      </p:cBhvr>
                                    </p:animEffect>
                                  </p:childTnLst>
                                </p:cTn>
                              </p:par>
                              <p:par>
                                <p:cTn id="40" presetID="5" presetClass="entr" presetSubtype="1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checkerboard(across)">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p:bldP spid="8207" grpId="0"/>
      <p:bldP spid="41" grpId="0" animBg="1"/>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124200"/>
            <a:ext cx="20462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697413" y="1793875"/>
            <a:ext cx="4191000" cy="12954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9220" name="TextBox 5"/>
          <p:cNvSpPr txBox="1">
            <a:spLocks noChangeArrowheads="1"/>
          </p:cNvSpPr>
          <p:nvPr/>
        </p:nvSpPr>
        <p:spPr bwMode="auto">
          <a:xfrm>
            <a:off x="4765675" y="1768475"/>
            <a:ext cx="403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An inner join is the default join. Therefore, you can also apply an inner join by using the JOIN keyword.</a:t>
            </a:r>
          </a:p>
        </p:txBody>
      </p:sp>
      <p:sp>
        <p:nvSpPr>
          <p:cNvPr id="922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 (Contd.)</a:t>
            </a:r>
          </a:p>
        </p:txBody>
      </p:sp>
    </p:spTree>
    <p:extLst>
      <p:ext uri="{BB962C8B-B14F-4D97-AF65-F5344CB8AC3E}">
        <p14:creationId xmlns:p14="http://schemas.microsoft.com/office/powerpoint/2010/main" val="404711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Just a minute</a:t>
            </a:r>
          </a:p>
        </p:txBody>
      </p:sp>
      <p:sp>
        <p:nvSpPr>
          <p:cNvPr id="10243" name="Rectangle 2"/>
          <p:cNvSpPr txBox="1">
            <a:spLocks noChangeArrowheads="1"/>
          </p:cNvSpPr>
          <p:nvPr/>
        </p:nvSpPr>
        <p:spPr bwMode="auto">
          <a:xfrm>
            <a:off x="1524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Why</a:t>
            </a:r>
            <a:r>
              <a:rPr lang="en-US" i="1"/>
              <a:t> </a:t>
            </a:r>
            <a:r>
              <a:rPr lang="en-US">
                <a:solidFill>
                  <a:schemeClr val="accent2"/>
                </a:solidFill>
                <a:latin typeface="Arial" pitchFamily="34" charset="0"/>
                <a:cs typeface="Times New Roman" pitchFamily="18" charset="0"/>
              </a:rPr>
              <a:t>do</a:t>
            </a:r>
            <a:r>
              <a:rPr lang="en-US" i="1"/>
              <a:t> </a:t>
            </a:r>
            <a:r>
              <a:rPr lang="en-US">
                <a:solidFill>
                  <a:schemeClr val="accent2"/>
                </a:solidFill>
                <a:latin typeface="Arial" pitchFamily="34" charset="0"/>
                <a:cs typeface="Times New Roman" pitchFamily="18" charset="0"/>
              </a:rPr>
              <a:t>you need a table alias with the column name?</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1600200" y="41148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A table alias is required to uniquely identify columns in the SELECT query to avoid ambiguity that arises due to same column names in multiple tables.</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4234350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4828</Words>
  <Application>Microsoft Office PowerPoint</Application>
  <PresentationFormat>On-screen Show (4:3)</PresentationFormat>
  <Paragraphs>476</Paragraphs>
  <Slides>42</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Austin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1</cp:revision>
  <dcterms:created xsi:type="dcterms:W3CDTF">2015-10-16T00:31:56Z</dcterms:created>
  <dcterms:modified xsi:type="dcterms:W3CDTF">2015-10-16T00:32:18Z</dcterms:modified>
</cp:coreProperties>
</file>