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8746C-6DA0-43FD-99EE-70BE91F36E52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A875A-DEA9-4E92-8BA0-8C75ADA3E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7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E55A93-2ABB-4E9B-BAF9-CAB71A4D101A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4A7FA4F-2FEC-4A0C-98DA-B42F675A9F70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F02358AA-C347-4F41-8E9F-2110F44637B6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667DBBB-4605-4D1D-9B4C-52D465606104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DB139ED-1724-4274-A92B-6B6A859D427A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51CCD62-456E-46E7-95DA-1B5AA4ECEBE6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7C498D-B851-4F98-A045-565DF9FA77C5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C4712BAB-BA4B-476B-9AA4-AE87DF6BF0B3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98ACB93-54EC-4A38-98C1-8269636BCA77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0C9B749-92E0-420B-B132-188CF3FA3713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FFDB90D-2C4D-4AA0-9C33-C7852445F2E1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97275E-E143-46E9-8F35-8228FE7F533E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BFA13EE-F290-490D-A519-49911017CF92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A0AA36F-B15D-4D13-A16B-A27EA3D13339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5FA7285-E6F9-41EE-93B8-A715DF44567A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FAF861-8523-4CEA-AB45-F891C2D7D535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0FCA9-A95D-478C-9D1F-7F18076A3976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012207-AB49-4838-90C2-8C78CD7D2569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B83E69-BCBB-45C1-A9F2-990E26673C22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FD3520-CD34-4084-A021-081A9581DDF0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96DDE9-3FC0-4689-8EA9-D9E6C9BDF583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156C9F-07DA-4F1E-B1FF-F6F93D30333C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FE592F-A43A-457E-BF2E-4EB00AD5D49D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5F8BC3-A89C-49AD-B7E5-BD2F65B5BCC9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1675EF-DE91-443C-A397-9D79EC6B149E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DF904D-1554-43C9-B641-CC6106CCF9E4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5DCE47-2DAD-4181-860E-0E85976DC740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7C0FA2-5B3C-4F83-A75C-C207AB88D1C2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A56EF4-260E-4971-A565-6DFCE5CB54D7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47CC6B-9EF4-4BC4-B34B-1784B8E4411F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0041E6-773E-4BF1-A550-05E477E4200E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757F04-41D8-4FCE-B9F8-7F060723F2F1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E8B8C1-C5D9-44A4-9B0A-FD0FD89525F6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21F388-B888-42B9-B6D5-9283EE9BD21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 txBox="1"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 this session, you will learn to: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Query data by using subqueries</a:t>
            </a:r>
          </a:p>
          <a:p>
            <a:pPr lvl="1" eaLnBrk="1" hangingPunct="1">
              <a:spcBef>
                <a:spcPct val="20000"/>
              </a:spcBef>
            </a:pPr>
            <a:endParaRPr lang="en-US" sz="18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sz="18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6527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876300">
              <a:buFontTx/>
              <a:buBlip>
                <a:blip r:embed="rId3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following figure displays the 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output of the preceding query.</a:t>
            </a: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IN and EXISTS Keywords (Contd.)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33688" y="5343525"/>
            <a:ext cx="624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Retrieves the employee ID and title of all the employees who have worked in the marketing department at any point of time.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2586038" cy="2492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8200" y="2743200"/>
            <a:ext cx="2209800" cy="228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N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Modified Comparison Operators</a:t>
            </a:r>
            <a:endParaRPr lang="en-US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12291" name="Picture 3" descr="JBIZ044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3124200"/>
            <a:ext cx="204628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68813" y="1905000"/>
            <a:ext cx="4343400" cy="1219200"/>
          </a:xfrm>
          <a:prstGeom prst="wedgeRectCallout">
            <a:avLst>
              <a:gd name="adj1" fmla="val -62835"/>
              <a:gd name="adj2" fmla="val 10052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419600" y="2005013"/>
            <a:ext cx="441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The ALL and ANY keywords can be used to modify the existing comparison operators.</a:t>
            </a:r>
          </a:p>
        </p:txBody>
      </p:sp>
    </p:spTree>
    <p:extLst>
      <p:ext uri="{BB962C8B-B14F-4D97-AF65-F5344CB8AC3E}">
        <p14:creationId xmlns:p14="http://schemas.microsoft.com/office/powerpoint/2010/main" val="21361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57041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ALL keyword: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Returns a TRUE value if all the values that are retrieved by the subquery satisfy the comparison operator.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ANY keyword: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Returns a TRUE value, if any value that is retrieved by the subquery satisfies the comparison operator.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N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Modified Comparison Operators (Contd.)</a:t>
            </a:r>
            <a:endParaRPr lang="en-US" b="1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7635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following table shows the operators that can be used with the ALL and ANY keywords.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N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Modified Comparison Operators (Contd.)</a:t>
            </a:r>
            <a:endParaRPr lang="en-US" b="1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graphicFrame>
        <p:nvGraphicFramePr>
          <p:cNvPr id="4" name="Group 441"/>
          <p:cNvGraphicFramePr>
            <a:graphicFrameLocks noGrp="1"/>
          </p:cNvGraphicFramePr>
          <p:nvPr/>
        </p:nvGraphicFramePr>
        <p:xfrm>
          <a:off x="2362200" y="2438400"/>
          <a:ext cx="6096000" cy="3566096"/>
        </p:xfrm>
        <a:graphic>
          <a:graphicData uri="http://schemas.openxmlformats.org/drawingml/2006/table">
            <a:tbl>
              <a:tblPr/>
              <a:tblGrid>
                <a:gridCol w="1464129"/>
                <a:gridCol w="4631871"/>
              </a:tblGrid>
              <a:tr h="274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&gt;ALL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Means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greater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than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the maximum value in the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expression |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&gt;ALL (10, 20, 30)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means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‘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greater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than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30’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&gt;ANY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Means greater than the minimum value in the list.</a:t>
                      </a:r>
                      <a:endParaRPr kumimoji="0" lang="en-US" sz="1200" b="0" i="1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expression | column_name &gt;ANY (10, 20, 30) means ‘greater than 10’</a:t>
                      </a:r>
                      <a:endParaRPr kumimoji="0" lang="en-US" sz="1200" b="0" i="1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7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=ANY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Means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any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of the values in the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. It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acts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in the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same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way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as the IN clause.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expression |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=ANY (10, 20, 30)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means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‘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equal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to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either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10 or 20 or 30’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&lt;&gt;ANY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Means not equal to any value in the list. </a:t>
                      </a:r>
                      <a:endParaRPr kumimoji="0" lang="en-US" sz="1200" b="0" i="1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expression | column_name &lt;&gt;ANY (10, 20, 30) means ‘not equal to 10 or 20 or 30’</a:t>
                      </a:r>
                      <a:endParaRPr kumimoji="0" lang="en-US" sz="1200" b="0" i="1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7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&lt;&gt;ALL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Means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not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equal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to all the values in the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. It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acts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in the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same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way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as the NOT IN clause.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expression |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&lt;&gt;ALL (10, 20, 30)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means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‘not </a:t>
                      </a: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equal</a:t>
                      </a: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to 10 and 20 and 30’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0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1163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following query displays the employee ID and the title of all the employees whose vacation hours are more than the vacation hours of employees designated as Recruiter:</a:t>
            </a:r>
            <a:endParaRPr lang="en-US" smtClean="0"/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EmployeeID, Title 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FROM HumanResources.Employee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WHERE VacationHours &gt;ALL (SELECT VacationHours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FROM HumanResources.Employee WHERE Title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'Recruiter')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N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Modified Comparison Operators (Contd.)</a:t>
            </a:r>
            <a:endParaRPr lang="en-US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6873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following figure displays the output of the preceding query.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N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Modified Comparison Operators (Contd.)</a:t>
            </a:r>
            <a:endParaRPr lang="en-US" b="1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4251325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8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Just a minute</a:t>
            </a:r>
          </a:p>
        </p:txBody>
      </p:sp>
      <p:sp>
        <p:nvSpPr>
          <p:cNvPr id="17411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914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What is the use of the EXISTS keyword in a subquery?</a:t>
            </a: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i="1"/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00200" y="4114800"/>
            <a:ext cx="7391400" cy="228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Solution: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 sz="1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EXISTS keyword is used to check the existence of rows in the result set of an inner query according to the condition specified in the inner query.</a:t>
            </a:r>
            <a:endParaRPr lang="en-US" sz="18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2781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Aggregate functions: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Can be used to generate aggregate values from the inner query.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  <a:defRPr/>
            </a:pPr>
            <a:r>
              <a:rPr lang="en-US" sz="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VacationHours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&gt;(SELECT AVG(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VacationHours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WHERE Title = 'Marketing Assistant')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884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1830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Aggregate functions: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Can be used to generate aggregate values from the inner query.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  <a:defRPr/>
            </a:pPr>
            <a:r>
              <a:rPr lang="en-US" sz="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VacationHours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&gt;(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 AVG(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VacationHours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HumanResources.Employee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FontTx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WHERE Title = 'Marketing Assistant'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Aggregate Functions (Contd.)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 flipH="1">
            <a:off x="2667000" y="4191000"/>
            <a:ext cx="563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inner query returns the average vacation hours of all the employees who are titled as Marketing Assistant.</a:t>
            </a:r>
          </a:p>
        </p:txBody>
      </p:sp>
    </p:spTree>
    <p:extLst>
      <p:ext uri="{BB962C8B-B14F-4D97-AF65-F5344CB8AC3E}">
        <p14:creationId xmlns:p14="http://schemas.microsoft.com/office/powerpoint/2010/main" val="22335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9639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IN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</a:t>
            </a:r>
            <a:r>
              <a:rPr lang="en-IN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following figure displays the </a:t>
            </a:r>
            <a:r>
              <a:rPr lang="en-IN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output of the preceding query.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Aggregate Functions (Contd.)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2286000"/>
            <a:ext cx="3633787" cy="2582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Subquery: 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an SQL statement that is used within another SQL statement. 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nested inside the WHERE or HAVING clause of the SELECT, INSERT, UPDATE, and DELETE statements.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EmployeeDetails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WHERE Designation = (SELECT Designation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EmployeeDetails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'John')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Querying Data by Using </a:t>
            </a:r>
            <a:r>
              <a:rPr lang="en-US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2687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Nested subqueries: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Contain one or more subqueries.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Can be used when the condition of a query is dependent on the result of another query.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</a:pPr>
            <a:r>
              <a:rPr lang="en-US" sz="8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DepartmentID FROM HumanResources.EmployeeDepartmentHistory 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WHERE EmployeeID = 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(SELECT EmployeeID FROM HumanResources.Employee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WHERE ContactID =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(SELECT ContactID FROM Person.Contact WHERE EmailAddress = 'taylor0@adventure-works.com')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)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Nested </a:t>
            </a:r>
            <a:r>
              <a:rPr lang="en-GB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2687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Nested subqueries: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Contain one or more subqueries.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Can be used when the condition of a query is dependent on the result of another query.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</a:pPr>
            <a:r>
              <a:rPr lang="en-US" sz="8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DepartmentID FROM HumanResources.EmployeeDepartmentHistory 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WHERE EmployeeID = 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(SELECT EmployeeID FROM HumanResources.Employee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WHERE ContactID =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ContactID FROM Person.Contact WHERE EmailAddress = 'taylor0@adventure-works.com'</a:t>
            </a: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)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221" y="545089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Nested </a:t>
            </a:r>
            <a:r>
              <a:rPr lang="en-GB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 (Contd.)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2743200" y="5510213"/>
            <a:ext cx="4953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level 2 inner query returns the contact ID of an employee based on the e-mail address of the employee from the Person table.</a:t>
            </a:r>
          </a:p>
        </p:txBody>
      </p:sp>
    </p:spTree>
    <p:extLst>
      <p:ext uri="{BB962C8B-B14F-4D97-AF65-F5344CB8AC3E}">
        <p14:creationId xmlns:p14="http://schemas.microsoft.com/office/powerpoint/2010/main" val="37164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600200"/>
            <a:ext cx="7313612" cy="4268788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Nested subqueries: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Contain one or more subqueries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Can be used when the condition of a query is dependent on the result of another query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</a:pPr>
            <a:r>
              <a:rPr lang="en-US" sz="8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DepartmentID FROM HumanResources.EmployeeDepartmentHistory 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WHERE EmployeeID = 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EmployeeID FROM HumanResources.Employee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WHERE ContactID</a:t>
            </a: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(SELECT ContactID FROM Person.Contact WHERE EmailAddress = 'taylor0@adventure-works.com')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)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Nested </a:t>
            </a:r>
            <a:r>
              <a:rPr lang="en-GB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 (Contd.)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2743200" y="5513388"/>
            <a:ext cx="533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level 1 inner query uses this contact ID to search for the employee ID of the employee with the given e-mail address.</a:t>
            </a:r>
          </a:p>
        </p:txBody>
      </p:sp>
    </p:spTree>
    <p:extLst>
      <p:ext uri="{BB962C8B-B14F-4D97-AF65-F5344CB8AC3E}">
        <p14:creationId xmlns:p14="http://schemas.microsoft.com/office/powerpoint/2010/main" val="16085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9159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lvl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following figure displays the output of the preceding query.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</a:t>
            </a:r>
            <a:b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</a:b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Nested </a:t>
            </a:r>
            <a:r>
              <a:rPr lang="en-GB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 (Contd.)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1628775" cy="54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Correlated subqueries: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Can be defined as a query that depends on the outer query for its evaluation.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Uses the WHERE clause to refer to the table specified in the FROM clause.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</a:pPr>
            <a:r>
              <a:rPr lang="en-US" sz="12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* FROM EmployeeDetails e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WHERE Salary = (SELECT max(Salary) FROM EmployeeDetails WHERE DeptNo = e.DeptNo)</a:t>
            </a:r>
          </a:p>
          <a:p>
            <a:pPr lvl="1">
              <a:buFontTx/>
              <a:buBlip>
                <a:blip r:embed="rId4"/>
              </a:buBlip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Correlated </a:t>
            </a:r>
            <a:r>
              <a:rPr lang="en-US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Tx/>
              <a:buBlip>
                <a:blip r:embed="rId3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preceding query will display the employees who earn the highest salary in their department, as shown in the following figure.</a:t>
            </a: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/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3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Correlated </a:t>
            </a:r>
            <a:r>
              <a:rPr lang="en-US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 (Contd.)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197350" cy="693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Just a minute</a:t>
            </a:r>
          </a:p>
        </p:txBody>
      </p:sp>
      <p:sp>
        <p:nvSpPr>
          <p:cNvPr id="27651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914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Write a query to determine the employee ID and the department ID of all the employees whose manager ID is 6 from the AdventureWorks database.</a:t>
            </a: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i="1"/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00200" y="4343400"/>
            <a:ext cx="7391400" cy="2057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Solution:</a:t>
            </a:r>
          </a:p>
          <a:p>
            <a:pPr lvl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EmployeeID, DepartmentID FROM HumanResources.EmployeeDepartmentHistory WHERE EmployeeID IN(SELECT EmployeeID FROM HumanResources.Employee WHERE ManagerID=6)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/>
              <a:t>	</a:t>
            </a:r>
            <a:endParaRPr lang="en-US" sz="18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648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APPLY operator: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Combines the result sets of two queries such that for each row of the first query, the second query is evaluated to determine if any rows are returned. 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two types of APPLY operators supported by SQL Server are: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CROSS APPLY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OUTER APPLY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syntax for using the APPLY operator is: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	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left_table_expression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{CROSS | OUTER} APPLY  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right_table_expression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</a:b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APPLY Operator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7175" y="1600200"/>
            <a:ext cx="7315200" cy="4648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CROSS APPLY operator: </a:t>
            </a:r>
            <a:endParaRPr lang="en-US" sz="18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Returns only those rows from the outer result set that matches with the inner result set.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For example: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d.Customer_name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d.Acc_num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br.Loan_num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		FROM Depositor d CROSS APPLY 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		(SELECT * FROM Borrower b WHERE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d.Customer_name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= 	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b.Customer_name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br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APPLY Operator (Contd.)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7175" y="1600200"/>
            <a:ext cx="7312025" cy="4648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preceding query will the name, account number, and loan number of the customers who are borrowers as well as depositors, as shown in the following figure.</a:t>
            </a:r>
          </a:p>
          <a:p>
            <a:pPr lvl="1">
              <a:buFontTx/>
              <a:buBlip>
                <a:blip r:embed="rId3"/>
              </a:buBlip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>
              <a:buFontTx/>
              <a:buBlip>
                <a:blip r:embed="rId3"/>
              </a:buBlip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APPLY Operator (Contd.)</a:t>
            </a:r>
            <a:endParaRPr lang="en-GB" b="1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0"/>
            <a:ext cx="3600450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1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Subquery: 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an SQL statement that is used within another SQL statement. 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nested inside the WHERE or HAVING clause of the SELECT, INSERT, UPDATE, and DELETE statements.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EmployeeDetails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 Designation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(SELECT Designation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EmployeeDetails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'John')</a:t>
            </a:r>
          </a:p>
          <a:p>
            <a:pPr lvl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Querying Data by Using </a:t>
            </a:r>
            <a:r>
              <a:rPr lang="en-US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 (Contd.)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667000" y="4343400"/>
            <a:ext cx="4876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Represents the parent query and is called an outer query.</a:t>
            </a:r>
          </a:p>
        </p:txBody>
      </p:sp>
    </p:spTree>
    <p:extLst>
      <p:ext uri="{BB962C8B-B14F-4D97-AF65-F5344CB8AC3E}">
        <p14:creationId xmlns:p14="http://schemas.microsoft.com/office/powerpoint/2010/main" val="6608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7175" y="1600200"/>
            <a:ext cx="7315200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OUTER APPLY operator: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Returns all rows from the outer result set even if the corresponding row is not found in the inner result set.</a:t>
            </a: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Contains NULL values when the inner result set does not return a matching value for each or either of the rows from the outer result set. 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For example:</a:t>
            </a:r>
          </a:p>
          <a:p>
            <a:pPr lvl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SELECT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d.Customer_name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d.Acc_num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br.Loan_num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FROM Depositor d OUTER APPLY </a:t>
            </a:r>
          </a:p>
          <a:p>
            <a:pPr lvl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(SELECT * FROM Borrower b WHERE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d.Customer_name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b.Customer_name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br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APPLY Operator (Contd.)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7175" y="1600200"/>
            <a:ext cx="7315200" cy="4648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preceding query will display the loan numbers of the customers who are borrowers also, as shown in the following figure.</a:t>
            </a:r>
          </a:p>
          <a:p>
            <a:pPr lvl="1">
              <a:buFontTx/>
              <a:buBlip>
                <a:blip r:embed="rId3"/>
              </a:buBlip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>
              <a:buFontTx/>
              <a:buBlip>
                <a:blip r:embed="rId3"/>
              </a:buBlip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>
              <a:buFontTx/>
              <a:buBlip>
                <a:blip r:embed="rId3"/>
              </a:buBlip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APPLY Operator (Contd.)</a:t>
            </a:r>
            <a:endParaRPr lang="en-GB" b="1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3000375"/>
            <a:ext cx="3346450" cy="126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 this session, you learned that: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IN clause in a subquery returns zero or more values.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EXISTS clause in a subquery returns data in terms of a TRUE or FALSE value.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ALL and ANY keywords are used in a subquery to modify the existing comparison operator.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Aggregate functions can also be used in subqueries to generate aggregated values from the inner query.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Subqueries that contain one or more queries are specified as nested subqueries.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A correlated subquery can be defined as a query that depends on the outer query for its evaluation.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SQL Server provides the APPLY operator that allows you to combine the result sets retrieved from table expressions.</a:t>
            </a:r>
          </a:p>
          <a:p>
            <a:pPr lvl="1" eaLnBrk="1" hangingPunct="1">
              <a:buFontTx/>
              <a:buBlip>
                <a:blip r:embed="rId4"/>
              </a:buBlip>
            </a:pPr>
            <a:endParaRPr lang="en-US" sz="18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213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27584" y="1628800"/>
            <a:ext cx="7313613" cy="4570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Blip>
                <a:blip r:embed="rId3"/>
              </a:buBlip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There are two types of APPLY operators supported by SQL Server. These are:</a:t>
            </a:r>
          </a:p>
          <a:p>
            <a:pPr lvl="2" eaLnBrk="1" hangingPunct="1">
              <a:buFontTx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CROSS APPLY</a:t>
            </a:r>
          </a:p>
          <a:p>
            <a:pPr lvl="2" eaLnBrk="1" hangingPunct="1">
              <a:buFontTx/>
              <a:buBlip>
                <a:blip r:embed="rId3"/>
              </a:buBlip>
            </a:pPr>
            <a:r>
              <a:rPr lang="en-US" sz="16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OUTER APPLY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CROSS APPLY operator returns only those rows from the outer result set that match with the inner result set.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OUTER APPLY operator returns all rows from the outer result set even if the corresponding row is not found in the inner result set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  <a:p>
            <a:pPr lvl="1" eaLnBrk="1" hangingPunct="1">
              <a:buFontTx/>
              <a:buBlip>
                <a:blip r:embed="rId3"/>
              </a:buBlip>
            </a:pPr>
            <a:endParaRPr lang="en-US" sz="2000" dirty="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3"/>
              </a:buBlip>
            </a:pPr>
            <a:endParaRPr lang="en-US" sz="1800" dirty="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</a:rPr>
              <a:t>Summary (Contd.)</a:t>
            </a:r>
          </a:p>
        </p:txBody>
      </p:sp>
    </p:spTree>
    <p:extLst>
      <p:ext uri="{BB962C8B-B14F-4D97-AF65-F5344CB8AC3E}">
        <p14:creationId xmlns:p14="http://schemas.microsoft.com/office/powerpoint/2010/main" val="34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Subquery: 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an SQL statement that is used within another SQL statement. 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nested inside the WHERE or HAVING clause of the SELECT, INSERT, UPDATE, and DELETE statements.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EmployeeDetails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WHERE Designation = (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Designation FROM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EmployeeDetails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EmpName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'John'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Querying Data by Using </a:t>
            </a:r>
            <a:r>
              <a:rPr lang="en-US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 (Contd.)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667000" y="4343400"/>
            <a:ext cx="4876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Represents the subquery and is called an inner query.</a:t>
            </a:r>
          </a:p>
        </p:txBody>
      </p:sp>
    </p:spTree>
    <p:extLst>
      <p:ext uri="{BB962C8B-B14F-4D97-AF65-F5344CB8AC3E}">
        <p14:creationId xmlns:p14="http://schemas.microsoft.com/office/powerpoint/2010/main" val="15572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following figure displays the 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output of the preceding query.</a:t>
            </a: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/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3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3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Querying Data by Using </a:t>
            </a:r>
            <a:r>
              <a:rPr lang="en-US" b="1" dirty="0" err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Subqueries</a:t>
            </a: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 (Contd.)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4197350" cy="71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876300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You can specify different kinds of conditions on subqueries by using the following keywords:</a:t>
            </a:r>
          </a:p>
          <a:p>
            <a:pPr lvl="1" defTabSz="876300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IN</a:t>
            </a:r>
          </a:p>
          <a:p>
            <a:pPr lvl="1" defTabSz="876300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EXISTS</a:t>
            </a:r>
          </a:p>
          <a:p>
            <a:pPr lvl="1" defTabSz="876300">
              <a:buFontTx/>
              <a:buNone/>
              <a:defRPr/>
            </a:pPr>
            <a:endParaRPr lang="en-IN" sz="1800" dirty="0" smtClean="0">
              <a:solidFill>
                <a:schemeClr val="accent2"/>
              </a:solidFill>
              <a:latin typeface="Arial" pitchFamily="34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IN and EXISTS Keywords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defTabSz="876300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IN keyword:</a:t>
            </a:r>
          </a:p>
          <a:p>
            <a:pPr lvl="1" defTabSz="876300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Is used to retrieve rows in a subquery based on the match of values given in a list.</a:t>
            </a:r>
          </a:p>
          <a:p>
            <a:pPr lvl="1" defTabSz="876300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Syntax:</a:t>
            </a:r>
          </a:p>
          <a:p>
            <a:pPr lvl="2" defTabSz="876300">
              <a:buFontTx/>
              <a:buNone/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</a:rPr>
              <a:t>SELECT column, column [,column]		    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</a:rPr>
              <a:t>table_name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</a:rPr>
              <a:t> 				    WHERE column [ NOT ] IN 				( SELECT column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</a:rPr>
              <a:t>table_name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</a:rPr>
              <a:t> [WHERE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</a:rPr>
              <a:t>conditional_expression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</a:rPr>
              <a:t>] )</a:t>
            </a:r>
            <a:endParaRPr lang="en-IN" sz="16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defTabSz="876300">
              <a:buFontTx/>
              <a:buBlip>
                <a:blip r:embed="rId4"/>
              </a:buBlip>
              <a:defRPr/>
            </a:pPr>
            <a:r>
              <a:rPr lang="en-IN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 lvl="2" defTabSz="876300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</a:rPr>
              <a:t>SELECT EmployeeID 				     FROM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</a:rPr>
              <a:t>HumanResources.EmployeeAddress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</a:rPr>
              <a:t> 	    WHERE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</a:rPr>
              <a:t>AddressID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</a:rPr>
              <a:t> IN (SELECT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</a:rPr>
              <a:t>AddressID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</a:rPr>
              <a:t> FROM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</a:rPr>
              <a:t>Person.Address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</a:rPr>
              <a:t> WHERE City = 'Bothell')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3" defTabSz="876300">
              <a:buFontTx/>
              <a:buNone/>
              <a:defRPr/>
            </a:pPr>
            <a:endParaRPr lang="en-IN" sz="16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IN and EXISTS Keywords (Contd.)</a:t>
            </a:r>
            <a:endParaRPr lang="en-GB" b="1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876300">
              <a:buFontTx/>
              <a:buBlip>
                <a:blip r:embed="rId3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The 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following figure displays the 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output of the preceding query.</a:t>
            </a: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IN and EXISTS Keywords (Contd.)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0" y="5257800"/>
            <a:ext cx="541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Retrieves the EmployeeID attribute of all the employees, who live in Bothell, from the EmployeeAddress table.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2206625"/>
            <a:ext cx="2605087" cy="282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45013" y="2435225"/>
            <a:ext cx="533400" cy="2590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49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defTabSz="876300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EXISTS keyword:</a:t>
            </a:r>
          </a:p>
          <a:p>
            <a:pPr lvl="1" defTabSz="876300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Is used to check the existence of the data and returns true or false.</a:t>
            </a:r>
          </a:p>
          <a:p>
            <a:pPr lvl="1" defTabSz="876300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Syntax:</a:t>
            </a:r>
          </a:p>
          <a:p>
            <a:pPr lvl="2">
              <a:buFontTx/>
              <a:buNone/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column, column [,column] 		 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				 WHERE EXISTS ( SELECT column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 WHERE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conditional_expression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)</a:t>
            </a:r>
            <a:endParaRPr lang="en-IN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 defTabSz="876300">
              <a:buFontTx/>
              <a:buBlip>
                <a:blip r:embed="rId4"/>
              </a:buBlip>
              <a:defRPr/>
            </a:pPr>
            <a:r>
              <a:rPr lang="en-IN" sz="18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EmployeeID, Title 			  FROM HumanResources.Employee 		 WHERE EXISTS (SELECT *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HumanResources.EmployeeDepartmentHistory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WHERE EmployeeID =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HumanResources.Employee.EmployeeID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4)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Using the IN and EXISTS Keywords (Contd.)</a:t>
            </a:r>
            <a:endParaRPr lang="en-GB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</TotalTime>
  <Words>3681</Words>
  <Application>Microsoft Office PowerPoint</Application>
  <PresentationFormat>On-screen Show (4:3)</PresentationFormat>
  <Paragraphs>408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Samatha</dc:creator>
  <cp:lastModifiedBy>P.Samatha Ramakrishna</cp:lastModifiedBy>
  <cp:revision>6</cp:revision>
  <dcterms:created xsi:type="dcterms:W3CDTF">2015-10-16T00:32:45Z</dcterms:created>
  <dcterms:modified xsi:type="dcterms:W3CDTF">2019-08-20T04:46:57Z</dcterms:modified>
</cp:coreProperties>
</file>