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1611E3-3B85-4163-A52B-1B2C9051C1E5}" type="datetimeFigureOut">
              <a:rPr lang="en-IN" smtClean="0"/>
              <a:t>23-11-2016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9F73C6-B41A-4FCB-A8A5-718FC751956A}" type="slidenum">
              <a:rPr lang="en-IN" smtClean="0"/>
              <a:t>‹#›</a:t>
            </a:fld>
            <a:endParaRPr lang="en-IN"/>
          </a:p>
        </p:txBody>
      </p:sp>
    </p:spTree>
    <p:extLst>
      <p:ext uri="{BB962C8B-B14F-4D97-AF65-F5344CB8AC3E}">
        <p14:creationId xmlns:p14="http://schemas.microsoft.com/office/powerpoint/2010/main" val="384535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E71F121-0BA5-4C7A-8547-C5636B16EEEB}" type="slidenum">
              <a:rPr lang="en-US" sz="1200" smtClean="0"/>
              <a:pPr eaLnBrk="1" hangingPunct="1"/>
              <a:t>2</a:t>
            </a:fld>
            <a:endParaRPr 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D53E0F2-C809-421C-829E-EF085B2A7A27}" type="slidenum">
              <a:rPr lang="en-US" sz="1200" smtClean="0"/>
              <a:pPr eaLnBrk="1" hangingPunct="1"/>
              <a:t>11</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82902285-2CF7-408A-98FC-21F369EC97D6}" type="slidenum">
              <a:rPr lang="en-US" sz="1200"/>
              <a:pPr algn="r" eaLnBrk="1" hangingPunct="1"/>
              <a:t>14</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D1852F7F-AB23-4781-A268-45A88250047E}" type="slidenum">
              <a:rPr lang="en-US" sz="1200"/>
              <a:pPr algn="r" eaLnBrk="1" hangingPunct="1"/>
              <a:t>19</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106738CC-1B9C-4B4E-A838-7A7005282E15}" type="slidenum">
              <a:rPr lang="en-US" sz="1200"/>
              <a:pPr algn="r" eaLnBrk="1" hangingPunct="1"/>
              <a:t>21</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70B6E039-D4A1-4B65-95F6-568F6F863BC4}" type="slidenum">
              <a:rPr lang="en-US" sz="1200"/>
              <a:pPr algn="r" eaLnBrk="1" hangingPunct="1"/>
              <a:t>22</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58F248AD-C292-4B97-A4F5-9DB5365B52D8}" type="slidenum">
              <a:rPr lang="en-US" sz="1200"/>
              <a:pPr algn="r" eaLnBrk="1" hangingPunct="1"/>
              <a:t>23</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84D35E57-0215-4D88-862C-88ACB96F92EA}" type="slidenum">
              <a:rPr lang="en-US" sz="1200"/>
              <a:pPr algn="r" eaLnBrk="1" hangingPunct="1"/>
              <a:t>24</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5ADB572-9F79-4DF4-9FA2-CA54EF9512E6}" type="slidenum">
              <a:rPr lang="en-US" sz="1200" smtClean="0"/>
              <a:pPr eaLnBrk="1" hangingPunct="1"/>
              <a:t>25</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DE84AFF-D366-4E43-9386-ECA0F4DEE4C8}" type="slidenum">
              <a:rPr lang="en-US" sz="1200" smtClean="0"/>
              <a:pPr eaLnBrk="1" hangingPunct="1"/>
              <a:t>3</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29213EE1-7AD1-437A-8DAF-28F1075F65B6}" type="slidenum">
              <a:rPr lang="en-US" sz="1200" smtClean="0"/>
              <a:pPr eaLnBrk="1" hangingPunct="1"/>
              <a:t>4</a:t>
            </a:fld>
            <a:endParaRPr 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E47B8EC-4690-4F45-8B89-2BFA47FC3F17}" type="slidenum">
              <a:rPr lang="en-US" sz="1200" smtClean="0"/>
              <a:pPr eaLnBrk="1" hangingPunct="1"/>
              <a:t>5</a:t>
            </a:fld>
            <a:endParaRPr 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19DCCC7-E4D3-4592-BDD8-5907A589111F}" type="slidenum">
              <a:rPr lang="en-US" sz="1200" smtClean="0"/>
              <a:pPr eaLnBrk="1" hangingPunct="1"/>
              <a:t>6</a:t>
            </a:fld>
            <a:endParaRPr 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2AA195C-1E29-419C-B206-F589D75A59DF}" type="slidenum">
              <a:rPr lang="en-US" sz="1200" smtClean="0"/>
              <a:pPr eaLnBrk="1" hangingPunct="1"/>
              <a:t>7</a:t>
            </a:fld>
            <a:endParaRPr lang="en-US"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8BAE9B4D-59DF-4E06-9B66-9D79493E5141}" type="slidenum">
              <a:rPr lang="en-US" sz="1200" smtClean="0"/>
              <a:pPr eaLnBrk="1" hangingPunct="1"/>
              <a:t>8</a:t>
            </a:fld>
            <a:endParaRPr 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CAAC0B32-82E9-4DA5-846A-92D00B8F9786}" type="slidenum">
              <a:rPr lang="en-US" sz="1200" smtClean="0"/>
              <a:pPr eaLnBrk="1" hangingPunct="1"/>
              <a:t>9</a:t>
            </a:fld>
            <a:endParaRPr lang="en-US"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22EED98-5AB7-4455-B117-EEC5386E8D13}" type="slidenum">
              <a:rPr lang="en-US" sz="1200" smtClean="0"/>
              <a:pPr eaLnBrk="1" hangingPunct="1"/>
              <a:t>10</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324618F-68AF-469E-9FA7-814A4CC1AF13}" type="datetimeFigureOut">
              <a:rPr lang="en-IN" smtClean="0"/>
              <a:t>23-11-2016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5ABA386-1023-43B3-AED9-8CB422BC59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24618F-68AF-469E-9FA7-814A4CC1AF13}" type="datetimeFigureOut">
              <a:rPr lang="en-IN" smtClean="0"/>
              <a:t>23-11-2016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5ABA386-1023-43B3-AED9-8CB422BC59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24618F-68AF-469E-9FA7-814A4CC1AF13}" type="datetimeFigureOut">
              <a:rPr lang="en-IN" smtClean="0"/>
              <a:t>23-11-2016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5ABA386-1023-43B3-AED9-8CB422BC59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24618F-68AF-469E-9FA7-814A4CC1AF13}" type="datetimeFigureOut">
              <a:rPr lang="en-IN" smtClean="0"/>
              <a:t>23-11-2016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5ABA386-1023-43B3-AED9-8CB422BC59F6}"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324618F-68AF-469E-9FA7-814A4CC1AF13}" type="datetimeFigureOut">
              <a:rPr lang="en-IN" smtClean="0"/>
              <a:t>23-11-2016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5ABA386-1023-43B3-AED9-8CB422BC59F6}"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24618F-68AF-469E-9FA7-814A4CC1AF13}" type="datetimeFigureOut">
              <a:rPr lang="en-IN" smtClean="0"/>
              <a:t>23-11-2016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5ABA386-1023-43B3-AED9-8CB422BC59F6}"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324618F-68AF-469E-9FA7-814A4CC1AF13}" type="datetimeFigureOut">
              <a:rPr lang="en-IN" smtClean="0"/>
              <a:t>23-11-2016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5ABA386-1023-43B3-AED9-8CB422BC59F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324618F-68AF-469E-9FA7-814A4CC1AF13}" type="datetimeFigureOut">
              <a:rPr lang="en-IN" smtClean="0"/>
              <a:t>23-11-2016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5ABA386-1023-43B3-AED9-8CB422BC59F6}"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324618F-68AF-469E-9FA7-814A4CC1AF13}" type="datetimeFigureOut">
              <a:rPr lang="en-IN" smtClean="0"/>
              <a:t>23-11-2016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5ABA386-1023-43B3-AED9-8CB422BC59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324618F-68AF-469E-9FA7-814A4CC1AF13}" type="datetimeFigureOut">
              <a:rPr lang="en-IN" smtClean="0"/>
              <a:t>23-11-2016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5ABA386-1023-43B3-AED9-8CB422BC59F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324618F-68AF-469E-9FA7-814A4CC1AF13}" type="datetimeFigureOut">
              <a:rPr lang="en-IN" smtClean="0"/>
              <a:t>23-11-2016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5ABA386-1023-43B3-AED9-8CB422BC59F6}"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324618F-68AF-469E-9FA7-814A4CC1AF13}" type="datetimeFigureOut">
              <a:rPr lang="en-IN" smtClean="0"/>
              <a:t>23-11-2016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5ABA386-1023-43B3-AED9-8CB422BC59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In this session, you will learn to:</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Query data by using subqueries</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Manage result sets </a:t>
            </a:r>
          </a:p>
          <a:p>
            <a:pPr lvl="1" eaLnBrk="1" hangingPunct="1">
              <a:spcBef>
                <a:spcPct val="20000"/>
              </a:spcBef>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205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Objectives</a:t>
            </a:r>
          </a:p>
        </p:txBody>
      </p:sp>
    </p:spTree>
    <p:extLst>
      <p:ext uri="{BB962C8B-B14F-4D97-AF65-F5344CB8AC3E}">
        <p14:creationId xmlns:p14="http://schemas.microsoft.com/office/powerpoint/2010/main" val="2392129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5240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The INTERSECT operator:</a:t>
            </a:r>
          </a:p>
          <a:p>
            <a:pPr lvl="1">
              <a:buFontTx/>
              <a:buBlip>
                <a:blip r:embed="rId4"/>
              </a:buBlip>
              <a:defRPr/>
            </a:pPr>
            <a:r>
              <a:rPr lang="en-US" sz="1800" kern="1200" dirty="0" smtClean="0">
                <a:solidFill>
                  <a:schemeClr val="accent2"/>
                </a:solidFill>
                <a:latin typeface="Arial" charset="0"/>
                <a:ea typeface="+mn-ea"/>
                <a:cs typeface="Times New Roman" pitchFamily="18" charset="0"/>
              </a:rPr>
              <a:t>Returns the common rows after comparing two result sets. If the common rows are not found, then NULL value is returned.</a:t>
            </a:r>
          </a:p>
          <a:p>
            <a:pPr lvl="1">
              <a:buFontTx/>
              <a:buBlip>
                <a:blip r:embed="rId4"/>
              </a:buBlip>
              <a:defRPr/>
            </a:pPr>
            <a:r>
              <a:rPr lang="en-US" sz="1800" kern="1200" dirty="0" smtClean="0">
                <a:solidFill>
                  <a:schemeClr val="accent2"/>
                </a:solidFill>
                <a:latin typeface="Arial" charset="0"/>
                <a:ea typeface="+mn-ea"/>
                <a:cs typeface="Times New Roman" pitchFamily="18" charset="0"/>
              </a:rPr>
              <a:t> For example:</a:t>
            </a:r>
          </a:p>
          <a:p>
            <a:pPr lvl="1" eaLnBrk="1" hangingPunct="1">
              <a:buFontTx/>
              <a:buNone/>
              <a:defRPr/>
            </a:pPr>
            <a:r>
              <a:rPr lang="en-US" sz="1600" dirty="0" smtClean="0">
                <a:solidFill>
                  <a:schemeClr val="accent2"/>
                </a:solidFill>
                <a:latin typeface="Courier New" pitchFamily="49" charset="0"/>
                <a:cs typeface="Courier New" pitchFamily="49" charset="0"/>
              </a:rPr>
              <a:t>	  SELECT </a:t>
            </a:r>
            <a:r>
              <a:rPr lang="en-US" sz="1600" dirty="0" err="1" smtClean="0">
                <a:solidFill>
                  <a:schemeClr val="accent2"/>
                </a:solidFill>
                <a:latin typeface="Courier New" pitchFamily="49" charset="0"/>
                <a:cs typeface="Courier New" pitchFamily="49" charset="0"/>
              </a:rPr>
              <a:t>Customer_name</a:t>
            </a:r>
            <a:r>
              <a:rPr lang="en-US" sz="1600" dirty="0" smtClean="0">
                <a:solidFill>
                  <a:schemeClr val="accent2"/>
                </a:solidFill>
                <a:latin typeface="Courier New" pitchFamily="49" charset="0"/>
                <a:cs typeface="Courier New" pitchFamily="49" charset="0"/>
              </a:rPr>
              <a:t> FROM Depositor </a:t>
            </a:r>
          </a:p>
          <a:p>
            <a:pPr lvl="1" eaLnBrk="1" hangingPunct="1">
              <a:buFontTx/>
              <a:buNone/>
              <a:defRPr/>
            </a:pPr>
            <a:r>
              <a:rPr lang="en-US" sz="1600" dirty="0" smtClean="0">
                <a:solidFill>
                  <a:schemeClr val="accent2"/>
                </a:solidFill>
                <a:latin typeface="Courier New" pitchFamily="49" charset="0"/>
                <a:cs typeface="Courier New" pitchFamily="49" charset="0"/>
              </a:rPr>
              <a:t>	  INTERSECT </a:t>
            </a:r>
          </a:p>
          <a:p>
            <a:pPr lvl="1" eaLnBrk="1" hangingPunct="1">
              <a:buFontTx/>
              <a:buNone/>
              <a:defRPr/>
            </a:pPr>
            <a:r>
              <a:rPr lang="en-US" sz="1600" dirty="0" smtClean="0">
                <a:solidFill>
                  <a:schemeClr val="accent2"/>
                </a:solidFill>
                <a:latin typeface="Courier New" pitchFamily="49" charset="0"/>
                <a:cs typeface="Courier New" pitchFamily="49" charset="0"/>
              </a:rPr>
              <a:t>	  SELECT </a:t>
            </a:r>
            <a:r>
              <a:rPr lang="en-US" sz="1600" dirty="0" err="1" smtClean="0">
                <a:solidFill>
                  <a:schemeClr val="accent2"/>
                </a:solidFill>
                <a:latin typeface="Courier New" pitchFamily="49" charset="0"/>
                <a:cs typeface="Courier New" pitchFamily="49" charset="0"/>
              </a:rPr>
              <a:t>Customer_name</a:t>
            </a:r>
            <a:r>
              <a:rPr lang="en-US" sz="1600" dirty="0" smtClean="0">
                <a:solidFill>
                  <a:schemeClr val="accent2"/>
                </a:solidFill>
                <a:latin typeface="Courier New" pitchFamily="49" charset="0"/>
                <a:cs typeface="Courier New" pitchFamily="49" charset="0"/>
              </a:rPr>
              <a:t> FROM Borrower</a:t>
            </a:r>
          </a:p>
        </p:txBody>
      </p:sp>
      <p:sp>
        <p:nvSpPr>
          <p:cNvPr id="1126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Combining Result Sets (Contd.)</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1873120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5240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The following figure displays the output of the preceding query.</a:t>
            </a:r>
          </a:p>
        </p:txBody>
      </p:sp>
      <p:sp>
        <p:nvSpPr>
          <p:cNvPr id="12291"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Combining Result Sets (Contd.)</a:t>
            </a:r>
            <a:endParaRPr lang="en-GB" b="1">
              <a:solidFill>
                <a:srgbClr val="FF0000"/>
              </a:solidFill>
              <a:latin typeface="Tahoma" pitchFamily="34" charset="0"/>
              <a:cs typeface="Times New Roman" pitchFamily="18" charset="0"/>
            </a:endParaRPr>
          </a:p>
        </p:txBody>
      </p:sp>
      <p:pic>
        <p:nvPicPr>
          <p:cNvPr id="12292" name="Picture 2"/>
          <p:cNvPicPr>
            <a:picLocks noChangeAspect="1" noChangeArrowheads="1"/>
          </p:cNvPicPr>
          <p:nvPr/>
        </p:nvPicPr>
        <p:blipFill>
          <a:blip r:embed="rId4">
            <a:extLst>
              <a:ext uri="{28A0092B-C50C-407E-A947-70E740481C1C}">
                <a14:useLocalDpi xmlns:a14="http://schemas.microsoft.com/office/drawing/2010/main" val="0"/>
              </a:ext>
            </a:extLst>
          </a:blip>
          <a:srcRect r="32990" b="18356"/>
          <a:stretch>
            <a:fillRect/>
          </a:stretch>
        </p:blipFill>
        <p:spPr bwMode="auto">
          <a:xfrm>
            <a:off x="4038600" y="2667000"/>
            <a:ext cx="22860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3"/>
          <p:cNvSpPr txBox="1">
            <a:spLocks noChangeArrowheads="1"/>
          </p:cNvSpPr>
          <p:nvPr/>
        </p:nvSpPr>
        <p:spPr bwMode="auto">
          <a:xfrm flipH="1">
            <a:off x="3352800" y="4352925"/>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the name of those customer who are depositors and taken loan from the bank as well.</a:t>
            </a:r>
          </a:p>
        </p:txBody>
      </p:sp>
    </p:spTree>
    <p:extLst>
      <p:ext uri="{BB962C8B-B14F-4D97-AF65-F5344CB8AC3E}">
        <p14:creationId xmlns:p14="http://schemas.microsoft.com/office/powerpoint/2010/main" val="4216962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342900" indent="-34290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The result sets returned after executing the queries are known as temporary result sets. </a:t>
            </a: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2"/>
              </a:buBlip>
            </a:pPr>
            <a:r>
              <a:rPr lang="en-US">
                <a:solidFill>
                  <a:schemeClr val="accent2"/>
                </a:solidFill>
                <a:latin typeface="Arial" pitchFamily="34" charset="0"/>
                <a:cs typeface="Times New Roman" pitchFamily="18" charset="0"/>
              </a:rPr>
              <a:t>The temporary result sets are not stored in the database and remain in the memory till the execution of the query. </a:t>
            </a:r>
          </a:p>
          <a:p>
            <a:pPr lvl="1" eaLnBrk="1" hangingPunct="1">
              <a:spcBef>
                <a:spcPct val="20000"/>
              </a:spcBef>
              <a:buFontTx/>
              <a:buBlip>
                <a:blip r:embed="rId2"/>
              </a:buBlip>
            </a:pPr>
            <a:r>
              <a:rPr lang="en-US">
                <a:solidFill>
                  <a:schemeClr val="accent2"/>
                </a:solidFill>
                <a:latin typeface="Arial" pitchFamily="34" charset="0"/>
                <a:cs typeface="Times New Roman" pitchFamily="18" charset="0"/>
              </a:rPr>
              <a:t>After the execution of the query, the table containing the temporary result set is automatically dropped.</a:t>
            </a:r>
          </a:p>
          <a:p>
            <a:pPr eaLnBrk="1" hangingPunct="1">
              <a:spcBef>
                <a:spcPct val="20000"/>
              </a:spcBef>
              <a:buFontTx/>
              <a:buBlip>
                <a:blip r:embed="rId2"/>
              </a:buBlip>
            </a:pPr>
            <a:r>
              <a:rPr lang="en-GB">
                <a:solidFill>
                  <a:schemeClr val="accent2"/>
                </a:solidFill>
                <a:latin typeface="Arial" pitchFamily="34" charset="0"/>
                <a:cs typeface="Times New Roman" pitchFamily="18" charset="0"/>
              </a:rPr>
              <a:t>SQL Server allows you to access the temporary result sets by using CTEs. </a:t>
            </a:r>
            <a:endParaRPr lang="en-US">
              <a:solidFill>
                <a:schemeClr val="accent2"/>
              </a:solidFill>
              <a:latin typeface="Arial" pitchFamily="34" charset="0"/>
              <a:cs typeface="Times New Roman" pitchFamily="18" charset="0"/>
            </a:endParaRPr>
          </a:p>
          <a:p>
            <a:pPr eaLnBrk="1" hangingPunct="1">
              <a:spcBef>
                <a:spcPct val="20000"/>
              </a:spcBef>
              <a:buFontTx/>
              <a:buBlip>
                <a:blip r:embed="rId2"/>
              </a:buBlip>
            </a:pPr>
            <a:r>
              <a:rPr lang="en-GB">
                <a:solidFill>
                  <a:schemeClr val="accent2"/>
                </a:solidFill>
                <a:latin typeface="Arial" pitchFamily="34" charset="0"/>
                <a:cs typeface="Times New Roman" pitchFamily="18" charset="0"/>
              </a:rPr>
              <a:t>A CTE is used to create a temporary named result set. It is defined within the execution scope of a single SQL statement.</a:t>
            </a:r>
            <a:endParaRPr lang="en-US">
              <a:solidFill>
                <a:schemeClr val="accent2"/>
              </a:solidFill>
              <a:latin typeface="Arial" pitchFamily="34" charset="0"/>
              <a:cs typeface="Times New Roman" pitchFamily="18" charset="0"/>
            </a:endParaRPr>
          </a:p>
          <a:p>
            <a:pPr eaLnBrk="1" hangingPunct="1">
              <a:spcBef>
                <a:spcPct val="20000"/>
              </a:spcBef>
            </a:pPr>
            <a:endParaRPr lang="en-US" sz="1800">
              <a:solidFill>
                <a:schemeClr val="accent2"/>
              </a:solidFill>
              <a:latin typeface="Arial" pitchFamily="34" charset="0"/>
              <a:cs typeface="Times New Roman" pitchFamily="18" charset="0"/>
            </a:endParaRPr>
          </a:p>
        </p:txBody>
      </p:sp>
      <p:sp>
        <p:nvSpPr>
          <p:cNvPr id="1331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Working with Temporary Result Sets</a:t>
            </a:r>
          </a:p>
        </p:txBody>
      </p:sp>
    </p:spTree>
    <p:extLst>
      <p:ext uri="{BB962C8B-B14F-4D97-AF65-F5344CB8AC3E}">
        <p14:creationId xmlns:p14="http://schemas.microsoft.com/office/powerpoint/2010/main" val="1620510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ChangeArrowheads="1"/>
          </p:cNvSpPr>
          <p:nvPr/>
        </p:nvSpPr>
        <p:spPr bwMode="auto">
          <a:xfrm>
            <a:off x="1525588" y="1600200"/>
            <a:ext cx="73152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GB">
                <a:solidFill>
                  <a:schemeClr val="accent2"/>
                </a:solidFill>
                <a:latin typeface="Arial" pitchFamily="34" charset="0"/>
                <a:cs typeface="Times New Roman" pitchFamily="18" charset="0"/>
              </a:rPr>
              <a:t>The syntax of CTE is:</a:t>
            </a:r>
            <a:endParaRPr lang="en-US">
              <a:solidFill>
                <a:schemeClr val="accent2"/>
              </a:solidFill>
              <a:latin typeface="Arial" pitchFamily="34" charset="0"/>
              <a:cs typeface="Times New Roman" pitchFamily="18" charset="0"/>
            </a:endParaRPr>
          </a:p>
          <a:p>
            <a:pPr eaLnBrk="1" hangingPunct="1">
              <a:spcBef>
                <a:spcPct val="20000"/>
              </a:spcBef>
            </a:pPr>
            <a:r>
              <a:rPr lang="en-GB" sz="1600">
                <a:solidFill>
                  <a:schemeClr val="accent2"/>
                </a:solidFill>
                <a:latin typeface="Courier New" pitchFamily="49" charset="0"/>
                <a:cs typeface="Courier New" pitchFamily="49" charset="0"/>
              </a:rPr>
              <a:t>	   WITH expression_name [(column_name1 [,...n] )]</a:t>
            </a:r>
            <a:endParaRPr lang="en-US" sz="1600">
              <a:solidFill>
                <a:schemeClr val="accent2"/>
              </a:solidFill>
              <a:latin typeface="Courier New" pitchFamily="49" charset="0"/>
              <a:cs typeface="Courier New" pitchFamily="49" charset="0"/>
            </a:endParaRPr>
          </a:p>
          <a:p>
            <a:pPr eaLnBrk="1" hangingPunct="1">
              <a:spcBef>
                <a:spcPct val="20000"/>
              </a:spcBef>
            </a:pPr>
            <a:r>
              <a:rPr lang="en-GB" sz="1600">
                <a:solidFill>
                  <a:schemeClr val="accent2"/>
                </a:solidFill>
                <a:latin typeface="Courier New" pitchFamily="49" charset="0"/>
                <a:cs typeface="Courier New" pitchFamily="49" charset="0"/>
              </a:rPr>
              <a:t>	   AS</a:t>
            </a:r>
            <a:endParaRPr lang="en-US" sz="1600">
              <a:solidFill>
                <a:schemeClr val="accent2"/>
              </a:solidFill>
              <a:latin typeface="Courier New" pitchFamily="49" charset="0"/>
              <a:cs typeface="Courier New" pitchFamily="49" charset="0"/>
            </a:endParaRPr>
          </a:p>
          <a:p>
            <a:pPr eaLnBrk="1" hangingPunct="1">
              <a:spcBef>
                <a:spcPct val="20000"/>
              </a:spcBef>
            </a:pPr>
            <a:r>
              <a:rPr lang="en-GB" sz="1600">
                <a:solidFill>
                  <a:schemeClr val="accent2"/>
                </a:solidFill>
                <a:latin typeface="Courier New" pitchFamily="49" charset="0"/>
                <a:cs typeface="Courier New" pitchFamily="49" charset="0"/>
              </a:rPr>
              <a:t>	   CTE_Query_defnition)</a:t>
            </a:r>
          </a:p>
          <a:p>
            <a:pPr eaLnBrk="1" hangingPunct="1">
              <a:spcBef>
                <a:spcPct val="20000"/>
              </a:spcBef>
              <a:buFontTx/>
              <a:buBlip>
                <a:blip r:embed="rId2"/>
              </a:buBlip>
            </a:pPr>
            <a:r>
              <a:rPr lang="en-GB">
                <a:solidFill>
                  <a:schemeClr val="accent2"/>
                </a:solidFill>
                <a:latin typeface="Arial" pitchFamily="34" charset="0"/>
                <a:cs typeface="Times New Roman" pitchFamily="18" charset="0"/>
              </a:rPr>
              <a:t>For example:</a:t>
            </a:r>
            <a:endParaRPr lang="en-US">
              <a:solidFill>
                <a:schemeClr val="accent2"/>
              </a:solidFill>
              <a:latin typeface="Arial" pitchFamily="34" charset="0"/>
              <a:cs typeface="Times New Roman" pitchFamily="18" charset="0"/>
            </a:endParaRPr>
          </a:p>
          <a:p>
            <a:pPr eaLnBrk="1" hangingPunct="1">
              <a:spcBef>
                <a:spcPct val="20000"/>
              </a:spcBef>
            </a:pPr>
            <a:r>
              <a:rPr lang="en-GB" sz="1600">
                <a:solidFill>
                  <a:schemeClr val="accent2"/>
                </a:solidFill>
                <a:latin typeface="Courier New" pitchFamily="49" charset="0"/>
                <a:cs typeface="Courier New" pitchFamily="49" charset="0"/>
              </a:rPr>
              <a:t>	   WITH RateCTE(Rate)</a:t>
            </a:r>
            <a:endParaRPr lang="en-US" sz="1600">
              <a:solidFill>
                <a:schemeClr val="accent2"/>
              </a:solidFill>
              <a:latin typeface="Courier New" pitchFamily="49" charset="0"/>
              <a:cs typeface="Courier New" pitchFamily="49" charset="0"/>
            </a:endParaRPr>
          </a:p>
          <a:p>
            <a:pPr eaLnBrk="1" hangingPunct="1">
              <a:spcBef>
                <a:spcPct val="20000"/>
              </a:spcBef>
            </a:pPr>
            <a:r>
              <a:rPr lang="en-GB" sz="1600">
                <a:solidFill>
                  <a:schemeClr val="accent2"/>
                </a:solidFill>
                <a:latin typeface="Courier New" pitchFamily="49" charset="0"/>
                <a:cs typeface="Courier New" pitchFamily="49" charset="0"/>
              </a:rPr>
              <a:t>	   AS</a:t>
            </a:r>
            <a:endParaRPr lang="en-US" sz="1600">
              <a:solidFill>
                <a:schemeClr val="accent2"/>
              </a:solidFill>
              <a:latin typeface="Courier New" pitchFamily="49" charset="0"/>
              <a:cs typeface="Courier New" pitchFamily="49" charset="0"/>
            </a:endParaRPr>
          </a:p>
          <a:p>
            <a:pPr eaLnBrk="1" hangingPunct="1">
              <a:spcBef>
                <a:spcPct val="20000"/>
              </a:spcBef>
            </a:pPr>
            <a:r>
              <a:rPr lang="en-GB" sz="1600">
                <a:solidFill>
                  <a:schemeClr val="accent2"/>
                </a:solidFill>
                <a:latin typeface="Courier New" pitchFamily="49" charset="0"/>
                <a:cs typeface="Courier New" pitchFamily="49" charset="0"/>
              </a:rPr>
              <a:t>	   (</a:t>
            </a:r>
            <a:endParaRPr lang="en-US" sz="1600">
              <a:solidFill>
                <a:schemeClr val="accent2"/>
              </a:solidFill>
              <a:latin typeface="Courier New" pitchFamily="49" charset="0"/>
              <a:cs typeface="Courier New" pitchFamily="49" charset="0"/>
            </a:endParaRPr>
          </a:p>
          <a:p>
            <a:pPr eaLnBrk="1" hangingPunct="1">
              <a:spcBef>
                <a:spcPct val="20000"/>
              </a:spcBef>
            </a:pPr>
            <a:r>
              <a:rPr lang="en-GB" sz="1600">
                <a:solidFill>
                  <a:schemeClr val="accent2"/>
                </a:solidFill>
                <a:latin typeface="Courier New" pitchFamily="49" charset="0"/>
                <a:cs typeface="Courier New" pitchFamily="49" charset="0"/>
              </a:rPr>
              <a:t>	   SELECT TOP 10 Rate = Rate FROM</a:t>
            </a:r>
          </a:p>
          <a:p>
            <a:pPr eaLnBrk="1" hangingPunct="1">
              <a:spcBef>
                <a:spcPct val="20000"/>
              </a:spcBef>
            </a:pPr>
            <a:r>
              <a:rPr lang="en-GB" sz="1600">
                <a:solidFill>
                  <a:schemeClr val="accent2"/>
                </a:solidFill>
                <a:latin typeface="Courier New" pitchFamily="49" charset="0"/>
                <a:cs typeface="Courier New" pitchFamily="49" charset="0"/>
              </a:rPr>
              <a:t>	   HumanResources.EmployeePayHistory</a:t>
            </a:r>
            <a:endParaRPr lang="en-US" sz="1600">
              <a:solidFill>
                <a:schemeClr val="accent2"/>
              </a:solidFill>
              <a:latin typeface="Courier New" pitchFamily="49" charset="0"/>
              <a:cs typeface="Courier New" pitchFamily="49" charset="0"/>
            </a:endParaRPr>
          </a:p>
          <a:p>
            <a:pPr eaLnBrk="1" hangingPunct="1">
              <a:spcBef>
                <a:spcPct val="20000"/>
              </a:spcBef>
            </a:pPr>
            <a:r>
              <a:rPr lang="en-GB" sz="1600">
                <a:solidFill>
                  <a:schemeClr val="accent2"/>
                </a:solidFill>
                <a:latin typeface="Courier New" pitchFamily="49" charset="0"/>
                <a:cs typeface="Courier New" pitchFamily="49" charset="0"/>
              </a:rPr>
              <a:t>	   )</a:t>
            </a:r>
            <a:endParaRPr lang="en-US" sz="1600">
              <a:solidFill>
                <a:schemeClr val="accent2"/>
              </a:solidFill>
              <a:latin typeface="Courier New" pitchFamily="49" charset="0"/>
              <a:cs typeface="Courier New" pitchFamily="49" charset="0"/>
            </a:endParaRPr>
          </a:p>
          <a:p>
            <a:pPr eaLnBrk="1" hangingPunct="1">
              <a:spcBef>
                <a:spcPct val="20000"/>
              </a:spcBef>
            </a:pPr>
            <a:r>
              <a:rPr lang="en-GB" sz="1600">
                <a:solidFill>
                  <a:schemeClr val="accent2"/>
                </a:solidFill>
                <a:latin typeface="Courier New" pitchFamily="49" charset="0"/>
                <a:cs typeface="Courier New" pitchFamily="49" charset="0"/>
              </a:rPr>
              <a:t>	   SELECT Rate, Max_Rate = (SELECT max(Rate) FROM </a:t>
            </a:r>
          </a:p>
          <a:p>
            <a:pPr eaLnBrk="1" hangingPunct="1">
              <a:spcBef>
                <a:spcPct val="20000"/>
              </a:spcBef>
            </a:pPr>
            <a:r>
              <a:rPr lang="en-GB" sz="1600">
                <a:solidFill>
                  <a:schemeClr val="accent2"/>
                </a:solidFill>
                <a:latin typeface="Courier New" pitchFamily="49" charset="0"/>
                <a:cs typeface="Courier New" pitchFamily="49" charset="0"/>
              </a:rPr>
              <a:t>	   RateCTE) FROM RateCTE</a:t>
            </a:r>
            <a:endParaRPr lang="en-US" sz="1600">
              <a:solidFill>
                <a:schemeClr val="accent2"/>
              </a:solidFill>
              <a:latin typeface="Courier New" pitchFamily="49" charset="0"/>
              <a:cs typeface="Courier New" pitchFamily="49" charset="0"/>
            </a:endParaRPr>
          </a:p>
        </p:txBody>
      </p:sp>
      <p:sp>
        <p:nvSpPr>
          <p:cNvPr id="1433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Working with Temporary Result Sets (Contd.)</a:t>
            </a:r>
          </a:p>
        </p:txBody>
      </p:sp>
    </p:spTree>
    <p:extLst>
      <p:ext uri="{BB962C8B-B14F-4D97-AF65-F5344CB8AC3E}">
        <p14:creationId xmlns:p14="http://schemas.microsoft.com/office/powerpoint/2010/main" val="2005395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1830388" y="1598613"/>
            <a:ext cx="7313612" cy="3963987"/>
          </a:xfrm>
          <a:prstGeom prst="rect">
            <a:avLst/>
          </a:prstGeom>
          <a:solidFill>
            <a:srgbClr val="FFFFFF"/>
          </a:solidFill>
          <a:ln>
            <a:miter lim="800000"/>
            <a:headEnd/>
            <a:tailEnd/>
          </a:ln>
        </p:spPr>
        <p:txBody>
          <a:bodyPr/>
          <a:lstStyle/>
          <a:p>
            <a:pPr marL="342900" lvl="1" indent="-342900" eaLnBrk="1" hangingPunct="1">
              <a:buFontTx/>
              <a:buBlip>
                <a:blip r:embed="rId3"/>
              </a:buBlip>
              <a:defRPr/>
            </a:pPr>
            <a:r>
              <a:rPr lang="en-IN" sz="2000" kern="1200" dirty="0" smtClean="0">
                <a:solidFill>
                  <a:schemeClr val="accent2"/>
                </a:solidFill>
                <a:latin typeface="Arial" charset="0"/>
                <a:ea typeface="+mn-ea"/>
                <a:cs typeface="Times New Roman" pitchFamily="18" charset="0"/>
              </a:rPr>
              <a:t>The following figure displays the output of the preceding query.</a:t>
            </a:r>
            <a:endParaRPr lang="en-US" sz="2000" kern="1200" dirty="0" smtClean="0">
              <a:solidFill>
                <a:schemeClr val="accent2"/>
              </a:solidFill>
              <a:latin typeface="Arial" charset="0"/>
              <a:ea typeface="+mn-ea"/>
              <a:cs typeface="Times New Roman" pitchFamily="18" charset="0"/>
            </a:endParaRPr>
          </a:p>
          <a:p>
            <a:pPr lvl="1" eaLnBrk="1" hangingPunct="1">
              <a:buFontTx/>
              <a:buNone/>
              <a:defRPr/>
            </a:pPr>
            <a:r>
              <a:rPr lang="en-US" sz="2000" dirty="0" smtClean="0">
                <a:solidFill>
                  <a:schemeClr val="accent2"/>
                </a:solidFill>
                <a:latin typeface="Arial" charset="0"/>
                <a:cs typeface="Times New Roman" pitchFamily="18" charset="0"/>
              </a:rPr>
              <a:t/>
            </a:r>
            <a:br>
              <a:rPr lang="en-US" sz="2000" dirty="0" smtClean="0">
                <a:solidFill>
                  <a:schemeClr val="accent2"/>
                </a:solidFill>
                <a:latin typeface="Arial" charset="0"/>
                <a:cs typeface="Times New Roman" pitchFamily="18" charset="0"/>
              </a:rPr>
            </a:br>
            <a:endParaRPr lang="en-US" sz="2000" dirty="0" smtClean="0">
              <a:solidFill>
                <a:schemeClr val="accent2"/>
              </a:solidFill>
              <a:latin typeface="Arial" charset="0"/>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15363" name="Text Box 3"/>
          <p:cNvSpPr txBox="1">
            <a:spLocks noChangeArrowheads="1"/>
          </p:cNvSpPr>
          <p:nvPr/>
        </p:nvSpPr>
        <p:spPr bwMode="auto">
          <a:xfrm>
            <a:off x="152400" y="711200"/>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Working with Temporary Result Sets (Contd.)</a:t>
            </a:r>
          </a:p>
          <a:p>
            <a:pPr eaLnBrk="1" hangingPunct="1">
              <a:spcBef>
                <a:spcPct val="50000"/>
              </a:spcBef>
            </a:pPr>
            <a:endParaRPr lang="en-GB" b="1" dirty="0">
              <a:solidFill>
                <a:srgbClr val="FF0000"/>
              </a:solidFill>
              <a:latin typeface="Tahoma" pitchFamily="34" charset="0"/>
              <a:cs typeface="Times New Roman" pitchFamily="18" charset="0"/>
            </a:endParaRPr>
          </a:p>
        </p:txBody>
      </p:sp>
      <p:pic>
        <p:nvPicPr>
          <p:cNvPr id="1536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125" y="2438400"/>
            <a:ext cx="1870075" cy="2587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596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A recursive CTE references a CTE multiple times in the same query. </a:t>
            </a:r>
          </a:p>
          <a:p>
            <a:pPr eaLnBrk="1" hangingPunct="1">
              <a:spcBef>
                <a:spcPct val="20000"/>
              </a:spcBef>
              <a:buFontTx/>
              <a:buBlip>
                <a:blip r:embed="rId2"/>
              </a:buBlip>
            </a:pPr>
            <a:r>
              <a:rPr lang="en-US">
                <a:solidFill>
                  <a:schemeClr val="accent2"/>
                </a:solidFill>
                <a:latin typeface="Arial" pitchFamily="34" charset="0"/>
                <a:cs typeface="Times New Roman" pitchFamily="18" charset="0"/>
              </a:rPr>
              <a:t>In a recursive CTE, result sets of more than one query are combined to populate the CTE. </a:t>
            </a:r>
          </a:p>
          <a:p>
            <a:pPr eaLnBrk="1" hangingPunct="1">
              <a:spcBef>
                <a:spcPct val="20000"/>
              </a:spcBef>
              <a:buFontTx/>
              <a:buBlip>
                <a:blip r:embed="rId2"/>
              </a:buBlip>
            </a:pPr>
            <a:r>
              <a:rPr lang="en-US">
                <a:solidFill>
                  <a:schemeClr val="accent2"/>
                </a:solidFill>
                <a:latin typeface="Arial" pitchFamily="34" charset="0"/>
                <a:cs typeface="Times New Roman" pitchFamily="18" charset="0"/>
              </a:rPr>
              <a:t>The recursive CTE consists of:</a:t>
            </a: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Anchor query</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Recursive query</a:t>
            </a: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1638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Working with Temporary Result Sets (Contd.)</a:t>
            </a:r>
          </a:p>
        </p:txBody>
      </p:sp>
      <p:sp>
        <p:nvSpPr>
          <p:cNvPr id="4" name="TextBox 3"/>
          <p:cNvSpPr txBox="1">
            <a:spLocks noChangeArrowheads="1"/>
          </p:cNvSpPr>
          <p:nvPr/>
        </p:nvSpPr>
        <p:spPr bwMode="auto">
          <a:xfrm>
            <a:off x="4343400" y="3303588"/>
            <a:ext cx="41148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Includes one or more query expressions joined by the UNION ALL, UNION, EXCEPT, or INTERSECT operators.</a:t>
            </a:r>
          </a:p>
        </p:txBody>
      </p:sp>
      <p:sp>
        <p:nvSpPr>
          <p:cNvPr id="5" name="TextBox 4"/>
          <p:cNvSpPr txBox="1">
            <a:spLocks noChangeArrowheads="1"/>
          </p:cNvSpPr>
          <p:nvPr/>
        </p:nvSpPr>
        <p:spPr bwMode="auto">
          <a:xfrm>
            <a:off x="4343400" y="3657600"/>
            <a:ext cx="4114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Includes one or more query expressions joined by the UNION ALL operator that uses the CTE itself to produce the result.</a:t>
            </a:r>
          </a:p>
        </p:txBody>
      </p:sp>
    </p:spTree>
    <p:extLst>
      <p:ext uri="{BB962C8B-B14F-4D97-AF65-F5344CB8AC3E}">
        <p14:creationId xmlns:p14="http://schemas.microsoft.com/office/powerpoint/2010/main" val="1088169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6146">
                                            <p:txEl>
                                              <p:pRg st="3" end="3"/>
                                            </p:txEl>
                                          </p:spTgt>
                                        </p:tgtEl>
                                        <p:attrNameLst>
                                          <p:attrName>style.color</p:attrName>
                                        </p:attrNameLst>
                                      </p:cBhvr>
                                      <p:to>
                                        <a:srgbClr val="C00000"/>
                                      </p:to>
                                    </p:animClr>
                                  </p:childTnLst>
                                </p:cTn>
                              </p:par>
                              <p:par>
                                <p:cTn id="7" presetID="5" presetClass="entr" presetSubtype="1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checkerboard(across)">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grpId="1" nodeType="clickEffect">
                                  <p:stCondLst>
                                    <p:cond delay="0"/>
                                  </p:stCondLst>
                                  <p:childTnLst>
                                    <p:animEffect transition="out" filter="dissolv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par>
                                <p:cTn id="15" presetID="3" presetClass="emph" presetSubtype="2" fill="hold" nodeType="withEffect">
                                  <p:stCondLst>
                                    <p:cond delay="0"/>
                                  </p:stCondLst>
                                  <p:childTnLst>
                                    <p:animClr clrSpc="rgb" dir="cw">
                                      <p:cBhvr override="childStyle">
                                        <p:cTn id="16" dur="500" fill="hold"/>
                                        <p:tgtEl>
                                          <p:spTgt spid="6146">
                                            <p:txEl>
                                              <p:pRg st="3" end="3"/>
                                            </p:txEl>
                                          </p:spTgt>
                                        </p:tgtEl>
                                        <p:attrNameLst>
                                          <p:attrName>style.color</p:attrName>
                                        </p:attrNameLst>
                                      </p:cBhvr>
                                      <p:to>
                                        <a:schemeClr val="accent2"/>
                                      </p:to>
                                    </p:animClr>
                                  </p:childTnLst>
                                </p:cTn>
                              </p:par>
                              <p:par>
                                <p:cTn id="17" presetID="3" presetClass="emph" presetSubtype="2" fill="hold" nodeType="withEffect">
                                  <p:stCondLst>
                                    <p:cond delay="0"/>
                                  </p:stCondLst>
                                  <p:childTnLst>
                                    <p:animClr clrSpc="rgb" dir="cw">
                                      <p:cBhvr override="childStyle">
                                        <p:cTn id="18" dur="500" fill="hold"/>
                                        <p:tgtEl>
                                          <p:spTgt spid="6146">
                                            <p:txEl>
                                              <p:pRg st="4" end="4"/>
                                            </p:txEl>
                                          </p:spTgt>
                                        </p:tgtEl>
                                        <p:attrNameLst>
                                          <p:attrName>style.color</p:attrName>
                                        </p:attrNameLst>
                                      </p:cBhvr>
                                      <p:to>
                                        <a:srgbClr val="C00000"/>
                                      </p:to>
                                    </p:animClr>
                                  </p:childTnLst>
                                </p:cTn>
                              </p:par>
                              <p:par>
                                <p:cTn id="19" presetID="5"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txBox="1">
            <a:spLocks noChangeArrowheads="1"/>
          </p:cNvSpPr>
          <p:nvPr/>
        </p:nvSpPr>
        <p:spPr bwMode="auto">
          <a:xfrm>
            <a:off x="1524000" y="1600200"/>
            <a:ext cx="73152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GB">
                <a:solidFill>
                  <a:schemeClr val="accent2"/>
                </a:solidFill>
                <a:latin typeface="Arial" pitchFamily="34" charset="0"/>
                <a:cs typeface="Times New Roman" pitchFamily="18" charset="0"/>
              </a:rPr>
              <a:t>The syntax of recursive CTE is:</a:t>
            </a:r>
            <a:endParaRPr lang="en-US">
              <a:solidFill>
                <a:schemeClr val="accent2"/>
              </a:solidFill>
              <a:latin typeface="Arial" pitchFamily="34" charset="0"/>
              <a:cs typeface="Times New Roman" pitchFamily="18" charset="0"/>
            </a:endParaRPr>
          </a:p>
          <a:p>
            <a:pPr eaLnBrk="1" hangingPunct="1">
              <a:spcBef>
                <a:spcPct val="20000"/>
              </a:spcBef>
            </a:pPr>
            <a:r>
              <a:rPr lang="en-US" sz="1600">
                <a:solidFill>
                  <a:schemeClr val="accent2"/>
                </a:solidFill>
                <a:latin typeface="Courier New" pitchFamily="49" charset="0"/>
                <a:cs typeface="Courier New" pitchFamily="49" charset="0"/>
              </a:rPr>
              <a:t>	   WITH expression_name [(column_name1 [,...n] )]</a:t>
            </a:r>
          </a:p>
          <a:p>
            <a:pPr eaLnBrk="1" hangingPunct="1">
              <a:spcBef>
                <a:spcPct val="20000"/>
              </a:spcBef>
            </a:pPr>
            <a:r>
              <a:rPr lang="en-US" sz="1600">
                <a:solidFill>
                  <a:schemeClr val="accent2"/>
                </a:solidFill>
                <a:latin typeface="Courier New" pitchFamily="49" charset="0"/>
                <a:cs typeface="Courier New" pitchFamily="49" charset="0"/>
              </a:rPr>
              <a:t>	   AS</a:t>
            </a:r>
          </a:p>
          <a:p>
            <a:pPr eaLnBrk="1" hangingPunct="1">
              <a:spcBef>
                <a:spcPct val="20000"/>
              </a:spcBef>
            </a:pPr>
            <a:r>
              <a:rPr lang="en-US" sz="1600">
                <a:solidFill>
                  <a:schemeClr val="accent2"/>
                </a:solidFill>
                <a:latin typeface="Courier New" pitchFamily="49" charset="0"/>
                <a:cs typeface="Courier New" pitchFamily="49" charset="0"/>
              </a:rPr>
              <a:t>	   (</a:t>
            </a:r>
          </a:p>
          <a:p>
            <a:pPr eaLnBrk="1" hangingPunct="1">
              <a:spcBef>
                <a:spcPct val="20000"/>
              </a:spcBef>
            </a:pPr>
            <a:r>
              <a:rPr lang="en-US" sz="1600">
                <a:solidFill>
                  <a:schemeClr val="accent2"/>
                </a:solidFill>
                <a:latin typeface="Courier New" pitchFamily="49" charset="0"/>
                <a:cs typeface="Courier New" pitchFamily="49" charset="0"/>
              </a:rPr>
              <a:t>	   (CTE_Query_defnition)</a:t>
            </a:r>
          </a:p>
          <a:p>
            <a:pPr eaLnBrk="1" hangingPunct="1">
              <a:spcBef>
                <a:spcPct val="20000"/>
              </a:spcBef>
            </a:pPr>
            <a:r>
              <a:rPr lang="en-US" sz="1600">
                <a:solidFill>
                  <a:schemeClr val="accent2"/>
                </a:solidFill>
                <a:latin typeface="Courier New" pitchFamily="49" charset="0"/>
                <a:cs typeface="Courier New" pitchFamily="49" charset="0"/>
              </a:rPr>
              <a:t>	   UNION ALL</a:t>
            </a:r>
          </a:p>
          <a:p>
            <a:pPr eaLnBrk="1" hangingPunct="1">
              <a:spcBef>
                <a:spcPct val="20000"/>
              </a:spcBef>
            </a:pPr>
            <a:r>
              <a:rPr lang="en-US" sz="1600">
                <a:solidFill>
                  <a:schemeClr val="accent2"/>
                </a:solidFill>
                <a:latin typeface="Courier New" pitchFamily="49" charset="0"/>
                <a:cs typeface="Courier New" pitchFamily="49" charset="0"/>
              </a:rPr>
              <a:t>	   (Recursive_Query_Expression)</a:t>
            </a:r>
          </a:p>
          <a:p>
            <a:pPr eaLnBrk="1" hangingPunct="1">
              <a:spcBef>
                <a:spcPct val="20000"/>
              </a:spcBef>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1741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Working with Temporary Result Sets (Contd.)</a:t>
            </a:r>
          </a:p>
        </p:txBody>
      </p:sp>
      <p:sp>
        <p:nvSpPr>
          <p:cNvPr id="4" name="TextBox 3"/>
          <p:cNvSpPr txBox="1">
            <a:spLocks noChangeArrowheads="1"/>
          </p:cNvSpPr>
          <p:nvPr/>
        </p:nvSpPr>
        <p:spPr bwMode="auto">
          <a:xfrm>
            <a:off x="2344738" y="3930650"/>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Represents the anchor query that is used as an input for the recursive query.</a:t>
            </a:r>
          </a:p>
        </p:txBody>
      </p:sp>
      <p:sp>
        <p:nvSpPr>
          <p:cNvPr id="5" name="TextBox 4"/>
          <p:cNvSpPr txBox="1">
            <a:spLocks noChangeArrowheads="1"/>
          </p:cNvSpPr>
          <p:nvPr/>
        </p:nvSpPr>
        <p:spPr bwMode="auto">
          <a:xfrm>
            <a:off x="2346325" y="3932238"/>
            <a:ext cx="411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Represents the recursive query.</a:t>
            </a:r>
          </a:p>
        </p:txBody>
      </p:sp>
    </p:spTree>
    <p:extLst>
      <p:ext uri="{BB962C8B-B14F-4D97-AF65-F5344CB8AC3E}">
        <p14:creationId xmlns:p14="http://schemas.microsoft.com/office/powerpoint/2010/main" val="3394822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7170">
                                            <p:txEl>
                                              <p:pRg st="4" end="4"/>
                                            </p:txEl>
                                          </p:spTgt>
                                        </p:tgtEl>
                                        <p:attrNameLst>
                                          <p:attrName>style.color</p:attrName>
                                        </p:attrNameLst>
                                      </p:cBhvr>
                                      <p:to>
                                        <a:srgbClr val="C00000"/>
                                      </p:to>
                                    </p:animClr>
                                  </p:childTnLst>
                                </p:cTn>
                              </p:par>
                              <p:par>
                                <p:cTn id="7" presetID="5" presetClass="entr" presetSubtype="1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checkerboard(across)">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mph" presetSubtype="2" fill="hold" nodeType="clickEffect">
                                  <p:stCondLst>
                                    <p:cond delay="0"/>
                                  </p:stCondLst>
                                  <p:childTnLst>
                                    <p:animClr clrSpc="rgb" dir="cw">
                                      <p:cBhvr override="childStyle">
                                        <p:cTn id="13" dur="500" fill="hold"/>
                                        <p:tgtEl>
                                          <p:spTgt spid="7170">
                                            <p:txEl>
                                              <p:pRg st="4" end="4"/>
                                            </p:txEl>
                                          </p:spTgt>
                                        </p:tgtEl>
                                        <p:attrNameLst>
                                          <p:attrName>style.color</p:attrName>
                                        </p:attrNameLst>
                                      </p:cBhvr>
                                      <p:to>
                                        <a:schemeClr val="accent2"/>
                                      </p:to>
                                    </p:animClr>
                                  </p:childTnLst>
                                </p:cTn>
                              </p:par>
                              <p:par>
                                <p:cTn id="14" presetID="3" presetClass="emph" presetSubtype="2" fill="hold" nodeType="withEffect">
                                  <p:stCondLst>
                                    <p:cond delay="0"/>
                                  </p:stCondLst>
                                  <p:childTnLst>
                                    <p:animClr clrSpc="rgb" dir="cw">
                                      <p:cBhvr override="childStyle">
                                        <p:cTn id="15" dur="500" fill="hold"/>
                                        <p:tgtEl>
                                          <p:spTgt spid="7170">
                                            <p:txEl>
                                              <p:pRg st="6" end="6"/>
                                            </p:txEl>
                                          </p:spTgt>
                                        </p:tgtEl>
                                        <p:attrNameLst>
                                          <p:attrName>style.color</p:attrName>
                                        </p:attrNameLst>
                                      </p:cBhvr>
                                      <p:to>
                                        <a:srgbClr val="C00000"/>
                                      </p:to>
                                    </p:animClr>
                                  </p:childTnLst>
                                </p:cTn>
                              </p:par>
                              <p:par>
                                <p:cTn id="16" presetID="9" presetClass="exit" presetSubtype="0" fill="hold" grpId="1" nodeType="withEffect">
                                  <p:stCondLst>
                                    <p:cond delay="0"/>
                                  </p:stCondLst>
                                  <p:childTnLst>
                                    <p:animEffect transition="out" filter="dissolv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The process of execution of a recursive CTE is:</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The  anchor query is executed first to create the first invocation or base result set (T0).</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The recursive query is executed with Ti as an input and Ti+1 as an output. Here, i starts from 0.</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Step 2 is repeated until an empty set is returned.</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The final result set is displayed. This result set is a UNION ALL of T0 to Tn.</a:t>
            </a:r>
          </a:p>
          <a:p>
            <a:pPr lvl="1" eaLnBrk="1" hangingPunct="1">
              <a:spcBef>
                <a:spcPct val="20000"/>
              </a:spcBef>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1843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Working with Temporary Result Sets (Contd.)</a:t>
            </a:r>
          </a:p>
        </p:txBody>
      </p:sp>
    </p:spTree>
    <p:extLst>
      <p:ext uri="{BB962C8B-B14F-4D97-AF65-F5344CB8AC3E}">
        <p14:creationId xmlns:p14="http://schemas.microsoft.com/office/powerpoint/2010/main" val="3463291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auto">
          <a:xfrm>
            <a:off x="1527175" y="1600200"/>
            <a:ext cx="73152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For example, consider the following statements:</a:t>
            </a:r>
          </a:p>
          <a:p>
            <a:pPr eaLnBrk="1" hangingPunct="1">
              <a:spcBef>
                <a:spcPct val="20000"/>
              </a:spcBef>
            </a:pPr>
            <a:r>
              <a:rPr lang="en-US" sz="1600">
                <a:solidFill>
                  <a:schemeClr val="accent2"/>
                </a:solidFill>
                <a:latin typeface="Courier New" pitchFamily="49" charset="0"/>
                <a:cs typeface="Courier New" pitchFamily="49" charset="0"/>
              </a:rPr>
              <a:t>	   WITH List_CTE(i)</a:t>
            </a:r>
          </a:p>
          <a:p>
            <a:pPr eaLnBrk="1" hangingPunct="1">
              <a:spcBef>
                <a:spcPct val="20000"/>
              </a:spcBef>
            </a:pPr>
            <a:r>
              <a:rPr lang="en-US" sz="1600">
                <a:solidFill>
                  <a:schemeClr val="accent2"/>
                </a:solidFill>
                <a:latin typeface="Courier New" pitchFamily="49" charset="0"/>
                <a:cs typeface="Courier New" pitchFamily="49" charset="0"/>
              </a:rPr>
              <a:t>	   AS</a:t>
            </a:r>
          </a:p>
          <a:p>
            <a:pPr eaLnBrk="1" hangingPunct="1">
              <a:spcBef>
                <a:spcPct val="20000"/>
              </a:spcBef>
            </a:pPr>
            <a:r>
              <a:rPr lang="en-US" sz="1600">
                <a:solidFill>
                  <a:schemeClr val="accent2"/>
                </a:solidFill>
                <a:latin typeface="Courier New" pitchFamily="49" charset="0"/>
                <a:cs typeface="Courier New" pitchFamily="49" charset="0"/>
              </a:rPr>
              <a:t>	   (</a:t>
            </a:r>
          </a:p>
          <a:p>
            <a:pPr eaLnBrk="1" hangingPunct="1">
              <a:spcBef>
                <a:spcPct val="20000"/>
              </a:spcBef>
            </a:pPr>
            <a:r>
              <a:rPr lang="en-US" sz="1600">
                <a:solidFill>
                  <a:schemeClr val="accent2"/>
                </a:solidFill>
                <a:latin typeface="Courier New" pitchFamily="49" charset="0"/>
                <a:cs typeface="Courier New" pitchFamily="49" charset="0"/>
              </a:rPr>
              <a:t>	   SELECT i = CONVERT(varchar(8000),'Welcome')</a:t>
            </a:r>
          </a:p>
          <a:p>
            <a:pPr eaLnBrk="1" hangingPunct="1">
              <a:spcBef>
                <a:spcPct val="20000"/>
              </a:spcBef>
            </a:pPr>
            <a:r>
              <a:rPr lang="en-US" sz="1600">
                <a:solidFill>
                  <a:schemeClr val="accent2"/>
                </a:solidFill>
                <a:latin typeface="Courier New" pitchFamily="49" charset="0"/>
                <a:cs typeface="Courier New" pitchFamily="49" charset="0"/>
              </a:rPr>
              <a:t>	   UNION ALL</a:t>
            </a:r>
          </a:p>
          <a:p>
            <a:pPr eaLnBrk="1" hangingPunct="1">
              <a:spcBef>
                <a:spcPct val="20000"/>
              </a:spcBef>
            </a:pPr>
            <a:r>
              <a:rPr lang="en-US" sz="1600">
                <a:solidFill>
                  <a:schemeClr val="accent2"/>
                </a:solidFill>
                <a:latin typeface="Courier New" pitchFamily="49" charset="0"/>
                <a:cs typeface="Courier New" pitchFamily="49" charset="0"/>
              </a:rPr>
              <a:t>	   SELECT i + 'A' FROM List_CTE WHERE LEN(i) &lt; 10</a:t>
            </a:r>
          </a:p>
          <a:p>
            <a:pPr eaLnBrk="1" hangingPunct="1">
              <a:spcBef>
                <a:spcPct val="20000"/>
              </a:spcBef>
            </a:pPr>
            <a:r>
              <a:rPr lang="en-US" sz="1600">
                <a:solidFill>
                  <a:schemeClr val="accent2"/>
                </a:solidFill>
                <a:latin typeface="Courier New" pitchFamily="49" charset="0"/>
                <a:cs typeface="Courier New" pitchFamily="49" charset="0"/>
              </a:rPr>
              <a:t>	   )</a:t>
            </a:r>
          </a:p>
          <a:p>
            <a:pPr eaLnBrk="1" hangingPunct="1">
              <a:spcBef>
                <a:spcPct val="20000"/>
              </a:spcBef>
            </a:pPr>
            <a:r>
              <a:rPr lang="en-US" sz="1600">
                <a:solidFill>
                  <a:schemeClr val="accent2"/>
                </a:solidFill>
                <a:latin typeface="Courier New" pitchFamily="49" charset="0"/>
                <a:cs typeface="Courier New" pitchFamily="49" charset="0"/>
              </a:rPr>
              <a:t>	   SELECT i FROM List_CTE</a:t>
            </a:r>
          </a:p>
          <a:p>
            <a:pPr eaLnBrk="1" hangingPunct="1">
              <a:spcBef>
                <a:spcPct val="20000"/>
              </a:spcBef>
            </a:pPr>
            <a:r>
              <a:rPr lang="en-US" sz="1600">
                <a:solidFill>
                  <a:schemeClr val="accent2"/>
                </a:solidFill>
                <a:latin typeface="Courier New" pitchFamily="49" charset="0"/>
                <a:cs typeface="Courier New" pitchFamily="49" charset="0"/>
              </a:rPr>
              <a:t>	   ORDER BY i</a:t>
            </a:r>
          </a:p>
          <a:p>
            <a:pPr eaLnBrk="1" hangingPunct="1">
              <a:spcBef>
                <a:spcPct val="20000"/>
              </a:spcBef>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1945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Working with Temporary Result Sets (Contd.)</a:t>
            </a:r>
          </a:p>
        </p:txBody>
      </p:sp>
    </p:spTree>
    <p:extLst>
      <p:ext uri="{BB962C8B-B14F-4D97-AF65-F5344CB8AC3E}">
        <p14:creationId xmlns:p14="http://schemas.microsoft.com/office/powerpoint/2010/main" val="2194390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1830388" y="1598613"/>
            <a:ext cx="7313612" cy="3963987"/>
          </a:xfrm>
          <a:prstGeom prst="rect">
            <a:avLst/>
          </a:prstGeom>
          <a:solidFill>
            <a:srgbClr val="FFFFFF"/>
          </a:solidFill>
          <a:ln>
            <a:miter lim="800000"/>
            <a:headEnd/>
            <a:tailEnd/>
          </a:ln>
        </p:spPr>
        <p:txBody>
          <a:bodyPr/>
          <a:lstStyle/>
          <a:p>
            <a:pPr marL="342900" lvl="1" indent="-342900" eaLnBrk="1" hangingPunct="1">
              <a:buFontTx/>
              <a:buBlip>
                <a:blip r:embed="rId3"/>
              </a:buBlip>
              <a:defRPr/>
            </a:pPr>
            <a:r>
              <a:rPr lang="en-IN" sz="2000" kern="1200" dirty="0" smtClean="0">
                <a:solidFill>
                  <a:schemeClr val="accent2"/>
                </a:solidFill>
                <a:latin typeface="Arial" charset="0"/>
                <a:ea typeface="+mn-ea"/>
                <a:cs typeface="Times New Roman" pitchFamily="18" charset="0"/>
              </a:rPr>
              <a:t>The following figure displays the output of the preceding statements.</a:t>
            </a:r>
            <a:endParaRPr lang="en-US" sz="2000" kern="1200" dirty="0" smtClean="0">
              <a:solidFill>
                <a:schemeClr val="accent2"/>
              </a:solidFill>
              <a:latin typeface="Arial" charset="0"/>
              <a:ea typeface="+mn-ea"/>
              <a:cs typeface="Times New Roman" pitchFamily="18" charset="0"/>
            </a:endParaRPr>
          </a:p>
          <a:p>
            <a:pPr lvl="1" eaLnBrk="1" hangingPunct="1">
              <a:buFontTx/>
              <a:buNone/>
              <a:defRPr/>
            </a:pPr>
            <a:r>
              <a:rPr lang="en-US" sz="2000" dirty="0" smtClean="0">
                <a:solidFill>
                  <a:schemeClr val="accent2"/>
                </a:solidFill>
                <a:latin typeface="Arial" charset="0"/>
                <a:cs typeface="Times New Roman" pitchFamily="18" charset="0"/>
              </a:rPr>
              <a:t/>
            </a:r>
            <a:br>
              <a:rPr lang="en-US" sz="2000" dirty="0" smtClean="0">
                <a:solidFill>
                  <a:schemeClr val="accent2"/>
                </a:solidFill>
                <a:latin typeface="Arial" charset="0"/>
                <a:cs typeface="Times New Roman" pitchFamily="18" charset="0"/>
              </a:rPr>
            </a:br>
            <a:endParaRPr lang="en-US" sz="2000" dirty="0" smtClean="0">
              <a:solidFill>
                <a:schemeClr val="accent2"/>
              </a:solidFill>
              <a:latin typeface="Arial" charset="0"/>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20483"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Working with Temporary Result Sets (Contd.)</a:t>
            </a:r>
          </a:p>
        </p:txBody>
      </p:sp>
      <p:pic>
        <p:nvPicPr>
          <p:cNvPr id="2048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590800"/>
            <a:ext cx="1828800" cy="147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888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6002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defRPr/>
            </a:pPr>
            <a:r>
              <a:rPr lang="en-US" sz="2000" dirty="0" smtClean="0">
                <a:solidFill>
                  <a:schemeClr val="accent2"/>
                </a:solidFill>
                <a:latin typeface="Arial" charset="0"/>
                <a:cs typeface="Times New Roman" pitchFamily="18" charset="0"/>
              </a:rPr>
              <a:t>Problem Statement:</a:t>
            </a:r>
          </a:p>
          <a:p>
            <a:pPr lvl="1">
              <a:buFontTx/>
              <a:buBlip>
                <a:blip r:embed="rId4"/>
              </a:buBlip>
              <a:defRPr/>
            </a:pPr>
            <a:r>
              <a:rPr lang="en-US" sz="1800" kern="1200" dirty="0" smtClean="0">
                <a:solidFill>
                  <a:schemeClr val="accent2"/>
                </a:solidFill>
                <a:latin typeface="Arial" charset="0"/>
                <a:ea typeface="+mn-ea"/>
                <a:cs typeface="Times New Roman" pitchFamily="18" charset="0"/>
              </a:rPr>
              <a:t>The management of </a:t>
            </a:r>
            <a:r>
              <a:rPr lang="en-US" sz="1800" kern="1200" dirty="0" err="1" smtClean="0">
                <a:solidFill>
                  <a:schemeClr val="accent2"/>
                </a:solidFill>
                <a:latin typeface="Arial" charset="0"/>
                <a:ea typeface="+mn-ea"/>
                <a:cs typeface="Times New Roman" pitchFamily="18" charset="0"/>
              </a:rPr>
              <a:t>AdventureWorks</a:t>
            </a:r>
            <a:r>
              <a:rPr lang="en-US" sz="1800" kern="1200" dirty="0" smtClean="0">
                <a:solidFill>
                  <a:schemeClr val="accent2"/>
                </a:solidFill>
                <a:latin typeface="Arial" charset="0"/>
                <a:ea typeface="+mn-ea"/>
                <a:cs typeface="Times New Roman" pitchFamily="18" charset="0"/>
              </a:rPr>
              <a:t>, Inc. is planning to revise the pay rate of the employees. For this, they want a report containing the employee ID and designation of those employees whose present pay rate is more than $ 40.</a:t>
            </a:r>
          </a:p>
          <a:p>
            <a:pPr lvl="1">
              <a:buFontTx/>
              <a:buBlip>
                <a:blip r:embed="rId4"/>
              </a:buBlip>
              <a:defRPr/>
            </a:pPr>
            <a:r>
              <a:rPr lang="en-US" sz="1800" kern="1200" dirty="0" smtClean="0">
                <a:solidFill>
                  <a:schemeClr val="accent2"/>
                </a:solidFill>
                <a:latin typeface="Arial" charset="0"/>
                <a:cs typeface="Times New Roman" pitchFamily="18" charset="0"/>
              </a:rPr>
              <a:t>How will you generate this report?</a:t>
            </a:r>
            <a:r>
              <a:rPr lang="en-US" sz="1800" kern="1200" dirty="0" smtClean="0">
                <a:solidFill>
                  <a:schemeClr val="accent2"/>
                </a:solidFill>
                <a:latin typeface="Arial" charset="0"/>
                <a:ea typeface="+mn-ea"/>
                <a:cs typeface="Times New Roman" pitchFamily="18" charset="0"/>
              </a:rPr>
              <a:t>	</a:t>
            </a:r>
            <a:endParaRPr lang="en-US" sz="1800" dirty="0" smtClean="0">
              <a:solidFill>
                <a:schemeClr val="accent2"/>
              </a:solidFill>
              <a:latin typeface="Arial" charset="0"/>
              <a:cs typeface="Times New Roman" pitchFamily="18" charset="0"/>
            </a:endParaRPr>
          </a:p>
        </p:txBody>
      </p:sp>
      <p:sp>
        <p:nvSpPr>
          <p:cNvPr id="3075"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Demo: Using </a:t>
            </a:r>
            <a:r>
              <a:rPr lang="en-US" b="1" dirty="0" err="1">
                <a:solidFill>
                  <a:srgbClr val="FF0000"/>
                </a:solidFill>
                <a:latin typeface="Tahoma" pitchFamily="34" charset="0"/>
                <a:cs typeface="Times New Roman" pitchFamily="18" charset="0"/>
              </a:rPr>
              <a:t>Subqueries</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4257741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ChangeArrowheads="1"/>
          </p:cNvSpPr>
          <p:nvPr/>
        </p:nvSpPr>
        <p:spPr bwMode="auto">
          <a:xfrm>
            <a:off x="1527175" y="1600200"/>
            <a:ext cx="7315200" cy="4797425"/>
          </a:xfrm>
          <a:prstGeom prst="rect">
            <a:avLst/>
          </a:prstGeom>
          <a:noFill/>
          <a:ln w="9525">
            <a:noFill/>
            <a:miter lim="800000"/>
            <a:headEnd/>
            <a:tailEnd/>
          </a:ln>
        </p:spPr>
        <p:txBody>
          <a:bodyPr/>
          <a:lstStyle/>
          <a:p>
            <a:pPr marL="342900" indent="-342900">
              <a:spcBef>
                <a:spcPct val="20000"/>
              </a:spcBef>
              <a:buFontTx/>
              <a:buBlip>
                <a:blip r:embed="rId2"/>
              </a:buBlip>
              <a:defRPr/>
            </a:pPr>
            <a:r>
              <a:rPr lang="en-US" dirty="0">
                <a:solidFill>
                  <a:schemeClr val="accent2"/>
                </a:solidFill>
                <a:latin typeface="Arial" charset="0"/>
                <a:cs typeface="Times New Roman" pitchFamily="18" charset="0"/>
              </a:rPr>
              <a:t>Consider the following statements that finds the hierarchy of employees starting from the top level employee:</a:t>
            </a:r>
          </a:p>
          <a:p>
            <a:pPr marL="342900" indent="-342900">
              <a:spcBef>
                <a:spcPct val="20000"/>
              </a:spcBef>
              <a:defRPr/>
            </a:pPr>
            <a:r>
              <a:rPr lang="en-US" sz="1600" dirty="0">
                <a:solidFill>
                  <a:schemeClr val="accent2"/>
                </a:solidFill>
                <a:latin typeface="Courier New" pitchFamily="49" charset="0"/>
                <a:cs typeface="Courier New" pitchFamily="49" charset="0"/>
              </a:rPr>
              <a:t>	   WITH </a:t>
            </a:r>
            <a:r>
              <a:rPr lang="en-US" sz="1600" dirty="0" err="1">
                <a:solidFill>
                  <a:schemeClr val="accent2"/>
                </a:solidFill>
                <a:latin typeface="Courier New" pitchFamily="49" charset="0"/>
                <a:cs typeface="Courier New" pitchFamily="49" charset="0"/>
              </a:rPr>
              <a:t>Rec_CTE</a:t>
            </a:r>
            <a:r>
              <a:rPr lang="en-US" sz="1600" dirty="0">
                <a:solidFill>
                  <a:schemeClr val="accent2"/>
                </a:solidFill>
                <a:latin typeface="Courier New" pitchFamily="49" charset="0"/>
                <a:cs typeface="Courier New" pitchFamily="49" charset="0"/>
              </a:rPr>
              <a:t>(LoginID, </a:t>
            </a:r>
            <a:r>
              <a:rPr lang="en-US" sz="1600" dirty="0" err="1">
                <a:solidFill>
                  <a:schemeClr val="accent2"/>
                </a:solidFill>
                <a:latin typeface="Courier New" pitchFamily="49" charset="0"/>
                <a:cs typeface="Courier New" pitchFamily="49" charset="0"/>
              </a:rPr>
              <a:t>ManagerID</a:t>
            </a:r>
            <a:r>
              <a:rPr lang="en-US" sz="1600" dirty="0">
                <a:solidFill>
                  <a:schemeClr val="accent2"/>
                </a:solidFill>
                <a:latin typeface="Courier New" pitchFamily="49" charset="0"/>
                <a:cs typeface="Courier New" pitchFamily="49" charset="0"/>
              </a:rPr>
              <a:t>, EmployeeID) AS </a:t>
            </a:r>
          </a:p>
          <a:p>
            <a:pPr marL="342900" indent="-342900">
              <a:spcBef>
                <a:spcPct val="20000"/>
              </a:spcBef>
              <a:defRPr/>
            </a:pPr>
            <a:r>
              <a:rPr lang="en-US" sz="1600" dirty="0">
                <a:solidFill>
                  <a:schemeClr val="accent2"/>
                </a:solidFill>
                <a:latin typeface="Courier New" pitchFamily="49" charset="0"/>
                <a:cs typeface="Courier New" pitchFamily="49" charset="0"/>
              </a:rPr>
              <a:t>	   (</a:t>
            </a:r>
          </a:p>
          <a:p>
            <a:pPr marL="342900" indent="-342900">
              <a:spcBef>
                <a:spcPct val="20000"/>
              </a:spcBef>
              <a:defRPr/>
            </a:pPr>
            <a:r>
              <a:rPr lang="en-US" sz="1600" dirty="0">
                <a:solidFill>
                  <a:schemeClr val="accent2"/>
                </a:solidFill>
                <a:latin typeface="Courier New" pitchFamily="49" charset="0"/>
                <a:cs typeface="Courier New" pitchFamily="49" charset="0"/>
              </a:rPr>
              <a:t>	   SELECT LoginID, </a:t>
            </a:r>
            <a:r>
              <a:rPr lang="en-US" sz="1600" dirty="0" err="1">
                <a:solidFill>
                  <a:schemeClr val="accent2"/>
                </a:solidFill>
                <a:latin typeface="Courier New" pitchFamily="49" charset="0"/>
                <a:cs typeface="Courier New" pitchFamily="49" charset="0"/>
              </a:rPr>
              <a:t>ManagerID</a:t>
            </a:r>
            <a:r>
              <a:rPr lang="en-US" sz="1600" dirty="0">
                <a:solidFill>
                  <a:schemeClr val="accent2"/>
                </a:solidFill>
                <a:latin typeface="Courier New" pitchFamily="49" charset="0"/>
                <a:cs typeface="Courier New" pitchFamily="49" charset="0"/>
              </a:rPr>
              <a:t>, EmployeeID</a:t>
            </a:r>
          </a:p>
          <a:p>
            <a:pPr marL="342900" indent="-342900">
              <a:spcBef>
                <a:spcPct val="20000"/>
              </a:spcBef>
              <a:defRPr/>
            </a:pPr>
            <a:r>
              <a:rPr lang="en-US" sz="1600" dirty="0">
                <a:solidFill>
                  <a:schemeClr val="accent2"/>
                </a:solidFill>
                <a:latin typeface="Courier New" pitchFamily="49" charset="0"/>
                <a:cs typeface="Courier New" pitchFamily="49" charset="0"/>
              </a:rPr>
              <a:t>	   FROM HumanResources.Employee</a:t>
            </a:r>
          </a:p>
          <a:p>
            <a:pPr marL="342900" indent="-342900">
              <a:spcBef>
                <a:spcPct val="20000"/>
              </a:spcBef>
              <a:defRPr/>
            </a:pP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ManagerID</a:t>
            </a:r>
            <a:r>
              <a:rPr lang="en-US" sz="1600" dirty="0">
                <a:solidFill>
                  <a:schemeClr val="accent2"/>
                </a:solidFill>
                <a:latin typeface="Courier New" pitchFamily="49" charset="0"/>
                <a:cs typeface="Courier New" pitchFamily="49" charset="0"/>
              </a:rPr>
              <a:t> IS NULL</a:t>
            </a:r>
          </a:p>
          <a:p>
            <a:pPr marL="800100" lvl="1" indent="-342900">
              <a:spcBef>
                <a:spcPct val="20000"/>
              </a:spcBef>
              <a:defRPr/>
            </a:pPr>
            <a:r>
              <a:rPr lang="en-US" sz="1600" dirty="0">
                <a:solidFill>
                  <a:schemeClr val="accent2"/>
                </a:solidFill>
                <a:latin typeface="Courier New" pitchFamily="49" charset="0"/>
                <a:cs typeface="Courier New" pitchFamily="49" charset="0"/>
              </a:rPr>
              <a:t>  UNION ALL</a:t>
            </a:r>
          </a:p>
          <a:p>
            <a:pPr marL="342900" indent="-342900">
              <a:spcBef>
                <a:spcPct val="20000"/>
              </a:spcBef>
              <a:defRPr/>
            </a:pPr>
            <a:r>
              <a:rPr lang="en-US" sz="1600" dirty="0">
                <a:solidFill>
                  <a:schemeClr val="accent2"/>
                </a:solidFill>
                <a:latin typeface="Courier New" pitchFamily="49" charset="0"/>
                <a:cs typeface="Courier New" pitchFamily="49" charset="0"/>
              </a:rPr>
              <a:t>	   SELECT </a:t>
            </a:r>
            <a:r>
              <a:rPr lang="en-US" sz="1600" dirty="0" err="1">
                <a:solidFill>
                  <a:schemeClr val="accent2"/>
                </a:solidFill>
                <a:latin typeface="Courier New" pitchFamily="49" charset="0"/>
                <a:cs typeface="Courier New" pitchFamily="49" charset="0"/>
              </a:rPr>
              <a:t>e.LoginID</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e.ManagerID</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e.EmployeeID</a:t>
            </a:r>
            <a:r>
              <a:rPr lang="en-US" sz="1600" dirty="0">
                <a:solidFill>
                  <a:schemeClr val="accent2"/>
                </a:solidFill>
                <a:latin typeface="Courier New" pitchFamily="49" charset="0"/>
                <a:cs typeface="Courier New" pitchFamily="49" charset="0"/>
              </a:rPr>
              <a:t> </a:t>
            </a:r>
          </a:p>
          <a:p>
            <a:pPr marL="342900" indent="-342900">
              <a:spcBef>
                <a:spcPct val="20000"/>
              </a:spcBef>
              <a:defRPr/>
            </a:pPr>
            <a:r>
              <a:rPr lang="en-US" sz="1600" dirty="0">
                <a:solidFill>
                  <a:schemeClr val="accent2"/>
                </a:solidFill>
                <a:latin typeface="Courier New" pitchFamily="49" charset="0"/>
                <a:cs typeface="Courier New" pitchFamily="49" charset="0"/>
              </a:rPr>
              <a:t>	   FROM HumanResources.Employee e</a:t>
            </a:r>
          </a:p>
          <a:p>
            <a:pPr marL="342900" indent="-342900">
              <a:spcBef>
                <a:spcPct val="20000"/>
              </a:spcBef>
              <a:defRPr/>
            </a:pPr>
            <a:r>
              <a:rPr lang="en-US" sz="1600" dirty="0">
                <a:solidFill>
                  <a:schemeClr val="accent2"/>
                </a:solidFill>
                <a:latin typeface="Courier New" pitchFamily="49" charset="0"/>
                <a:cs typeface="Courier New" pitchFamily="49" charset="0"/>
              </a:rPr>
              <a:t>	   INNER JOIN </a:t>
            </a:r>
            <a:r>
              <a:rPr lang="en-US" sz="1600" dirty="0" err="1">
                <a:solidFill>
                  <a:schemeClr val="accent2"/>
                </a:solidFill>
                <a:latin typeface="Courier New" pitchFamily="49" charset="0"/>
                <a:cs typeface="Courier New" pitchFamily="49" charset="0"/>
              </a:rPr>
              <a:t>Rec_CTE</a:t>
            </a:r>
            <a:r>
              <a:rPr lang="en-US" sz="1600" dirty="0">
                <a:solidFill>
                  <a:schemeClr val="accent2"/>
                </a:solidFill>
                <a:latin typeface="Courier New" pitchFamily="49" charset="0"/>
                <a:cs typeface="Courier New" pitchFamily="49" charset="0"/>
              </a:rPr>
              <a:t> d</a:t>
            </a:r>
          </a:p>
          <a:p>
            <a:pPr marL="342900" indent="-342900">
              <a:spcBef>
                <a:spcPct val="20000"/>
              </a:spcBef>
              <a:defRPr/>
            </a:pPr>
            <a:r>
              <a:rPr lang="en-US" sz="1600" dirty="0">
                <a:solidFill>
                  <a:schemeClr val="accent2"/>
                </a:solidFill>
                <a:latin typeface="Courier New" pitchFamily="49" charset="0"/>
                <a:cs typeface="Courier New" pitchFamily="49" charset="0"/>
              </a:rPr>
              <a:t>	   ON </a:t>
            </a:r>
            <a:r>
              <a:rPr lang="en-US" sz="1600" dirty="0" err="1">
                <a:solidFill>
                  <a:schemeClr val="accent2"/>
                </a:solidFill>
                <a:latin typeface="Courier New" pitchFamily="49" charset="0"/>
                <a:cs typeface="Courier New" pitchFamily="49" charset="0"/>
              </a:rPr>
              <a:t>e.ManagerID</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d.EmployeeID</a:t>
            </a:r>
            <a:r>
              <a:rPr lang="en-US" sz="1600" dirty="0">
                <a:solidFill>
                  <a:schemeClr val="accent2"/>
                </a:solidFill>
                <a:latin typeface="Courier New" pitchFamily="49" charset="0"/>
                <a:cs typeface="Courier New" pitchFamily="49" charset="0"/>
              </a:rPr>
              <a:t> </a:t>
            </a:r>
          </a:p>
          <a:p>
            <a:pPr marL="342900" indent="-342900">
              <a:spcBef>
                <a:spcPct val="20000"/>
              </a:spcBef>
              <a:defRPr/>
            </a:pPr>
            <a:r>
              <a:rPr lang="en-US" sz="1600" dirty="0">
                <a:solidFill>
                  <a:schemeClr val="accent2"/>
                </a:solidFill>
                <a:latin typeface="Courier New" pitchFamily="49" charset="0"/>
                <a:cs typeface="Courier New" pitchFamily="49" charset="0"/>
              </a:rPr>
              <a:t>	   )</a:t>
            </a:r>
          </a:p>
          <a:p>
            <a:pPr marL="342900" indent="-342900">
              <a:spcBef>
                <a:spcPct val="20000"/>
              </a:spcBef>
              <a:defRPr/>
            </a:pPr>
            <a:r>
              <a:rPr lang="en-US" sz="1600" dirty="0">
                <a:solidFill>
                  <a:schemeClr val="accent2"/>
                </a:solidFill>
                <a:latin typeface="Courier New" pitchFamily="49" charset="0"/>
                <a:cs typeface="Courier New" pitchFamily="49" charset="0"/>
              </a:rPr>
              <a:t>	   SELECT * FROM </a:t>
            </a:r>
            <a:r>
              <a:rPr lang="en-US" sz="1600" dirty="0" err="1">
                <a:solidFill>
                  <a:schemeClr val="accent2"/>
                </a:solidFill>
                <a:latin typeface="Courier New" pitchFamily="49" charset="0"/>
                <a:cs typeface="Courier New" pitchFamily="49" charset="0"/>
              </a:rPr>
              <a:t>Rec_CTE</a:t>
            </a:r>
            <a:endParaRPr lang="en-US" sz="1600" dirty="0">
              <a:solidFill>
                <a:schemeClr val="accent2"/>
              </a:solidFill>
              <a:latin typeface="Courier New" pitchFamily="49" charset="0"/>
              <a:cs typeface="Courier New" pitchFamily="49" charset="0"/>
            </a:endParaRPr>
          </a:p>
          <a:p>
            <a:pPr marL="742950" lvl="1" indent="-285750">
              <a:spcBef>
                <a:spcPct val="20000"/>
              </a:spcBef>
              <a:buFontTx/>
              <a:buBlip>
                <a:blip r:embed="rId3"/>
              </a:buBlip>
              <a:defRPr/>
            </a:pPr>
            <a:endParaRPr lang="en-US" sz="1800" dirty="0">
              <a:solidFill>
                <a:schemeClr val="accent2"/>
              </a:solidFill>
              <a:latin typeface="Arial" charset="0"/>
              <a:cs typeface="Times New Roman" pitchFamily="18" charset="0"/>
            </a:endParaRPr>
          </a:p>
        </p:txBody>
      </p:sp>
      <p:sp>
        <p:nvSpPr>
          <p:cNvPr id="2150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Working with Temporary Result Sets (Contd.)</a:t>
            </a:r>
          </a:p>
        </p:txBody>
      </p:sp>
    </p:spTree>
    <p:extLst>
      <p:ext uri="{BB962C8B-B14F-4D97-AF65-F5344CB8AC3E}">
        <p14:creationId xmlns:p14="http://schemas.microsoft.com/office/powerpoint/2010/main" val="2829689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1830388" y="1598613"/>
            <a:ext cx="7313612" cy="4649787"/>
          </a:xfrm>
          <a:prstGeom prst="rect">
            <a:avLst/>
          </a:prstGeom>
          <a:solidFill>
            <a:srgbClr val="FFFFFF"/>
          </a:solidFill>
          <a:ln>
            <a:miter lim="800000"/>
            <a:headEnd/>
            <a:tailEnd/>
          </a:ln>
        </p:spPr>
        <p:txBody>
          <a:bodyPr/>
          <a:lstStyle/>
          <a:p>
            <a:pPr marL="342900" lvl="1" indent="-342900" eaLnBrk="1" hangingPunct="1">
              <a:buFontTx/>
              <a:buBlip>
                <a:blip r:embed="rId3"/>
              </a:buBlip>
              <a:defRPr/>
            </a:pPr>
            <a:r>
              <a:rPr lang="en-US" sz="2000" kern="1200" dirty="0" smtClean="0">
                <a:solidFill>
                  <a:schemeClr val="accent2"/>
                </a:solidFill>
                <a:latin typeface="Arial" charset="0"/>
                <a:ea typeface="+mn-ea"/>
                <a:cs typeface="Times New Roman" pitchFamily="18" charset="0"/>
              </a:rPr>
              <a:t>The following steps describe the execution of the preceding statements</a:t>
            </a:r>
            <a:r>
              <a:rPr lang="en-IN" sz="2000" kern="1200" dirty="0" smtClean="0">
                <a:solidFill>
                  <a:schemeClr val="accent2"/>
                </a:solidFill>
                <a:latin typeface="Arial" charset="0"/>
                <a:ea typeface="+mn-ea"/>
                <a:cs typeface="Times New Roman" pitchFamily="18" charset="0"/>
              </a:rPr>
              <a:t>:</a:t>
            </a:r>
            <a:endParaRPr lang="en-US" sz="2000" kern="1200" dirty="0" smtClean="0">
              <a:solidFill>
                <a:schemeClr val="accent2"/>
              </a:solidFill>
              <a:latin typeface="Arial" charset="0"/>
              <a:ea typeface="+mn-ea"/>
              <a:cs typeface="Times New Roman" pitchFamily="18" charset="0"/>
            </a:endParaRPr>
          </a:p>
          <a:p>
            <a:pPr lvl="1">
              <a:buFontTx/>
              <a:buBlip>
                <a:blip r:embed="rId4"/>
              </a:buBlip>
              <a:defRPr/>
            </a:pPr>
            <a:r>
              <a:rPr lang="en-US" sz="1800" dirty="0" smtClean="0">
                <a:solidFill>
                  <a:schemeClr val="accent2"/>
                </a:solidFill>
                <a:latin typeface="Arial" charset="0"/>
                <a:cs typeface="Times New Roman" pitchFamily="18" charset="0"/>
              </a:rPr>
              <a:t>The anchor query returns the top level employee where the </a:t>
            </a:r>
            <a:r>
              <a:rPr lang="en-US" sz="1800" dirty="0" err="1" smtClean="0">
                <a:solidFill>
                  <a:schemeClr val="accent2"/>
                </a:solidFill>
                <a:latin typeface="Arial" charset="0"/>
                <a:cs typeface="Times New Roman" pitchFamily="18" charset="0"/>
              </a:rPr>
              <a:t>ManagerID</a:t>
            </a:r>
            <a:r>
              <a:rPr lang="en-US" sz="1800" dirty="0" smtClean="0">
                <a:solidFill>
                  <a:schemeClr val="accent2"/>
                </a:solidFill>
                <a:latin typeface="Arial" charset="0"/>
                <a:cs typeface="Times New Roman" pitchFamily="18" charset="0"/>
              </a:rPr>
              <a:t> is null, as shown in the following figure.</a:t>
            </a:r>
          </a:p>
          <a:p>
            <a:pPr lvl="1">
              <a:buFontTx/>
              <a:buNone/>
              <a:defRPr/>
            </a:pPr>
            <a:endParaRPr lang="en-US" sz="1800" dirty="0" smtClean="0">
              <a:solidFill>
                <a:schemeClr val="accent2"/>
              </a:solidFill>
              <a:latin typeface="Arial" charset="0"/>
              <a:cs typeface="Times New Roman" pitchFamily="18" charset="0"/>
            </a:endParaRPr>
          </a:p>
          <a:p>
            <a:pPr lvl="1">
              <a:buFontTx/>
              <a:buNone/>
              <a:defRPr/>
            </a:pPr>
            <a:endParaRPr lang="en-US" sz="1800" dirty="0" smtClean="0">
              <a:solidFill>
                <a:schemeClr val="accent2"/>
              </a:solidFill>
              <a:latin typeface="Arial" charset="0"/>
              <a:cs typeface="Times New Roman" pitchFamily="18" charset="0"/>
            </a:endParaRPr>
          </a:p>
          <a:p>
            <a:pPr lvl="1">
              <a:buFontTx/>
              <a:buNone/>
              <a:defRPr/>
            </a:pPr>
            <a:endParaRPr lang="en-US" sz="1800" dirty="0" smtClean="0">
              <a:solidFill>
                <a:schemeClr val="accent2"/>
              </a:solidFill>
              <a:latin typeface="Arial" charset="0"/>
              <a:cs typeface="Times New Roman" pitchFamily="18" charset="0"/>
            </a:endParaRPr>
          </a:p>
          <a:p>
            <a:pPr lvl="1">
              <a:buFontTx/>
              <a:buBlip>
                <a:blip r:embed="rId4"/>
              </a:buBlip>
              <a:defRPr/>
            </a:pPr>
            <a:r>
              <a:rPr lang="en-US" sz="1800" dirty="0" smtClean="0">
                <a:solidFill>
                  <a:schemeClr val="accent2"/>
                </a:solidFill>
                <a:latin typeface="Arial" charset="0"/>
                <a:cs typeface="Times New Roman" pitchFamily="18" charset="0"/>
              </a:rPr>
              <a:t>This result is referenced by the recursive query to find the direct subordinates at the  next level, 109. The following figure shows the direct subordinates at the next level.</a:t>
            </a:r>
          </a:p>
          <a:p>
            <a:pPr lvl="1">
              <a:buFontTx/>
              <a:buNone/>
              <a:defRPr/>
            </a:pPr>
            <a:endParaRPr lang="en-US" sz="1800" dirty="0" smtClean="0">
              <a:solidFill>
                <a:schemeClr val="accent2"/>
              </a:solidFill>
              <a:latin typeface="Arial" charset="0"/>
              <a:cs typeface="Times New Roman" pitchFamily="18" charset="0"/>
            </a:endParaRPr>
          </a:p>
          <a:p>
            <a:pPr lvl="1">
              <a:buFontTx/>
              <a:buBlip>
                <a:blip r:embed="rId4"/>
              </a:buBlip>
              <a:defRPr/>
            </a:pPr>
            <a:endParaRPr lang="en-US" sz="1800" dirty="0" smtClean="0">
              <a:solidFill>
                <a:schemeClr val="accent2"/>
              </a:solidFill>
              <a:latin typeface="Arial" charset="0"/>
              <a:cs typeface="Times New Roman" pitchFamily="18" charset="0"/>
            </a:endParaRPr>
          </a:p>
          <a:p>
            <a:pPr lvl="1" eaLnBrk="1" hangingPunct="1">
              <a:buFontTx/>
              <a:buNone/>
              <a:defRPr/>
            </a:pPr>
            <a:r>
              <a:rPr lang="en-US" sz="2000" dirty="0" smtClean="0">
                <a:solidFill>
                  <a:schemeClr val="accent2"/>
                </a:solidFill>
                <a:latin typeface="Arial" charset="0"/>
                <a:cs typeface="Times New Roman" pitchFamily="18" charset="0"/>
              </a:rPr>
              <a:t/>
            </a:r>
            <a:br>
              <a:rPr lang="en-US" sz="2000" dirty="0" smtClean="0">
                <a:solidFill>
                  <a:schemeClr val="accent2"/>
                </a:solidFill>
                <a:latin typeface="Arial" charset="0"/>
                <a:cs typeface="Times New Roman" pitchFamily="18" charset="0"/>
              </a:rPr>
            </a:br>
            <a:endParaRPr lang="en-US" sz="2000" dirty="0" smtClean="0">
              <a:solidFill>
                <a:schemeClr val="accent2"/>
              </a:solidFill>
              <a:latin typeface="Arial" charset="0"/>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22531"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Working with Temporary Result Sets (Contd.)</a:t>
            </a:r>
          </a:p>
        </p:txBody>
      </p:sp>
      <p:pic>
        <p:nvPicPr>
          <p:cNvPr id="225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101975"/>
            <a:ext cx="4089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2533" name="Picture 3"/>
          <p:cNvPicPr>
            <a:picLocks noChangeAspect="1" noChangeArrowheads="1"/>
          </p:cNvPicPr>
          <p:nvPr/>
        </p:nvPicPr>
        <p:blipFill>
          <a:blip r:embed="rId6">
            <a:extLst>
              <a:ext uri="{28A0092B-C50C-407E-A947-70E740481C1C}">
                <a14:useLocalDpi xmlns:a14="http://schemas.microsoft.com/office/drawing/2010/main" val="0"/>
              </a:ext>
            </a:extLst>
          </a:blip>
          <a:srcRect l="311"/>
          <a:stretch>
            <a:fillRect/>
          </a:stretch>
        </p:blipFill>
        <p:spPr bwMode="auto">
          <a:xfrm>
            <a:off x="4219575" y="4953000"/>
            <a:ext cx="2638425"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263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bwMode="auto">
          <a:xfrm>
            <a:off x="1830388" y="1598613"/>
            <a:ext cx="7313612" cy="39639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lvl="1">
              <a:buFontTx/>
              <a:buBlip>
                <a:blip r:embed="rId3"/>
              </a:buBlip>
            </a:pPr>
            <a:r>
              <a:rPr lang="en-US" sz="1800" smtClean="0">
                <a:solidFill>
                  <a:schemeClr val="accent2"/>
                </a:solidFill>
                <a:latin typeface="Arial" pitchFamily="34" charset="0"/>
                <a:cs typeface="Times New Roman" pitchFamily="18" charset="0"/>
              </a:rPr>
              <a:t>Retrieval of direct subordinates at the next level occurs recursively, until an empty result set is returned by the JOIN operation.</a:t>
            </a:r>
          </a:p>
          <a:p>
            <a:pPr lvl="1">
              <a:buFontTx/>
              <a:buBlip>
                <a:blip r:embed="rId3"/>
              </a:buBlip>
            </a:pPr>
            <a:r>
              <a:rPr lang="en-US" sz="1800" smtClean="0">
                <a:solidFill>
                  <a:schemeClr val="accent2"/>
                </a:solidFill>
                <a:latin typeface="Arial" pitchFamily="34" charset="0"/>
                <a:cs typeface="Times New Roman" pitchFamily="18" charset="0"/>
              </a:rPr>
              <a:t>The following figure displays the final result set of the preceding query.</a:t>
            </a:r>
          </a:p>
          <a:p>
            <a:pPr lvl="1">
              <a:buFontTx/>
              <a:buNone/>
            </a:pPr>
            <a:endParaRPr lang="en-US" sz="1800" smtClean="0">
              <a:solidFill>
                <a:schemeClr val="accent2"/>
              </a:solidFill>
              <a:latin typeface="Arial" pitchFamily="34" charset="0"/>
              <a:cs typeface="Times New Roman" pitchFamily="18" charset="0"/>
            </a:endParaRPr>
          </a:p>
          <a:p>
            <a:pPr lvl="1" eaLnBrk="1" hangingPunct="1">
              <a:buFontTx/>
              <a:buNone/>
            </a:pPr>
            <a:r>
              <a:rPr lang="en-US" sz="2000" smtClean="0">
                <a:solidFill>
                  <a:schemeClr val="accent2"/>
                </a:solidFill>
                <a:latin typeface="Arial" pitchFamily="34" charset="0"/>
                <a:cs typeface="Times New Roman" pitchFamily="18" charset="0"/>
              </a:rPr>
              <a:t/>
            </a:r>
            <a:br>
              <a:rPr lang="en-US" sz="2000" smtClean="0">
                <a:solidFill>
                  <a:schemeClr val="accent2"/>
                </a:solidFill>
                <a:latin typeface="Arial" pitchFamily="34" charset="0"/>
                <a:cs typeface="Times New Roman" pitchFamily="18" charset="0"/>
              </a:rPr>
            </a:br>
            <a:endParaRPr lang="en-US" sz="2000" smtClean="0">
              <a:solidFill>
                <a:schemeClr val="accent2"/>
              </a:solidFill>
              <a:latin typeface="Arial" pitchFamily="34" charset="0"/>
              <a:cs typeface="Times New Roman" pitchFamily="18" charset="0"/>
            </a:endParaRPr>
          </a:p>
          <a:p>
            <a:pPr eaLnBrk="1" hangingPunct="1">
              <a:buFontTx/>
              <a:buBlip>
                <a:blip r:embed="rId4"/>
              </a:buBlip>
            </a:pPr>
            <a:endParaRPr lang="en-US" sz="2000" smtClean="0">
              <a:solidFill>
                <a:schemeClr val="accent2"/>
              </a:solidFill>
              <a:latin typeface="Arial" pitchFamily="34" charset="0"/>
              <a:cs typeface="Times New Roman" pitchFamily="18" charset="0"/>
            </a:endParaRPr>
          </a:p>
        </p:txBody>
      </p:sp>
      <p:sp>
        <p:nvSpPr>
          <p:cNvPr id="23555"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Working with Temporary Result Sets (Contd.)</a:t>
            </a:r>
          </a:p>
        </p:txBody>
      </p:sp>
      <p:pic>
        <p:nvPicPr>
          <p:cNvPr id="2355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198813"/>
            <a:ext cx="4876800" cy="2530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a:spLocks noChangeArrowheads="1"/>
          </p:cNvSpPr>
          <p:nvPr/>
        </p:nvSpPr>
        <p:spPr bwMode="auto">
          <a:xfrm>
            <a:off x="3124200" y="5845175"/>
            <a:ext cx="518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Returns the result set that is the union of all result sets generated by the anchor and recursive queries.</a:t>
            </a:r>
          </a:p>
        </p:txBody>
      </p:sp>
    </p:spTree>
    <p:extLst>
      <p:ext uri="{BB962C8B-B14F-4D97-AF65-F5344CB8AC3E}">
        <p14:creationId xmlns:p14="http://schemas.microsoft.com/office/powerpoint/2010/main" val="1409671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1830388" y="1598613"/>
            <a:ext cx="7313612" cy="3963987"/>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Problem Statement:</a:t>
            </a:r>
            <a:endParaRPr lang="en-US" sz="2000" kern="1200" dirty="0" smtClean="0">
              <a:solidFill>
                <a:schemeClr val="accent2"/>
              </a:solidFill>
              <a:latin typeface="Arial" charset="0"/>
              <a:cs typeface="Times New Roman" pitchFamily="18" charset="0"/>
            </a:endParaRPr>
          </a:p>
          <a:p>
            <a:pPr lvl="1">
              <a:buFontTx/>
              <a:buBlip>
                <a:blip r:embed="rId4"/>
              </a:buBlip>
              <a:defRPr/>
            </a:pPr>
            <a:r>
              <a:rPr lang="en-US" sz="1800" kern="1200" dirty="0" err="1" smtClean="0">
                <a:solidFill>
                  <a:schemeClr val="accent2"/>
                </a:solidFill>
                <a:latin typeface="Arial" charset="0"/>
                <a:cs typeface="Times New Roman" pitchFamily="18" charset="0"/>
              </a:rPr>
              <a:t>AdventureWorks</a:t>
            </a:r>
            <a:r>
              <a:rPr lang="en-US" sz="1800" kern="1200" dirty="0" smtClean="0">
                <a:solidFill>
                  <a:schemeClr val="accent2"/>
                </a:solidFill>
                <a:latin typeface="Arial" charset="0"/>
                <a:cs typeface="Times New Roman" pitchFamily="18" charset="0"/>
              </a:rPr>
              <a:t>, Inc is a leading manufacturing company. The company stores the details of sold products in the </a:t>
            </a:r>
            <a:r>
              <a:rPr lang="en-US" sz="1800" kern="1200" dirty="0" err="1" smtClean="0">
                <a:solidFill>
                  <a:schemeClr val="accent2"/>
                </a:solidFill>
                <a:latin typeface="Arial" charset="0"/>
                <a:cs typeface="Times New Roman" pitchFamily="18" charset="0"/>
              </a:rPr>
              <a:t>TransactionHistory</a:t>
            </a:r>
            <a:r>
              <a:rPr lang="en-US" sz="1800" kern="1200" dirty="0" smtClean="0">
                <a:solidFill>
                  <a:schemeClr val="accent2"/>
                </a:solidFill>
                <a:latin typeface="Arial" charset="0"/>
                <a:cs typeface="Times New Roman" pitchFamily="18" charset="0"/>
              </a:rPr>
              <a:t> table. The management of the company is reviewing the performance of its products in the market. Therefore, the management wants to know the number of units sold of each product. They also want to identify the product that sold the maximum units. How will you perform this task</a:t>
            </a:r>
            <a:r>
              <a:rPr lang="x-none" sz="1800" kern="1200" smtClean="0">
                <a:solidFill>
                  <a:schemeClr val="accent2"/>
                </a:solidFill>
                <a:latin typeface="Arial" charset="0"/>
                <a:cs typeface="Times New Roman" pitchFamily="18" charset="0"/>
              </a:rPr>
              <a:t>?</a:t>
            </a:r>
            <a:endParaRPr lang="en-US" sz="1800" kern="1200" dirty="0" smtClean="0">
              <a:solidFill>
                <a:schemeClr val="accent2"/>
              </a:solidFill>
              <a:latin typeface="Arial" charset="0"/>
              <a:cs typeface="Times New Roman" pitchFamily="18" charset="0"/>
            </a:endParaRPr>
          </a:p>
          <a:p>
            <a:pPr lvl="1">
              <a:buFontTx/>
              <a:buBlip>
                <a:blip r:embed="rId4"/>
              </a:buBlip>
              <a:defRPr/>
            </a:pPr>
            <a:endParaRPr lang="en-US" sz="1800" kern="1200" dirty="0" smtClean="0">
              <a:solidFill>
                <a:schemeClr val="accent2"/>
              </a:solidFill>
              <a:latin typeface="Arial" charset="0"/>
              <a:cs typeface="Times New Roman" pitchFamily="18" charset="0"/>
            </a:endParaRPr>
          </a:p>
          <a:p>
            <a:pPr lvl="1">
              <a:buFontTx/>
              <a:buNone/>
              <a:defRPr/>
            </a:pPr>
            <a:endParaRPr lang="en-US" sz="1800" kern="1200" dirty="0" smtClean="0">
              <a:solidFill>
                <a:schemeClr val="accent2"/>
              </a:solidFill>
              <a:latin typeface="Arial" charset="0"/>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24579"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Demo: Using CTE </a:t>
            </a:r>
          </a:p>
        </p:txBody>
      </p:sp>
    </p:spTree>
    <p:extLst>
      <p:ext uri="{BB962C8B-B14F-4D97-AF65-F5344CB8AC3E}">
        <p14:creationId xmlns:p14="http://schemas.microsoft.com/office/powerpoint/2010/main" val="3235467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1830388" y="1598613"/>
            <a:ext cx="7313612" cy="3963987"/>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Solution:</a:t>
            </a:r>
          </a:p>
          <a:p>
            <a:pPr lvl="1">
              <a:buFontTx/>
              <a:buBlip>
                <a:blip r:embed="rId4"/>
              </a:buBlip>
              <a:defRPr/>
            </a:pPr>
            <a:r>
              <a:rPr lang="en-US" sz="1800" kern="1200" dirty="0" smtClean="0">
                <a:solidFill>
                  <a:schemeClr val="accent2"/>
                </a:solidFill>
                <a:latin typeface="Arial" charset="0"/>
                <a:cs typeface="Times New Roman" pitchFamily="18" charset="0"/>
              </a:rPr>
              <a:t>To solve the preceding problem, you need to perform the following tasks:</a:t>
            </a:r>
          </a:p>
          <a:p>
            <a:pPr marL="1200150" lvl="2" indent="-342900">
              <a:buFont typeface="+mj-lt"/>
              <a:buAutoNum type="arabicPeriod"/>
              <a:defRPr/>
            </a:pPr>
            <a:r>
              <a:rPr lang="en-US" sz="1600" kern="1200" dirty="0" smtClean="0">
                <a:solidFill>
                  <a:schemeClr val="accent2"/>
                </a:solidFill>
                <a:latin typeface="Arial" charset="0"/>
                <a:cs typeface="Times New Roman" pitchFamily="18" charset="0"/>
              </a:rPr>
              <a:t>Create a CTE.</a:t>
            </a:r>
          </a:p>
          <a:p>
            <a:pPr marL="1200150" lvl="2" indent="-342900">
              <a:buFont typeface="+mj-lt"/>
              <a:buAutoNum type="arabicPeriod"/>
              <a:defRPr/>
            </a:pPr>
            <a:r>
              <a:rPr lang="en-US" sz="1600" kern="1200" dirty="0" smtClean="0">
                <a:solidFill>
                  <a:schemeClr val="accent2"/>
                </a:solidFill>
                <a:latin typeface="Arial" charset="0"/>
                <a:cs typeface="Times New Roman" pitchFamily="18" charset="0"/>
              </a:rPr>
              <a:t>Execute the CTE.</a:t>
            </a:r>
          </a:p>
          <a:p>
            <a:pPr>
              <a:buFontTx/>
              <a:buNone/>
              <a:defRPr/>
            </a:pPr>
            <a:endParaRPr lang="en-US" sz="2000" kern="1200" dirty="0" smtClean="0">
              <a:solidFill>
                <a:schemeClr val="accent2"/>
              </a:solidFill>
              <a:latin typeface="Arial" charset="0"/>
              <a:cs typeface="Times New Roman" pitchFamily="18" charset="0"/>
            </a:endParaRPr>
          </a:p>
          <a:p>
            <a:pPr>
              <a:defRPr/>
            </a:pPr>
            <a:endParaRPr lang="en-US" dirty="0" smtClean="0"/>
          </a:p>
          <a:p>
            <a:pPr lvl="1" eaLnBrk="1" hangingPunct="1">
              <a:buFontTx/>
              <a:buNone/>
              <a:defRPr/>
            </a:pPr>
            <a:r>
              <a:rPr lang="en-US" sz="2000" dirty="0" smtClean="0">
                <a:solidFill>
                  <a:schemeClr val="accent2"/>
                </a:solidFill>
                <a:latin typeface="Arial" charset="0"/>
                <a:cs typeface="Times New Roman" pitchFamily="18" charset="0"/>
              </a:rPr>
              <a:t/>
            </a:r>
            <a:br>
              <a:rPr lang="en-US" sz="2000" dirty="0" smtClean="0">
                <a:solidFill>
                  <a:schemeClr val="accent2"/>
                </a:solidFill>
                <a:latin typeface="Arial" charset="0"/>
                <a:cs typeface="Times New Roman" pitchFamily="18" charset="0"/>
              </a:rPr>
            </a:br>
            <a:endParaRPr lang="en-US" sz="2000" dirty="0" smtClean="0">
              <a:solidFill>
                <a:schemeClr val="accent2"/>
              </a:solidFill>
              <a:latin typeface="Arial" charset="0"/>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25603"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Demo: Using CTE (Contd.) </a:t>
            </a:r>
          </a:p>
        </p:txBody>
      </p:sp>
    </p:spTree>
    <p:extLst>
      <p:ext uri="{BB962C8B-B14F-4D97-AF65-F5344CB8AC3E}">
        <p14:creationId xmlns:p14="http://schemas.microsoft.com/office/powerpoint/2010/main" val="4092851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buFontTx/>
              <a:buBlip>
                <a:blip r:embed="rId3"/>
              </a:buBlip>
            </a:pPr>
            <a:r>
              <a:rPr lang="en-US" sz="2000" smtClean="0">
                <a:solidFill>
                  <a:schemeClr val="accent2"/>
                </a:solidFill>
                <a:latin typeface="Arial" pitchFamily="34" charset="0"/>
                <a:cs typeface="Times New Roman" pitchFamily="18" charset="0"/>
              </a:rPr>
              <a:t>In this session, you learned that:</a:t>
            </a:r>
          </a:p>
          <a:p>
            <a:pPr lvl="1" eaLnBrk="1" hangingPunct="1">
              <a:buFontTx/>
              <a:buBlip>
                <a:blip r:embed="rId4"/>
              </a:buBlip>
            </a:pPr>
            <a:r>
              <a:rPr lang="en-US" sz="1800" smtClean="0">
                <a:solidFill>
                  <a:schemeClr val="accent2"/>
                </a:solidFill>
                <a:latin typeface="Arial" pitchFamily="34" charset="0"/>
                <a:cs typeface="Times New Roman" pitchFamily="18" charset="0"/>
              </a:rPr>
              <a:t>The UNION operator is used to combine the data of two or more queries into a single result set.</a:t>
            </a:r>
          </a:p>
          <a:p>
            <a:pPr lvl="1" eaLnBrk="1" hangingPunct="1">
              <a:buFontTx/>
              <a:buBlip>
                <a:blip r:embed="rId4"/>
              </a:buBlip>
            </a:pPr>
            <a:r>
              <a:rPr lang="en-US" sz="1800" smtClean="0">
                <a:solidFill>
                  <a:schemeClr val="accent2"/>
                </a:solidFill>
                <a:latin typeface="Arial" pitchFamily="34" charset="0"/>
                <a:cs typeface="Times New Roman" pitchFamily="18" charset="0"/>
              </a:rPr>
              <a:t>The EXCEPT operator compares two result sets and returns the data from the first result set that is not found in the second result set.</a:t>
            </a:r>
          </a:p>
          <a:p>
            <a:pPr lvl="1" eaLnBrk="1" hangingPunct="1">
              <a:buFontTx/>
              <a:buBlip>
                <a:blip r:embed="rId4"/>
              </a:buBlip>
            </a:pPr>
            <a:r>
              <a:rPr lang="en-US" sz="1800" smtClean="0">
                <a:solidFill>
                  <a:schemeClr val="accent2"/>
                </a:solidFill>
                <a:latin typeface="Arial" pitchFamily="34" charset="0"/>
                <a:cs typeface="Times New Roman" pitchFamily="18" charset="0"/>
              </a:rPr>
              <a:t>The INTERSECT operator returns the common rows after comparing two result sets. If the common rows are not found, then NULL value is returned</a:t>
            </a:r>
            <a:r>
              <a:rPr lang="en-GB" sz="1800" smtClean="0">
                <a:solidFill>
                  <a:schemeClr val="accent2"/>
                </a:solidFill>
                <a:latin typeface="Arial" pitchFamily="34" charset="0"/>
                <a:cs typeface="Times New Roman" pitchFamily="18" charset="0"/>
              </a:rPr>
              <a:t>.</a:t>
            </a:r>
          </a:p>
          <a:p>
            <a:pPr lvl="1" eaLnBrk="1" hangingPunct="1">
              <a:buFontTx/>
              <a:buBlip>
                <a:blip r:embed="rId4"/>
              </a:buBlip>
            </a:pPr>
            <a:r>
              <a:rPr lang="en-US" sz="1800" smtClean="0">
                <a:solidFill>
                  <a:schemeClr val="accent2"/>
                </a:solidFill>
                <a:latin typeface="Arial" pitchFamily="34" charset="0"/>
                <a:cs typeface="Times New Roman" pitchFamily="18" charset="0"/>
              </a:rPr>
              <a:t>A CTE is used to create a temporary named result set. </a:t>
            </a:r>
          </a:p>
          <a:p>
            <a:pPr lvl="1" eaLnBrk="1" hangingPunct="1">
              <a:buFontTx/>
              <a:buBlip>
                <a:blip r:embed="rId4"/>
              </a:buBlip>
            </a:pPr>
            <a:r>
              <a:rPr lang="en-US" sz="1800" smtClean="0">
                <a:solidFill>
                  <a:schemeClr val="accent2"/>
                </a:solidFill>
                <a:latin typeface="Arial" pitchFamily="34" charset="0"/>
                <a:cs typeface="Times New Roman" pitchFamily="18" charset="0"/>
              </a:rPr>
              <a:t>In a recursive CTE, result sets of more than one query are combined to populate the CTE.</a:t>
            </a:r>
          </a:p>
          <a:p>
            <a:pPr lvl="1" eaLnBrk="1" hangingPunct="1">
              <a:buFontTx/>
              <a:buBlip>
                <a:blip r:embed="rId4"/>
              </a:buBlip>
            </a:pPr>
            <a:r>
              <a:rPr lang="en-US" sz="1800" smtClean="0">
                <a:solidFill>
                  <a:schemeClr val="accent2"/>
                </a:solidFill>
                <a:latin typeface="Arial" pitchFamily="34" charset="0"/>
                <a:cs typeface="Times New Roman" pitchFamily="18" charset="0"/>
              </a:rPr>
              <a:t>A recursive CTE consists of the following members to produce the required result:</a:t>
            </a:r>
          </a:p>
          <a:p>
            <a:pPr lvl="2" eaLnBrk="1" hangingPunct="1">
              <a:buFontTx/>
              <a:buBlip>
                <a:blip r:embed="rId4"/>
              </a:buBlip>
            </a:pPr>
            <a:r>
              <a:rPr lang="en-US" sz="1600" smtClean="0">
                <a:solidFill>
                  <a:schemeClr val="accent2"/>
                </a:solidFill>
                <a:latin typeface="Arial" pitchFamily="34" charset="0"/>
                <a:cs typeface="Times New Roman" pitchFamily="18" charset="0"/>
              </a:rPr>
              <a:t>Anchor query</a:t>
            </a:r>
          </a:p>
          <a:p>
            <a:pPr lvl="2" eaLnBrk="1" hangingPunct="1">
              <a:buFontTx/>
              <a:buBlip>
                <a:blip r:embed="rId4"/>
              </a:buBlip>
            </a:pPr>
            <a:r>
              <a:rPr lang="en-US" sz="1600" smtClean="0">
                <a:solidFill>
                  <a:schemeClr val="accent2"/>
                </a:solidFill>
                <a:latin typeface="Arial" pitchFamily="34" charset="0"/>
                <a:cs typeface="Times New Roman" pitchFamily="18" charset="0"/>
              </a:rPr>
              <a:t>Recursive query</a:t>
            </a:r>
          </a:p>
          <a:p>
            <a:pPr lvl="1" eaLnBrk="1" hangingPunct="1">
              <a:buFontTx/>
              <a:buBlip>
                <a:blip r:embed="rId4"/>
              </a:buBlip>
            </a:pPr>
            <a:endParaRPr lang="en-US" sz="1800" smtClean="0">
              <a:solidFill>
                <a:schemeClr val="accent2"/>
              </a:solidFill>
              <a:latin typeface="Arial" pitchFamily="34" charset="0"/>
              <a:cs typeface="Times New Roman" pitchFamily="18" charset="0"/>
            </a:endParaRPr>
          </a:p>
          <a:p>
            <a:pPr lvl="1" eaLnBrk="1" hangingPunct="1">
              <a:buFontTx/>
              <a:buBlip>
                <a:blip r:embed="rId4"/>
              </a:buBlip>
            </a:pPr>
            <a:endParaRPr lang="en-US" sz="1800" smtClean="0">
              <a:solidFill>
                <a:schemeClr val="accent2"/>
              </a:solidFill>
              <a:latin typeface="Arial" pitchFamily="34" charset="0"/>
              <a:cs typeface="Times New Roman" pitchFamily="18" charset="0"/>
            </a:endParaRPr>
          </a:p>
        </p:txBody>
      </p:sp>
      <p:sp>
        <p:nvSpPr>
          <p:cNvPr id="2662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rPr>
              <a:t>Summary</a:t>
            </a:r>
          </a:p>
        </p:txBody>
      </p:sp>
    </p:spTree>
    <p:extLst>
      <p:ext uri="{BB962C8B-B14F-4D97-AF65-F5344CB8AC3E}">
        <p14:creationId xmlns:p14="http://schemas.microsoft.com/office/powerpoint/2010/main" val="2850901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6002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defRPr/>
            </a:pPr>
            <a:r>
              <a:rPr lang="en-US" sz="2000" dirty="0" smtClean="0">
                <a:solidFill>
                  <a:schemeClr val="accent2"/>
                </a:solidFill>
                <a:latin typeface="Arial" charset="0"/>
                <a:cs typeface="Times New Roman" pitchFamily="18" charset="0"/>
              </a:rPr>
              <a:t>Solution:</a:t>
            </a:r>
          </a:p>
          <a:p>
            <a:pPr lvl="1">
              <a:buFontTx/>
              <a:buBlip>
                <a:blip r:embed="rId4"/>
              </a:buBlip>
              <a:defRPr/>
            </a:pPr>
            <a:r>
              <a:rPr lang="en-US" sz="1800" kern="1200" dirty="0" smtClean="0">
                <a:solidFill>
                  <a:schemeClr val="accent2"/>
                </a:solidFill>
                <a:latin typeface="Arial" charset="0"/>
                <a:ea typeface="+mn-ea"/>
                <a:cs typeface="Times New Roman" pitchFamily="18" charset="0"/>
              </a:rPr>
              <a:t>To generate the required report, you need to perform the following tasks:</a:t>
            </a:r>
          </a:p>
          <a:p>
            <a:pPr marL="1200150" lvl="2" indent="-342900">
              <a:buFont typeface="+mj-lt"/>
              <a:buAutoNum type="arabicPeriod"/>
              <a:defRPr/>
            </a:pPr>
            <a:r>
              <a:rPr lang="en-US" sz="1600" kern="1200" dirty="0" smtClean="0">
                <a:solidFill>
                  <a:schemeClr val="accent2"/>
                </a:solidFill>
                <a:latin typeface="Arial" charset="0"/>
                <a:ea typeface="+mn-ea"/>
                <a:cs typeface="Times New Roman" pitchFamily="18" charset="0"/>
              </a:rPr>
              <a:t>Create a query.</a:t>
            </a:r>
          </a:p>
          <a:p>
            <a:pPr marL="1200150" lvl="2" indent="-342900">
              <a:buFont typeface="+mj-lt"/>
              <a:buAutoNum type="arabicPeriod"/>
              <a:defRPr/>
            </a:pPr>
            <a:r>
              <a:rPr lang="en-US" sz="1600" kern="1200" dirty="0" smtClean="0">
                <a:solidFill>
                  <a:schemeClr val="accent2"/>
                </a:solidFill>
                <a:latin typeface="Arial" charset="0"/>
                <a:ea typeface="+mn-ea"/>
                <a:cs typeface="Times New Roman" pitchFamily="18" charset="0"/>
              </a:rPr>
              <a:t>Execute the query to verify the result.</a:t>
            </a:r>
          </a:p>
          <a:p>
            <a:pPr lvl="1">
              <a:buFontTx/>
              <a:buNone/>
              <a:defRPr/>
            </a:pPr>
            <a:endParaRPr lang="en-US" sz="1800" kern="1200" dirty="0" smtClean="0">
              <a:solidFill>
                <a:schemeClr val="accent2"/>
              </a:solidFill>
              <a:latin typeface="Arial" charset="0"/>
              <a:ea typeface="+mn-ea"/>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4099"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Demo: Using </a:t>
            </a:r>
            <a:r>
              <a:rPr lang="en-US" b="1" dirty="0" err="1">
                <a:solidFill>
                  <a:srgbClr val="FF0000"/>
                </a:solidFill>
                <a:latin typeface="Tahoma" pitchFamily="34" charset="0"/>
                <a:cs typeface="Times New Roman" pitchFamily="18" charset="0"/>
              </a:rPr>
              <a:t>Subqueries</a:t>
            </a:r>
            <a:r>
              <a:rPr lang="en-US" b="1" dirty="0">
                <a:solidFill>
                  <a:srgbClr val="FF0000"/>
                </a:solidFill>
                <a:latin typeface="Tahoma" pitchFamily="34" charset="0"/>
                <a:cs typeface="Times New Roman" pitchFamily="18" charset="0"/>
              </a:rPr>
              <a:t> (Contd.)</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27222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6764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The result sets can be managed by:</a:t>
            </a:r>
          </a:p>
          <a:p>
            <a:pPr lvl="1">
              <a:buFontTx/>
              <a:buBlip>
                <a:blip r:embed="rId4"/>
              </a:buBlip>
              <a:defRPr/>
            </a:pPr>
            <a:r>
              <a:rPr lang="en-US" sz="1800" kern="1200" dirty="0" smtClean="0">
                <a:solidFill>
                  <a:schemeClr val="accent2"/>
                </a:solidFill>
                <a:latin typeface="Arial" charset="0"/>
                <a:ea typeface="+mn-ea"/>
                <a:cs typeface="Times New Roman" pitchFamily="18" charset="0"/>
              </a:rPr>
              <a:t>Combining the result sets. </a:t>
            </a:r>
          </a:p>
          <a:p>
            <a:pPr lvl="1">
              <a:buFontTx/>
              <a:buBlip>
                <a:blip r:embed="rId4"/>
              </a:buBlip>
              <a:defRPr/>
            </a:pPr>
            <a:r>
              <a:rPr lang="en-US" sz="1800" kern="1200" dirty="0" smtClean="0">
                <a:solidFill>
                  <a:schemeClr val="accent2"/>
                </a:solidFill>
                <a:latin typeface="Arial" charset="0"/>
                <a:ea typeface="+mn-ea"/>
                <a:cs typeface="Times New Roman" pitchFamily="18" charset="0"/>
              </a:rPr>
              <a:t>Comparing the result sets.</a:t>
            </a:r>
          </a:p>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SQL Server provides the various operators, such as UNION, EXCEPT, and INTERSECT, to combine as well as compare the result sets.</a:t>
            </a:r>
          </a:p>
          <a:p>
            <a:pPr marL="342900" lvl="1" indent="-342900" eaLnBrk="1" hangingPunct="1">
              <a:buFontTx/>
              <a:buBlip>
                <a:blip r:embed="rId3"/>
              </a:buBlip>
              <a:defRPr/>
            </a:pPr>
            <a:endParaRPr lang="en-US" sz="1800" kern="1200" dirty="0" smtClean="0">
              <a:solidFill>
                <a:schemeClr val="accent2"/>
              </a:solidFill>
              <a:latin typeface="Arial" charset="0"/>
              <a:ea typeface="+mn-ea"/>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5123"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Managing Result Sets</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3415404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5240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The UNION operator:</a:t>
            </a:r>
          </a:p>
          <a:p>
            <a:pPr lvl="1">
              <a:buFontTx/>
              <a:buBlip>
                <a:blip r:embed="rId4"/>
              </a:buBlip>
              <a:defRPr/>
            </a:pPr>
            <a:r>
              <a:rPr lang="en-US" sz="1800" kern="1200" dirty="0" smtClean="0">
                <a:solidFill>
                  <a:schemeClr val="accent2"/>
                </a:solidFill>
                <a:latin typeface="Arial" charset="0"/>
                <a:ea typeface="+mn-ea"/>
                <a:cs typeface="Times New Roman" pitchFamily="18" charset="0"/>
              </a:rPr>
              <a:t>Is used to data from multiple tables. </a:t>
            </a:r>
          </a:p>
          <a:p>
            <a:pPr marL="342900" lvl="1" indent="-342900" eaLnBrk="1" hangingPunct="1">
              <a:buFontTx/>
              <a:buBlip>
                <a:blip r:embed="rId3"/>
              </a:buBlip>
              <a:defRPr/>
            </a:pPr>
            <a:r>
              <a:rPr lang="en-US" sz="2000" dirty="0" smtClean="0">
                <a:solidFill>
                  <a:schemeClr val="accent2"/>
                </a:solidFill>
                <a:latin typeface="Arial" charset="0"/>
                <a:cs typeface="Times New Roman" pitchFamily="18" charset="0"/>
              </a:rPr>
              <a:t>The EXCEPT and INTERSECT operators:</a:t>
            </a:r>
          </a:p>
          <a:p>
            <a:pPr lvl="1">
              <a:buFontTx/>
              <a:buBlip>
                <a:blip r:embed="rId4"/>
              </a:buBlip>
              <a:defRPr/>
            </a:pPr>
            <a:r>
              <a:rPr lang="en-US" sz="1800" kern="1200" dirty="0" smtClean="0">
                <a:solidFill>
                  <a:schemeClr val="accent2"/>
                </a:solidFill>
                <a:latin typeface="Arial" charset="0"/>
                <a:cs typeface="Times New Roman" pitchFamily="18" charset="0"/>
              </a:rPr>
              <a:t>Are used to exclude records from the result sets based on different criteria. </a:t>
            </a:r>
          </a:p>
          <a:p>
            <a:pPr marL="342900" lvl="1" indent="-342900" eaLnBrk="1" hangingPunct="1">
              <a:buFontTx/>
              <a:buBlip>
                <a:blip r:embed="rId3"/>
              </a:buBlip>
              <a:defRPr/>
            </a:pPr>
            <a:r>
              <a:rPr lang="en-US" sz="2000" dirty="0" smtClean="0">
                <a:solidFill>
                  <a:schemeClr val="accent2"/>
                </a:solidFill>
                <a:latin typeface="Arial" charset="0"/>
                <a:cs typeface="Times New Roman" pitchFamily="18" charset="0"/>
              </a:rPr>
              <a:t>The basic rules to follow while using the UNION, EXCEPT, and INTERSECT operators are:</a:t>
            </a:r>
          </a:p>
          <a:p>
            <a:pPr lvl="1">
              <a:buFontTx/>
              <a:buBlip>
                <a:blip r:embed="rId4"/>
              </a:buBlip>
              <a:defRPr/>
            </a:pPr>
            <a:r>
              <a:rPr lang="en-US" sz="1800" kern="1200" dirty="0" smtClean="0">
                <a:solidFill>
                  <a:schemeClr val="accent2"/>
                </a:solidFill>
                <a:latin typeface="Arial" charset="0"/>
                <a:cs typeface="Times New Roman" pitchFamily="18" charset="0"/>
              </a:rPr>
              <a:t>The number and the sequence of the columns must be the same in all queries.</a:t>
            </a:r>
          </a:p>
          <a:p>
            <a:pPr lvl="1">
              <a:buFontTx/>
              <a:buBlip>
                <a:blip r:embed="rId4"/>
              </a:buBlip>
              <a:defRPr/>
            </a:pPr>
            <a:r>
              <a:rPr lang="en-US" sz="1800" kern="1200" dirty="0" smtClean="0">
                <a:solidFill>
                  <a:schemeClr val="accent2"/>
                </a:solidFill>
                <a:latin typeface="Arial" charset="0"/>
                <a:cs typeface="Times New Roman" pitchFamily="18" charset="0"/>
              </a:rPr>
              <a:t>The data types of the columns in all the queries must be compatible.</a:t>
            </a:r>
          </a:p>
          <a:p>
            <a:pPr lvl="1">
              <a:buFontTx/>
              <a:buBlip>
                <a:blip r:embed="rId4"/>
              </a:buBlip>
              <a:defRPr/>
            </a:pPr>
            <a:endParaRPr lang="en-US" sz="1800" kern="1200" dirty="0" smtClean="0">
              <a:solidFill>
                <a:schemeClr val="accent2"/>
              </a:solidFill>
              <a:latin typeface="Arial" charset="0"/>
              <a:cs typeface="Times New Roman" pitchFamily="18" charset="0"/>
            </a:endParaRPr>
          </a:p>
        </p:txBody>
      </p:sp>
      <p:sp>
        <p:nvSpPr>
          <p:cNvPr id="614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Combining Result Sets</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3366961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5240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The syntax of the UNION operator is:</a:t>
            </a:r>
          </a:p>
          <a:p>
            <a:pPr marL="342900" lvl="1" indent="-342900" eaLnBrk="1" hangingPunct="1">
              <a:buFontTx/>
              <a:buNone/>
              <a:defRPr/>
            </a:pPr>
            <a:r>
              <a:rPr lang="en-US" sz="1600" kern="1200" dirty="0" smtClean="0">
                <a:solidFill>
                  <a:schemeClr val="accent2"/>
                </a:solidFill>
                <a:latin typeface="Courier New" pitchFamily="49" charset="0"/>
                <a:ea typeface="+mn-ea"/>
                <a:cs typeface="Courier New" pitchFamily="49" charset="0"/>
              </a:rPr>
              <a:t>	  &lt;</a:t>
            </a:r>
            <a:r>
              <a:rPr lang="en-US" sz="1600" kern="1200" dirty="0" err="1" smtClean="0">
                <a:solidFill>
                  <a:schemeClr val="accent2"/>
                </a:solidFill>
                <a:latin typeface="Courier New" pitchFamily="49" charset="0"/>
                <a:ea typeface="+mn-ea"/>
                <a:cs typeface="Courier New" pitchFamily="49" charset="0"/>
              </a:rPr>
              <a:t>query_expression</a:t>
            </a:r>
            <a:r>
              <a:rPr lang="en-US" sz="1600" kern="1200" dirty="0" smtClean="0">
                <a:solidFill>
                  <a:schemeClr val="accent2"/>
                </a:solidFill>
                <a:latin typeface="Courier New" pitchFamily="49" charset="0"/>
                <a:ea typeface="+mn-ea"/>
                <a:cs typeface="Courier New" pitchFamily="49" charset="0"/>
              </a:rPr>
              <a:t>&gt; </a:t>
            </a:r>
          </a:p>
          <a:p>
            <a:pPr marL="342900" lvl="1" indent="-342900" eaLnBrk="1" hangingPunct="1">
              <a:buFontTx/>
              <a:buNone/>
              <a:defRPr/>
            </a:pPr>
            <a:r>
              <a:rPr lang="en-US" sz="1600" kern="1200" dirty="0" smtClean="0">
                <a:solidFill>
                  <a:schemeClr val="accent2"/>
                </a:solidFill>
                <a:latin typeface="Courier New" pitchFamily="49" charset="0"/>
                <a:ea typeface="+mn-ea"/>
                <a:cs typeface="Courier New" pitchFamily="49" charset="0"/>
              </a:rPr>
              <a:t>	  UNION [ ALL ] </a:t>
            </a:r>
          </a:p>
          <a:p>
            <a:pPr marL="342900" lvl="1" indent="-342900" eaLnBrk="1" hangingPunct="1">
              <a:buFontTx/>
              <a:buNone/>
              <a:defRPr/>
            </a:pPr>
            <a:r>
              <a:rPr lang="en-US" sz="1600" kern="1200" dirty="0" smtClean="0">
                <a:solidFill>
                  <a:schemeClr val="accent2"/>
                </a:solidFill>
                <a:latin typeface="Courier New" pitchFamily="49" charset="0"/>
                <a:ea typeface="+mn-ea"/>
                <a:cs typeface="Courier New" pitchFamily="49" charset="0"/>
              </a:rPr>
              <a:t>	  &lt;</a:t>
            </a:r>
            <a:r>
              <a:rPr lang="en-US" sz="1600" kern="1200" dirty="0" err="1" smtClean="0">
                <a:solidFill>
                  <a:schemeClr val="accent2"/>
                </a:solidFill>
                <a:latin typeface="Courier New" pitchFamily="49" charset="0"/>
                <a:ea typeface="+mn-ea"/>
                <a:cs typeface="Courier New" pitchFamily="49" charset="0"/>
              </a:rPr>
              <a:t>query_expression</a:t>
            </a:r>
            <a:r>
              <a:rPr lang="en-US" sz="1600" kern="1200" dirty="0" smtClean="0">
                <a:solidFill>
                  <a:schemeClr val="accent2"/>
                </a:solidFill>
                <a:latin typeface="Courier New" pitchFamily="49" charset="0"/>
                <a:ea typeface="+mn-ea"/>
                <a:cs typeface="Courier New" pitchFamily="49" charset="0"/>
              </a:rPr>
              <a:t>&gt;</a:t>
            </a:r>
          </a:p>
          <a:p>
            <a:pPr marL="342900" lvl="1" indent="-342900" eaLnBrk="1" hangingPunct="1">
              <a:buFontTx/>
              <a:buNone/>
              <a:defRPr/>
            </a:pPr>
            <a:r>
              <a:rPr lang="en-US" sz="1600" kern="1200" dirty="0" smtClean="0">
                <a:solidFill>
                  <a:schemeClr val="accent2"/>
                </a:solidFill>
                <a:latin typeface="Courier New" pitchFamily="49" charset="0"/>
                <a:ea typeface="+mn-ea"/>
                <a:cs typeface="Courier New" pitchFamily="49" charset="0"/>
              </a:rPr>
              <a:t>	  [ UNION [ ALL ] </a:t>
            </a:r>
          </a:p>
          <a:p>
            <a:pPr marL="342900" lvl="1" indent="-342900" eaLnBrk="1" hangingPunct="1">
              <a:buFontTx/>
              <a:buNone/>
              <a:defRPr/>
            </a:pPr>
            <a:r>
              <a:rPr lang="en-US" sz="1600" kern="1200" dirty="0" smtClean="0">
                <a:solidFill>
                  <a:schemeClr val="accent2"/>
                </a:solidFill>
                <a:latin typeface="Courier New" pitchFamily="49" charset="0"/>
                <a:ea typeface="+mn-ea"/>
                <a:cs typeface="Courier New" pitchFamily="49" charset="0"/>
              </a:rPr>
              <a:t>	  &lt;</a:t>
            </a:r>
            <a:r>
              <a:rPr lang="en-US" sz="1600" kern="1200" dirty="0" err="1" smtClean="0">
                <a:solidFill>
                  <a:schemeClr val="accent2"/>
                </a:solidFill>
                <a:latin typeface="Courier New" pitchFamily="49" charset="0"/>
                <a:ea typeface="+mn-ea"/>
                <a:cs typeface="Courier New" pitchFamily="49" charset="0"/>
              </a:rPr>
              <a:t>query_expression</a:t>
            </a:r>
            <a:r>
              <a:rPr lang="en-US" sz="1600" kern="1200" dirty="0" smtClean="0">
                <a:solidFill>
                  <a:schemeClr val="accent2"/>
                </a:solidFill>
                <a:latin typeface="Courier New" pitchFamily="49" charset="0"/>
                <a:ea typeface="+mn-ea"/>
                <a:cs typeface="Courier New" pitchFamily="49" charset="0"/>
              </a:rPr>
              <a:t>&gt;</a:t>
            </a:r>
          </a:p>
          <a:p>
            <a:pPr marL="342900" lvl="1" indent="-342900" eaLnBrk="1" hangingPunct="1">
              <a:buFontTx/>
              <a:buNone/>
              <a:defRPr/>
            </a:pPr>
            <a:r>
              <a:rPr lang="en-US" sz="1600" kern="1200" dirty="0" smtClean="0">
                <a:solidFill>
                  <a:schemeClr val="accent2"/>
                </a:solidFill>
                <a:latin typeface="Courier New" pitchFamily="49" charset="0"/>
                <a:ea typeface="+mn-ea"/>
                <a:cs typeface="Courier New" pitchFamily="49" charset="0"/>
              </a:rPr>
              <a:t>	  [ ...n ] ]</a:t>
            </a:r>
          </a:p>
          <a:p>
            <a:pPr marL="342900" lvl="1" indent="-342900" eaLnBrk="1" hangingPunct="1">
              <a:buFontTx/>
              <a:buBlip>
                <a:blip r:embed="rId3"/>
              </a:buBlip>
              <a:defRPr/>
            </a:pPr>
            <a:r>
              <a:rPr lang="en-US" sz="2000" dirty="0" smtClean="0">
                <a:solidFill>
                  <a:schemeClr val="accent2"/>
                </a:solidFill>
                <a:latin typeface="Arial" charset="0"/>
                <a:cs typeface="Times New Roman" pitchFamily="18" charset="0"/>
              </a:rPr>
              <a:t>For example:</a:t>
            </a:r>
          </a:p>
          <a:p>
            <a:pPr marL="342900" lvl="1" indent="-342900" eaLnBrk="1" hangingPunct="1">
              <a:buFontTx/>
              <a:buNone/>
              <a:defRPr/>
            </a:pPr>
            <a:r>
              <a:rPr lang="en-US" sz="1600" kern="1200" dirty="0" smtClean="0">
                <a:solidFill>
                  <a:schemeClr val="accent2"/>
                </a:solidFill>
                <a:latin typeface="Courier New" pitchFamily="49" charset="0"/>
                <a:cs typeface="Courier New" pitchFamily="49" charset="0"/>
              </a:rPr>
              <a:t>	  SELECT </a:t>
            </a:r>
            <a:r>
              <a:rPr lang="en-US" sz="1600" kern="1200" dirty="0" err="1" smtClean="0">
                <a:solidFill>
                  <a:schemeClr val="accent2"/>
                </a:solidFill>
                <a:latin typeface="Courier New" pitchFamily="49" charset="0"/>
                <a:cs typeface="Courier New" pitchFamily="49" charset="0"/>
              </a:rPr>
              <a:t>Customer_name</a:t>
            </a:r>
            <a:r>
              <a:rPr lang="en-US" sz="1600" kern="1200" dirty="0" smtClean="0">
                <a:solidFill>
                  <a:schemeClr val="accent2"/>
                </a:solidFill>
                <a:latin typeface="Courier New" pitchFamily="49" charset="0"/>
                <a:cs typeface="Courier New" pitchFamily="49" charset="0"/>
              </a:rPr>
              <a:t> FROM Depositor </a:t>
            </a:r>
          </a:p>
          <a:p>
            <a:pPr marL="342900" lvl="1" indent="-342900" eaLnBrk="1" hangingPunct="1">
              <a:buFontTx/>
              <a:buNone/>
              <a:defRPr/>
            </a:pPr>
            <a:r>
              <a:rPr lang="en-US" sz="1600" kern="1200" dirty="0" smtClean="0">
                <a:solidFill>
                  <a:schemeClr val="accent2"/>
                </a:solidFill>
                <a:latin typeface="Courier New" pitchFamily="49" charset="0"/>
                <a:cs typeface="Courier New" pitchFamily="49" charset="0"/>
              </a:rPr>
              <a:t>	  UNION </a:t>
            </a:r>
          </a:p>
          <a:p>
            <a:pPr marL="342900" lvl="1" indent="-342900" eaLnBrk="1" hangingPunct="1">
              <a:buFontTx/>
              <a:buNone/>
              <a:defRPr/>
            </a:pPr>
            <a:r>
              <a:rPr lang="en-US" sz="1600" kern="1200" dirty="0" smtClean="0">
                <a:solidFill>
                  <a:schemeClr val="accent2"/>
                </a:solidFill>
                <a:latin typeface="Courier New" pitchFamily="49" charset="0"/>
                <a:cs typeface="Courier New" pitchFamily="49" charset="0"/>
              </a:rPr>
              <a:t>	  SELECT </a:t>
            </a:r>
            <a:r>
              <a:rPr lang="en-US" sz="1600" kern="1200" dirty="0" err="1" smtClean="0">
                <a:solidFill>
                  <a:schemeClr val="accent2"/>
                </a:solidFill>
                <a:latin typeface="Courier New" pitchFamily="49" charset="0"/>
                <a:cs typeface="Courier New" pitchFamily="49" charset="0"/>
              </a:rPr>
              <a:t>Customer_name</a:t>
            </a:r>
            <a:r>
              <a:rPr lang="en-US" sz="1600" kern="1200" dirty="0" smtClean="0">
                <a:solidFill>
                  <a:schemeClr val="accent2"/>
                </a:solidFill>
                <a:latin typeface="Courier New" pitchFamily="49" charset="0"/>
                <a:cs typeface="Courier New" pitchFamily="49" charset="0"/>
              </a:rPr>
              <a:t> FROM Borrower</a:t>
            </a:r>
          </a:p>
        </p:txBody>
      </p:sp>
      <p:sp>
        <p:nvSpPr>
          <p:cNvPr id="7171"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Combining Result Sets (Contd.)</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659454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5240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The following figure displays the output of the preceding query.</a:t>
            </a:r>
          </a:p>
          <a:p>
            <a:pPr marL="342900" lvl="1" indent="-342900" eaLnBrk="1" hangingPunct="1">
              <a:buFontTx/>
              <a:buBlip>
                <a:blip r:embed="rId3"/>
              </a:buBlip>
              <a:defRPr/>
            </a:pPr>
            <a:endParaRPr lang="en-US" sz="2000" dirty="0" smtClean="0">
              <a:solidFill>
                <a:schemeClr val="accent2"/>
              </a:solidFill>
              <a:latin typeface="Arial" charset="0"/>
              <a:ea typeface="+mn-ea"/>
              <a:cs typeface="Times New Roman" pitchFamily="18" charset="0"/>
            </a:endParaRPr>
          </a:p>
          <a:p>
            <a:pPr marL="342900" lvl="1" indent="-342900" eaLnBrk="1" hangingPunct="1">
              <a:buFontTx/>
              <a:buBlip>
                <a:blip r:embed="rId3"/>
              </a:buBlip>
              <a:defRPr/>
            </a:pPr>
            <a:endParaRPr lang="en-US" sz="2000" dirty="0" smtClean="0">
              <a:solidFill>
                <a:schemeClr val="accent2"/>
              </a:solidFill>
              <a:latin typeface="Arial" charset="0"/>
              <a:ea typeface="+mn-ea"/>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8195"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Combining Result Sets (Contd.)</a:t>
            </a:r>
            <a:endParaRPr lang="en-GB" b="1" dirty="0">
              <a:solidFill>
                <a:srgbClr val="FF0000"/>
              </a:solidFill>
              <a:latin typeface="Tahoma" pitchFamily="34" charset="0"/>
              <a:cs typeface="Times New Roman" pitchFamily="18" charset="0"/>
            </a:endParaRPr>
          </a:p>
        </p:txBody>
      </p:sp>
      <p:pic>
        <p:nvPicPr>
          <p:cNvPr id="819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667000"/>
            <a:ext cx="1828800" cy="162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3"/>
          <p:cNvSpPr txBox="1">
            <a:spLocks noChangeArrowheads="1"/>
          </p:cNvSpPr>
          <p:nvPr/>
        </p:nvSpPr>
        <p:spPr bwMode="auto">
          <a:xfrm flipH="1">
            <a:off x="2971800" y="4572000"/>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the details of all customers who are either depositors or borrowers.</a:t>
            </a:r>
          </a:p>
        </p:txBody>
      </p:sp>
    </p:spTree>
    <p:extLst>
      <p:ext uri="{BB962C8B-B14F-4D97-AF65-F5344CB8AC3E}">
        <p14:creationId xmlns:p14="http://schemas.microsoft.com/office/powerpoint/2010/main" val="3753580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5240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The EXCEPT operator:</a:t>
            </a:r>
          </a:p>
          <a:p>
            <a:pPr lvl="1">
              <a:buFontTx/>
              <a:buBlip>
                <a:blip r:embed="rId4"/>
              </a:buBlip>
              <a:defRPr/>
            </a:pPr>
            <a:r>
              <a:rPr lang="en-US" sz="1800" kern="1200" dirty="0" smtClean="0">
                <a:solidFill>
                  <a:schemeClr val="accent2"/>
                </a:solidFill>
                <a:latin typeface="Arial" charset="0"/>
                <a:ea typeface="+mn-ea"/>
                <a:cs typeface="Times New Roman" pitchFamily="18" charset="0"/>
              </a:rPr>
              <a:t>Compares two result sets and returns the data from the first result set that is not found in the second result set. </a:t>
            </a:r>
          </a:p>
          <a:p>
            <a:pPr lvl="1">
              <a:buFontTx/>
              <a:buBlip>
                <a:blip r:embed="rId4"/>
              </a:buBlip>
              <a:defRPr/>
            </a:pPr>
            <a:r>
              <a:rPr lang="en-US" sz="1800" kern="1200" dirty="0" smtClean="0">
                <a:solidFill>
                  <a:schemeClr val="accent2"/>
                </a:solidFill>
                <a:latin typeface="Arial" charset="0"/>
                <a:ea typeface="+mn-ea"/>
                <a:cs typeface="Times New Roman" pitchFamily="18" charset="0"/>
              </a:rPr>
              <a:t>For example:</a:t>
            </a:r>
          </a:p>
          <a:p>
            <a:pPr lvl="1">
              <a:buFontTx/>
              <a:buNone/>
              <a:defRPr/>
            </a:pPr>
            <a:r>
              <a:rPr lang="en-US" sz="1600" kern="1200" dirty="0" smtClean="0">
                <a:solidFill>
                  <a:schemeClr val="accent2"/>
                </a:solidFill>
                <a:latin typeface="Courier New" pitchFamily="49" charset="0"/>
                <a:ea typeface="+mn-ea"/>
                <a:cs typeface="Courier New" pitchFamily="49" charset="0"/>
              </a:rPr>
              <a:t>	 SELECT </a:t>
            </a:r>
            <a:r>
              <a:rPr lang="en-US" sz="1600" kern="1200" dirty="0" err="1" smtClean="0">
                <a:solidFill>
                  <a:schemeClr val="accent2"/>
                </a:solidFill>
                <a:latin typeface="Courier New" pitchFamily="49" charset="0"/>
                <a:ea typeface="+mn-ea"/>
                <a:cs typeface="Courier New" pitchFamily="49" charset="0"/>
              </a:rPr>
              <a:t>Customer_name</a:t>
            </a:r>
            <a:r>
              <a:rPr lang="en-US" sz="1600" kern="1200" dirty="0" smtClean="0">
                <a:solidFill>
                  <a:schemeClr val="accent2"/>
                </a:solidFill>
                <a:latin typeface="Courier New" pitchFamily="49" charset="0"/>
                <a:ea typeface="+mn-ea"/>
                <a:cs typeface="Courier New" pitchFamily="49" charset="0"/>
              </a:rPr>
              <a:t> FROM Depositor </a:t>
            </a:r>
          </a:p>
          <a:p>
            <a:pPr lvl="1">
              <a:buFontTx/>
              <a:buNone/>
              <a:defRPr/>
            </a:pPr>
            <a:r>
              <a:rPr lang="en-US" sz="1600" kern="1200" dirty="0" smtClean="0">
                <a:solidFill>
                  <a:schemeClr val="accent2"/>
                </a:solidFill>
                <a:latin typeface="Courier New" pitchFamily="49" charset="0"/>
                <a:ea typeface="+mn-ea"/>
                <a:cs typeface="Courier New" pitchFamily="49" charset="0"/>
              </a:rPr>
              <a:t>	 EXCEPT</a:t>
            </a:r>
          </a:p>
          <a:p>
            <a:pPr lvl="1">
              <a:buFontTx/>
              <a:buNone/>
              <a:defRPr/>
            </a:pPr>
            <a:r>
              <a:rPr lang="en-US" sz="1600" kern="1200" dirty="0" smtClean="0">
                <a:solidFill>
                  <a:schemeClr val="accent2"/>
                </a:solidFill>
                <a:latin typeface="Courier New" pitchFamily="49" charset="0"/>
                <a:ea typeface="+mn-ea"/>
                <a:cs typeface="Courier New" pitchFamily="49" charset="0"/>
              </a:rPr>
              <a:t>	 Select </a:t>
            </a:r>
            <a:r>
              <a:rPr lang="en-US" sz="1600" kern="1200" dirty="0" err="1" smtClean="0">
                <a:solidFill>
                  <a:schemeClr val="accent2"/>
                </a:solidFill>
                <a:latin typeface="Courier New" pitchFamily="49" charset="0"/>
                <a:ea typeface="+mn-ea"/>
                <a:cs typeface="Courier New" pitchFamily="49" charset="0"/>
              </a:rPr>
              <a:t>Customer_name</a:t>
            </a:r>
            <a:r>
              <a:rPr lang="en-US" sz="1600" kern="1200" dirty="0" smtClean="0">
                <a:solidFill>
                  <a:schemeClr val="accent2"/>
                </a:solidFill>
                <a:latin typeface="Courier New" pitchFamily="49" charset="0"/>
                <a:ea typeface="+mn-ea"/>
                <a:cs typeface="Courier New" pitchFamily="49" charset="0"/>
              </a:rPr>
              <a:t> FROM Borrower</a:t>
            </a:r>
          </a:p>
          <a:p>
            <a:pPr marL="342900" lvl="1" indent="-342900" eaLnBrk="1" hangingPunct="1">
              <a:buFontTx/>
              <a:buNone/>
              <a:defRPr/>
            </a:pPr>
            <a:endParaRPr lang="en-US" sz="1800" dirty="0" smtClean="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1800" dirty="0" smtClean="0">
              <a:solidFill>
                <a:schemeClr val="accent2"/>
              </a:solidFill>
              <a:latin typeface="Arial" charset="0"/>
              <a:cs typeface="Times New Roman" pitchFamily="18" charset="0"/>
            </a:endParaRPr>
          </a:p>
        </p:txBody>
      </p:sp>
      <p:sp>
        <p:nvSpPr>
          <p:cNvPr id="9219"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Combining Result Sets (Contd.)</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1324413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4000" y="1524000"/>
            <a:ext cx="7313613"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The following figure displays the output of the preceding query.</a:t>
            </a:r>
          </a:p>
        </p:txBody>
      </p:sp>
      <p:sp>
        <p:nvSpPr>
          <p:cNvPr id="10243"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Combining Result Sets (Contd.)</a:t>
            </a:r>
            <a:endParaRPr lang="en-GB" b="1">
              <a:solidFill>
                <a:srgbClr val="FF0000"/>
              </a:solidFill>
              <a:latin typeface="Tahoma" pitchFamily="34" charset="0"/>
              <a:cs typeface="Times New Roman" pitchFamily="18" charset="0"/>
            </a:endParaRPr>
          </a:p>
        </p:txBody>
      </p:sp>
      <p:pic>
        <p:nvPicPr>
          <p:cNvPr id="102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743200"/>
            <a:ext cx="26098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3"/>
          <p:cNvSpPr txBox="1">
            <a:spLocks noChangeArrowheads="1"/>
          </p:cNvSpPr>
          <p:nvPr/>
        </p:nvSpPr>
        <p:spPr bwMode="auto">
          <a:xfrm flipH="1">
            <a:off x="3352800" y="3886200"/>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the name of those customer who is depositor but not borrower.</a:t>
            </a:r>
          </a:p>
        </p:txBody>
      </p:sp>
    </p:spTree>
    <p:extLst>
      <p:ext uri="{BB962C8B-B14F-4D97-AF65-F5344CB8AC3E}">
        <p14:creationId xmlns:p14="http://schemas.microsoft.com/office/powerpoint/2010/main" val="54858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TotalTime>
  <Words>2228</Words>
  <Application>Microsoft Office PowerPoint</Application>
  <PresentationFormat>On-screen Show (4:3)</PresentationFormat>
  <Paragraphs>267</Paragraphs>
  <Slides>25</Slides>
  <Notes>17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5</cp:revision>
  <dcterms:created xsi:type="dcterms:W3CDTF">2015-10-16T00:33:42Z</dcterms:created>
  <dcterms:modified xsi:type="dcterms:W3CDTF">2016-11-23T10:03:47Z</dcterms:modified>
</cp:coreProperties>
</file>