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90608-94F8-423C-8965-F3AF6A7FA3B3}" type="datetimeFigureOut">
              <a:rPr lang="en-IN" smtClean="0"/>
              <a:t>26-11-2016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0411E4-EE66-42D9-AEBA-B011237A4888}" type="slidenum">
              <a:rPr lang="en-IN" smtClean="0"/>
              <a:t>‹#›</a:t>
            </a:fld>
            <a:endParaRPr lang="en-IN"/>
          </a:p>
        </p:txBody>
      </p:sp>
    </p:spTree>
    <p:extLst>
      <p:ext uri="{BB962C8B-B14F-4D97-AF65-F5344CB8AC3E}">
        <p14:creationId xmlns:p14="http://schemas.microsoft.com/office/powerpoint/2010/main" val="44180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E26D8C8-060E-4ECA-9EEC-E9992871D65E}" type="slidenum">
              <a:rPr lang="en-US" sz="1200" smtClean="0"/>
              <a:pPr eaLnBrk="1" hangingPunct="1"/>
              <a:t>1</a:t>
            </a:fld>
            <a:endParaRPr lang="en-US" sz="1200"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smtClean="0"/>
              <a:t>Start the session by sharing the objectives with the students.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D26F29-C162-4F83-B62C-563BBD322389}" type="slidenum">
              <a:rPr lang="en-US" sz="1200" smtClean="0"/>
              <a:pPr eaLnBrk="1" hangingPunct="1"/>
              <a:t>10</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2527C82-4BFF-49A9-B7A5-4F6480CBBF9B}" type="slidenum">
              <a:rPr lang="en-US" sz="1200" smtClean="0"/>
              <a:pPr eaLnBrk="1" hangingPunct="1"/>
              <a:t>11</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186AC3-EA48-4271-84CA-DD18590D53DF}" type="slidenum">
              <a:rPr lang="en-US" sz="1200" smtClean="0"/>
              <a:pPr eaLnBrk="1" hangingPunct="1"/>
              <a:t>12</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Reiterate the concepts taught in the preceding slides by asking the question.</a:t>
            </a:r>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96A91A-24F6-4375-BAAF-25074BF93641}" type="slidenum">
              <a:rPr lang="en-US" sz="1200" smtClean="0"/>
              <a:pPr eaLnBrk="1" hangingPunct="1"/>
              <a:t>13</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IN" smtClean="0"/>
          </a:p>
        </p:txBody>
      </p:sp>
      <p:sp>
        <p:nvSpPr>
          <p:cNvPr id="37893" name="Rectangle 4"/>
          <p:cNvSpPr>
            <a:spLocks noChangeArrowheads="1"/>
          </p:cNvSpPr>
          <p:nvPr/>
        </p:nvSpPr>
        <p:spPr bwMode="auto">
          <a:xfrm>
            <a:off x="1066800" y="44958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r>
              <a:rPr lang="en-US" sz="1200"/>
              <a:t>In this slide, you need to define constructs to the students. As students have already read the constructs in previous modules, you need not to put much stress on the explanation of these.</a:t>
            </a:r>
            <a:endParaRPr lang="en-I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F7B9B68-DDBA-423E-8FFE-46D97ABA6D91}" type="slidenum">
              <a:rPr lang="en-US" sz="1200" smtClean="0"/>
              <a:pPr eaLnBrk="1" hangingPunct="1"/>
              <a:t>14</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IN" smtClean="0"/>
          </a:p>
        </p:txBody>
      </p:sp>
      <p:sp>
        <p:nvSpPr>
          <p:cNvPr id="38917" name="Rectangle 4"/>
          <p:cNvSpPr>
            <a:spLocks noChangeArrowheads="1"/>
          </p:cNvSpPr>
          <p:nvPr/>
        </p:nvSpPr>
        <p:spPr bwMode="auto">
          <a:xfrm>
            <a:off x="1066800" y="44958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r>
              <a:rPr lang="en-US" sz="1200"/>
              <a:t>In this slide, you need to define constructs to the students. As students have already read the constructs in previous modules, you need not to put much stress on the explanation of these.</a:t>
            </a:r>
            <a:endParaRPr lang="en-I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1500947-CFCD-40E5-87BB-8E542D0C327E}" type="slidenum">
              <a:rPr lang="en-US" sz="1200" smtClean="0"/>
              <a:pPr eaLnBrk="1" hangingPunct="1"/>
              <a:t>15</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1000" smtClean="0"/>
              <a:t>In this slide, you need to need to explain IF..ELSE construct to the students. You can use the examples given in the Student Guide to clarify the concept to the students. Further, you can execute the following statements to explain the concept: </a:t>
            </a:r>
          </a:p>
          <a:p>
            <a:pPr eaLnBrk="1" hangingPunct="1">
              <a:lnSpc>
                <a:spcPct val="90000"/>
              </a:lnSpc>
            </a:pPr>
            <a:r>
              <a:rPr lang="en-US" sz="1000" b="1" smtClean="0"/>
              <a:t>Example: (IF…ELSE)</a:t>
            </a:r>
            <a:endParaRPr lang="en-US" sz="1000" smtClean="0"/>
          </a:p>
          <a:p>
            <a:pPr eaLnBrk="1" hangingPunct="1">
              <a:lnSpc>
                <a:spcPct val="90000"/>
              </a:lnSpc>
            </a:pPr>
            <a:r>
              <a:rPr lang="en-US" sz="1000" smtClean="0"/>
              <a:t>DECLARE @Rate money</a:t>
            </a:r>
          </a:p>
          <a:p>
            <a:pPr eaLnBrk="1" hangingPunct="1">
              <a:lnSpc>
                <a:spcPct val="90000"/>
              </a:lnSpc>
            </a:pPr>
            <a:r>
              <a:rPr lang="en-US" sz="1000" smtClean="0"/>
              <a:t>SELECT @Rate = Rate FROM HumanResources.EmployeePayHistory</a:t>
            </a:r>
          </a:p>
          <a:p>
            <a:pPr eaLnBrk="1" hangingPunct="1">
              <a:lnSpc>
                <a:spcPct val="90000"/>
              </a:lnSpc>
            </a:pPr>
            <a:r>
              <a:rPr lang="en-US" sz="1000" smtClean="0"/>
              <a:t>WHERE EmployeeID = 23</a:t>
            </a:r>
          </a:p>
          <a:p>
            <a:pPr eaLnBrk="1" hangingPunct="1">
              <a:lnSpc>
                <a:spcPct val="90000"/>
              </a:lnSpc>
            </a:pPr>
            <a:r>
              <a:rPr lang="en-US" sz="1000" smtClean="0"/>
              <a:t>IF @Rate &lt; 15</a:t>
            </a:r>
          </a:p>
          <a:p>
            <a:pPr eaLnBrk="1" hangingPunct="1">
              <a:lnSpc>
                <a:spcPct val="90000"/>
              </a:lnSpc>
            </a:pPr>
            <a:r>
              <a:rPr lang="en-US" sz="1000" smtClean="0"/>
              <a:t>	PRINT 'Review required'</a:t>
            </a:r>
          </a:p>
          <a:p>
            <a:pPr eaLnBrk="1" hangingPunct="1">
              <a:lnSpc>
                <a:spcPct val="90000"/>
              </a:lnSpc>
            </a:pPr>
            <a:r>
              <a:rPr lang="en-US" sz="1000" smtClean="0"/>
              <a:t>ELSE</a:t>
            </a:r>
          </a:p>
          <a:p>
            <a:pPr eaLnBrk="1" hangingPunct="1">
              <a:lnSpc>
                <a:spcPct val="90000"/>
              </a:lnSpc>
            </a:pPr>
            <a:r>
              <a:rPr lang="en-US" sz="1000" smtClean="0"/>
              <a:t>BEGIN</a:t>
            </a:r>
          </a:p>
          <a:p>
            <a:pPr eaLnBrk="1" hangingPunct="1">
              <a:lnSpc>
                <a:spcPct val="90000"/>
              </a:lnSpc>
            </a:pPr>
            <a:r>
              <a:rPr lang="en-US" sz="1000" smtClean="0"/>
              <a:t>PRINT 'Review not required'</a:t>
            </a:r>
          </a:p>
          <a:p>
            <a:pPr eaLnBrk="1" hangingPunct="1">
              <a:lnSpc>
                <a:spcPct val="90000"/>
              </a:lnSpc>
            </a:pPr>
            <a:r>
              <a:rPr lang="en-US" sz="1000" smtClean="0"/>
              <a:t>     	PRINT 'your rate ='</a:t>
            </a:r>
          </a:p>
          <a:p>
            <a:pPr eaLnBrk="1" hangingPunct="1">
              <a:lnSpc>
                <a:spcPct val="90000"/>
              </a:lnSpc>
            </a:pPr>
            <a:r>
              <a:rPr lang="en-US" sz="1000" smtClean="0"/>
              <a:t>     	PRINT @Rate</a:t>
            </a:r>
          </a:p>
          <a:p>
            <a:pPr eaLnBrk="1" hangingPunct="1">
              <a:lnSpc>
                <a:spcPct val="90000"/>
              </a:lnSpc>
            </a:pPr>
            <a:r>
              <a:rPr lang="en-US" sz="1000" smtClean="0"/>
              <a:t>END</a:t>
            </a:r>
          </a:p>
          <a:p>
            <a:pPr eaLnBrk="1" hangingPunct="1">
              <a:lnSpc>
                <a:spcPct val="90000"/>
              </a:lnSpc>
            </a:pPr>
            <a:r>
              <a:rPr lang="en-US" sz="1000" smtClean="0"/>
              <a:t>GO</a:t>
            </a:r>
          </a:p>
          <a:p>
            <a:pPr eaLnBrk="1" hangingPunct="1">
              <a:lnSpc>
                <a:spcPct val="90000"/>
              </a:lnSpc>
            </a:pPr>
            <a:endParaRPr lang="en-US" sz="1000" b="1" smtClean="0"/>
          </a:p>
          <a:p>
            <a:pPr eaLnBrk="1" hangingPunct="1">
              <a:lnSpc>
                <a:spcPct val="90000"/>
              </a:lnSpc>
            </a:pPr>
            <a:r>
              <a:rPr lang="en-US" sz="1000" smtClean="0"/>
              <a:t>Tell your students that when more than one statement needs to be executed, the statements needs to be put within the BEGIN and END block, else only the first line of the SQL block gets executed.</a:t>
            </a:r>
          </a:p>
          <a:p>
            <a:pPr eaLnBrk="1" hangingPunct="1">
              <a:lnSpc>
                <a:spcPct val="90000"/>
              </a:lnSpc>
            </a:pPr>
            <a:r>
              <a:rPr lang="en-US" sz="1000" smtClean="0"/>
              <a:t>Remember that a block of SQL statements executed together is called a batch.</a:t>
            </a:r>
          </a:p>
          <a:p>
            <a:pPr eaLnBrk="1" hangingPunct="1">
              <a:lnSpc>
                <a:spcPct val="90000"/>
              </a:lnSpc>
            </a:pPr>
            <a:r>
              <a:rPr lang="en-US" sz="1000" smtClean="0"/>
              <a:t>Demonstrate a set of INSERT statements or SELECT statements as a batch.</a:t>
            </a:r>
            <a:endParaRPr lang="en-IN" sz="1000" smtClean="0"/>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B0A162-58A9-4FD2-9B86-AAACCC242F32}" type="slidenum">
              <a:rPr lang="en-US" sz="1200" smtClean="0"/>
              <a:pPr eaLnBrk="1" hangingPunct="1"/>
              <a:t>16</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1000" smtClean="0"/>
              <a:t>In this slide, you need to need to explain IF..ELSE construct to the students. You can use the examples given in the Student Guide to clarify the concept to the students. Further, you can execute the following statements to explain the concept: </a:t>
            </a:r>
          </a:p>
          <a:p>
            <a:pPr eaLnBrk="1" hangingPunct="1">
              <a:lnSpc>
                <a:spcPct val="90000"/>
              </a:lnSpc>
            </a:pPr>
            <a:r>
              <a:rPr lang="en-US" sz="1000" b="1" smtClean="0"/>
              <a:t>Example: (IF…ELSE)</a:t>
            </a:r>
            <a:endParaRPr lang="en-US" sz="1000" smtClean="0"/>
          </a:p>
          <a:p>
            <a:pPr eaLnBrk="1" hangingPunct="1">
              <a:lnSpc>
                <a:spcPct val="90000"/>
              </a:lnSpc>
            </a:pPr>
            <a:r>
              <a:rPr lang="en-US" sz="1000" smtClean="0"/>
              <a:t>DECLARE @Rate money</a:t>
            </a:r>
          </a:p>
          <a:p>
            <a:pPr eaLnBrk="1" hangingPunct="1">
              <a:lnSpc>
                <a:spcPct val="90000"/>
              </a:lnSpc>
            </a:pPr>
            <a:r>
              <a:rPr lang="en-US" sz="1000" smtClean="0"/>
              <a:t>SELECT @Rate = Rate FROM HumanResources.EmployeePayHistory</a:t>
            </a:r>
          </a:p>
          <a:p>
            <a:pPr eaLnBrk="1" hangingPunct="1">
              <a:lnSpc>
                <a:spcPct val="90000"/>
              </a:lnSpc>
            </a:pPr>
            <a:r>
              <a:rPr lang="en-US" sz="1000" smtClean="0"/>
              <a:t>WHERE EmployeeID = 23</a:t>
            </a:r>
          </a:p>
          <a:p>
            <a:pPr eaLnBrk="1" hangingPunct="1">
              <a:lnSpc>
                <a:spcPct val="90000"/>
              </a:lnSpc>
            </a:pPr>
            <a:r>
              <a:rPr lang="en-US" sz="1000" smtClean="0"/>
              <a:t>IF @Rate &lt; 15</a:t>
            </a:r>
          </a:p>
          <a:p>
            <a:pPr eaLnBrk="1" hangingPunct="1">
              <a:lnSpc>
                <a:spcPct val="90000"/>
              </a:lnSpc>
            </a:pPr>
            <a:r>
              <a:rPr lang="en-US" sz="1000" smtClean="0"/>
              <a:t>	PRINT 'Review required'</a:t>
            </a:r>
          </a:p>
          <a:p>
            <a:pPr eaLnBrk="1" hangingPunct="1">
              <a:lnSpc>
                <a:spcPct val="90000"/>
              </a:lnSpc>
            </a:pPr>
            <a:r>
              <a:rPr lang="en-US" sz="1000" smtClean="0"/>
              <a:t>ELSE</a:t>
            </a:r>
          </a:p>
          <a:p>
            <a:pPr eaLnBrk="1" hangingPunct="1">
              <a:lnSpc>
                <a:spcPct val="90000"/>
              </a:lnSpc>
            </a:pPr>
            <a:r>
              <a:rPr lang="en-US" sz="1000" smtClean="0"/>
              <a:t>BEGIN</a:t>
            </a:r>
          </a:p>
          <a:p>
            <a:pPr eaLnBrk="1" hangingPunct="1">
              <a:lnSpc>
                <a:spcPct val="90000"/>
              </a:lnSpc>
            </a:pPr>
            <a:r>
              <a:rPr lang="en-US" sz="1000" smtClean="0"/>
              <a:t>PRINT 'Review not required'</a:t>
            </a:r>
          </a:p>
          <a:p>
            <a:pPr eaLnBrk="1" hangingPunct="1">
              <a:lnSpc>
                <a:spcPct val="90000"/>
              </a:lnSpc>
            </a:pPr>
            <a:r>
              <a:rPr lang="en-US" sz="1000" smtClean="0"/>
              <a:t>     	PRINT 'your rate ='</a:t>
            </a:r>
          </a:p>
          <a:p>
            <a:pPr eaLnBrk="1" hangingPunct="1">
              <a:lnSpc>
                <a:spcPct val="90000"/>
              </a:lnSpc>
            </a:pPr>
            <a:r>
              <a:rPr lang="en-US" sz="1000" smtClean="0"/>
              <a:t>     	PRINT @Rate</a:t>
            </a:r>
          </a:p>
          <a:p>
            <a:pPr eaLnBrk="1" hangingPunct="1">
              <a:lnSpc>
                <a:spcPct val="90000"/>
              </a:lnSpc>
            </a:pPr>
            <a:r>
              <a:rPr lang="en-US" sz="1000" smtClean="0"/>
              <a:t>END</a:t>
            </a:r>
          </a:p>
          <a:p>
            <a:pPr eaLnBrk="1" hangingPunct="1">
              <a:lnSpc>
                <a:spcPct val="90000"/>
              </a:lnSpc>
            </a:pPr>
            <a:r>
              <a:rPr lang="en-US" sz="1000" smtClean="0"/>
              <a:t>GO</a:t>
            </a:r>
          </a:p>
          <a:p>
            <a:pPr eaLnBrk="1" hangingPunct="1">
              <a:lnSpc>
                <a:spcPct val="90000"/>
              </a:lnSpc>
            </a:pPr>
            <a:endParaRPr lang="en-US" sz="1000" b="1" smtClean="0"/>
          </a:p>
          <a:p>
            <a:pPr eaLnBrk="1" hangingPunct="1">
              <a:lnSpc>
                <a:spcPct val="90000"/>
              </a:lnSpc>
            </a:pPr>
            <a:r>
              <a:rPr lang="en-US" sz="1000" smtClean="0"/>
              <a:t>Tell your students that when more than one statement needs to be executed, the statements needs to be put within the BEGIN and END block, else only the first line of the SQL block gets executed.</a:t>
            </a:r>
          </a:p>
          <a:p>
            <a:pPr eaLnBrk="1" hangingPunct="1">
              <a:lnSpc>
                <a:spcPct val="90000"/>
              </a:lnSpc>
            </a:pPr>
            <a:r>
              <a:rPr lang="en-US" sz="1000" smtClean="0"/>
              <a:t>Remember that a block of SQL statements executed together is called a batch.</a:t>
            </a:r>
          </a:p>
          <a:p>
            <a:pPr eaLnBrk="1" hangingPunct="1">
              <a:lnSpc>
                <a:spcPct val="90000"/>
              </a:lnSpc>
            </a:pPr>
            <a:r>
              <a:rPr lang="en-US" sz="1000" smtClean="0"/>
              <a:t>Demonstrate a set of INSERT statements or SELECT statements as a batch.</a:t>
            </a:r>
            <a:endParaRPr lang="en-IN" sz="1000" smtClean="0"/>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DCC612-8AF4-4AAA-BB1F-7471AF013FA8}" type="slidenum">
              <a:rPr lang="en-US" sz="1200" smtClean="0"/>
              <a:pPr eaLnBrk="1" hangingPunct="1"/>
              <a:t>17</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the CASE construct to the students. You can use the examples given in the Student Guide to clarify the concept to the students. Further, you can execute the following statements to explain the concept:</a:t>
            </a:r>
          </a:p>
          <a:p>
            <a:pPr eaLnBrk="1" hangingPunct="1"/>
            <a:r>
              <a:rPr lang="en-US" b="1" smtClean="0"/>
              <a:t>Example: (CASE)</a:t>
            </a:r>
            <a:endParaRPr lang="en-US" smtClean="0"/>
          </a:p>
          <a:p>
            <a:pPr eaLnBrk="1" hangingPunct="1"/>
            <a:r>
              <a:rPr lang="en-US" noProof="1" smtClean="0"/>
              <a:t>SELECT EmployeeID, 'Marital Status' =</a:t>
            </a:r>
          </a:p>
          <a:p>
            <a:pPr eaLnBrk="1" hangingPunct="1"/>
            <a:r>
              <a:rPr lang="en-US" noProof="1" smtClean="0"/>
              <a:t>CASE MaritalStatus</a:t>
            </a:r>
          </a:p>
          <a:p>
            <a:pPr eaLnBrk="1" hangingPunct="1"/>
            <a:r>
              <a:rPr lang="en-US" noProof="1" smtClean="0"/>
              <a:t>		WHEN 'M' THEN 'Married'</a:t>
            </a:r>
          </a:p>
          <a:p>
            <a:pPr eaLnBrk="1" hangingPunct="1"/>
            <a:r>
              <a:rPr lang="en-US" noProof="1" smtClean="0"/>
              <a:t>		WHEN 'S' THEN 'Single'</a:t>
            </a:r>
          </a:p>
          <a:p>
            <a:pPr eaLnBrk="1" hangingPunct="1"/>
            <a:r>
              <a:rPr lang="en-US" noProof="1" smtClean="0"/>
              <a:t>		ELSE 'Not specified'</a:t>
            </a:r>
          </a:p>
          <a:p>
            <a:pPr eaLnBrk="1" hangingPunct="1"/>
            <a:r>
              <a:rPr lang="en-US" noProof="1" smtClean="0"/>
              <a:t>END</a:t>
            </a:r>
          </a:p>
          <a:p>
            <a:pPr eaLnBrk="1" hangingPunct="1"/>
            <a:r>
              <a:rPr lang="en-US" noProof="1" smtClean="0"/>
              <a:t>FROM HumanResources.Employee</a:t>
            </a:r>
          </a:p>
          <a:p>
            <a:pPr eaLnBrk="1" hangingPunct="1"/>
            <a:r>
              <a:rPr lang="en-US" noProof="1" smtClean="0"/>
              <a:t>GO</a:t>
            </a:r>
            <a:endParaRPr lang="en-IN" smtClean="0"/>
          </a:p>
          <a:p>
            <a:pPr eaLnBrk="1" hangingPunct="1"/>
            <a:endParaRPr lang="en-IN"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CBFE687-083A-49CA-96C6-72CF29B0779D}" type="slidenum">
              <a:rPr lang="en-US" sz="1200" smtClean="0"/>
              <a:pPr eaLnBrk="1" hangingPunct="1"/>
              <a:t>18</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the CASE construct to the students. You can use the examples given in the Student Guide to clarify the concept to the students. Further, you can execute the following statements to explain the concept:</a:t>
            </a:r>
          </a:p>
          <a:p>
            <a:pPr eaLnBrk="1" hangingPunct="1"/>
            <a:r>
              <a:rPr lang="en-US" b="1" smtClean="0"/>
              <a:t>Example: (CASE)</a:t>
            </a:r>
            <a:endParaRPr lang="en-US" smtClean="0"/>
          </a:p>
          <a:p>
            <a:pPr eaLnBrk="1" hangingPunct="1"/>
            <a:r>
              <a:rPr lang="en-US" noProof="1" smtClean="0"/>
              <a:t>SELECT EmployeeID, 'Marital Status' =</a:t>
            </a:r>
          </a:p>
          <a:p>
            <a:pPr eaLnBrk="1" hangingPunct="1"/>
            <a:r>
              <a:rPr lang="en-US" noProof="1" smtClean="0"/>
              <a:t>CASE MaritalStatus</a:t>
            </a:r>
          </a:p>
          <a:p>
            <a:pPr eaLnBrk="1" hangingPunct="1"/>
            <a:r>
              <a:rPr lang="en-US" noProof="1" smtClean="0"/>
              <a:t>		WHEN 'M' THEN 'Married'</a:t>
            </a:r>
          </a:p>
          <a:p>
            <a:pPr eaLnBrk="1" hangingPunct="1"/>
            <a:r>
              <a:rPr lang="en-US" noProof="1" smtClean="0"/>
              <a:t>		WHEN 'S' THEN 'Single'</a:t>
            </a:r>
          </a:p>
          <a:p>
            <a:pPr eaLnBrk="1" hangingPunct="1"/>
            <a:r>
              <a:rPr lang="en-US" noProof="1" smtClean="0"/>
              <a:t>		ELSE 'Not specified'</a:t>
            </a:r>
          </a:p>
          <a:p>
            <a:pPr eaLnBrk="1" hangingPunct="1"/>
            <a:r>
              <a:rPr lang="en-US" noProof="1" smtClean="0"/>
              <a:t>END</a:t>
            </a:r>
          </a:p>
          <a:p>
            <a:pPr eaLnBrk="1" hangingPunct="1"/>
            <a:r>
              <a:rPr lang="en-US" noProof="1" smtClean="0"/>
              <a:t>FROM HumanResources.Employee</a:t>
            </a:r>
          </a:p>
          <a:p>
            <a:pPr eaLnBrk="1" hangingPunct="1"/>
            <a:r>
              <a:rPr lang="en-US" noProof="1" smtClean="0"/>
              <a:t>GO</a:t>
            </a:r>
            <a:endParaRPr lang="en-IN" smtClean="0"/>
          </a:p>
          <a:p>
            <a:pPr eaLnBrk="1" hangingPunct="1"/>
            <a:endParaRPr lang="en-IN"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9725E0-A281-4C0B-B608-EF70708E5FA6}" type="slidenum">
              <a:rPr lang="en-US" sz="1200" smtClean="0"/>
              <a:pPr eaLnBrk="1" hangingPunct="1"/>
              <a:t>19</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the concept of WHILE construct to the students. You can use the examples given in the Student Guide to clarify the concept to the students. Further, you can execute the following statements to explain the concept:</a:t>
            </a:r>
          </a:p>
          <a:p>
            <a:pPr eaLnBrk="1" hangingPunct="1"/>
            <a:r>
              <a:rPr lang="en-US" b="1" smtClean="0"/>
              <a:t>Example: (WHILE)</a:t>
            </a:r>
            <a:endParaRPr lang="en-US" smtClean="0"/>
          </a:p>
          <a:p>
            <a:pPr eaLnBrk="1" hangingPunct="1"/>
            <a:r>
              <a:rPr lang="en-US" noProof="1" smtClean="0"/>
              <a:t>WHILE (SELECT AVG(Rate)+1 from HumanResources.EmployeePayHistory) &lt; 20</a:t>
            </a:r>
          </a:p>
          <a:p>
            <a:pPr eaLnBrk="1" hangingPunct="1"/>
            <a:r>
              <a:rPr lang="en-US" noProof="1" smtClean="0"/>
              <a:t>BEGIN</a:t>
            </a:r>
          </a:p>
          <a:p>
            <a:pPr eaLnBrk="1" hangingPunct="1"/>
            <a:r>
              <a:rPr lang="en-US" noProof="1" smtClean="0"/>
              <a:t>	UPDATE HumanResources.EmployeePayHistory</a:t>
            </a:r>
          </a:p>
          <a:p>
            <a:pPr eaLnBrk="1" hangingPunct="1"/>
            <a:r>
              <a:rPr lang="en-US" noProof="1" smtClean="0"/>
              <a:t>	SET Rate = Rate + 1</a:t>
            </a:r>
          </a:p>
          <a:p>
            <a:pPr eaLnBrk="1" hangingPunct="1"/>
            <a:r>
              <a:rPr lang="en-US" noProof="1" smtClean="0"/>
              <a:t>	FROM HumanResources.EmployeePayHistory</a:t>
            </a:r>
          </a:p>
          <a:p>
            <a:pPr eaLnBrk="1" hangingPunct="1"/>
            <a:r>
              <a:rPr lang="en-US" noProof="1" smtClean="0"/>
              <a:t>	IF (Select MAX(Rate)+1 from HumanResources.EmployeePayHistory) &gt; 127</a:t>
            </a:r>
          </a:p>
          <a:p>
            <a:pPr eaLnBrk="1" hangingPunct="1"/>
            <a:r>
              <a:rPr lang="en-US" noProof="1" smtClean="0"/>
              <a:t>		BREAK</a:t>
            </a:r>
          </a:p>
          <a:p>
            <a:pPr eaLnBrk="1" hangingPunct="1"/>
            <a:r>
              <a:rPr lang="en-US" noProof="1" smtClean="0"/>
              <a:t>	ELSE</a:t>
            </a:r>
          </a:p>
          <a:p>
            <a:pPr eaLnBrk="1" hangingPunct="1"/>
            <a:r>
              <a:rPr lang="en-US" noProof="1" smtClean="0"/>
              <a:t>		CONTINUE</a:t>
            </a:r>
          </a:p>
          <a:p>
            <a:pPr eaLnBrk="1" hangingPunct="1"/>
            <a:r>
              <a:rPr lang="en-US" noProof="1" smtClean="0"/>
              <a:t>END</a:t>
            </a:r>
            <a:endParaRPr lang="en-US" smtClean="0"/>
          </a:p>
          <a:p>
            <a:pPr eaLnBrk="1" hangingPunct="1"/>
            <a:endParaRPr lang="en-US" b="1"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C47489-A52E-4DA7-B720-B924F870AE6E}" type="slidenum">
              <a:rPr lang="en-US" sz="1200" smtClean="0"/>
              <a:pPr eaLnBrk="1" hangingPunct="1"/>
              <a:t>2</a:t>
            </a:fld>
            <a:endParaRPr 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4CFF23A-D387-46DA-BD71-3554783CB892}" type="slidenum">
              <a:rPr lang="en-US" sz="1200" smtClean="0"/>
              <a:pPr eaLnBrk="1" hangingPunct="1"/>
              <a:t>20</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the concept of WHILE construct to the students. You can use the examples given in the Student Guide to clarify the concept to the students. Further, you can execute the following statements to explain the concept:</a:t>
            </a:r>
          </a:p>
          <a:p>
            <a:pPr eaLnBrk="1" hangingPunct="1"/>
            <a:r>
              <a:rPr lang="en-US" b="1" smtClean="0"/>
              <a:t>Example: (WHILE)</a:t>
            </a:r>
            <a:endParaRPr lang="en-US" smtClean="0"/>
          </a:p>
          <a:p>
            <a:pPr eaLnBrk="1" hangingPunct="1"/>
            <a:r>
              <a:rPr lang="en-US" noProof="1" smtClean="0"/>
              <a:t>WHILE (SELECT AVG(Rate)+1 from HumanResources.EmployeePayHistory) &lt; 20</a:t>
            </a:r>
          </a:p>
          <a:p>
            <a:pPr eaLnBrk="1" hangingPunct="1"/>
            <a:r>
              <a:rPr lang="en-US" noProof="1" smtClean="0"/>
              <a:t>BEGIN</a:t>
            </a:r>
          </a:p>
          <a:p>
            <a:pPr eaLnBrk="1" hangingPunct="1"/>
            <a:r>
              <a:rPr lang="en-US" noProof="1" smtClean="0"/>
              <a:t>	UPDATE HumanResources.EmployeePayHistory</a:t>
            </a:r>
          </a:p>
          <a:p>
            <a:pPr eaLnBrk="1" hangingPunct="1"/>
            <a:r>
              <a:rPr lang="en-US" noProof="1" smtClean="0"/>
              <a:t>	SET Rate = Rate + 1</a:t>
            </a:r>
          </a:p>
          <a:p>
            <a:pPr eaLnBrk="1" hangingPunct="1"/>
            <a:r>
              <a:rPr lang="en-US" noProof="1" smtClean="0"/>
              <a:t>	FROM HumanResources.EmployeePayHistory</a:t>
            </a:r>
          </a:p>
          <a:p>
            <a:pPr eaLnBrk="1" hangingPunct="1"/>
            <a:r>
              <a:rPr lang="en-US" noProof="1" smtClean="0"/>
              <a:t>	IF (Select MAX(Rate)+1 from HumanResources.EmployeePayHistory) &gt; 127</a:t>
            </a:r>
          </a:p>
          <a:p>
            <a:pPr eaLnBrk="1" hangingPunct="1"/>
            <a:r>
              <a:rPr lang="en-US" noProof="1" smtClean="0"/>
              <a:t>		BREAK</a:t>
            </a:r>
          </a:p>
          <a:p>
            <a:pPr eaLnBrk="1" hangingPunct="1"/>
            <a:r>
              <a:rPr lang="en-US" noProof="1" smtClean="0"/>
              <a:t>	ELSE</a:t>
            </a:r>
          </a:p>
          <a:p>
            <a:pPr eaLnBrk="1" hangingPunct="1"/>
            <a:r>
              <a:rPr lang="en-US" noProof="1" smtClean="0"/>
              <a:t>		CONTINUE</a:t>
            </a:r>
          </a:p>
          <a:p>
            <a:pPr eaLnBrk="1" hangingPunct="1"/>
            <a:r>
              <a:rPr lang="en-US" noProof="1" smtClean="0"/>
              <a:t>END</a:t>
            </a:r>
            <a:endParaRPr lang="en-US" smtClean="0"/>
          </a:p>
          <a:p>
            <a:pPr eaLnBrk="1" hangingPunct="1"/>
            <a:endParaRPr lang="en-US" b="1"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0995FB4-C398-461B-AA4A-10BD4E896628}" type="slidenum">
              <a:rPr lang="en-US" sz="1200" smtClean="0"/>
              <a:pPr eaLnBrk="1" hangingPunct="1"/>
              <a:t>21</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05EC019-A8E8-4CE7-BFB0-1D64A2736B93}" type="slidenum">
              <a:rPr lang="en-US" sz="1200" smtClean="0"/>
              <a:pPr eaLnBrk="1" hangingPunct="1"/>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smtClean="0"/>
              <a:t>In this slide, you need to explain the concept of Stored Procedures to the students. Further, you will discuss the benefits of procedures – modularity, speed, security, reduced network congestion and consistency of usage across applications and users. </a:t>
            </a:r>
          </a:p>
          <a:p>
            <a:pPr eaLnBrk="1" hangingPunct="1"/>
            <a:r>
              <a:rPr lang="en-US" sz="1000" smtClean="0"/>
              <a:t>Tell the students that since stored procedures have so many benefits, all operations and transactions from the client such as queries, updation, insertion, and deletion of rows are done using stored procedures. Even if the insert, update, delete, or query operation is very simple, a stored procedure must be created. This improves performance of the application. Hence, programmers simply execute the stored procedures, which are stored at the backend instead of sending SQL statements from the client.</a:t>
            </a:r>
          </a:p>
          <a:p>
            <a:pPr eaLnBrk="1" hangingPunct="1"/>
            <a:r>
              <a:rPr lang="en-US" sz="1000" smtClean="0"/>
              <a:t>If the definition of the stored procedure needs to be modified, then use the ALTER PROCEDURE statement. You can use the examples given in the Student Guide to clarify the concept to the students. Further, you can execute the following statements to explain the concept:</a:t>
            </a:r>
          </a:p>
          <a:p>
            <a:pPr eaLnBrk="1" hangingPunct="1"/>
            <a:r>
              <a:rPr lang="en-US" sz="1000" b="1" smtClean="0"/>
              <a:t>Example:</a:t>
            </a:r>
            <a:r>
              <a:rPr lang="en-US" sz="1000" smtClean="0"/>
              <a:t> </a:t>
            </a:r>
          </a:p>
          <a:p>
            <a:pPr eaLnBrk="1" hangingPunct="1"/>
            <a:r>
              <a:rPr lang="en-US" sz="1000" smtClean="0"/>
              <a:t>CREATE PROCEDURE prcDept</a:t>
            </a:r>
          </a:p>
          <a:p>
            <a:pPr eaLnBrk="1" hangingPunct="1"/>
            <a:r>
              <a:rPr lang="en-US" sz="1000" smtClean="0"/>
              <a:t>AS</a:t>
            </a:r>
          </a:p>
          <a:p>
            <a:pPr eaLnBrk="1" hangingPunct="1"/>
            <a:r>
              <a:rPr lang="en-US" sz="1000" smtClean="0"/>
              <a:t>BEGIN</a:t>
            </a:r>
          </a:p>
          <a:p>
            <a:pPr eaLnBrk="1" hangingPunct="1"/>
            <a:r>
              <a:rPr lang="en-US" sz="1000" smtClean="0"/>
              <a:t>SELECT Name FROM</a:t>
            </a:r>
          </a:p>
          <a:p>
            <a:pPr eaLnBrk="1" hangingPunct="1"/>
            <a:r>
              <a:rPr lang="en-US" sz="1000" smtClean="0"/>
              <a:t>HumanResources.Department</a:t>
            </a:r>
          </a:p>
          <a:p>
            <a:pPr eaLnBrk="1" hangingPunct="1"/>
            <a:r>
              <a:rPr lang="en-US" sz="1000" smtClean="0"/>
              <a:t>END</a:t>
            </a:r>
          </a:p>
          <a:p>
            <a:pPr eaLnBrk="1" hangingPunct="1"/>
            <a:r>
              <a:rPr lang="en-US" sz="1000" b="1" smtClean="0"/>
              <a:t>Executing the procedure</a:t>
            </a:r>
          </a:p>
          <a:p>
            <a:pPr eaLnBrk="1" hangingPunct="1"/>
            <a:r>
              <a:rPr lang="en-US" sz="1000" smtClean="0"/>
              <a:t>EXECUTE prcDept</a:t>
            </a:r>
          </a:p>
          <a:p>
            <a:pPr eaLnBrk="1" hangingPunct="1"/>
            <a:r>
              <a:rPr lang="en-US" sz="1000" b="1" smtClean="0"/>
              <a:t>Additional Inputs</a:t>
            </a:r>
          </a:p>
          <a:p>
            <a:pPr eaLnBrk="1" hangingPunct="1"/>
            <a:r>
              <a:rPr lang="en-US" sz="1000" smtClean="0"/>
              <a:t>When designing an application, stored procedures can significantly reduce the network requirements. Use stored procedures for long, complicated, and frequently repeated queries. This reduces the traffic from the client to the server because only the stored procedure name and its associated parameters are passed across the network to the server, where it is executed. In addition, multi-step queries that perform additional filtering or processing based upon the response to initial queries, run much more efficiently as a stored procedure. By using a stored procedure, it is not necessary to pass the results of the initial query to the client in order that a second query can be passed to the server.</a:t>
            </a:r>
          </a:p>
          <a:p>
            <a:pPr eaLnBrk="1" hangingPunct="1"/>
            <a:r>
              <a:rPr lang="en-US" sz="1000" smtClean="0"/>
              <a:t>The sp_depends stored procedure can be used to find out the dependencies of a stored procedure. The syntax is as given below:</a:t>
            </a:r>
          </a:p>
          <a:p>
            <a:pPr eaLnBrk="1" hangingPunct="1"/>
            <a:r>
              <a:rPr lang="en-US" sz="1000" smtClean="0"/>
              <a:t>sp_depends object_name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8173C95-9EA3-4445-A6D0-1546EB12C4BB}" type="slidenum">
              <a:rPr lang="en-US" sz="1200" smtClean="0"/>
              <a:pPr eaLnBrk="1" hangingPunct="1"/>
              <a:t>4</a:t>
            </a:fld>
            <a:endParaRPr 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smtClean="0"/>
              <a:t>In this slide, you need to explain the concept of Stored Procedures to the students. Further, you will discuss the benefits of procedures – modularity, speed, security, reduced network congestion and consistency of usage across applications and users. </a:t>
            </a:r>
          </a:p>
          <a:p>
            <a:pPr eaLnBrk="1" hangingPunct="1"/>
            <a:r>
              <a:rPr lang="en-US" sz="1000" smtClean="0"/>
              <a:t>Tell the students that since stored procedures have so many benefits, all operations and transactions from the client such as queries, updation, insertion, and deletion of rows are done using stored procedures. Even if the insert, update, delete, or query operation is very simple, a stored procedure must be created. This improves performance of the application. Hence, programmers simply execute the stored procedures, which are stored at the backend instead of sending SQL statements from the client.</a:t>
            </a:r>
          </a:p>
          <a:p>
            <a:pPr eaLnBrk="1" hangingPunct="1"/>
            <a:r>
              <a:rPr lang="en-US" sz="1000" smtClean="0"/>
              <a:t>If the definition of the stored procedure needs to be modified, then use the ALTER PROCEDURE statement. You can use the examples given in the Student Guide to clarify the concept to the students. Further, you can execute the following statements to explain the concept:</a:t>
            </a:r>
          </a:p>
          <a:p>
            <a:pPr eaLnBrk="1" hangingPunct="1"/>
            <a:r>
              <a:rPr lang="en-US" sz="1000" b="1" smtClean="0"/>
              <a:t>Example:</a:t>
            </a:r>
            <a:r>
              <a:rPr lang="en-US" sz="1000" smtClean="0"/>
              <a:t> </a:t>
            </a:r>
          </a:p>
          <a:p>
            <a:pPr eaLnBrk="1" hangingPunct="1"/>
            <a:r>
              <a:rPr lang="en-US" sz="1000" smtClean="0"/>
              <a:t>CREATE PROCEDURE prcDept</a:t>
            </a:r>
          </a:p>
          <a:p>
            <a:pPr eaLnBrk="1" hangingPunct="1"/>
            <a:r>
              <a:rPr lang="en-US" sz="1000" smtClean="0"/>
              <a:t>AS</a:t>
            </a:r>
          </a:p>
          <a:p>
            <a:pPr eaLnBrk="1" hangingPunct="1"/>
            <a:r>
              <a:rPr lang="en-US" sz="1000" smtClean="0"/>
              <a:t>BEGIN</a:t>
            </a:r>
          </a:p>
          <a:p>
            <a:pPr eaLnBrk="1" hangingPunct="1"/>
            <a:r>
              <a:rPr lang="en-US" sz="1000" smtClean="0"/>
              <a:t>SELECT Name FROM</a:t>
            </a:r>
          </a:p>
          <a:p>
            <a:pPr eaLnBrk="1" hangingPunct="1"/>
            <a:r>
              <a:rPr lang="en-US" sz="1000" smtClean="0"/>
              <a:t>HumanResources.Department</a:t>
            </a:r>
          </a:p>
          <a:p>
            <a:pPr eaLnBrk="1" hangingPunct="1"/>
            <a:r>
              <a:rPr lang="en-US" sz="1000" smtClean="0"/>
              <a:t>END</a:t>
            </a:r>
          </a:p>
          <a:p>
            <a:pPr eaLnBrk="1" hangingPunct="1"/>
            <a:r>
              <a:rPr lang="en-US" sz="1000" b="1" smtClean="0"/>
              <a:t>Executing the procedure</a:t>
            </a:r>
          </a:p>
          <a:p>
            <a:pPr eaLnBrk="1" hangingPunct="1"/>
            <a:r>
              <a:rPr lang="en-US" sz="1000" smtClean="0"/>
              <a:t>EXECUTE prcDept</a:t>
            </a:r>
          </a:p>
          <a:p>
            <a:pPr eaLnBrk="1" hangingPunct="1"/>
            <a:r>
              <a:rPr lang="en-US" sz="1000" b="1" smtClean="0"/>
              <a:t>Additional Inputs</a:t>
            </a:r>
          </a:p>
          <a:p>
            <a:pPr eaLnBrk="1" hangingPunct="1"/>
            <a:r>
              <a:rPr lang="en-US" sz="1000" smtClean="0"/>
              <a:t>When designing an application, stored procedures can significantly reduce the network requirements. Use stored procedures for long, complicated, and frequently repeated queries. This reduces the traffic from the client to the server because only the stored procedure name and its associated parameters are passed across the network to the server, where it is executed. In addition, multi-step queries that perform additional filtering or processing based upon the response to initial queries, run much more efficiently as a stored procedure. By using a stored procedure, it is not necessary to pass the results of the initial query to the client in order that a second query can be passed to the server.</a:t>
            </a:r>
          </a:p>
          <a:p>
            <a:pPr eaLnBrk="1" hangingPunct="1"/>
            <a:r>
              <a:rPr lang="en-US" sz="1000" smtClean="0"/>
              <a:t>The sp_depends stored procedure can be used to find out the dependencies of a stored procedure. The syntax is as given below:</a:t>
            </a:r>
          </a:p>
          <a:p>
            <a:pPr eaLnBrk="1" hangingPunct="1"/>
            <a:r>
              <a:rPr lang="en-US" sz="1000" smtClean="0"/>
              <a:t>sp_depends object_name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9A953C5-60A6-48A4-B576-B6FBB2C8D808}" type="slidenum">
              <a:rPr lang="en-US" sz="1200" smtClean="0"/>
              <a:pPr eaLnBrk="1" hangingPunct="1"/>
              <a:t>5</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80E51842-C666-47C3-9868-0F384725211C}" type="slidenum">
              <a:rPr lang="en-US" sz="1200"/>
              <a:pPr algn="r" eaLnBrk="1" hangingPunct="1"/>
              <a:t>6</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64E67FF-8BB8-4781-AD0E-1BAAE9BB20A4}" type="slidenum">
              <a:rPr lang="en-US" sz="1200" smtClean="0"/>
              <a:pPr eaLnBrk="1" hangingPunct="1"/>
              <a:t>7</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624E882-518D-45F4-9ABC-58E50F864162}" type="slidenum">
              <a:rPr lang="en-US" sz="1200" smtClean="0"/>
              <a:pPr eaLnBrk="1" hangingPunct="1"/>
              <a:t>8</a:t>
            </a:fld>
            <a:endParaRPr 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00B959D-2BCB-4B97-A5D1-8409CAE526A0}" type="slidenum">
              <a:rPr lang="en-US" sz="1200" smtClean="0"/>
              <a:pPr eaLnBrk="1" hangingPunct="1"/>
              <a:t>9</a:t>
            </a:fld>
            <a:endParaRPr 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slide, you need to explain batches to the students. Explain the benefits of using batches clearly. Stress on the fact that batches help in reducing the network traffic. </a:t>
            </a:r>
          </a:p>
          <a:p>
            <a:pPr eaLnBrk="1" hangingPunct="1"/>
            <a:r>
              <a:rPr lang="en-US" smtClean="0"/>
              <a:t>You can use the examples given in the Student Guide to clarify the concept to the students. Further, you can execute the following statements to explain the concept:</a:t>
            </a:r>
          </a:p>
          <a:p>
            <a:pPr eaLnBrk="1" hangingPunct="1"/>
            <a:r>
              <a:rPr lang="en-US" b="1" smtClean="0"/>
              <a:t>Example: </a:t>
            </a:r>
          </a:p>
          <a:p>
            <a:pPr eaLnBrk="1" hangingPunct="1"/>
            <a:r>
              <a:rPr lang="en-US" smtClean="0"/>
              <a:t>DECLARE @Rate int</a:t>
            </a:r>
          </a:p>
          <a:p>
            <a:pPr eaLnBrk="1" hangingPunct="1"/>
            <a:r>
              <a:rPr lang="en-US" smtClean="0"/>
              <a:t>SELECT  @Rate = max(Rate)</a:t>
            </a:r>
          </a:p>
          <a:p>
            <a:pPr eaLnBrk="1" hangingPunct="1"/>
            <a:r>
              <a:rPr lang="en-US" smtClean="0"/>
              <a:t>FROM HumanResources.EmployeePayHistory</a:t>
            </a:r>
          </a:p>
          <a:p>
            <a:pPr eaLnBrk="1" hangingPunct="1"/>
            <a:r>
              <a:rPr lang="en-US" smtClean="0"/>
              <a:t>PRINT @Rate</a:t>
            </a:r>
          </a:p>
          <a:p>
            <a:pPr eaLnBrk="1" hangingPunct="1"/>
            <a:r>
              <a:rPr lang="en-US" smtClean="0"/>
              <a:t>GO</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8A1F08-AE4F-4A3A-BC06-EDA3E719235A}" type="datetimeFigureOut">
              <a:rPr lang="en-IN" smtClean="0"/>
              <a:t>26-11-2016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455420-F970-4D75-A3A0-2ABAAB9B32A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5420-F970-4D75-A3A0-2ABAAB9B32A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5420-F970-4D75-A3A0-2ABAAB9B32A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5420-F970-4D75-A3A0-2ABAAB9B32AC}"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5420-F970-4D75-A3A0-2ABAAB9B32AC}"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455420-F970-4D75-A3A0-2ABAAB9B32AC}"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9455420-F970-4D75-A3A0-2ABAAB9B32A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9455420-F970-4D75-A3A0-2ABAAB9B32AC}"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8A1F08-AE4F-4A3A-BC06-EDA3E719235A}" type="datetimeFigureOut">
              <a:rPr lang="en-IN" smtClean="0"/>
              <a:t>26-11-2016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9455420-F970-4D75-A3A0-2ABAAB9B32A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48A1F08-AE4F-4A3A-BC06-EDA3E719235A}" type="datetimeFigureOut">
              <a:rPr lang="en-IN" smtClean="0"/>
              <a:t>26-11-2016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455420-F970-4D75-A3A0-2ABAAB9B32A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48A1F08-AE4F-4A3A-BC06-EDA3E719235A}" type="datetimeFigureOut">
              <a:rPr lang="en-IN" smtClean="0"/>
              <a:t>26-11-2016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455420-F970-4D75-A3A0-2ABAAB9B32AC}"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8A1F08-AE4F-4A3A-BC06-EDA3E719235A}" type="datetimeFigureOut">
              <a:rPr lang="en-IN" smtClean="0"/>
              <a:t>26-11-2016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455420-F970-4D75-A3A0-2ABAAB9B32A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bwMode="auto">
          <a:xfrm>
            <a:off x="1508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will learn to:</a:t>
            </a:r>
            <a:endParaRPr lang="en-US" sz="2000" smtClean="0">
              <a:solidFill>
                <a:schemeClr val="accent2"/>
              </a:solidFill>
              <a:latin typeface="Arial" pitchFamily="34"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Implement batches</a:t>
            </a:r>
          </a:p>
        </p:txBody>
      </p:sp>
      <p:sp>
        <p:nvSpPr>
          <p:cNvPr id="409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Objectives</a:t>
            </a:r>
          </a:p>
        </p:txBody>
      </p:sp>
    </p:spTree>
    <p:extLst>
      <p:ext uri="{BB962C8B-B14F-4D97-AF65-F5344CB8AC3E}">
        <p14:creationId xmlns:p14="http://schemas.microsoft.com/office/powerpoint/2010/main" val="2662643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bwMode="auto">
          <a:xfrm>
            <a:off x="1508125" y="16129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Displaying user-defined messages:</a:t>
            </a:r>
          </a:p>
          <a:p>
            <a:pPr lvl="1" eaLnBrk="1" hangingPunct="1">
              <a:buFontTx/>
              <a:buBlip>
                <a:blip r:embed="rId4"/>
              </a:buBlip>
            </a:pPr>
            <a:r>
              <a:rPr lang="en-US" sz="1800" smtClean="0">
                <a:solidFill>
                  <a:schemeClr val="accent2"/>
                </a:solidFill>
                <a:latin typeface="Arial" pitchFamily="34" charset="0"/>
                <a:cs typeface="Times New Roman" pitchFamily="18" charset="0"/>
              </a:rPr>
              <a:t>A batch uses the PRINT statement to display user-defined messages and values of variables.</a:t>
            </a:r>
          </a:p>
          <a:p>
            <a:pPr lvl="1" eaLnBrk="1" hangingPunct="1">
              <a:buFontTx/>
              <a:buBlip>
                <a:blip r:embed="rId4"/>
              </a:buBlip>
            </a:pPr>
            <a:r>
              <a:rPr lang="en-US" sz="1800" smtClean="0">
                <a:solidFill>
                  <a:schemeClr val="accent2"/>
                </a:solidFill>
                <a:latin typeface="Arial" pitchFamily="34" charset="0"/>
                <a:cs typeface="Times New Roman" pitchFamily="18" charset="0"/>
              </a:rPr>
              <a:t>For example:</a:t>
            </a:r>
          </a:p>
          <a:p>
            <a:pPr marL="1606550" lvl="3" indent="-292100" eaLnBrk="1" hangingPunct="1">
              <a:buFontTx/>
              <a:buNone/>
            </a:pPr>
            <a:r>
              <a:rPr lang="en-IN" sz="1600" smtClean="0">
                <a:solidFill>
                  <a:schemeClr val="accent2"/>
                </a:solidFill>
                <a:latin typeface="Courier New" pitchFamily="49" charset="0"/>
                <a:cs typeface="Courier New" pitchFamily="49" charset="0"/>
              </a:rPr>
              <a:t>PRINT @Rate</a:t>
            </a:r>
          </a:p>
          <a:p>
            <a:pPr lvl="1" eaLnBrk="1" hangingPunct="1">
              <a:buFontTx/>
              <a:buBlip>
                <a:blip r:embed="rId4"/>
              </a:buBlip>
            </a:pPr>
            <a:r>
              <a:rPr lang="en-US" sz="1800" smtClean="0">
                <a:solidFill>
                  <a:schemeClr val="accent2"/>
                </a:solidFill>
                <a:latin typeface="Arial" pitchFamily="34" charset="0"/>
                <a:cs typeface="Times New Roman" pitchFamily="18" charset="0"/>
              </a:rPr>
              <a:t>You can also use comment entries in batches in the following ways:</a:t>
            </a:r>
          </a:p>
          <a:p>
            <a:pPr lvl="2" eaLnBrk="1" hangingPunct="1">
              <a:buFontTx/>
              <a:buBlip>
                <a:blip r:embed="rId4"/>
              </a:buBlip>
            </a:pPr>
            <a:r>
              <a:rPr lang="en-US" sz="1600" smtClean="0">
                <a:solidFill>
                  <a:schemeClr val="accent2"/>
                </a:solidFill>
                <a:latin typeface="Arial" pitchFamily="34" charset="0"/>
                <a:cs typeface="Times New Roman" pitchFamily="18" charset="0"/>
              </a:rPr>
              <a:t>Multiple line comment entries enclosed within /* and */</a:t>
            </a:r>
          </a:p>
          <a:p>
            <a:pPr lvl="2" eaLnBrk="1" hangingPunct="1">
              <a:buFontTx/>
              <a:buBlip>
                <a:blip r:embed="rId4"/>
              </a:buBlip>
            </a:pPr>
            <a:r>
              <a:rPr lang="en-US" sz="1600" smtClean="0">
                <a:solidFill>
                  <a:schemeClr val="accent2"/>
                </a:solidFill>
                <a:latin typeface="Arial" pitchFamily="34" charset="0"/>
                <a:cs typeface="Times New Roman" pitchFamily="18" charset="0"/>
              </a:rPr>
              <a:t>Single line comment entry starting with -- (double hyphens)</a:t>
            </a:r>
          </a:p>
          <a:p>
            <a:pPr eaLnBrk="1" hangingPunct="1">
              <a:buFontTx/>
              <a:buNone/>
            </a:pPr>
            <a:endParaRPr lang="en-IN" sz="2000" smtClean="0">
              <a:solidFill>
                <a:schemeClr val="accent2"/>
              </a:solidFill>
              <a:latin typeface="Arial" pitchFamily="34" charset="0"/>
              <a:cs typeface="Times New Roman" pitchFamily="18" charset="0"/>
            </a:endParaRPr>
          </a:p>
        </p:txBody>
      </p:sp>
      <p:sp>
        <p:nvSpPr>
          <p:cNvPr id="11267"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Tree>
    <p:extLst>
      <p:ext uri="{BB962C8B-B14F-4D97-AF65-F5344CB8AC3E}">
        <p14:creationId xmlns:p14="http://schemas.microsoft.com/office/powerpoint/2010/main" val="384601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08125" y="16129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Guidelines to create batches:</a:t>
            </a:r>
          </a:p>
          <a:p>
            <a:pPr lvl="1" eaLnBrk="1" hangingPunct="1">
              <a:buFontTx/>
              <a:buBlip>
                <a:blip r:embed="rId4"/>
              </a:buBlip>
            </a:pPr>
            <a:r>
              <a:rPr lang="en-US" sz="1800" smtClean="0">
                <a:solidFill>
                  <a:schemeClr val="accent2"/>
                </a:solidFill>
                <a:latin typeface="Arial" pitchFamily="34" charset="0"/>
                <a:cs typeface="Times New Roman" pitchFamily="18" charset="0"/>
              </a:rPr>
              <a:t>While creating batches, you need to consider the following restrictions:</a:t>
            </a:r>
          </a:p>
          <a:p>
            <a:pPr lvl="2" eaLnBrk="1" hangingPunct="1">
              <a:buFontTx/>
              <a:buBlip>
                <a:blip r:embed="rId4"/>
              </a:buBlip>
            </a:pPr>
            <a:r>
              <a:rPr lang="en-US" sz="1600" smtClean="0">
                <a:solidFill>
                  <a:schemeClr val="accent2"/>
                </a:solidFill>
                <a:latin typeface="Arial" pitchFamily="34" charset="0"/>
                <a:cs typeface="Times New Roman" pitchFamily="18" charset="0"/>
              </a:rPr>
              <a:t>You cannot bind rules and defaults to columns and use them in the same batch.</a:t>
            </a:r>
          </a:p>
          <a:p>
            <a:pPr lvl="2" eaLnBrk="1" hangingPunct="1">
              <a:buFontTx/>
              <a:buBlip>
                <a:blip r:embed="rId4"/>
              </a:buBlip>
            </a:pPr>
            <a:r>
              <a:rPr lang="en-US" sz="1600" smtClean="0">
                <a:solidFill>
                  <a:schemeClr val="accent2"/>
                </a:solidFill>
                <a:latin typeface="Arial" pitchFamily="34" charset="0"/>
                <a:cs typeface="Times New Roman" pitchFamily="18" charset="0"/>
              </a:rPr>
              <a:t>You cannot define and use the CHECK constraint in the same batch.</a:t>
            </a:r>
          </a:p>
          <a:p>
            <a:pPr lvl="2" eaLnBrk="1" hangingPunct="1">
              <a:buFontTx/>
              <a:buBlip>
                <a:blip r:embed="rId4"/>
              </a:buBlip>
            </a:pPr>
            <a:r>
              <a:rPr lang="en-US" sz="1600" smtClean="0">
                <a:solidFill>
                  <a:schemeClr val="accent2"/>
                </a:solidFill>
                <a:latin typeface="Arial" pitchFamily="34" charset="0"/>
                <a:cs typeface="Times New Roman" pitchFamily="18" charset="0"/>
              </a:rPr>
              <a:t>You cannot drop objects and recreate them in the same batch.</a:t>
            </a:r>
          </a:p>
          <a:p>
            <a:pPr lvl="2" eaLnBrk="1" hangingPunct="1">
              <a:buFontTx/>
              <a:buBlip>
                <a:blip r:embed="rId4"/>
              </a:buBlip>
            </a:pPr>
            <a:r>
              <a:rPr lang="en-US" sz="1600" smtClean="0">
                <a:solidFill>
                  <a:schemeClr val="accent2"/>
                </a:solidFill>
                <a:latin typeface="Arial" pitchFamily="34" charset="0"/>
                <a:cs typeface="Times New Roman" pitchFamily="18" charset="0"/>
              </a:rPr>
              <a:t>You cannot alter a table by adding a column and then refer to the new columns in the batch created earlier.</a:t>
            </a:r>
          </a:p>
          <a:p>
            <a:pPr lvl="2" eaLnBrk="1" hangingPunct="1">
              <a:buFontTx/>
              <a:buBlip>
                <a:blip r:embed="rId4"/>
              </a:buBlip>
            </a:pPr>
            <a:endParaRPr lang="en-US" sz="1600" smtClean="0">
              <a:solidFill>
                <a:schemeClr val="accent2"/>
              </a:solidFill>
              <a:latin typeface="Arial" pitchFamily="34" charset="0"/>
              <a:cs typeface="Times New Roman" pitchFamily="18" charset="0"/>
            </a:endParaRPr>
          </a:p>
          <a:p>
            <a:pPr eaLnBrk="1" hangingPunct="1">
              <a:buFontTx/>
              <a:buNone/>
            </a:pPr>
            <a:endParaRPr lang="en-IN" sz="2000" smtClean="0">
              <a:solidFill>
                <a:schemeClr val="accent2"/>
              </a:solidFill>
              <a:latin typeface="Arial" pitchFamily="34" charset="0"/>
              <a:cs typeface="Times New Roman" pitchFamily="18" charset="0"/>
            </a:endParaRPr>
          </a:p>
        </p:txBody>
      </p:sp>
      <p:sp>
        <p:nvSpPr>
          <p:cNvPr id="12291"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Tree>
    <p:extLst>
      <p:ext uri="{BB962C8B-B14F-4D97-AF65-F5344CB8AC3E}">
        <p14:creationId xmlns:p14="http://schemas.microsoft.com/office/powerpoint/2010/main" val="307291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Just a minute </a:t>
            </a:r>
          </a:p>
        </p:txBody>
      </p:sp>
      <p:sp>
        <p:nvSpPr>
          <p:cNvPr id="13315" name="Rectangle 3"/>
          <p:cNvSpPr>
            <a:spLocks noChangeArrowheads="1"/>
          </p:cNvSpPr>
          <p:nvPr/>
        </p:nvSpPr>
        <p:spPr bwMode="auto">
          <a:xfrm>
            <a:off x="1508125" y="1600200"/>
            <a:ext cx="7313613"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sz="2000">
                <a:solidFill>
                  <a:schemeClr val="accent2"/>
                </a:solidFill>
                <a:latin typeface="Arial" pitchFamily="34" charset="0"/>
                <a:cs typeface="Times New Roman" pitchFamily="18" charset="0"/>
              </a:rPr>
              <a:t>Which of the following statements can be used within a batch?</a:t>
            </a:r>
            <a:endParaRPr lang="en-IN" sz="2000">
              <a:solidFill>
                <a:schemeClr val="accent2"/>
              </a:solidFill>
              <a:latin typeface="Arial" pitchFamily="34" charset="0"/>
              <a:cs typeface="Times New Roman" pitchFamily="18" charset="0"/>
            </a:endParaRPr>
          </a:p>
          <a:p>
            <a:pPr lvl="2" indent="-457200">
              <a:spcBef>
                <a:spcPct val="20000"/>
              </a:spcBef>
              <a:buFont typeface="Times New Roman" pitchFamily="18" charset="0"/>
              <a:buAutoNum type="arabicPeriod"/>
            </a:pPr>
            <a:r>
              <a:rPr lang="en-US" sz="1800">
                <a:solidFill>
                  <a:schemeClr val="accent2"/>
                </a:solidFill>
                <a:latin typeface="Arial" pitchFamily="34" charset="0"/>
                <a:cs typeface="Times New Roman" pitchFamily="18" charset="0"/>
              </a:rPr>
              <a:t>CREATE FUNCTION </a:t>
            </a:r>
          </a:p>
          <a:p>
            <a:pPr lvl="2" indent="-457200">
              <a:spcBef>
                <a:spcPct val="20000"/>
              </a:spcBef>
              <a:buFont typeface="Times New Roman" pitchFamily="18" charset="0"/>
              <a:buAutoNum type="arabicPeriod"/>
            </a:pPr>
            <a:r>
              <a:rPr lang="en-US" sz="1800">
                <a:solidFill>
                  <a:schemeClr val="accent2"/>
                </a:solidFill>
                <a:latin typeface="Arial" pitchFamily="34" charset="0"/>
                <a:cs typeface="Times New Roman" pitchFamily="18" charset="0"/>
              </a:rPr>
              <a:t>CREATE RULE </a:t>
            </a:r>
          </a:p>
          <a:p>
            <a:pPr lvl="2" indent="-457200">
              <a:spcBef>
                <a:spcPct val="20000"/>
              </a:spcBef>
              <a:buFont typeface="Times New Roman" pitchFamily="18" charset="0"/>
              <a:buAutoNum type="arabicPeriod"/>
            </a:pPr>
            <a:r>
              <a:rPr lang="en-US" sz="1800">
                <a:solidFill>
                  <a:schemeClr val="accent2"/>
                </a:solidFill>
                <a:latin typeface="Arial" pitchFamily="34" charset="0"/>
                <a:cs typeface="Times New Roman" pitchFamily="18" charset="0"/>
              </a:rPr>
              <a:t>DECLARE</a:t>
            </a:r>
          </a:p>
        </p:txBody>
      </p:sp>
      <p:sp>
        <p:nvSpPr>
          <p:cNvPr id="470020" name="Rectangle 4"/>
          <p:cNvSpPr>
            <a:spLocks noChangeArrowheads="1"/>
          </p:cNvSpPr>
          <p:nvPr/>
        </p:nvSpPr>
        <p:spPr bwMode="auto">
          <a:xfrm>
            <a:off x="1508125" y="4800600"/>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sz="2000">
                <a:solidFill>
                  <a:schemeClr val="accent2"/>
                </a:solidFill>
                <a:latin typeface="Arial" pitchFamily="34" charset="0"/>
                <a:cs typeface="Times New Roman" pitchFamily="18" charset="0"/>
              </a:rPr>
              <a:t>Solution:</a:t>
            </a:r>
          </a:p>
          <a:p>
            <a:pPr lvl="2" indent="-457200">
              <a:spcBef>
                <a:spcPct val="20000"/>
              </a:spcBef>
              <a:buFont typeface="Times New Roman" pitchFamily="18" charset="0"/>
              <a:buAutoNum type="arabicPeriod" startAt="3"/>
            </a:pPr>
            <a:r>
              <a:rPr lang="en-US" sz="1800">
                <a:solidFill>
                  <a:schemeClr val="accent2"/>
                </a:solidFill>
                <a:latin typeface="Arial" pitchFamily="34" charset="0"/>
                <a:cs typeface="Times New Roman" pitchFamily="18" charset="0"/>
              </a:rPr>
              <a:t>DECLARE</a:t>
            </a:r>
          </a:p>
        </p:txBody>
      </p:sp>
    </p:spTree>
    <p:extLst>
      <p:ext uri="{BB962C8B-B14F-4D97-AF65-F5344CB8AC3E}">
        <p14:creationId xmlns:p14="http://schemas.microsoft.com/office/powerpoint/2010/main" val="283915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Using Constructs</a:t>
            </a:r>
          </a:p>
        </p:txBody>
      </p:sp>
      <p:pic>
        <p:nvPicPr>
          <p:cNvPr id="14339"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1242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ular Callout 5"/>
          <p:cNvSpPr>
            <a:spLocks noChangeArrowheads="1"/>
          </p:cNvSpPr>
          <p:nvPr/>
        </p:nvSpPr>
        <p:spPr bwMode="auto">
          <a:xfrm>
            <a:off x="4800600" y="1981200"/>
            <a:ext cx="3581400" cy="12192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14341" name="TextBox 5"/>
          <p:cNvSpPr txBox="1">
            <a:spLocks noChangeArrowheads="1"/>
          </p:cNvSpPr>
          <p:nvPr/>
        </p:nvSpPr>
        <p:spPr bwMode="auto">
          <a:xfrm>
            <a:off x="5116513" y="2076450"/>
            <a:ext cx="2971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Let us understand the</a:t>
            </a:r>
            <a:br>
              <a:rPr lang="en-US" sz="2000">
                <a:solidFill>
                  <a:srgbClr val="C00000"/>
                </a:solidFill>
                <a:latin typeface="Arial" pitchFamily="34" charset="0"/>
              </a:rPr>
            </a:br>
            <a:r>
              <a:rPr lang="en-US" sz="2000">
                <a:solidFill>
                  <a:srgbClr val="C00000"/>
                </a:solidFill>
                <a:latin typeface="Arial" pitchFamily="34" charset="0"/>
              </a:rPr>
              <a:t>programming constructs in batches.</a:t>
            </a:r>
          </a:p>
        </p:txBody>
      </p:sp>
    </p:spTree>
    <p:extLst>
      <p:ext uri="{BB962C8B-B14F-4D97-AF65-F5344CB8AC3E}">
        <p14:creationId xmlns:p14="http://schemas.microsoft.com/office/powerpoint/2010/main" val="1244803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Programming constructs allow batches to perform the conditional execution of statements.</a:t>
            </a:r>
          </a:p>
          <a:p>
            <a:pPr eaLnBrk="1" hangingPunct="1">
              <a:buFontTx/>
              <a:buBlip>
                <a:blip r:embed="rId3"/>
              </a:buBlip>
            </a:pPr>
            <a:r>
              <a:rPr lang="en-US" sz="2000" smtClean="0">
                <a:solidFill>
                  <a:schemeClr val="accent2"/>
                </a:solidFill>
                <a:latin typeface="Arial" pitchFamily="34" charset="0"/>
                <a:cs typeface="Times New Roman" pitchFamily="18" charset="0"/>
              </a:rPr>
              <a:t>A batch uses the following constructs to control the flow of statements:</a:t>
            </a:r>
            <a:endParaRPr lang="en-IN" sz="20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
              </a:rPr>
              <a:t>IF…ELSE statement</a:t>
            </a:r>
          </a:p>
          <a:p>
            <a:pPr lvl="1" eaLnBrk="1" hangingPunct="1">
              <a:buFontTx/>
              <a:buBlip>
                <a:blip r:embed="rId4"/>
              </a:buBlip>
            </a:pPr>
            <a:r>
              <a:rPr lang="en-US" sz="1800" smtClean="0">
                <a:solidFill>
                  <a:schemeClr val="accent2"/>
                </a:solidFill>
                <a:latin typeface="Arial "/>
              </a:rPr>
              <a:t>CASE statement</a:t>
            </a:r>
          </a:p>
          <a:p>
            <a:pPr lvl="1" eaLnBrk="1" hangingPunct="1">
              <a:buFontTx/>
              <a:buBlip>
                <a:blip r:embed="rId4"/>
              </a:buBlip>
            </a:pPr>
            <a:r>
              <a:rPr lang="en-US" sz="1800" smtClean="0">
                <a:solidFill>
                  <a:schemeClr val="accent2"/>
                </a:solidFill>
                <a:latin typeface="Arial "/>
              </a:rPr>
              <a:t>WHILE statement</a:t>
            </a:r>
          </a:p>
        </p:txBody>
      </p:sp>
      <p:sp>
        <p:nvSpPr>
          <p:cNvPr id="1536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Using Constructs (Contd.)</a:t>
            </a:r>
          </a:p>
        </p:txBody>
      </p:sp>
    </p:spTree>
    <p:extLst>
      <p:ext uri="{BB962C8B-B14F-4D97-AF65-F5344CB8AC3E}">
        <p14:creationId xmlns:p14="http://schemas.microsoft.com/office/powerpoint/2010/main" val="4203566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The IF…ELSE statement:</a:t>
            </a:r>
            <a:endParaRPr lang="en-IN" sz="20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
              </a:rPr>
              <a:t>Is used to perform a particular action based on the result of the boolean expression.</a:t>
            </a:r>
          </a:p>
          <a:p>
            <a:pPr lvl="1" eaLnBrk="1" hangingPunct="1">
              <a:buFontTx/>
              <a:buBlip>
                <a:blip r:embed="rId4"/>
              </a:buBlip>
            </a:pPr>
            <a:r>
              <a:rPr lang="en-US" sz="1800" smtClean="0">
                <a:solidFill>
                  <a:schemeClr val="accent2"/>
                </a:solidFill>
                <a:latin typeface="Arial "/>
              </a:rPr>
              <a:t>Syntax:</a:t>
            </a:r>
          </a:p>
          <a:p>
            <a:pPr marL="1606550" lvl="3" indent="-292100" eaLnBrk="1" hangingPunct="1">
              <a:buFontTx/>
              <a:buNone/>
            </a:pPr>
            <a:r>
              <a:rPr lang="en-IN" sz="1600" smtClean="0">
                <a:solidFill>
                  <a:schemeClr val="accent2"/>
                </a:solidFill>
                <a:latin typeface="Courier New" pitchFamily="49" charset="0"/>
                <a:cs typeface="Courier New" pitchFamily="49" charset="0"/>
              </a:rPr>
              <a:t>IF boolean_expression</a:t>
            </a:r>
          </a:p>
          <a:p>
            <a:pPr marL="1606550" lvl="3" indent="-292100" eaLnBrk="1" hangingPunct="1">
              <a:buFontTx/>
              <a:buNone/>
            </a:pPr>
            <a:r>
              <a:rPr lang="en-IN" sz="1600" smtClean="0">
                <a:solidFill>
                  <a:schemeClr val="accent2"/>
                </a:solidFill>
                <a:latin typeface="Courier New" pitchFamily="49" charset="0"/>
                <a:cs typeface="Courier New" pitchFamily="49" charset="0"/>
              </a:rPr>
              <a:t>BEGIN</a:t>
            </a:r>
          </a:p>
          <a:p>
            <a:pPr marL="1606550" lvl="3" indent="-292100" eaLnBrk="1" hangingPunct="1">
              <a:buFontTx/>
              <a:buNone/>
            </a:pPr>
            <a:r>
              <a:rPr lang="en-IN" sz="1600" smtClean="0">
                <a:solidFill>
                  <a:schemeClr val="accent2"/>
                </a:solidFill>
                <a:latin typeface="Courier New" pitchFamily="49" charset="0"/>
                <a:cs typeface="Courier New" pitchFamily="49" charset="0"/>
              </a:rPr>
              <a:t> {sql_statement | statement_block}</a:t>
            </a:r>
          </a:p>
          <a:p>
            <a:pPr marL="1606550" lvl="3" indent="-292100" eaLnBrk="1" hangingPunct="1">
              <a:buFontTx/>
              <a:buNone/>
            </a:pPr>
            <a:r>
              <a:rPr lang="en-IN" sz="1600" smtClean="0">
                <a:solidFill>
                  <a:schemeClr val="accent2"/>
                </a:solidFill>
                <a:latin typeface="Courier New" pitchFamily="49" charset="0"/>
                <a:cs typeface="Courier New" pitchFamily="49" charset="0"/>
              </a:rPr>
              <a:t>END</a:t>
            </a:r>
          </a:p>
          <a:p>
            <a:pPr marL="1606550" lvl="3" indent="-292100" eaLnBrk="1" hangingPunct="1">
              <a:buFontTx/>
              <a:buNone/>
            </a:pPr>
            <a:r>
              <a:rPr lang="en-IN" sz="1600" smtClean="0">
                <a:solidFill>
                  <a:schemeClr val="accent2"/>
                </a:solidFill>
                <a:latin typeface="Courier New" pitchFamily="49" charset="0"/>
                <a:cs typeface="Courier New" pitchFamily="49" charset="0"/>
              </a:rPr>
              <a:t>ELSE</a:t>
            </a:r>
          </a:p>
          <a:p>
            <a:pPr marL="1606550" lvl="3" indent="-292100" eaLnBrk="1" hangingPunct="1">
              <a:buFontTx/>
              <a:buNone/>
            </a:pPr>
            <a:r>
              <a:rPr lang="en-IN" sz="1600" smtClean="0">
                <a:solidFill>
                  <a:schemeClr val="accent2"/>
                </a:solidFill>
                <a:latin typeface="Courier New" pitchFamily="49" charset="0"/>
                <a:cs typeface="Courier New" pitchFamily="49" charset="0"/>
              </a:rPr>
              <a:t>BEGIN</a:t>
            </a:r>
          </a:p>
          <a:p>
            <a:pPr marL="1606550" lvl="3" indent="-292100" eaLnBrk="1" hangingPunct="1">
              <a:buFontTx/>
              <a:buNone/>
            </a:pPr>
            <a:r>
              <a:rPr lang="en-IN" sz="1600" smtClean="0">
                <a:solidFill>
                  <a:schemeClr val="accent2"/>
                </a:solidFill>
                <a:latin typeface="Courier New" pitchFamily="49" charset="0"/>
                <a:cs typeface="Courier New" pitchFamily="49" charset="0"/>
              </a:rPr>
              <a:t>{sql_statement | statement_block}]</a:t>
            </a:r>
          </a:p>
          <a:p>
            <a:pPr marL="1606550" lvl="3" indent="-292100" eaLnBrk="1" hangingPunct="1">
              <a:buFontTx/>
              <a:buNone/>
            </a:pPr>
            <a:r>
              <a:rPr lang="en-IN" sz="1600" smtClean="0">
                <a:solidFill>
                  <a:schemeClr val="accent2"/>
                </a:solidFill>
                <a:latin typeface="Courier New" pitchFamily="49" charset="0"/>
                <a:cs typeface="Courier New" pitchFamily="49" charset="0"/>
              </a:rPr>
              <a:t>END</a:t>
            </a:r>
          </a:p>
          <a:p>
            <a:pPr lvl="1" eaLnBrk="1" hangingPunct="1">
              <a:buFontTx/>
              <a:buNone/>
            </a:pPr>
            <a:endParaRPr lang="en-US" sz="1800" smtClean="0">
              <a:solidFill>
                <a:schemeClr val="accent2"/>
              </a:solidFill>
              <a:latin typeface="Arial "/>
            </a:endParaRPr>
          </a:p>
          <a:p>
            <a:pPr lvl="1" eaLnBrk="1" hangingPunct="1">
              <a:buFontTx/>
              <a:buNone/>
            </a:pPr>
            <a:r>
              <a:rPr lang="en-US" sz="1800" smtClean="0">
                <a:solidFill>
                  <a:schemeClr val="accent2"/>
                </a:solidFill>
                <a:latin typeface="Arial "/>
              </a:rPr>
              <a:t>		</a:t>
            </a:r>
          </a:p>
          <a:p>
            <a:pPr eaLnBrk="1" hangingPunct="1">
              <a:buFontTx/>
              <a:buNone/>
            </a:pPr>
            <a:endParaRPr lang="en-IN" sz="4000" smtClean="0">
              <a:solidFill>
                <a:schemeClr val="accent2"/>
              </a:solidFill>
              <a:latin typeface="Arial" pitchFamily="34" charset="0"/>
              <a:cs typeface="Times New Roman" pitchFamily="18" charset="0"/>
            </a:endParaRPr>
          </a:p>
        </p:txBody>
      </p:sp>
      <p:sp>
        <p:nvSpPr>
          <p:cNvPr id="1638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Using Constructs (Contd.)</a:t>
            </a:r>
          </a:p>
        </p:txBody>
      </p:sp>
    </p:spTree>
    <p:extLst>
      <p:ext uri="{BB962C8B-B14F-4D97-AF65-F5344CB8AC3E}">
        <p14:creationId xmlns:p14="http://schemas.microsoft.com/office/powerpoint/2010/main" val="224247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lvl="1" eaLnBrk="1" hangingPunct="1">
              <a:buFontTx/>
              <a:buBlip>
                <a:blip r:embed="rId3"/>
              </a:buBlip>
            </a:pPr>
            <a:r>
              <a:rPr lang="en-US" sz="1800" smtClean="0">
                <a:solidFill>
                  <a:schemeClr val="accent2"/>
                </a:solidFill>
                <a:latin typeface="Arial "/>
              </a:rPr>
              <a:t>For example:</a:t>
            </a:r>
            <a:r>
              <a:rPr lang="en-IN" sz="2400" smtClean="0">
                <a:solidFill>
                  <a:schemeClr val="accent2"/>
                </a:solidFill>
                <a:latin typeface="Courier New" pitchFamily="49" charset="0"/>
              </a:rPr>
              <a:t>		</a:t>
            </a:r>
          </a:p>
          <a:p>
            <a:pPr marL="1606550" lvl="3" indent="-292100" eaLnBrk="1" hangingPunct="1">
              <a:buFontTx/>
              <a:buNone/>
            </a:pPr>
            <a:r>
              <a:rPr lang="en-US" sz="1600" smtClean="0">
                <a:solidFill>
                  <a:schemeClr val="accent2"/>
                </a:solidFill>
                <a:latin typeface="Courier New" pitchFamily="49" charset="0"/>
                <a:cs typeface="Courier New" pitchFamily="49" charset="0"/>
              </a:rPr>
              <a:t>DECLARE @Rate money</a:t>
            </a:r>
          </a:p>
          <a:p>
            <a:pPr marL="1606550" lvl="3" indent="-292100" eaLnBrk="1" hangingPunct="1">
              <a:buFontTx/>
              <a:buNone/>
            </a:pPr>
            <a:r>
              <a:rPr lang="en-US" sz="1600" smtClean="0">
                <a:solidFill>
                  <a:schemeClr val="accent2"/>
                </a:solidFill>
                <a:latin typeface="Courier New" pitchFamily="49" charset="0"/>
                <a:cs typeface="Courier New" pitchFamily="49" charset="0"/>
              </a:rPr>
              <a:t>SELECT @Rate = Rate FROM </a:t>
            </a:r>
          </a:p>
          <a:p>
            <a:pPr marL="1606550" lvl="3" indent="-292100" eaLnBrk="1" hangingPunct="1">
              <a:buFontTx/>
              <a:buNone/>
            </a:pPr>
            <a:r>
              <a:rPr lang="en-US" sz="1600" smtClean="0">
                <a:solidFill>
                  <a:schemeClr val="accent2"/>
                </a:solidFill>
                <a:latin typeface="Courier New" pitchFamily="49" charset="0"/>
                <a:cs typeface="Courier New" pitchFamily="49" charset="0"/>
              </a:rPr>
              <a:t>HumanResources.EmployeePayHistory</a:t>
            </a:r>
          </a:p>
          <a:p>
            <a:pPr marL="1606550" lvl="3" indent="-292100" eaLnBrk="1" hangingPunct="1">
              <a:buFontTx/>
              <a:buNone/>
            </a:pPr>
            <a:r>
              <a:rPr lang="en-US" sz="1600" smtClean="0">
                <a:solidFill>
                  <a:schemeClr val="accent2"/>
                </a:solidFill>
                <a:latin typeface="Courier New" pitchFamily="49" charset="0"/>
                <a:cs typeface="Courier New" pitchFamily="49" charset="0"/>
              </a:rPr>
              <a:t>WHERE EmployeeID = 23</a:t>
            </a:r>
          </a:p>
          <a:p>
            <a:pPr marL="1606550" lvl="3" indent="-292100" eaLnBrk="1" hangingPunct="1">
              <a:buFontTx/>
              <a:buNone/>
            </a:pPr>
            <a:r>
              <a:rPr lang="en-US" sz="1600" smtClean="0">
                <a:solidFill>
                  <a:schemeClr val="accent2"/>
                </a:solidFill>
                <a:latin typeface="Courier New" pitchFamily="49" charset="0"/>
                <a:cs typeface="Courier New" pitchFamily="49" charset="0"/>
              </a:rPr>
              <a:t>IF @Rate &lt; 15</a:t>
            </a:r>
          </a:p>
          <a:p>
            <a:pPr marL="1606550" lvl="3" indent="-292100" eaLnBrk="1" hangingPunct="1">
              <a:buFontTx/>
              <a:buNone/>
            </a:pPr>
            <a:r>
              <a:rPr lang="en-US" sz="1600" smtClean="0">
                <a:solidFill>
                  <a:schemeClr val="accent2"/>
                </a:solidFill>
                <a:latin typeface="Courier New" pitchFamily="49" charset="0"/>
                <a:cs typeface="Courier New" pitchFamily="49" charset="0"/>
              </a:rPr>
              <a:t>	PRINT 'Review of the rate is required‘</a:t>
            </a:r>
          </a:p>
          <a:p>
            <a:pPr marL="1606550" lvl="3" indent="-292100" eaLnBrk="1" hangingPunct="1">
              <a:buFontTx/>
              <a:buNone/>
            </a:pPr>
            <a:r>
              <a:rPr lang="en-US" sz="1600" smtClean="0">
                <a:solidFill>
                  <a:schemeClr val="accent2"/>
                </a:solidFill>
                <a:latin typeface="Courier New" pitchFamily="49" charset="0"/>
                <a:cs typeface="Courier New" pitchFamily="49" charset="0"/>
              </a:rPr>
              <a:t>	ELSE</a:t>
            </a:r>
          </a:p>
          <a:p>
            <a:pPr marL="1606550" lvl="3" indent="-292100" eaLnBrk="1" hangingPunct="1">
              <a:buFontTx/>
              <a:buNone/>
            </a:pPr>
            <a:r>
              <a:rPr lang="en-US" sz="1600" smtClean="0">
                <a:solidFill>
                  <a:schemeClr val="accent2"/>
                </a:solidFill>
                <a:latin typeface="Courier New" pitchFamily="49" charset="0"/>
                <a:cs typeface="Courier New" pitchFamily="49" charset="0"/>
              </a:rPr>
              <a:t>	BEGIN</a:t>
            </a:r>
          </a:p>
          <a:p>
            <a:pPr marL="1606550" lvl="3" indent="-292100" eaLnBrk="1" hangingPunct="1">
              <a:buFontTx/>
              <a:buNone/>
            </a:pPr>
            <a:r>
              <a:rPr lang="en-US" sz="1600" smtClean="0">
                <a:solidFill>
                  <a:schemeClr val="accent2"/>
                </a:solidFill>
                <a:latin typeface="Courier New" pitchFamily="49" charset="0"/>
                <a:cs typeface="Courier New" pitchFamily="49" charset="0"/>
              </a:rPr>
              <a:t>		PRINT 'Review of the rate is not required‘</a:t>
            </a:r>
          </a:p>
          <a:p>
            <a:pPr marL="1606550" lvl="3" indent="-292100" eaLnBrk="1" hangingPunct="1">
              <a:buFontTx/>
              <a:buNone/>
            </a:pPr>
            <a:r>
              <a:rPr lang="en-US" sz="1600" smtClean="0">
                <a:solidFill>
                  <a:schemeClr val="accent2"/>
                </a:solidFill>
                <a:latin typeface="Courier New" pitchFamily="49" charset="0"/>
                <a:cs typeface="Courier New" pitchFamily="49" charset="0"/>
              </a:rPr>
              <a:t>		PRINT 'Rate =‘</a:t>
            </a:r>
          </a:p>
          <a:p>
            <a:pPr marL="1606550" lvl="3" indent="-292100" eaLnBrk="1" hangingPunct="1">
              <a:buFontTx/>
              <a:buNone/>
            </a:pPr>
            <a:r>
              <a:rPr lang="en-US" sz="1600" smtClean="0">
                <a:solidFill>
                  <a:schemeClr val="accent2"/>
                </a:solidFill>
                <a:latin typeface="Courier New" pitchFamily="49" charset="0"/>
                <a:cs typeface="Courier New" pitchFamily="49" charset="0"/>
              </a:rPr>
              <a:t>		PRINT @Rate</a:t>
            </a:r>
          </a:p>
          <a:p>
            <a:pPr marL="1606550" lvl="3" indent="-292100" eaLnBrk="1" hangingPunct="1">
              <a:buFontTx/>
              <a:buNone/>
            </a:pPr>
            <a:r>
              <a:rPr lang="en-US" sz="1600" smtClean="0">
                <a:solidFill>
                  <a:schemeClr val="accent2"/>
                </a:solidFill>
                <a:latin typeface="Courier New" pitchFamily="49" charset="0"/>
                <a:cs typeface="Courier New" pitchFamily="49" charset="0"/>
              </a:rPr>
              <a:t>	END</a:t>
            </a:r>
          </a:p>
          <a:p>
            <a:pPr marL="1606550" lvl="3" indent="-292100" eaLnBrk="1" hangingPunct="1">
              <a:buFontTx/>
              <a:buNone/>
            </a:pPr>
            <a:r>
              <a:rPr lang="en-US" sz="1600" smtClean="0">
                <a:solidFill>
                  <a:schemeClr val="accent2"/>
                </a:solidFill>
                <a:latin typeface="Courier New" pitchFamily="49" charset="0"/>
                <a:cs typeface="Courier New" pitchFamily="49" charset="0"/>
              </a:rPr>
              <a:t>GO</a:t>
            </a:r>
          </a:p>
          <a:p>
            <a:pPr lvl="1" eaLnBrk="1" hangingPunct="1">
              <a:buFontTx/>
              <a:buNone/>
            </a:pPr>
            <a:endParaRPr lang="en-US" sz="1800" smtClean="0">
              <a:solidFill>
                <a:schemeClr val="accent2"/>
              </a:solidFill>
              <a:latin typeface="Arial "/>
            </a:endParaRPr>
          </a:p>
          <a:p>
            <a:pPr lvl="1" eaLnBrk="1" hangingPunct="1">
              <a:buFontTx/>
              <a:buNone/>
            </a:pPr>
            <a:r>
              <a:rPr lang="en-US" sz="1800" smtClean="0">
                <a:solidFill>
                  <a:schemeClr val="accent2"/>
                </a:solidFill>
                <a:latin typeface="Arial "/>
              </a:rPr>
              <a:t>		</a:t>
            </a:r>
          </a:p>
          <a:p>
            <a:pPr eaLnBrk="1" hangingPunct="1">
              <a:buFontTx/>
              <a:buNone/>
            </a:pPr>
            <a:endParaRPr lang="en-IN" sz="4000" smtClean="0">
              <a:solidFill>
                <a:schemeClr val="accent2"/>
              </a:solidFill>
              <a:latin typeface="Arial" pitchFamily="34" charset="0"/>
              <a:cs typeface="Times New Roman" pitchFamily="18" charset="0"/>
            </a:endParaRPr>
          </a:p>
        </p:txBody>
      </p:sp>
      <p:sp>
        <p:nvSpPr>
          <p:cNvPr id="1741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Using Constructs (Contd.)</a:t>
            </a:r>
          </a:p>
        </p:txBody>
      </p:sp>
      <p:sp>
        <p:nvSpPr>
          <p:cNvPr id="4" name="TextBox 3"/>
          <p:cNvSpPr txBox="1">
            <a:spLocks noChangeArrowheads="1"/>
          </p:cNvSpPr>
          <p:nvPr/>
        </p:nvSpPr>
        <p:spPr bwMode="auto">
          <a:xfrm>
            <a:off x="4038600" y="5486400"/>
            <a:ext cx="4114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Compares the value of the @Rate variable with the value 15 by using the &lt; (less than) comparison operator.</a:t>
            </a:r>
          </a:p>
        </p:txBody>
      </p:sp>
    </p:spTree>
    <p:extLst>
      <p:ext uri="{BB962C8B-B14F-4D97-AF65-F5344CB8AC3E}">
        <p14:creationId xmlns:p14="http://schemas.microsoft.com/office/powerpoint/2010/main" val="155633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3314">
                                            <p:txEl>
                                              <p:pRg st="5" end="5"/>
                                            </p:txEl>
                                          </p:spTgt>
                                        </p:tgtEl>
                                        <p:attrNameLst>
                                          <p:attrName>style.color</p:attrName>
                                        </p:attrNameLst>
                                      </p:cBhvr>
                                      <p:to>
                                        <a:srgbClr val="FF0000"/>
                                      </p:to>
                                    </p:animClr>
                                  </p:childTnLst>
                                </p:cTn>
                              </p:par>
                            </p:childTnLst>
                          </p:cTn>
                        </p:par>
                        <p:par>
                          <p:cTn id="7" fill="hold" nodeType="afterGroup">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The CASE statement:</a:t>
            </a:r>
            <a:endParaRPr lang="en-IN" sz="2000" smtClean="0">
              <a:solidFill>
                <a:schemeClr val="accent2"/>
              </a:solidFill>
              <a:latin typeface="Arial" pitchFamily="34" charset="0"/>
              <a:cs typeface="Times New Roman" pitchFamily="18" charset="0"/>
            </a:endParaRPr>
          </a:p>
          <a:p>
            <a:pPr lvl="1" eaLnBrk="1" hangingPunct="1">
              <a:buFontTx/>
              <a:buBlip>
                <a:blip r:embed="rId4"/>
              </a:buBlip>
            </a:pPr>
            <a:r>
              <a:rPr lang="en-IN" sz="1800" smtClean="0">
                <a:solidFill>
                  <a:schemeClr val="accent2"/>
                </a:solidFill>
                <a:latin typeface="Arial "/>
              </a:rPr>
              <a:t>Is used to evaluate a list of conditions and returns one of the possible results.</a:t>
            </a:r>
          </a:p>
          <a:p>
            <a:pPr lvl="1" eaLnBrk="1" hangingPunct="1">
              <a:spcBef>
                <a:spcPts val="575"/>
              </a:spcBef>
              <a:buFontTx/>
              <a:buBlip>
                <a:blip r:embed="rId4"/>
              </a:buBlip>
            </a:pPr>
            <a:r>
              <a:rPr lang="en-US" sz="1800" smtClean="0">
                <a:solidFill>
                  <a:schemeClr val="accent2"/>
                </a:solidFill>
                <a:latin typeface="Arial "/>
              </a:rPr>
              <a:t>Syntax:</a:t>
            </a:r>
          </a:p>
          <a:p>
            <a:pPr marL="1606550" lvl="3" indent="-292100" eaLnBrk="1" hangingPunct="1">
              <a:buFontTx/>
              <a:buNone/>
            </a:pPr>
            <a:r>
              <a:rPr lang="en-US" sz="1600" smtClean="0">
                <a:solidFill>
                  <a:schemeClr val="accent2"/>
                </a:solidFill>
                <a:latin typeface="Courier New" pitchFamily="49" charset="0"/>
                <a:cs typeface="Courier New" pitchFamily="49" charset="0"/>
              </a:rPr>
              <a:t>CASE input_expression</a:t>
            </a:r>
            <a:br>
              <a:rPr lang="en-US" sz="1600" smtClean="0">
                <a:solidFill>
                  <a:schemeClr val="accent2"/>
                </a:solidFill>
                <a:latin typeface="Courier New" pitchFamily="49" charset="0"/>
                <a:cs typeface="Courier New" pitchFamily="49" charset="0"/>
              </a:rPr>
            </a:br>
            <a:r>
              <a:rPr lang="en-US" sz="1600" smtClean="0">
                <a:solidFill>
                  <a:schemeClr val="accent2"/>
                </a:solidFill>
                <a:latin typeface="Courier New" pitchFamily="49" charset="0"/>
                <a:cs typeface="Courier New" pitchFamily="49" charset="0"/>
              </a:rPr>
              <a:t>   WHEN when_expression THEN result_expression</a:t>
            </a:r>
          </a:p>
          <a:p>
            <a:pPr marL="1606550" lvl="3" indent="-292100" eaLnBrk="1" hangingPunct="1">
              <a:buFontTx/>
              <a:buNone/>
            </a:pPr>
            <a:r>
              <a:rPr lang="en-US" sz="1600" smtClean="0">
                <a:solidFill>
                  <a:schemeClr val="accent2"/>
                </a:solidFill>
                <a:latin typeface="Courier New" pitchFamily="49" charset="0"/>
                <a:cs typeface="Courier New" pitchFamily="49" charset="0"/>
              </a:rPr>
              <a:t>   [[WHEN when_expression THEN result_expression] [...]]</a:t>
            </a:r>
          </a:p>
          <a:p>
            <a:pPr marL="1606550" lvl="3" indent="-292100" eaLnBrk="1" hangingPunct="1">
              <a:buFontTx/>
              <a:buNone/>
            </a:pPr>
            <a:r>
              <a:rPr lang="en-US" sz="1600" smtClean="0">
                <a:solidFill>
                  <a:schemeClr val="accent2"/>
                </a:solidFill>
                <a:latin typeface="Courier New" pitchFamily="49" charset="0"/>
                <a:cs typeface="Courier New" pitchFamily="49" charset="0"/>
              </a:rPr>
              <a:t>   [ELSE else_result_expression]</a:t>
            </a:r>
            <a:br>
              <a:rPr lang="en-US" sz="1600" smtClean="0">
                <a:solidFill>
                  <a:schemeClr val="accent2"/>
                </a:solidFill>
                <a:latin typeface="Courier New" pitchFamily="49" charset="0"/>
                <a:cs typeface="Courier New" pitchFamily="49" charset="0"/>
              </a:rPr>
            </a:br>
            <a:r>
              <a:rPr lang="en-US" sz="1600" smtClean="0">
                <a:solidFill>
                  <a:schemeClr val="accent2"/>
                </a:solidFill>
                <a:latin typeface="Courier New" pitchFamily="49" charset="0"/>
                <a:cs typeface="Courier New" pitchFamily="49" charset="0"/>
              </a:rPr>
              <a:t>END</a:t>
            </a:r>
          </a:p>
          <a:p>
            <a:pPr marL="1606550" lvl="3" indent="-292100" eaLnBrk="1" hangingPunct="1">
              <a:buFontTx/>
              <a:buNone/>
            </a:pPr>
            <a:r>
              <a:rPr lang="en-US" sz="1600" smtClean="0">
                <a:solidFill>
                  <a:schemeClr val="accent2"/>
                </a:solidFill>
                <a:latin typeface="Courier New" pitchFamily="49" charset="0"/>
                <a:cs typeface="Courier New" pitchFamily="49" charset="0"/>
              </a:rPr>
              <a:t>	</a:t>
            </a:r>
            <a:endParaRPr lang="en-IN" sz="1600" smtClean="0">
              <a:solidFill>
                <a:schemeClr val="accent2"/>
              </a:solidFill>
              <a:latin typeface="Courier New" pitchFamily="49" charset="0"/>
              <a:cs typeface="Courier New" pitchFamily="49" charset="0"/>
            </a:endParaRPr>
          </a:p>
        </p:txBody>
      </p:sp>
      <p:sp>
        <p:nvSpPr>
          <p:cNvPr id="1843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Using Constructs (Contd.)</a:t>
            </a:r>
          </a:p>
        </p:txBody>
      </p:sp>
    </p:spTree>
    <p:extLst>
      <p:ext uri="{BB962C8B-B14F-4D97-AF65-F5344CB8AC3E}">
        <p14:creationId xmlns:p14="http://schemas.microsoft.com/office/powerpoint/2010/main" val="2360354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
              </a:rPr>
              <a:t>For example:</a:t>
            </a:r>
          </a:p>
          <a:p>
            <a:pPr marL="1606550" lvl="3" indent="-292100" eaLnBrk="1" hangingPunct="1">
              <a:buFontTx/>
              <a:buNone/>
            </a:pPr>
            <a:r>
              <a:rPr lang="en-US" sz="1600" smtClean="0">
                <a:solidFill>
                  <a:schemeClr val="accent2"/>
                </a:solidFill>
                <a:latin typeface="Courier New" pitchFamily="49" charset="0"/>
                <a:cs typeface="Courier New" pitchFamily="49" charset="0"/>
              </a:rPr>
              <a:t>SELECT EmployeeID, 'Marital Status' =</a:t>
            </a:r>
          </a:p>
          <a:p>
            <a:pPr marL="1606550" lvl="3" indent="-292100" eaLnBrk="1" hangingPunct="1">
              <a:buFontTx/>
              <a:buNone/>
            </a:pPr>
            <a:r>
              <a:rPr lang="en-US" sz="1600" smtClean="0">
                <a:solidFill>
                  <a:schemeClr val="accent2"/>
                </a:solidFill>
                <a:latin typeface="Courier New" pitchFamily="49" charset="0"/>
                <a:cs typeface="Courier New" pitchFamily="49" charset="0"/>
              </a:rPr>
              <a:t>CASE MaritalStatus</a:t>
            </a:r>
          </a:p>
          <a:p>
            <a:pPr marL="1606550" lvl="3" indent="-292100" eaLnBrk="1" hangingPunct="1">
              <a:buFontTx/>
              <a:buNone/>
            </a:pPr>
            <a:r>
              <a:rPr lang="en-US" sz="1600" smtClean="0">
                <a:solidFill>
                  <a:schemeClr val="accent2"/>
                </a:solidFill>
                <a:latin typeface="Courier New" pitchFamily="49" charset="0"/>
                <a:cs typeface="Courier New" pitchFamily="49" charset="0"/>
              </a:rPr>
              <a:t>  		WHEN 'M' THEN 'Married‘</a:t>
            </a:r>
          </a:p>
          <a:p>
            <a:pPr marL="1606550" lvl="3" indent="-292100" eaLnBrk="1" hangingPunct="1">
              <a:buFontTx/>
              <a:buNone/>
            </a:pPr>
            <a:r>
              <a:rPr lang="en-US" sz="1600" smtClean="0">
                <a:solidFill>
                  <a:schemeClr val="accent2"/>
                </a:solidFill>
                <a:latin typeface="Courier New" pitchFamily="49" charset="0"/>
                <a:cs typeface="Courier New" pitchFamily="49" charset="0"/>
              </a:rPr>
              <a:t>  		WHEN 'S' THEN 'Single‘</a:t>
            </a:r>
          </a:p>
          <a:p>
            <a:pPr marL="1606550" lvl="3" indent="-292100" eaLnBrk="1" hangingPunct="1">
              <a:buFontTx/>
              <a:buNone/>
            </a:pPr>
            <a:r>
              <a:rPr lang="en-US" sz="1600" smtClean="0">
                <a:solidFill>
                  <a:schemeClr val="accent2"/>
                </a:solidFill>
                <a:latin typeface="Courier New" pitchFamily="49" charset="0"/>
                <a:cs typeface="Courier New" pitchFamily="49" charset="0"/>
              </a:rPr>
              <a:t>  		ELSE 'Not specified‘</a:t>
            </a:r>
          </a:p>
          <a:p>
            <a:pPr marL="1606550" lvl="3" indent="-292100" eaLnBrk="1" hangingPunct="1">
              <a:buFontTx/>
              <a:buNone/>
            </a:pPr>
            <a:r>
              <a:rPr lang="en-US" sz="1600" smtClean="0">
                <a:solidFill>
                  <a:schemeClr val="accent2"/>
                </a:solidFill>
                <a:latin typeface="Courier New" pitchFamily="49" charset="0"/>
                <a:cs typeface="Courier New" pitchFamily="49" charset="0"/>
              </a:rPr>
              <a:t>END</a:t>
            </a:r>
          </a:p>
          <a:p>
            <a:pPr marL="1606550" lvl="3" indent="-292100" eaLnBrk="1" hangingPunct="1">
              <a:buFontTx/>
              <a:buNone/>
            </a:pPr>
            <a:r>
              <a:rPr lang="en-US" sz="1600" smtClean="0">
                <a:solidFill>
                  <a:schemeClr val="accent2"/>
                </a:solidFill>
                <a:latin typeface="Courier New" pitchFamily="49" charset="0"/>
                <a:cs typeface="Courier New" pitchFamily="49" charset="0"/>
              </a:rPr>
              <a:t>FROM HumanResources.Employee</a:t>
            </a:r>
          </a:p>
          <a:p>
            <a:pPr marL="1606550" lvl="3" indent="-292100" eaLnBrk="1" hangingPunct="1">
              <a:buFontTx/>
              <a:buNone/>
            </a:pPr>
            <a:r>
              <a:rPr lang="en-US" sz="1600" smtClean="0">
                <a:solidFill>
                  <a:schemeClr val="accent2"/>
                </a:solidFill>
                <a:latin typeface="Courier New" pitchFamily="49" charset="0"/>
                <a:cs typeface="Courier New" pitchFamily="49" charset="0"/>
              </a:rPr>
              <a:t>GO</a:t>
            </a:r>
          </a:p>
          <a:p>
            <a:pPr eaLnBrk="1" hangingPunct="1">
              <a:buFontTx/>
              <a:buNone/>
            </a:pPr>
            <a:r>
              <a:rPr lang="en-US" sz="2000" smtClean="0">
                <a:solidFill>
                  <a:schemeClr val="accent2"/>
                </a:solidFill>
                <a:latin typeface="Arial "/>
              </a:rPr>
              <a:t>	</a:t>
            </a:r>
            <a:endParaRPr lang="en-IN" sz="4000" smtClean="0">
              <a:solidFill>
                <a:schemeClr val="accent2"/>
              </a:solidFill>
              <a:latin typeface="Arial" pitchFamily="34" charset="0"/>
              <a:cs typeface="Times New Roman" pitchFamily="18" charset="0"/>
            </a:endParaRPr>
          </a:p>
        </p:txBody>
      </p:sp>
      <p:sp>
        <p:nvSpPr>
          <p:cNvPr id="1945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Using Constructs (Contd.)</a:t>
            </a:r>
          </a:p>
        </p:txBody>
      </p:sp>
      <p:sp>
        <p:nvSpPr>
          <p:cNvPr id="4" name="TextBox 3"/>
          <p:cNvSpPr txBox="1">
            <a:spLocks noChangeArrowheads="1"/>
          </p:cNvSpPr>
          <p:nvPr/>
        </p:nvSpPr>
        <p:spPr bwMode="auto">
          <a:xfrm>
            <a:off x="2819400" y="4419600"/>
            <a:ext cx="480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marital status as ‘Married’ or ‘Single’.</a:t>
            </a:r>
          </a:p>
        </p:txBody>
      </p:sp>
    </p:spTree>
    <p:extLst>
      <p:ext uri="{BB962C8B-B14F-4D97-AF65-F5344CB8AC3E}">
        <p14:creationId xmlns:p14="http://schemas.microsoft.com/office/powerpoint/2010/main" val="421355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5362">
                                            <p:txEl>
                                              <p:pRg st="2" end="2"/>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500" fill="hold"/>
                                        <p:tgtEl>
                                          <p:spTgt spid="15362">
                                            <p:txEl>
                                              <p:pRg st="3" end="3"/>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500" fill="hold"/>
                                        <p:tgtEl>
                                          <p:spTgt spid="15362">
                                            <p:txEl>
                                              <p:pRg st="4" end="4"/>
                                            </p:txEl>
                                          </p:spTgt>
                                        </p:tgtEl>
                                        <p:attrNameLst>
                                          <p:attrName>style.color</p:attrName>
                                        </p:attrNameLst>
                                      </p:cBhvr>
                                      <p:to>
                                        <a:srgbClr val="FF0000"/>
                                      </p:to>
                                    </p:animClr>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The WHILE statement:</a:t>
            </a:r>
            <a:endParaRPr lang="en-IN" sz="2000" smtClean="0">
              <a:solidFill>
                <a:schemeClr val="accent2"/>
              </a:solidFill>
              <a:latin typeface="Arial" pitchFamily="34" charset="0"/>
              <a:cs typeface="Times New Roman" pitchFamily="18" charset="0"/>
            </a:endParaRPr>
          </a:p>
          <a:p>
            <a:pPr lvl="1" eaLnBrk="1" hangingPunct="1">
              <a:buFontTx/>
              <a:buBlip>
                <a:blip r:embed="rId4"/>
              </a:buBlip>
            </a:pPr>
            <a:r>
              <a:rPr lang="en-IN" sz="1800" smtClean="0">
                <a:solidFill>
                  <a:schemeClr val="accent2"/>
                </a:solidFill>
                <a:latin typeface="Arial "/>
              </a:rPr>
              <a:t>Is used to execute repeatedly as long as the given condition holds true.</a:t>
            </a:r>
          </a:p>
          <a:p>
            <a:pPr lvl="1" eaLnBrk="1" hangingPunct="1">
              <a:buFontTx/>
              <a:buBlip>
                <a:blip r:embed="rId4"/>
              </a:buBlip>
            </a:pPr>
            <a:r>
              <a:rPr lang="en-IN" sz="1800" smtClean="0">
                <a:solidFill>
                  <a:schemeClr val="accent2"/>
                </a:solidFill>
                <a:latin typeface="Arial "/>
              </a:rPr>
              <a:t>Is used to break or continue the loop by using the BREAK and CONTINUE statements.</a:t>
            </a:r>
          </a:p>
          <a:p>
            <a:pPr lvl="1" eaLnBrk="1" hangingPunct="1">
              <a:buFontTx/>
              <a:buBlip>
                <a:blip r:embed="rId4"/>
              </a:buBlip>
            </a:pPr>
            <a:r>
              <a:rPr lang="en-US" sz="1800" smtClean="0">
                <a:solidFill>
                  <a:schemeClr val="accent2"/>
                </a:solidFill>
                <a:latin typeface="Arial "/>
              </a:rPr>
              <a:t>Syntax:</a:t>
            </a:r>
          </a:p>
          <a:p>
            <a:pPr marL="1606550" lvl="3" indent="-292100" eaLnBrk="1" hangingPunct="1">
              <a:buFontTx/>
              <a:buNone/>
            </a:pPr>
            <a:r>
              <a:rPr lang="en-IN" sz="1600" smtClean="0">
                <a:solidFill>
                  <a:schemeClr val="accent2"/>
                </a:solidFill>
                <a:latin typeface="Courier New" pitchFamily="49" charset="0"/>
                <a:cs typeface="Courier New" pitchFamily="49" charset="0"/>
              </a:rPr>
              <a:t>WHILE  boolean_expression </a:t>
            </a:r>
          </a:p>
          <a:p>
            <a:pPr marL="1606550" lvl="3" indent="-292100" eaLnBrk="1" hangingPunct="1">
              <a:buFontTx/>
              <a:buNone/>
            </a:pPr>
            <a:r>
              <a:rPr lang="en-IN" sz="1600" smtClean="0">
                <a:solidFill>
                  <a:schemeClr val="accent2"/>
                </a:solidFill>
                <a:latin typeface="Courier New" pitchFamily="49" charset="0"/>
                <a:cs typeface="Courier New" pitchFamily="49" charset="0"/>
              </a:rPr>
              <a:t>{sql_statement | statement_block}</a:t>
            </a:r>
          </a:p>
          <a:p>
            <a:pPr marL="1606550" lvl="3" indent="-292100" eaLnBrk="1" hangingPunct="1">
              <a:buFontTx/>
              <a:buNone/>
            </a:pPr>
            <a:r>
              <a:rPr lang="en-IN" sz="1600" smtClean="0">
                <a:solidFill>
                  <a:schemeClr val="accent2"/>
                </a:solidFill>
                <a:latin typeface="Courier New" pitchFamily="49" charset="0"/>
                <a:cs typeface="Courier New" pitchFamily="49" charset="0"/>
              </a:rPr>
              <a:t>[BREAK]</a:t>
            </a:r>
          </a:p>
          <a:p>
            <a:pPr marL="1606550" lvl="3" indent="-292100" eaLnBrk="1" hangingPunct="1">
              <a:buFontTx/>
              <a:buNone/>
            </a:pPr>
            <a:r>
              <a:rPr lang="en-IN" sz="1600" smtClean="0">
                <a:solidFill>
                  <a:schemeClr val="accent2"/>
                </a:solidFill>
                <a:latin typeface="Courier New" pitchFamily="49" charset="0"/>
                <a:cs typeface="Courier New" pitchFamily="49" charset="0"/>
              </a:rPr>
              <a:t>{sql_statement | statement_block}</a:t>
            </a:r>
          </a:p>
          <a:p>
            <a:pPr marL="1606550" lvl="3" indent="-292100" eaLnBrk="1" hangingPunct="1">
              <a:buFontTx/>
              <a:buNone/>
            </a:pPr>
            <a:r>
              <a:rPr lang="en-IN" sz="1600" smtClean="0">
                <a:solidFill>
                  <a:schemeClr val="accent2"/>
                </a:solidFill>
                <a:latin typeface="Courier New" pitchFamily="49" charset="0"/>
                <a:cs typeface="Courier New" pitchFamily="49" charset="0"/>
              </a:rPr>
              <a:t>[CONTINUE]</a:t>
            </a:r>
          </a:p>
          <a:p>
            <a:pPr marL="1606550" lvl="3" indent="-292100" eaLnBrk="1" hangingPunct="1">
              <a:buFontTx/>
              <a:buNone/>
            </a:pPr>
            <a:r>
              <a:rPr lang="en-US" sz="1600" smtClean="0">
                <a:solidFill>
                  <a:schemeClr val="accent2"/>
                </a:solidFill>
                <a:latin typeface="Courier New" pitchFamily="49" charset="0"/>
                <a:cs typeface="Courier New" pitchFamily="49" charset="0"/>
              </a:rPr>
              <a:t>	</a:t>
            </a:r>
            <a:endParaRPr lang="en-IN" sz="1600" smtClean="0">
              <a:solidFill>
                <a:schemeClr val="accent2"/>
              </a:solidFill>
              <a:latin typeface="Courier New" pitchFamily="49" charset="0"/>
              <a:cs typeface="Courier New" pitchFamily="49" charset="0"/>
            </a:endParaRPr>
          </a:p>
        </p:txBody>
      </p:sp>
      <p:sp>
        <p:nvSpPr>
          <p:cNvPr id="2048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Using Constructs (Contd.)</a:t>
            </a:r>
          </a:p>
        </p:txBody>
      </p:sp>
    </p:spTree>
    <p:extLst>
      <p:ext uri="{BB962C8B-B14F-4D97-AF65-F5344CB8AC3E}">
        <p14:creationId xmlns:p14="http://schemas.microsoft.com/office/powerpoint/2010/main" val="922066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Implementing Batches</a:t>
            </a:r>
          </a:p>
        </p:txBody>
      </p:sp>
      <p:sp>
        <p:nvSpPr>
          <p:cNvPr id="8" name="Rectangle 2"/>
          <p:cNvSpPr txBox="1">
            <a:spLocks noChangeArrowheads="1"/>
          </p:cNvSpPr>
          <p:nvPr/>
        </p:nvSpPr>
        <p:spPr bwMode="auto">
          <a:xfrm>
            <a:off x="1508125" y="1598613"/>
            <a:ext cx="7313613" cy="4570412"/>
          </a:xfrm>
          <a:prstGeom prst="rect">
            <a:avLst/>
          </a:prstGeom>
          <a:solidFill>
            <a:srgbClr val="FFFFFF"/>
          </a:solidFill>
          <a:ln>
            <a:miter lim="800000"/>
            <a:headEnd/>
            <a:tailEnd/>
          </a:ln>
        </p:spPr>
        <p:txBody>
          <a:bodyPr/>
          <a:lstStyle/>
          <a:p>
            <a:pPr marL="342900" indent="-342900">
              <a:spcBef>
                <a:spcPct val="20000"/>
              </a:spcBef>
              <a:buFontTx/>
              <a:buBlip>
                <a:blip r:embed="rId3"/>
              </a:buBlip>
              <a:defRPr/>
            </a:pPr>
            <a:r>
              <a:rPr lang="en-US" sz="2000" kern="0" dirty="0">
                <a:solidFill>
                  <a:schemeClr val="accent2"/>
                </a:solidFill>
                <a:latin typeface="Arial" pitchFamily="34" charset="0"/>
              </a:rPr>
              <a:t>Sometimes, you need to execute more than one SQL statement to perform a task.</a:t>
            </a:r>
          </a:p>
          <a:p>
            <a:pPr marL="342900" indent="-342900">
              <a:spcBef>
                <a:spcPct val="20000"/>
              </a:spcBef>
              <a:buFontTx/>
              <a:buBlip>
                <a:blip r:embed="rId3"/>
              </a:buBlip>
              <a:defRPr/>
            </a:pPr>
            <a:r>
              <a:rPr lang="en-US" sz="2000" kern="0" dirty="0">
                <a:solidFill>
                  <a:schemeClr val="accent2"/>
                </a:solidFill>
                <a:latin typeface="Arial" pitchFamily="34" charset="0"/>
              </a:rPr>
              <a:t>In such a case, you can send all the SQL statements together to SQL Server to be executed as a unit. </a:t>
            </a:r>
          </a:p>
          <a:p>
            <a:pPr marL="342900" indent="-342900">
              <a:spcBef>
                <a:spcPct val="20000"/>
              </a:spcBef>
              <a:buFontTx/>
              <a:buBlip>
                <a:blip r:embed="rId3"/>
              </a:buBlip>
              <a:defRPr/>
            </a:pPr>
            <a:r>
              <a:rPr lang="en-US" sz="2000" kern="0" dirty="0">
                <a:solidFill>
                  <a:schemeClr val="accent2"/>
                </a:solidFill>
                <a:latin typeface="Arial" pitchFamily="34" charset="0"/>
              </a:rPr>
              <a:t>This helps in reducing the network traffic.</a:t>
            </a:r>
            <a:endParaRPr lang="en-IN" sz="2000" kern="0" dirty="0">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4283514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
              </a:rPr>
              <a:t>For example:</a:t>
            </a:r>
          </a:p>
          <a:p>
            <a:pPr marL="1606550" lvl="3" indent="-292100" eaLnBrk="1" hangingPunct="1">
              <a:buFontTx/>
              <a:buNone/>
            </a:pPr>
            <a:r>
              <a:rPr lang="en-IN" sz="1600" smtClean="0">
                <a:solidFill>
                  <a:schemeClr val="accent2"/>
                </a:solidFill>
                <a:latin typeface="Courier New" pitchFamily="49" charset="0"/>
                <a:cs typeface="Courier New" pitchFamily="49" charset="0"/>
              </a:rPr>
              <a:t>WHILE (SELECT AVG(Rate)+1 FROM HumanResources.EmployeePayHistory) &lt; 20</a:t>
            </a:r>
          </a:p>
          <a:p>
            <a:pPr marL="1606550" lvl="3" indent="-292100" eaLnBrk="1" hangingPunct="1">
              <a:buFontTx/>
              <a:buNone/>
            </a:pPr>
            <a:r>
              <a:rPr lang="en-IN" sz="1600" smtClean="0">
                <a:solidFill>
                  <a:schemeClr val="accent2"/>
                </a:solidFill>
                <a:latin typeface="Courier New" pitchFamily="49" charset="0"/>
                <a:cs typeface="Courier New" pitchFamily="49" charset="0"/>
              </a:rPr>
              <a:t>BEGIN</a:t>
            </a:r>
          </a:p>
          <a:p>
            <a:pPr marL="1606550" lvl="3" indent="-292100" eaLnBrk="1" hangingPunct="1">
              <a:buFontTx/>
              <a:buNone/>
            </a:pPr>
            <a:r>
              <a:rPr lang="en-IN" sz="1600" smtClean="0">
                <a:solidFill>
                  <a:schemeClr val="accent2"/>
                </a:solidFill>
                <a:latin typeface="Courier New" pitchFamily="49" charset="0"/>
                <a:cs typeface="Courier New" pitchFamily="49" charset="0"/>
              </a:rPr>
              <a:t>    UPDATE HumanResources.EmployeePayHistory</a:t>
            </a:r>
          </a:p>
          <a:p>
            <a:pPr marL="1606550" lvl="3" indent="-292100" eaLnBrk="1" hangingPunct="1">
              <a:buFontTx/>
              <a:buNone/>
            </a:pPr>
            <a:r>
              <a:rPr lang="en-IN" sz="1600" smtClean="0">
                <a:solidFill>
                  <a:schemeClr val="accent2"/>
                </a:solidFill>
                <a:latin typeface="Courier New" pitchFamily="49" charset="0"/>
                <a:cs typeface="Courier New" pitchFamily="49" charset="0"/>
              </a:rPr>
              <a:t>    SET Rate = Rate + 1</a:t>
            </a:r>
          </a:p>
          <a:p>
            <a:pPr marL="1606550" lvl="3" indent="-292100" eaLnBrk="1" hangingPunct="1">
              <a:buFontTx/>
              <a:buNone/>
            </a:pPr>
            <a:r>
              <a:rPr lang="en-IN" sz="1600" smtClean="0">
                <a:solidFill>
                  <a:schemeClr val="accent2"/>
                </a:solidFill>
                <a:latin typeface="Courier New" pitchFamily="49" charset="0"/>
                <a:cs typeface="Courier New" pitchFamily="49" charset="0"/>
              </a:rPr>
              <a:t>    FROM HumanResources.EmployeePayHistory</a:t>
            </a:r>
          </a:p>
          <a:p>
            <a:pPr marL="1606550" lvl="3" indent="-292100" eaLnBrk="1" hangingPunct="1">
              <a:buFontTx/>
              <a:buNone/>
            </a:pPr>
            <a:r>
              <a:rPr lang="en-IN" sz="1600" smtClean="0">
                <a:solidFill>
                  <a:schemeClr val="accent2"/>
                </a:solidFill>
                <a:latin typeface="Courier New" pitchFamily="49" charset="0"/>
                <a:cs typeface="Courier New" pitchFamily="49" charset="0"/>
              </a:rPr>
              <a:t>    IF (SELECT max(Rate)+1 FROM</a:t>
            </a:r>
          </a:p>
          <a:p>
            <a:pPr marL="1606550" lvl="3" indent="-292100" eaLnBrk="1" hangingPunct="1">
              <a:buFontTx/>
              <a:buNone/>
            </a:pPr>
            <a:r>
              <a:rPr lang="en-IN" sz="1600" smtClean="0">
                <a:solidFill>
                  <a:schemeClr val="accent2"/>
                </a:solidFill>
                <a:latin typeface="Courier New" pitchFamily="49" charset="0"/>
                <a:cs typeface="Courier New" pitchFamily="49" charset="0"/>
              </a:rPr>
              <a:t>        HumanResources.EmployeePayHistory)&gt;127</a:t>
            </a:r>
          </a:p>
          <a:p>
            <a:pPr marL="1606550" lvl="3" indent="-292100" eaLnBrk="1" hangingPunct="1">
              <a:buFontTx/>
              <a:buNone/>
            </a:pPr>
            <a:r>
              <a:rPr lang="en-IN" sz="1600" smtClean="0">
                <a:solidFill>
                  <a:schemeClr val="accent2"/>
                </a:solidFill>
                <a:latin typeface="Courier New" pitchFamily="49" charset="0"/>
                <a:cs typeface="Courier New" pitchFamily="49" charset="0"/>
              </a:rPr>
              <a:t>    BREAK</a:t>
            </a:r>
          </a:p>
          <a:p>
            <a:pPr marL="1606550" lvl="3" indent="-292100" eaLnBrk="1" hangingPunct="1">
              <a:buFontTx/>
              <a:buNone/>
            </a:pPr>
            <a:r>
              <a:rPr lang="en-IN" sz="1600" smtClean="0">
                <a:solidFill>
                  <a:schemeClr val="accent2"/>
                </a:solidFill>
                <a:latin typeface="Courier New" pitchFamily="49" charset="0"/>
                <a:cs typeface="Courier New" pitchFamily="49" charset="0"/>
              </a:rPr>
              <a:t>    ELSE</a:t>
            </a:r>
          </a:p>
          <a:p>
            <a:pPr marL="1606550" lvl="3" indent="-292100" eaLnBrk="1" hangingPunct="1">
              <a:buFontTx/>
              <a:buNone/>
            </a:pPr>
            <a:r>
              <a:rPr lang="en-IN" sz="1600" smtClean="0">
                <a:solidFill>
                  <a:schemeClr val="accent2"/>
                </a:solidFill>
                <a:latin typeface="Courier New" pitchFamily="49" charset="0"/>
                <a:cs typeface="Courier New" pitchFamily="49" charset="0"/>
              </a:rPr>
              <a:t>    CONTINUE</a:t>
            </a:r>
          </a:p>
          <a:p>
            <a:pPr marL="1606550" lvl="3" indent="-292100" eaLnBrk="1" hangingPunct="1">
              <a:buFontTx/>
              <a:buNone/>
            </a:pPr>
            <a:r>
              <a:rPr lang="en-IN" sz="1600" smtClean="0">
                <a:solidFill>
                  <a:schemeClr val="accent2"/>
                </a:solidFill>
                <a:latin typeface="Courier New" pitchFamily="49" charset="0"/>
                <a:cs typeface="Courier New" pitchFamily="49" charset="0"/>
              </a:rPr>
              <a:t>END</a:t>
            </a:r>
          </a:p>
          <a:p>
            <a:pPr marL="1606550" lvl="3" indent="-292100" eaLnBrk="1" hangingPunct="1">
              <a:buFontTx/>
              <a:buNone/>
            </a:pPr>
            <a:r>
              <a:rPr lang="en-US" sz="1600" smtClean="0">
                <a:solidFill>
                  <a:schemeClr val="accent2"/>
                </a:solidFill>
                <a:latin typeface="Courier New" pitchFamily="49" charset="0"/>
                <a:cs typeface="Courier New" pitchFamily="49" charset="0"/>
              </a:rPr>
              <a:t>	</a:t>
            </a:r>
            <a:endParaRPr lang="en-IN" sz="1600" smtClean="0">
              <a:solidFill>
                <a:schemeClr val="accent2"/>
              </a:solidFill>
              <a:latin typeface="Courier New" pitchFamily="49" charset="0"/>
              <a:cs typeface="Courier New" pitchFamily="49" charset="0"/>
            </a:endParaRPr>
          </a:p>
        </p:txBody>
      </p:sp>
      <p:sp>
        <p:nvSpPr>
          <p:cNvPr id="2150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cs typeface="Times New Roman" pitchFamily="18" charset="0"/>
              </a:rPr>
              <a:t>Using Constructs (Contd.)</a:t>
            </a:r>
          </a:p>
        </p:txBody>
      </p:sp>
      <p:sp>
        <p:nvSpPr>
          <p:cNvPr id="4" name="TextBox 3"/>
          <p:cNvSpPr txBox="1">
            <a:spLocks noChangeArrowheads="1"/>
          </p:cNvSpPr>
          <p:nvPr/>
        </p:nvSpPr>
        <p:spPr bwMode="auto">
          <a:xfrm>
            <a:off x="2790825" y="549592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Checks if the average hourly salary rate of all the employees is less than $20.</a:t>
            </a:r>
          </a:p>
        </p:txBody>
      </p:sp>
      <p:sp>
        <p:nvSpPr>
          <p:cNvPr id="7" name="TextBox 6"/>
          <p:cNvSpPr txBox="1">
            <a:spLocks noChangeArrowheads="1"/>
          </p:cNvSpPr>
          <p:nvPr/>
        </p:nvSpPr>
        <p:spPr bwMode="auto">
          <a:xfrm>
            <a:off x="2805113" y="5495925"/>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Increases the hourly salary of all the employees until the average hourly salary reaches near $20.</a:t>
            </a:r>
          </a:p>
        </p:txBody>
      </p:sp>
      <p:sp>
        <p:nvSpPr>
          <p:cNvPr id="9" name="TextBox 8"/>
          <p:cNvSpPr txBox="1">
            <a:spLocks noChangeArrowheads="1"/>
          </p:cNvSpPr>
          <p:nvPr/>
        </p:nvSpPr>
        <p:spPr bwMode="auto">
          <a:xfrm>
            <a:off x="2819400" y="5486400"/>
            <a:ext cx="4343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Ensures that the maximum hourly salary should not exceed $127.</a:t>
            </a:r>
          </a:p>
        </p:txBody>
      </p:sp>
    </p:spTree>
    <p:extLst>
      <p:ext uri="{BB962C8B-B14F-4D97-AF65-F5344CB8AC3E}">
        <p14:creationId xmlns:p14="http://schemas.microsoft.com/office/powerpoint/2010/main" val="3659289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7410">
                                            <p:txEl>
                                              <p:pRg st="1" end="1"/>
                                            </p:txEl>
                                          </p:spTgt>
                                        </p:tgtEl>
                                        <p:attrNameLst>
                                          <p:attrName>style.color</p:attrName>
                                        </p:attrNameLst>
                                      </p:cBhvr>
                                      <p:to>
                                        <a:srgbClr val="FF0000"/>
                                      </p:to>
                                    </p:animClr>
                                  </p:childTnLst>
                                </p:cTn>
                              </p:par>
                            </p:childTnLst>
                          </p:cTn>
                        </p:par>
                        <p:par>
                          <p:cTn id="7" fill="hold" nodeType="afterGroup">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7410">
                                            <p:txEl>
                                              <p:pRg st="1" end="1"/>
                                            </p:txEl>
                                          </p:spTgt>
                                        </p:tgtEl>
                                        <p:attrNameLst>
                                          <p:attrName>style.color</p:attrName>
                                        </p:attrNameLst>
                                      </p:cBhvr>
                                      <p:to>
                                        <a:schemeClr val="accent2"/>
                                      </p:to>
                                    </p:animClr>
                                  </p:childTnLst>
                                </p:cTn>
                              </p:par>
                              <p:par>
                                <p:cTn id="15" presetID="5" presetClass="exit" presetSubtype="10" fill="hold" grpId="1" nodeType="withEffect">
                                  <p:stCondLst>
                                    <p:cond delay="0"/>
                                  </p:stCondLst>
                                  <p:childTnLst>
                                    <p:animEffect transition="out" filter="checkerboard(across)">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3" presetClass="emph" presetSubtype="2" fill="hold" nodeType="withEffect">
                                  <p:stCondLst>
                                    <p:cond delay="0"/>
                                  </p:stCondLst>
                                  <p:childTnLst>
                                    <p:animClr clrSpc="rgb" dir="cw">
                                      <p:cBhvr override="childStyle">
                                        <p:cTn id="19" dur="500" fill="hold"/>
                                        <p:tgtEl>
                                          <p:spTgt spid="17410">
                                            <p:txEl>
                                              <p:pRg st="3" end="3"/>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500" fill="hold"/>
                                        <p:tgtEl>
                                          <p:spTgt spid="17410">
                                            <p:txEl>
                                              <p:pRg st="4" end="4"/>
                                            </p:txEl>
                                          </p:spTgt>
                                        </p:tgtEl>
                                        <p:attrNameLst>
                                          <p:attrName>style.color</p:attrName>
                                        </p:attrNameLst>
                                      </p:cBhvr>
                                      <p:to>
                                        <a:srgbClr val="FF0000"/>
                                      </p:to>
                                    </p:animClr>
                                  </p:childTnLst>
                                </p:cTn>
                              </p:par>
                              <p:par>
                                <p:cTn id="22" presetID="3" presetClass="emph" presetSubtype="2" fill="hold" nodeType="withEffect">
                                  <p:stCondLst>
                                    <p:cond delay="0"/>
                                  </p:stCondLst>
                                  <p:childTnLst>
                                    <p:animClr clrSpc="rgb" dir="cw">
                                      <p:cBhvr override="childStyle">
                                        <p:cTn id="23" dur="500" fill="hold"/>
                                        <p:tgtEl>
                                          <p:spTgt spid="17410">
                                            <p:txEl>
                                              <p:pRg st="5" end="5"/>
                                            </p:txEl>
                                          </p:spTgt>
                                        </p:tgtEl>
                                        <p:attrNameLst>
                                          <p:attrName>style.color</p:attrName>
                                        </p:attrNameLst>
                                      </p:cBhvr>
                                      <p:to>
                                        <a:srgbClr val="FF0000"/>
                                      </p:to>
                                    </p:animClr>
                                  </p:childTnLst>
                                </p:cTn>
                              </p:par>
                            </p:childTnLst>
                          </p:cTn>
                        </p:par>
                        <p:par>
                          <p:cTn id="24" fill="hold" nodeType="afterGroup">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mph" presetSubtype="2" fill="hold" nodeType="clickEffect">
                                  <p:stCondLst>
                                    <p:cond delay="0"/>
                                  </p:stCondLst>
                                  <p:childTnLst>
                                    <p:animClr clrSpc="rgb" dir="cw">
                                      <p:cBhvr override="childStyle">
                                        <p:cTn id="31" dur="500" fill="hold"/>
                                        <p:tgtEl>
                                          <p:spTgt spid="17410">
                                            <p:txEl>
                                              <p:pRg st="3" end="3"/>
                                            </p:txEl>
                                          </p:spTgt>
                                        </p:tgtEl>
                                        <p:attrNameLst>
                                          <p:attrName>style.color</p:attrName>
                                        </p:attrNameLst>
                                      </p:cBhvr>
                                      <p:to>
                                        <a:schemeClr val="accent2"/>
                                      </p:to>
                                    </p:animClr>
                                  </p:childTnLst>
                                </p:cTn>
                              </p:par>
                              <p:par>
                                <p:cTn id="32" presetID="3" presetClass="emph" presetSubtype="2" fill="hold" nodeType="withEffect">
                                  <p:stCondLst>
                                    <p:cond delay="0"/>
                                  </p:stCondLst>
                                  <p:childTnLst>
                                    <p:animClr clrSpc="rgb" dir="cw">
                                      <p:cBhvr override="childStyle">
                                        <p:cTn id="33" dur="500" fill="hold"/>
                                        <p:tgtEl>
                                          <p:spTgt spid="17410">
                                            <p:txEl>
                                              <p:pRg st="4" end="4"/>
                                            </p:txEl>
                                          </p:spTgt>
                                        </p:tgtEl>
                                        <p:attrNameLst>
                                          <p:attrName>style.color</p:attrName>
                                        </p:attrNameLst>
                                      </p:cBhvr>
                                      <p:to>
                                        <a:schemeClr val="accent2"/>
                                      </p:to>
                                    </p:animClr>
                                  </p:childTnLst>
                                </p:cTn>
                              </p:par>
                              <p:par>
                                <p:cTn id="34" presetID="3" presetClass="emph" presetSubtype="2" fill="hold" nodeType="withEffect">
                                  <p:stCondLst>
                                    <p:cond delay="0"/>
                                  </p:stCondLst>
                                  <p:childTnLst>
                                    <p:animClr clrSpc="rgb" dir="cw">
                                      <p:cBhvr override="childStyle">
                                        <p:cTn id="35" dur="500" fill="hold"/>
                                        <p:tgtEl>
                                          <p:spTgt spid="17410">
                                            <p:txEl>
                                              <p:pRg st="5" end="5"/>
                                            </p:txEl>
                                          </p:spTgt>
                                        </p:tgtEl>
                                        <p:attrNameLst>
                                          <p:attrName>style.color</p:attrName>
                                        </p:attrNameLst>
                                      </p:cBhvr>
                                      <p:to>
                                        <a:schemeClr val="accent2"/>
                                      </p:to>
                                    </p:animClr>
                                  </p:childTnLst>
                                </p:cTn>
                              </p:par>
                              <p:par>
                                <p:cTn id="36" presetID="3" presetClass="emph" presetSubtype="2" fill="hold" nodeType="withEffect">
                                  <p:stCondLst>
                                    <p:cond delay="0"/>
                                  </p:stCondLst>
                                  <p:childTnLst>
                                    <p:animClr clrSpc="rgb" dir="cw">
                                      <p:cBhvr override="childStyle">
                                        <p:cTn id="37" dur="500" fill="hold"/>
                                        <p:tgtEl>
                                          <p:spTgt spid="17410">
                                            <p:txEl>
                                              <p:pRg st="6" end="6"/>
                                            </p:txEl>
                                          </p:spTgt>
                                        </p:tgtEl>
                                        <p:attrNameLst>
                                          <p:attrName>style.color</p:attrName>
                                        </p:attrNameLst>
                                      </p:cBhvr>
                                      <p:to>
                                        <a:srgbClr val="FF0000"/>
                                      </p:to>
                                    </p:animClr>
                                  </p:childTnLst>
                                </p:cTn>
                              </p:par>
                              <p:par>
                                <p:cTn id="38" presetID="3" presetClass="emph" presetSubtype="2" fill="hold" nodeType="withEffect">
                                  <p:stCondLst>
                                    <p:cond delay="0"/>
                                  </p:stCondLst>
                                  <p:childTnLst>
                                    <p:animClr clrSpc="rgb" dir="cw">
                                      <p:cBhvr override="childStyle">
                                        <p:cTn id="39" dur="500" fill="hold"/>
                                        <p:tgtEl>
                                          <p:spTgt spid="17410">
                                            <p:txEl>
                                              <p:pRg st="7" end="7"/>
                                            </p:txEl>
                                          </p:spTgt>
                                        </p:tgtEl>
                                        <p:attrNameLst>
                                          <p:attrName>style.color</p:attrName>
                                        </p:attrNameLst>
                                      </p:cBhvr>
                                      <p:to>
                                        <a:srgbClr val="FF0000"/>
                                      </p:to>
                                    </p:animClr>
                                  </p:childTnLst>
                                </p:cTn>
                              </p:par>
                              <p:par>
                                <p:cTn id="40" presetID="5" presetClass="exit" presetSubtype="10" fill="hold" grpId="1" nodeType="withEffect">
                                  <p:stCondLst>
                                    <p:cond delay="0"/>
                                  </p:stCondLst>
                                  <p:childTnLst>
                                    <p:animEffect transition="out" filter="checkerboard(across)">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par>
                          <p:cTn id="43" fill="hold" nodeType="afterGroup">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bwMode="auto">
          <a:xfrm>
            <a:off x="1508125"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buFontTx/>
              <a:buBlip>
                <a:blip r:embed="rId3"/>
              </a:buBlip>
            </a:pPr>
            <a:r>
              <a:rPr lang="en-IN" sz="2000" smtClean="0">
                <a:solidFill>
                  <a:schemeClr val="accent2"/>
                </a:solidFill>
                <a:latin typeface="Arial" pitchFamily="34" charset="0"/>
              </a:rPr>
              <a:t>In this session, you learned that:</a:t>
            </a:r>
          </a:p>
          <a:p>
            <a:pPr lvl="1" eaLnBrk="1" hangingPunct="1">
              <a:buFontTx/>
              <a:buBlip>
                <a:blip r:embed="rId4"/>
              </a:buBlip>
            </a:pPr>
            <a:r>
              <a:rPr lang="en-US" sz="1800" smtClean="0">
                <a:solidFill>
                  <a:schemeClr val="accent2"/>
                </a:solidFill>
                <a:latin typeface="Arial" pitchFamily="34" charset="0"/>
              </a:rPr>
              <a:t>A batch is a set of SQL statements submitted together to the server for execution.</a:t>
            </a:r>
          </a:p>
          <a:p>
            <a:pPr lvl="1" eaLnBrk="1" hangingPunct="1">
              <a:buFontTx/>
              <a:buBlip>
                <a:blip r:embed="rId4"/>
              </a:buBlip>
            </a:pPr>
            <a:r>
              <a:rPr lang="en-US" sz="1800" smtClean="0">
                <a:solidFill>
                  <a:schemeClr val="accent2"/>
                </a:solidFill>
                <a:latin typeface="Arial" pitchFamily="34" charset="0"/>
              </a:rPr>
              <a:t>You can use a variable to store a temporary value.</a:t>
            </a:r>
          </a:p>
          <a:p>
            <a:pPr lvl="1" eaLnBrk="1" hangingPunct="1">
              <a:buFontTx/>
              <a:buBlip>
                <a:blip r:embed="rId4"/>
              </a:buBlip>
            </a:pPr>
            <a:r>
              <a:rPr lang="en-US" sz="1800" smtClean="0">
                <a:solidFill>
                  <a:schemeClr val="accent2"/>
                </a:solidFill>
                <a:latin typeface="Arial" pitchFamily="34" charset="0"/>
              </a:rPr>
              <a:t>You can use the PRINT statement to display a user-defined message or the content of a variable on the screen.</a:t>
            </a:r>
          </a:p>
          <a:p>
            <a:pPr lvl="1" eaLnBrk="1" hangingPunct="1">
              <a:buFontTx/>
              <a:buBlip>
                <a:blip r:embed="rId4"/>
              </a:buBlip>
            </a:pPr>
            <a:r>
              <a:rPr lang="en-US" sz="1800" smtClean="0">
                <a:solidFill>
                  <a:schemeClr val="accent2"/>
                </a:solidFill>
                <a:latin typeface="Arial" pitchFamily="34" charset="0"/>
              </a:rPr>
              <a:t>You can use the comment entries in batches to write a description of the code.</a:t>
            </a:r>
          </a:p>
          <a:p>
            <a:pPr lvl="1" eaLnBrk="1" hangingPunct="1">
              <a:buFontTx/>
              <a:buBlip>
                <a:blip r:embed="rId4"/>
              </a:buBlip>
            </a:pPr>
            <a:r>
              <a:rPr lang="en-US" sz="1800" smtClean="0">
                <a:solidFill>
                  <a:schemeClr val="accent2"/>
                </a:solidFill>
                <a:latin typeface="Arial" pitchFamily="34" charset="0"/>
              </a:rPr>
              <a:t>You can use the IF…ELSE statement for conditional execution of SQL statements.</a:t>
            </a:r>
          </a:p>
          <a:p>
            <a:pPr lvl="1" eaLnBrk="1" hangingPunct="1">
              <a:buFontTx/>
              <a:buBlip>
                <a:blip r:embed="rId4"/>
              </a:buBlip>
            </a:pPr>
            <a:r>
              <a:rPr lang="en-US" sz="1800" smtClean="0">
                <a:solidFill>
                  <a:schemeClr val="accent2"/>
                </a:solidFill>
                <a:latin typeface="Arial" pitchFamily="34" charset="0"/>
              </a:rPr>
              <a:t>The CASE statement evaluates a list of conditions and returns one of the various possible results.</a:t>
            </a:r>
          </a:p>
          <a:p>
            <a:pPr lvl="1" eaLnBrk="1" hangingPunct="1">
              <a:buFontTx/>
              <a:buBlip>
                <a:blip r:embed="rId4"/>
              </a:buBlip>
            </a:pPr>
            <a:r>
              <a:rPr lang="en-US" sz="1800" smtClean="0">
                <a:solidFill>
                  <a:schemeClr val="accent2"/>
                </a:solidFill>
                <a:latin typeface="Arial" pitchFamily="34" charset="0"/>
              </a:rPr>
              <a:t>You can use the WHILE statement in a batch to allow a set of T SQL statements to execute repeatedly as long as the given condition holds true.</a:t>
            </a:r>
          </a:p>
          <a:p>
            <a:pPr lvl="1" eaLnBrk="1" hangingPunct="1">
              <a:buFontTx/>
              <a:buBlip>
                <a:blip r:embed="rId4"/>
              </a:buBlip>
            </a:pPr>
            <a:endParaRPr lang="en-US" sz="1800" smtClean="0">
              <a:solidFill>
                <a:schemeClr val="accent2"/>
              </a:solidFill>
              <a:latin typeface="Arial" pitchFamily="34" charset="0"/>
            </a:endParaRPr>
          </a:p>
        </p:txBody>
      </p:sp>
      <p:sp>
        <p:nvSpPr>
          <p:cNvPr id="2253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FF0000"/>
                </a:solidFill>
                <a:latin typeface="Tahoma" pitchFamily="34" charset="0"/>
              </a:rPr>
              <a:t>Summary</a:t>
            </a:r>
          </a:p>
        </p:txBody>
      </p:sp>
    </p:spTree>
    <p:extLst>
      <p:ext uri="{BB962C8B-B14F-4D97-AF65-F5344CB8AC3E}">
        <p14:creationId xmlns:p14="http://schemas.microsoft.com/office/powerpoint/2010/main" val="1760964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rPr>
              <a:t>Summary (Contd.)</a:t>
            </a:r>
          </a:p>
        </p:txBody>
      </p:sp>
      <p:sp>
        <p:nvSpPr>
          <p:cNvPr id="23555" name="Rectangle 9"/>
          <p:cNvSpPr>
            <a:spLocks noGrp="1" noChangeArrowheads="1"/>
          </p:cNvSpPr>
          <p:nvPr>
            <p:ph idx="1"/>
          </p:nvPr>
        </p:nvSpPr>
        <p:spPr bwMode="auto">
          <a:xfrm>
            <a:off x="1508125" y="1682750"/>
            <a:ext cx="7313613" cy="4800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2"/>
              </a:buBlip>
            </a:pPr>
            <a:r>
              <a:rPr lang="en-US" sz="1800" smtClean="0">
                <a:solidFill>
                  <a:schemeClr val="accent2"/>
                </a:solidFill>
                <a:latin typeface="Arial "/>
              </a:rPr>
              <a:t>The BREAK statement causes an exit from the WHILE loop.</a:t>
            </a:r>
          </a:p>
          <a:p>
            <a:pPr lvl="1" eaLnBrk="1" hangingPunct="1">
              <a:buFontTx/>
              <a:buBlip>
                <a:blip r:embed="rId2"/>
              </a:buBlip>
            </a:pPr>
            <a:r>
              <a:rPr lang="en-US" sz="1800" smtClean="0">
                <a:solidFill>
                  <a:schemeClr val="accent2"/>
                </a:solidFill>
                <a:latin typeface="Arial "/>
              </a:rPr>
              <a:t>The CONTINUE statement causes the WHILE loop to restart, skipping any statements after the CONTINUE statement within the loop.</a:t>
            </a:r>
          </a:p>
          <a:p>
            <a:pPr lvl="1" eaLnBrk="1" hangingPunct="1">
              <a:buFontTx/>
              <a:buNone/>
            </a:pPr>
            <a:endParaRPr lang="en-IN" sz="1600" smtClean="0">
              <a:solidFill>
                <a:schemeClr val="accent2"/>
              </a:solidFill>
              <a:latin typeface="Arial "/>
            </a:endParaRPr>
          </a:p>
        </p:txBody>
      </p:sp>
    </p:spTree>
    <p:extLst>
      <p:ext uri="{BB962C8B-B14F-4D97-AF65-F5344CB8AC3E}">
        <p14:creationId xmlns:p14="http://schemas.microsoft.com/office/powerpoint/2010/main" val="415890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7"/>
          <p:cNvGrpSpPr>
            <a:grpSpLocks/>
          </p:cNvGrpSpPr>
          <p:nvPr/>
        </p:nvGrpSpPr>
        <p:grpSpPr bwMode="auto">
          <a:xfrm>
            <a:off x="2743200" y="1828800"/>
            <a:ext cx="5257800" cy="4191000"/>
            <a:chOff x="3200400" y="1828800"/>
            <a:chExt cx="5257800" cy="4191000"/>
          </a:xfrm>
        </p:grpSpPr>
        <p:pic>
          <p:nvPicPr>
            <p:cNvPr id="6148" name="Picture 3" descr="CCM01238.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2004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Callout 6"/>
            <p:cNvSpPr/>
            <p:nvPr/>
          </p:nvSpPr>
          <p:spPr>
            <a:xfrm>
              <a:off x="4953000" y="1828800"/>
              <a:ext cx="3505200" cy="18288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0" name="TextBox 5"/>
            <p:cNvSpPr txBox="1">
              <a:spLocks noChangeArrowheads="1"/>
            </p:cNvSpPr>
            <p:nvPr/>
          </p:nvSpPr>
          <p:spPr bwMode="auto">
            <a:xfrm>
              <a:off x="5105400" y="2177142"/>
              <a:ext cx="312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How can we send multiple SQL statements for execution? </a:t>
              </a:r>
            </a:p>
          </p:txBody>
        </p:sp>
      </p:grpSp>
      <p:sp>
        <p:nvSpPr>
          <p:cNvPr id="6147"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Implementing Batches (Contd.)</a:t>
            </a:r>
          </a:p>
        </p:txBody>
      </p:sp>
    </p:spTree>
    <p:extLst>
      <p:ext uri="{BB962C8B-B14F-4D97-AF65-F5344CB8AC3E}">
        <p14:creationId xmlns:p14="http://schemas.microsoft.com/office/powerpoint/2010/main" val="3321796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9718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ular Callout 9"/>
          <p:cNvSpPr>
            <a:spLocks noChangeArrowheads="1"/>
          </p:cNvSpPr>
          <p:nvPr/>
        </p:nvSpPr>
        <p:spPr bwMode="auto">
          <a:xfrm>
            <a:off x="4800600" y="1828800"/>
            <a:ext cx="3733800" cy="12192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7172" name="TextBox 5"/>
          <p:cNvSpPr txBox="1">
            <a:spLocks noChangeArrowheads="1"/>
          </p:cNvSpPr>
          <p:nvPr/>
        </p:nvSpPr>
        <p:spPr bwMode="auto">
          <a:xfrm>
            <a:off x="4822825" y="1922463"/>
            <a:ext cx="365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C00000"/>
                </a:solidFill>
                <a:latin typeface="Arial" pitchFamily="34" charset="0"/>
              </a:rPr>
              <a:t>You can use batches to send multiple SQL statements for execution.</a:t>
            </a:r>
          </a:p>
        </p:txBody>
      </p:sp>
      <p:sp>
        <p:nvSpPr>
          <p:cNvPr id="7173"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a:t>Implementing Batches (Contd.)</a:t>
            </a:r>
          </a:p>
        </p:txBody>
      </p:sp>
    </p:spTree>
    <p:extLst>
      <p:ext uri="{BB962C8B-B14F-4D97-AF65-F5344CB8AC3E}">
        <p14:creationId xmlns:p14="http://schemas.microsoft.com/office/powerpoint/2010/main" val="5585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4"/>
              </a:buBlip>
            </a:pPr>
            <a:r>
              <a:rPr lang="en-US" sz="2000" smtClean="0">
                <a:solidFill>
                  <a:schemeClr val="accent2"/>
                </a:solidFill>
                <a:latin typeface="Arial" pitchFamily="34" charset="0"/>
              </a:rPr>
              <a:t>Batch:</a:t>
            </a:r>
          </a:p>
          <a:p>
            <a:pPr lvl="1" eaLnBrk="1" hangingPunct="1">
              <a:buFontTx/>
              <a:buBlip>
                <a:blip r:embed="rId5"/>
              </a:buBlip>
            </a:pPr>
            <a:r>
              <a:rPr lang="en-US" sz="1800" smtClean="0">
                <a:solidFill>
                  <a:schemeClr val="accent2"/>
                </a:solidFill>
                <a:latin typeface="Arial" pitchFamily="34" charset="0"/>
                <a:cs typeface="Times New Roman" pitchFamily="18" charset="0"/>
              </a:rPr>
              <a:t>Is a group of SQL statements submitted together to SQL Server for execution.</a:t>
            </a:r>
          </a:p>
          <a:p>
            <a:pPr lvl="1" eaLnBrk="1" hangingPunct="1">
              <a:buFontTx/>
              <a:buBlip>
                <a:blip r:embed="rId5"/>
              </a:buBlip>
            </a:pPr>
            <a:r>
              <a:rPr lang="en-IN" sz="1800" smtClean="0">
                <a:solidFill>
                  <a:schemeClr val="accent2"/>
                </a:solidFill>
                <a:latin typeface="Arial" pitchFamily="34" charset="0"/>
                <a:cs typeface="Times New Roman" pitchFamily="18" charset="0"/>
              </a:rPr>
              <a:t>Compiles the statements as a single executable unit called an execution plan.</a:t>
            </a:r>
            <a:endParaRPr lang="en-US" sz="1800" smtClean="0">
              <a:solidFill>
                <a:schemeClr val="accent2"/>
              </a:solidFill>
              <a:latin typeface="Arial" pitchFamily="34" charset="0"/>
              <a:cs typeface="Times New Roman" pitchFamily="18" charset="0"/>
            </a:endParaRPr>
          </a:p>
          <a:p>
            <a:pPr lvl="1" eaLnBrk="1" hangingPunct="1">
              <a:buFontTx/>
              <a:buBlip>
                <a:blip r:embed="rId5"/>
              </a:buBlip>
            </a:pPr>
            <a:r>
              <a:rPr lang="en-IN" sz="1800" smtClean="0">
                <a:solidFill>
                  <a:schemeClr val="accent2"/>
                </a:solidFill>
                <a:latin typeface="Arial" pitchFamily="34" charset="0"/>
                <a:cs typeface="Times New Roman" pitchFamily="18" charset="0"/>
              </a:rPr>
              <a:t>Uses GO command at the end to send the SQL statements to the instance of SQL Server.</a:t>
            </a:r>
          </a:p>
        </p:txBody>
      </p:sp>
      <p:sp>
        <p:nvSpPr>
          <p:cNvPr id="1028"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solidFill>
                  <a:srgbClr val="FF0000"/>
                </a:solidFill>
                <a:latin typeface="Tahoma" pitchFamily="34" charset="0"/>
                <a:cs typeface="Times New Roman" pitchFamily="18" charset="0"/>
              </a:rPr>
              <a:t>Creating Batches</a:t>
            </a:r>
          </a:p>
        </p:txBody>
      </p:sp>
      <p:sp>
        <p:nvSpPr>
          <p:cNvPr id="10" name="TextBox 9"/>
          <p:cNvSpPr txBox="1">
            <a:spLocks noChangeArrowheads="1"/>
          </p:cNvSpPr>
          <p:nvPr/>
        </p:nvSpPr>
        <p:spPr bwMode="auto">
          <a:xfrm>
            <a:off x="3657600" y="44196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1</a:t>
            </a:r>
          </a:p>
        </p:txBody>
      </p:sp>
      <p:sp>
        <p:nvSpPr>
          <p:cNvPr id="11" name="TextBox 10"/>
          <p:cNvSpPr txBox="1">
            <a:spLocks noChangeArrowheads="1"/>
          </p:cNvSpPr>
          <p:nvPr/>
        </p:nvSpPr>
        <p:spPr bwMode="auto">
          <a:xfrm>
            <a:off x="3657600" y="47244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2</a:t>
            </a:r>
          </a:p>
        </p:txBody>
      </p:sp>
      <p:sp>
        <p:nvSpPr>
          <p:cNvPr id="12" name="TextBox 11"/>
          <p:cNvSpPr txBox="1">
            <a:spLocks noChangeArrowheads="1"/>
          </p:cNvSpPr>
          <p:nvPr/>
        </p:nvSpPr>
        <p:spPr bwMode="auto">
          <a:xfrm>
            <a:off x="3638550" y="50292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3</a:t>
            </a:r>
          </a:p>
        </p:txBody>
      </p:sp>
      <p:sp>
        <p:nvSpPr>
          <p:cNvPr id="13" name="TextBox 12"/>
          <p:cNvSpPr txBox="1">
            <a:spLocks noChangeArrowheads="1"/>
          </p:cNvSpPr>
          <p:nvPr/>
        </p:nvSpPr>
        <p:spPr bwMode="auto">
          <a:xfrm>
            <a:off x="3643313" y="5334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4</a:t>
            </a:r>
          </a:p>
        </p:txBody>
      </p:sp>
      <p:sp>
        <p:nvSpPr>
          <p:cNvPr id="14" name="TextBox 13"/>
          <p:cNvSpPr txBox="1">
            <a:spLocks noChangeArrowheads="1"/>
          </p:cNvSpPr>
          <p:nvPr/>
        </p:nvSpPr>
        <p:spPr bwMode="auto">
          <a:xfrm>
            <a:off x="3657600" y="56388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GO</a:t>
            </a:r>
          </a:p>
        </p:txBody>
      </p:sp>
      <p:sp>
        <p:nvSpPr>
          <p:cNvPr id="1034" name="TextBox 14"/>
          <p:cNvSpPr txBox="1">
            <a:spLocks noChangeArrowheads="1"/>
          </p:cNvSpPr>
          <p:nvPr/>
        </p:nvSpPr>
        <p:spPr bwMode="auto">
          <a:xfrm>
            <a:off x="7391400" y="5562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pitchFamily="34" charset="0"/>
                <a:cs typeface="Arial" pitchFamily="34" charset="0"/>
              </a:rPr>
              <a:t>Database</a:t>
            </a:r>
          </a:p>
        </p:txBody>
      </p:sp>
      <p:graphicFrame>
        <p:nvGraphicFramePr>
          <p:cNvPr id="1026" name="Object 16"/>
          <p:cNvGraphicFramePr>
            <a:graphicFrameLocks noChangeAspect="1"/>
          </p:cNvGraphicFramePr>
          <p:nvPr/>
        </p:nvGraphicFramePr>
        <p:xfrm>
          <a:off x="7239000" y="4611688"/>
          <a:ext cx="1452563" cy="874712"/>
        </p:xfrm>
        <a:graphic>
          <a:graphicData uri="http://schemas.openxmlformats.org/presentationml/2006/ole">
            <mc:AlternateContent xmlns:mc="http://schemas.openxmlformats.org/markup-compatibility/2006">
              <mc:Choice xmlns:v="urn:schemas-microsoft-com:vml" Requires="v">
                <p:oleObj spid="_x0000_s1027" name="Visio" r:id="rId6" imgW="741807" imgH="944067" progId="Visio.Drawing.11">
                  <p:embed/>
                </p:oleObj>
              </mc:Choice>
              <mc:Fallback>
                <p:oleObj name="Visio" r:id="rId6" imgW="741807" imgH="94406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611688"/>
                        <a:ext cx="1452563" cy="874712"/>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5" name="Picture 17" descr="j02920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8350" y="4724400"/>
            <a:ext cx="119538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738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4294967295"/>
          </p:nvPr>
        </p:nvSpPr>
        <p:spPr bwMode="auto">
          <a:xfrm>
            <a:off x="1830388" y="1598613"/>
            <a:ext cx="7313612" cy="4570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4"/>
              </a:buBlip>
            </a:pPr>
            <a:r>
              <a:rPr lang="en-US" sz="2000" smtClean="0">
                <a:solidFill>
                  <a:schemeClr val="accent2"/>
                </a:solidFill>
                <a:latin typeface="Arial" pitchFamily="34" charset="0"/>
              </a:rPr>
              <a:t>Batch:</a:t>
            </a:r>
            <a:endParaRPr lang="en-IN" sz="2000" smtClean="0">
              <a:solidFill>
                <a:schemeClr val="accent2"/>
              </a:solidFill>
              <a:latin typeface="Arial" pitchFamily="34" charset="0"/>
              <a:cs typeface="Times New Roman" pitchFamily="18" charset="0"/>
            </a:endParaRPr>
          </a:p>
          <a:p>
            <a:pPr lvl="1" eaLnBrk="1" hangingPunct="1">
              <a:buFontTx/>
              <a:buBlip>
                <a:blip r:embed="rId5"/>
              </a:buBlip>
            </a:pPr>
            <a:r>
              <a:rPr lang="en-US" sz="1800" smtClean="0">
                <a:solidFill>
                  <a:schemeClr val="accent2"/>
                </a:solidFill>
                <a:latin typeface="Arial" pitchFamily="34" charset="0"/>
                <a:cs typeface="Times New Roman" pitchFamily="18" charset="0"/>
              </a:rPr>
              <a:t>Is a group of SQL statements submitted together to SQL Server for execution.</a:t>
            </a:r>
          </a:p>
          <a:p>
            <a:pPr lvl="1" eaLnBrk="1" hangingPunct="1">
              <a:buFontTx/>
              <a:buBlip>
                <a:blip r:embed="rId5"/>
              </a:buBlip>
            </a:pPr>
            <a:r>
              <a:rPr lang="en-IN" sz="1800" smtClean="0">
                <a:solidFill>
                  <a:schemeClr val="accent2"/>
                </a:solidFill>
                <a:latin typeface="Arial" pitchFamily="34" charset="0"/>
                <a:cs typeface="Times New Roman" pitchFamily="18" charset="0"/>
              </a:rPr>
              <a:t>Compiles the statements as a single executable unit called an execution plan.</a:t>
            </a:r>
            <a:endParaRPr lang="en-US" sz="1800" smtClean="0">
              <a:solidFill>
                <a:schemeClr val="accent2"/>
              </a:solidFill>
              <a:latin typeface="Arial" pitchFamily="34" charset="0"/>
              <a:cs typeface="Times New Roman" pitchFamily="18" charset="0"/>
            </a:endParaRPr>
          </a:p>
          <a:p>
            <a:pPr lvl="1" eaLnBrk="1" hangingPunct="1">
              <a:buFontTx/>
              <a:buBlip>
                <a:blip r:embed="rId5"/>
              </a:buBlip>
            </a:pPr>
            <a:r>
              <a:rPr lang="en-IN" sz="1800" smtClean="0">
                <a:solidFill>
                  <a:schemeClr val="accent2"/>
                </a:solidFill>
                <a:latin typeface="Arial" pitchFamily="34" charset="0"/>
                <a:cs typeface="Times New Roman" pitchFamily="18" charset="0"/>
              </a:rPr>
              <a:t>Uses GO command at the end to send the SQL statements to the instance of SQL Server.</a:t>
            </a:r>
          </a:p>
        </p:txBody>
      </p:sp>
      <p:sp>
        <p:nvSpPr>
          <p:cNvPr id="2052"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
        <p:nvSpPr>
          <p:cNvPr id="2053" name="TextBox 14"/>
          <p:cNvSpPr txBox="1">
            <a:spLocks noChangeArrowheads="1"/>
          </p:cNvSpPr>
          <p:nvPr/>
        </p:nvSpPr>
        <p:spPr bwMode="auto">
          <a:xfrm>
            <a:off x="7394575" y="5562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pitchFamily="34" charset="0"/>
                <a:cs typeface="Arial" pitchFamily="34" charset="0"/>
              </a:rPr>
              <a:t>Database</a:t>
            </a:r>
          </a:p>
        </p:txBody>
      </p:sp>
      <p:pic>
        <p:nvPicPr>
          <p:cNvPr id="2054" name="Picture 13" descr="j02920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350" y="4724400"/>
            <a:ext cx="119538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5" descr="GEL-Wide-Arrow-with-Fade-MS-g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114800"/>
            <a:ext cx="38385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17"/>
          <p:cNvGraphicFramePr>
            <a:graphicFrameLocks noChangeAspect="1"/>
          </p:cNvGraphicFramePr>
          <p:nvPr/>
        </p:nvGraphicFramePr>
        <p:xfrm>
          <a:off x="7239000" y="4611688"/>
          <a:ext cx="1452563" cy="874712"/>
        </p:xfrm>
        <a:graphic>
          <a:graphicData uri="http://schemas.openxmlformats.org/presentationml/2006/ole">
            <mc:AlternateContent xmlns:mc="http://schemas.openxmlformats.org/markup-compatibility/2006">
              <mc:Choice xmlns:v="urn:schemas-microsoft-com:vml" Requires="v">
                <p:oleObj spid="_x0000_s2051" name="Visio" r:id="rId8" imgW="741807" imgH="944067" progId="Visio.Drawing.11">
                  <p:embed/>
                </p:oleObj>
              </mc:Choice>
              <mc:Fallback>
                <p:oleObj name="Visio" r:id="rId8" imgW="741807" imgH="94406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4611688"/>
                        <a:ext cx="1452563" cy="874712"/>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TextBox 9"/>
          <p:cNvSpPr txBox="1">
            <a:spLocks noChangeArrowheads="1"/>
          </p:cNvSpPr>
          <p:nvPr/>
        </p:nvSpPr>
        <p:spPr bwMode="auto">
          <a:xfrm>
            <a:off x="3657600" y="44196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1</a:t>
            </a:r>
          </a:p>
        </p:txBody>
      </p:sp>
      <p:sp>
        <p:nvSpPr>
          <p:cNvPr id="2057" name="TextBox 10"/>
          <p:cNvSpPr txBox="1">
            <a:spLocks noChangeArrowheads="1"/>
          </p:cNvSpPr>
          <p:nvPr/>
        </p:nvSpPr>
        <p:spPr bwMode="auto">
          <a:xfrm>
            <a:off x="3657600" y="47244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2</a:t>
            </a:r>
          </a:p>
        </p:txBody>
      </p:sp>
      <p:sp>
        <p:nvSpPr>
          <p:cNvPr id="2058" name="TextBox 11"/>
          <p:cNvSpPr txBox="1">
            <a:spLocks noChangeArrowheads="1"/>
          </p:cNvSpPr>
          <p:nvPr/>
        </p:nvSpPr>
        <p:spPr bwMode="auto">
          <a:xfrm>
            <a:off x="3638550" y="50292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3</a:t>
            </a:r>
          </a:p>
        </p:txBody>
      </p:sp>
      <p:sp>
        <p:nvSpPr>
          <p:cNvPr id="2059" name="TextBox 12"/>
          <p:cNvSpPr txBox="1">
            <a:spLocks noChangeArrowheads="1"/>
          </p:cNvSpPr>
          <p:nvPr/>
        </p:nvSpPr>
        <p:spPr bwMode="auto">
          <a:xfrm>
            <a:off x="3643313" y="5334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latin typeface="Arial "/>
              </a:rPr>
              <a:t>Statement 4</a:t>
            </a:r>
          </a:p>
        </p:txBody>
      </p:sp>
      <p:sp>
        <p:nvSpPr>
          <p:cNvPr id="18" name="Rectangle 17"/>
          <p:cNvSpPr/>
          <p:nvPr/>
        </p:nvSpPr>
        <p:spPr>
          <a:xfrm>
            <a:off x="3657600" y="4457700"/>
            <a:ext cx="1143000" cy="114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07572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Using variables:</a:t>
            </a:r>
          </a:p>
          <a:p>
            <a:pPr lvl="1" eaLnBrk="1" hangingPunct="1">
              <a:buFontTx/>
              <a:buBlip>
                <a:blip r:embed="rId4"/>
              </a:buBlip>
            </a:pPr>
            <a:r>
              <a:rPr lang="en-US" sz="1800" smtClean="0">
                <a:solidFill>
                  <a:schemeClr val="accent2"/>
                </a:solidFill>
                <a:latin typeface="Arial" pitchFamily="34" charset="0"/>
                <a:cs typeface="Times New Roman" pitchFamily="18" charset="0"/>
              </a:rPr>
              <a:t>Batch </a:t>
            </a:r>
            <a:r>
              <a:rPr lang="en-IN" sz="1800" smtClean="0">
                <a:solidFill>
                  <a:schemeClr val="accent2"/>
                </a:solidFill>
                <a:latin typeface="Arial" pitchFamily="34" charset="0"/>
                <a:cs typeface="Times New Roman" pitchFamily="18" charset="0"/>
              </a:rPr>
              <a:t>uses variables to store values during execution.</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must be declared by using the DECLARE statement. </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name is always preceded by the ‘@’ symbol.</a:t>
            </a:r>
            <a:endParaRPr lang="en-IN" sz="18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The syntax of declaring a variable is:</a:t>
            </a:r>
          </a:p>
          <a:p>
            <a:pPr marL="1606550" lvl="3" indent="-292100" eaLnBrk="1" hangingPunct="1">
              <a:buFontTx/>
              <a:buNone/>
            </a:pPr>
            <a:r>
              <a:rPr lang="en-US" sz="1600" smtClean="0">
                <a:solidFill>
                  <a:schemeClr val="accent2"/>
                </a:solidFill>
                <a:latin typeface="Courier New" pitchFamily="49" charset="0"/>
                <a:cs typeface="Courier New" pitchFamily="49" charset="0"/>
              </a:rPr>
              <a:t>DECLARE @variable_name data_type</a:t>
            </a:r>
            <a:endParaRPr lang="en-IN" sz="1600" smtClean="0">
              <a:solidFill>
                <a:schemeClr val="accent2"/>
              </a:solidFill>
              <a:latin typeface="Courier New" pitchFamily="49" charset="0"/>
              <a:cs typeface="Courier New" pitchFamily="49"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For example:</a:t>
            </a:r>
          </a:p>
          <a:p>
            <a:pPr marL="1606550" lvl="3" indent="-292100" eaLnBrk="1" hangingPunct="1">
              <a:buFontTx/>
              <a:buNone/>
            </a:pPr>
            <a:r>
              <a:rPr lang="en-IN" sz="1600" smtClean="0">
                <a:solidFill>
                  <a:schemeClr val="accent2"/>
                </a:solidFill>
                <a:latin typeface="Courier New" pitchFamily="49" charset="0"/>
                <a:cs typeface="Courier New" pitchFamily="49" charset="0"/>
              </a:rPr>
              <a:t>DECLARE @Rate int</a:t>
            </a:r>
          </a:p>
          <a:p>
            <a:pPr marL="1606550" lvl="3" indent="-292100" eaLnBrk="1" hangingPunct="1">
              <a:buFontTx/>
              <a:buNone/>
            </a:pPr>
            <a:r>
              <a:rPr lang="en-US" sz="1600" smtClean="0">
                <a:solidFill>
                  <a:schemeClr val="accent2"/>
                </a:solidFill>
                <a:latin typeface="Courier New" pitchFamily="49" charset="0"/>
                <a:cs typeface="Courier New" pitchFamily="49" charset="0"/>
              </a:rPr>
              <a:t>SELECT @Rate = max(Rate)</a:t>
            </a:r>
          </a:p>
          <a:p>
            <a:pPr marL="1606550" lvl="3" indent="-292100" eaLnBrk="1" hangingPunct="1">
              <a:buFontTx/>
              <a:buNone/>
            </a:pPr>
            <a:r>
              <a:rPr lang="en-US" sz="1600" smtClean="0">
                <a:solidFill>
                  <a:schemeClr val="accent2"/>
                </a:solidFill>
                <a:latin typeface="Courier New" pitchFamily="49" charset="0"/>
                <a:cs typeface="Courier New" pitchFamily="49" charset="0"/>
              </a:rPr>
              <a:t>FROM HumanResources.EmployeePayHistory	</a:t>
            </a:r>
          </a:p>
          <a:p>
            <a:pPr marL="1606550" lvl="3" indent="-292100" eaLnBrk="1" hangingPunct="1">
              <a:buFontTx/>
              <a:buNone/>
            </a:pPr>
            <a:r>
              <a:rPr lang="en-US" sz="1600" smtClean="0">
                <a:solidFill>
                  <a:schemeClr val="accent2"/>
                </a:solidFill>
                <a:latin typeface="Courier New" pitchFamily="49" charset="0"/>
                <a:cs typeface="Courier New" pitchFamily="49" charset="0"/>
              </a:rPr>
              <a:t>GO</a:t>
            </a:r>
          </a:p>
          <a:p>
            <a:pPr eaLnBrk="1" hangingPunct="1">
              <a:buFontTx/>
              <a:buNone/>
            </a:pPr>
            <a:endParaRPr lang="en-IN" sz="1800" smtClean="0">
              <a:solidFill>
                <a:schemeClr val="accent2"/>
              </a:solidFill>
              <a:latin typeface="Arial" pitchFamily="34" charset="0"/>
              <a:cs typeface="Times New Roman" pitchFamily="18" charset="0"/>
            </a:endParaRPr>
          </a:p>
        </p:txBody>
      </p:sp>
      <p:sp>
        <p:nvSpPr>
          <p:cNvPr id="8195"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Tree>
    <p:extLst>
      <p:ext uri="{BB962C8B-B14F-4D97-AF65-F5344CB8AC3E}">
        <p14:creationId xmlns:p14="http://schemas.microsoft.com/office/powerpoint/2010/main" val="366571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Using variables:</a:t>
            </a:r>
          </a:p>
          <a:p>
            <a:pPr lvl="1" eaLnBrk="1" hangingPunct="1">
              <a:buFontTx/>
              <a:buBlip>
                <a:blip r:embed="rId4"/>
              </a:buBlip>
            </a:pPr>
            <a:r>
              <a:rPr lang="en-US" sz="1800" smtClean="0">
                <a:solidFill>
                  <a:schemeClr val="accent2"/>
                </a:solidFill>
                <a:latin typeface="Arial" pitchFamily="34" charset="0"/>
                <a:cs typeface="Times New Roman" pitchFamily="18" charset="0"/>
              </a:rPr>
              <a:t>Batch </a:t>
            </a:r>
            <a:r>
              <a:rPr lang="en-IN" sz="1800" smtClean="0">
                <a:solidFill>
                  <a:schemeClr val="accent2"/>
                </a:solidFill>
                <a:latin typeface="Arial" pitchFamily="34" charset="0"/>
                <a:cs typeface="Times New Roman" pitchFamily="18" charset="0"/>
              </a:rPr>
              <a:t>uses variables to store values during execution.</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must be declared by using the DECLARE statement. </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name is always preceded by the ‘@’ symbol.</a:t>
            </a:r>
            <a:endParaRPr lang="en-IN" sz="18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The syntax of declaring a variable is:</a:t>
            </a:r>
          </a:p>
          <a:p>
            <a:pPr marL="1606550" lvl="3" indent="-292100" eaLnBrk="1" hangingPunct="1">
              <a:buFontTx/>
              <a:buNone/>
            </a:pPr>
            <a:r>
              <a:rPr lang="en-US" sz="1600" smtClean="0">
                <a:solidFill>
                  <a:schemeClr val="accent2"/>
                </a:solidFill>
                <a:latin typeface="Courier New" pitchFamily="49" charset="0"/>
                <a:cs typeface="Courier New" pitchFamily="49" charset="0"/>
              </a:rPr>
              <a:t>DECLARE @variable_name data_type</a:t>
            </a:r>
            <a:endParaRPr lang="en-IN" sz="1600" smtClean="0">
              <a:solidFill>
                <a:schemeClr val="accent2"/>
              </a:solidFill>
              <a:latin typeface="Courier New" pitchFamily="49" charset="0"/>
              <a:cs typeface="Courier New" pitchFamily="49"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For example:</a:t>
            </a:r>
          </a:p>
          <a:p>
            <a:pPr marL="1606550" lvl="3" indent="-292100" eaLnBrk="1" hangingPunct="1">
              <a:buFontTx/>
              <a:buNone/>
            </a:pPr>
            <a:r>
              <a:rPr lang="en-IN" sz="1600" smtClean="0">
                <a:solidFill>
                  <a:srgbClr val="FF0000"/>
                </a:solidFill>
                <a:latin typeface="Courier New" pitchFamily="49" charset="0"/>
                <a:cs typeface="Courier New" pitchFamily="49" charset="0"/>
              </a:rPr>
              <a:t>DECLARE @Rate int</a:t>
            </a:r>
          </a:p>
          <a:p>
            <a:pPr marL="1606550" lvl="3" indent="-292100" eaLnBrk="1" hangingPunct="1">
              <a:buFontTx/>
              <a:buNone/>
            </a:pPr>
            <a:r>
              <a:rPr lang="en-US" sz="1600" smtClean="0">
                <a:solidFill>
                  <a:schemeClr val="accent2"/>
                </a:solidFill>
                <a:latin typeface="Courier New" pitchFamily="49" charset="0"/>
                <a:cs typeface="Courier New" pitchFamily="49" charset="0"/>
              </a:rPr>
              <a:t>SELECT @Rate = max(Rate)</a:t>
            </a:r>
          </a:p>
          <a:p>
            <a:pPr marL="1606550" lvl="3" indent="-292100" eaLnBrk="1" hangingPunct="1">
              <a:buFontTx/>
              <a:buNone/>
            </a:pPr>
            <a:r>
              <a:rPr lang="en-US" sz="1600" smtClean="0">
                <a:solidFill>
                  <a:schemeClr val="accent2"/>
                </a:solidFill>
                <a:latin typeface="Courier New" pitchFamily="49" charset="0"/>
                <a:cs typeface="Courier New" pitchFamily="49" charset="0"/>
              </a:rPr>
              <a:t>FROM HumanResources.EmployeePayHistory	</a:t>
            </a:r>
          </a:p>
          <a:p>
            <a:pPr marL="1606550" lvl="3" indent="-292100" eaLnBrk="1" hangingPunct="1">
              <a:buFontTx/>
              <a:buNone/>
            </a:pPr>
            <a:r>
              <a:rPr lang="en-US" sz="1600" smtClean="0">
                <a:solidFill>
                  <a:schemeClr val="accent2"/>
                </a:solidFill>
                <a:latin typeface="Courier New" pitchFamily="49" charset="0"/>
                <a:cs typeface="Courier New" pitchFamily="49" charset="0"/>
              </a:rPr>
              <a:t>GO</a:t>
            </a:r>
          </a:p>
          <a:p>
            <a:pPr marL="1606550" lvl="3" indent="-292100" eaLnBrk="1" hangingPunct="1">
              <a:buFontTx/>
              <a:buNone/>
            </a:pPr>
            <a:endParaRPr lang="en-IN" sz="1600" smtClean="0">
              <a:solidFill>
                <a:schemeClr val="accent2"/>
              </a:solidFill>
              <a:latin typeface="Courier New" pitchFamily="49" charset="0"/>
              <a:cs typeface="Courier New" pitchFamily="49" charset="0"/>
            </a:endParaRPr>
          </a:p>
        </p:txBody>
      </p:sp>
      <p:sp>
        <p:nvSpPr>
          <p:cNvPr id="9219"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
        <p:nvSpPr>
          <p:cNvPr id="9220" name="TextBox 3"/>
          <p:cNvSpPr txBox="1">
            <a:spLocks noChangeArrowheads="1"/>
          </p:cNvSpPr>
          <p:nvPr/>
        </p:nvSpPr>
        <p:spPr bwMode="auto">
          <a:xfrm>
            <a:off x="2819400" y="5562600"/>
            <a:ext cx="243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Declares a variable, @Rate.</a:t>
            </a:r>
          </a:p>
        </p:txBody>
      </p:sp>
    </p:spTree>
    <p:extLst>
      <p:ext uri="{BB962C8B-B14F-4D97-AF65-F5344CB8AC3E}">
        <p14:creationId xmlns:p14="http://schemas.microsoft.com/office/powerpoint/2010/main" val="3696138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checkerboard(across)">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bwMode="auto">
          <a:xfrm>
            <a:off x="1508125" y="1598613"/>
            <a:ext cx="7313613"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rPr>
              <a:t>Using variables:</a:t>
            </a:r>
          </a:p>
          <a:p>
            <a:pPr lvl="1" eaLnBrk="1" hangingPunct="1">
              <a:buFontTx/>
              <a:buBlip>
                <a:blip r:embed="rId4"/>
              </a:buBlip>
            </a:pPr>
            <a:r>
              <a:rPr lang="en-US" sz="1800" smtClean="0">
                <a:solidFill>
                  <a:schemeClr val="accent2"/>
                </a:solidFill>
                <a:latin typeface="Arial" pitchFamily="34" charset="0"/>
                <a:cs typeface="Times New Roman" pitchFamily="18" charset="0"/>
              </a:rPr>
              <a:t>Batch </a:t>
            </a:r>
            <a:r>
              <a:rPr lang="en-IN" sz="1800" smtClean="0">
                <a:solidFill>
                  <a:schemeClr val="accent2"/>
                </a:solidFill>
                <a:latin typeface="Arial" pitchFamily="34" charset="0"/>
                <a:cs typeface="Times New Roman" pitchFamily="18" charset="0"/>
              </a:rPr>
              <a:t>uses variables to store values during execution.</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must be declared by using the DECLARE statement. </a:t>
            </a:r>
          </a:p>
          <a:p>
            <a:pPr lvl="1" eaLnBrk="1" hangingPunct="1">
              <a:buFontTx/>
              <a:buBlip>
                <a:blip r:embed="rId4"/>
              </a:buBlip>
            </a:pPr>
            <a:r>
              <a:rPr lang="en-US" sz="1800" smtClean="0">
                <a:solidFill>
                  <a:schemeClr val="accent2"/>
                </a:solidFill>
                <a:latin typeface="Arial" pitchFamily="34" charset="0"/>
                <a:cs typeface="Times New Roman" pitchFamily="18" charset="0"/>
              </a:rPr>
              <a:t>A variable name is always preceded by the ‘@’ symbol.</a:t>
            </a:r>
            <a:endParaRPr lang="en-IN" sz="18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The syntax of declaring a variable is:</a:t>
            </a:r>
          </a:p>
          <a:p>
            <a:pPr marL="1606550" lvl="3" indent="-292100" eaLnBrk="1" hangingPunct="1">
              <a:buFontTx/>
              <a:buNone/>
            </a:pPr>
            <a:r>
              <a:rPr lang="en-US" sz="1600" smtClean="0">
                <a:solidFill>
                  <a:schemeClr val="accent2"/>
                </a:solidFill>
                <a:latin typeface="Courier New" pitchFamily="49" charset="0"/>
                <a:cs typeface="Courier New" pitchFamily="49" charset="0"/>
              </a:rPr>
              <a:t>DECLARE @variable_name data_type</a:t>
            </a:r>
            <a:endParaRPr lang="en-IN" sz="1600" smtClean="0">
              <a:solidFill>
                <a:schemeClr val="accent2"/>
              </a:solidFill>
              <a:latin typeface="Courier New" pitchFamily="49" charset="0"/>
              <a:cs typeface="Courier New" pitchFamily="49"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For example:</a:t>
            </a:r>
          </a:p>
          <a:p>
            <a:pPr marL="1606550" lvl="3" indent="-292100" eaLnBrk="1" hangingPunct="1">
              <a:buFontTx/>
              <a:buNone/>
            </a:pPr>
            <a:r>
              <a:rPr lang="en-IN" sz="1600" smtClean="0">
                <a:solidFill>
                  <a:schemeClr val="accent2"/>
                </a:solidFill>
                <a:latin typeface="Courier New" pitchFamily="49" charset="0"/>
                <a:cs typeface="Courier New" pitchFamily="49" charset="0"/>
              </a:rPr>
              <a:t>DECLARE @Rate int</a:t>
            </a:r>
          </a:p>
          <a:p>
            <a:pPr marL="1606550" lvl="3" indent="-292100" eaLnBrk="1" hangingPunct="1">
              <a:buFontTx/>
              <a:buNone/>
            </a:pPr>
            <a:r>
              <a:rPr lang="en-US" sz="1600" smtClean="0">
                <a:solidFill>
                  <a:srgbClr val="FF0000"/>
                </a:solidFill>
                <a:latin typeface="Courier New" pitchFamily="49" charset="0"/>
                <a:cs typeface="Courier New" pitchFamily="49" charset="0"/>
              </a:rPr>
              <a:t>SELECT @Rate = max(Rate)</a:t>
            </a:r>
          </a:p>
          <a:p>
            <a:pPr marL="1606550" lvl="3" indent="-292100" eaLnBrk="1" hangingPunct="1">
              <a:buFontTx/>
              <a:buNone/>
            </a:pPr>
            <a:r>
              <a:rPr lang="en-US" sz="1600" smtClean="0">
                <a:solidFill>
                  <a:srgbClr val="FF0000"/>
                </a:solidFill>
                <a:latin typeface="Courier New" pitchFamily="49" charset="0"/>
                <a:cs typeface="Courier New" pitchFamily="49" charset="0"/>
              </a:rPr>
              <a:t>FROM HumanResources.EmployeePayHistory</a:t>
            </a:r>
            <a:r>
              <a:rPr lang="en-US" sz="1600" smtClean="0">
                <a:solidFill>
                  <a:schemeClr val="accent2"/>
                </a:solidFill>
                <a:latin typeface="Courier New" pitchFamily="49" charset="0"/>
                <a:cs typeface="Courier New" pitchFamily="49" charset="0"/>
              </a:rPr>
              <a:t>	</a:t>
            </a:r>
          </a:p>
          <a:p>
            <a:pPr marL="1606550" lvl="3" indent="-292100" eaLnBrk="1" hangingPunct="1">
              <a:buFontTx/>
              <a:buNone/>
            </a:pPr>
            <a:r>
              <a:rPr lang="en-US" sz="1600" smtClean="0">
                <a:solidFill>
                  <a:schemeClr val="accent2"/>
                </a:solidFill>
                <a:latin typeface="Courier New" pitchFamily="49" charset="0"/>
                <a:cs typeface="Courier New" pitchFamily="49" charset="0"/>
              </a:rPr>
              <a:t>GO</a:t>
            </a:r>
          </a:p>
          <a:p>
            <a:pPr eaLnBrk="1" hangingPunct="1">
              <a:buFontTx/>
              <a:buNone/>
            </a:pPr>
            <a:endParaRPr lang="en-IN" sz="1800" smtClean="0">
              <a:solidFill>
                <a:schemeClr val="accent2"/>
              </a:solidFill>
              <a:latin typeface="Arial" pitchFamily="34" charset="0"/>
              <a:cs typeface="Times New Roman" pitchFamily="18" charset="0"/>
            </a:endParaRPr>
          </a:p>
        </p:txBody>
      </p:sp>
      <p:sp>
        <p:nvSpPr>
          <p:cNvPr id="10243" name="Text Box 3"/>
          <p:cNvSpPr txBox="1">
            <a:spLocks noChangeArrowheads="1"/>
          </p:cNvSpPr>
          <p:nvPr/>
        </p:nvSpPr>
        <p:spPr bwMode="auto">
          <a:xfrm>
            <a:off x="153988"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50000"/>
              </a:spcBef>
              <a:defRPr sz="2000" b="1">
                <a:solidFill>
                  <a:srgbClr val="FF0000"/>
                </a:solidFill>
                <a:latin typeface="Tahoma" pitchFamily="34" charset="0"/>
                <a:cs typeface="Times New Roman" pitchFamily="18" charset="0"/>
              </a:defRPr>
            </a:lvl1pPr>
            <a:lvl2pPr marL="742950" indent="-285750" eaLnBrk="0" hangingPunct="0">
              <a:defRPr sz="2400">
                <a:latin typeface="Times New Roman" pitchFamily="18" charset="0"/>
              </a:defRPr>
            </a:lvl2pPr>
            <a:lvl3pPr marL="1143000" indent="-228600" eaLnBrk="0" hangingPunct="0">
              <a:defRPr sz="2400">
                <a:latin typeface="Times New Roman" pitchFamily="18" charset="0"/>
              </a:defRPr>
            </a:lvl3pPr>
            <a:lvl4pPr marL="1600200" indent="-228600" eaLnBrk="0" hangingPunct="0">
              <a:defRPr sz="2400">
                <a:latin typeface="Times New Roman" pitchFamily="18" charset="0"/>
              </a:defRPr>
            </a:lvl4pPr>
            <a:lvl5pPr marL="2057400" indent="-228600" eaLnBrk="0" hangingPunct="0">
              <a:defRPr sz="2400">
                <a:latin typeface="Times New Roman" pitchFamily="18" charset="0"/>
              </a:defRPr>
            </a:lvl5pPr>
            <a:lvl6pPr marL="2514600" indent="-228600" eaLnBrk="0" fontAlgn="base" hangingPunct="0">
              <a:spcBef>
                <a:spcPct val="0"/>
              </a:spcBef>
              <a:spcAft>
                <a:spcPct val="0"/>
              </a:spcAft>
              <a:defRPr sz="2400">
                <a:latin typeface="Times New Roman" pitchFamily="18" charset="0"/>
              </a:defRPr>
            </a:lvl6pPr>
            <a:lvl7pPr marL="2971800" indent="-228600" eaLnBrk="0" fontAlgn="base" hangingPunct="0">
              <a:spcBef>
                <a:spcPct val="0"/>
              </a:spcBef>
              <a:spcAft>
                <a:spcPct val="0"/>
              </a:spcAft>
              <a:defRPr sz="2400">
                <a:latin typeface="Times New Roman" pitchFamily="18" charset="0"/>
              </a:defRPr>
            </a:lvl7pPr>
            <a:lvl8pPr marL="3429000" indent="-228600" eaLnBrk="0" fontAlgn="base" hangingPunct="0">
              <a:spcBef>
                <a:spcPct val="0"/>
              </a:spcBef>
              <a:spcAft>
                <a:spcPct val="0"/>
              </a:spcAft>
              <a:defRPr sz="2400">
                <a:latin typeface="Times New Roman" pitchFamily="18" charset="0"/>
              </a:defRPr>
            </a:lvl8pPr>
            <a:lvl9pPr marL="3886200" indent="-228600" eaLnBrk="0" fontAlgn="base" hangingPunct="0">
              <a:spcBef>
                <a:spcPct val="0"/>
              </a:spcBef>
              <a:spcAft>
                <a:spcPct val="0"/>
              </a:spcAft>
              <a:defRPr sz="2400">
                <a:latin typeface="Times New Roman" pitchFamily="18" charset="0"/>
              </a:defRPr>
            </a:lvl9pPr>
          </a:lstStyle>
          <a:p>
            <a:r>
              <a:rPr lang="en-US" dirty="0"/>
              <a:t>Creating Batches (Contd.)</a:t>
            </a:r>
          </a:p>
        </p:txBody>
      </p:sp>
      <p:sp>
        <p:nvSpPr>
          <p:cNvPr id="10244" name="TextBox 6"/>
          <p:cNvSpPr txBox="1">
            <a:spLocks noChangeArrowheads="1"/>
          </p:cNvSpPr>
          <p:nvPr/>
        </p:nvSpPr>
        <p:spPr bwMode="auto">
          <a:xfrm>
            <a:off x="2847975" y="5407025"/>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Assigns the maximum value of the Rate column from the EmployeePayHistory table to the variable, @Rate.</a:t>
            </a:r>
          </a:p>
        </p:txBody>
      </p:sp>
    </p:spTree>
    <p:extLst>
      <p:ext uri="{BB962C8B-B14F-4D97-AF65-F5344CB8AC3E}">
        <p14:creationId xmlns:p14="http://schemas.microsoft.com/office/powerpoint/2010/main" val="3758094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TotalTime>
  <Words>3031</Words>
  <Application>Microsoft Office PowerPoint</Application>
  <PresentationFormat>On-screen Show (4:3)</PresentationFormat>
  <Paragraphs>395</Paragraphs>
  <Slides>22</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Concourse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2</cp:revision>
  <dcterms:created xsi:type="dcterms:W3CDTF">2015-10-18T16:11:48Z</dcterms:created>
  <dcterms:modified xsi:type="dcterms:W3CDTF">2016-11-26T04:34:50Z</dcterms:modified>
</cp:coreProperties>
</file>