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1" r:id="rId5"/>
    <p:sldId id="277" r:id="rId6"/>
    <p:sldId id="260" r:id="rId7"/>
    <p:sldId id="262" r:id="rId8"/>
    <p:sldId id="263" r:id="rId9"/>
    <p:sldId id="264" r:id="rId10"/>
    <p:sldId id="266" r:id="rId11"/>
    <p:sldId id="279" r:id="rId12"/>
    <p:sldId id="268" r:id="rId13"/>
    <p:sldId id="269" r:id="rId14"/>
    <p:sldId id="278" r:id="rId15"/>
    <p:sldId id="274" r:id="rId16"/>
    <p:sldId id="275" r:id="rId17"/>
    <p:sldId id="276"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1B17A-C2F5-4613-8B87-09A1BA21E753}" v="1" dt="2022-05-11T04:23:22.474"/>
    <p1510:client id="{6A8AEAE7-9682-44FE-944A-98FCB32FAAE9}" v="22" dt="2022-05-11T04:20:31.514"/>
    <p1510:client id="{6E7F46E2-684A-4E53-9D56-14A6F3EA3D8B}" v="73" dt="2022-05-10T21:16:01.420"/>
    <p1510:client id="{A4CE71C8-D3BD-40FB-8D66-A011A683AC13}" v="1232" dt="2022-05-09T22:13:17.111"/>
    <p1510:client id="{DEDCBB88-085F-476B-87C7-767580DBF348}" v="72" dt="2022-05-11T03:50:47.426"/>
    <p1510:client id="{F7D4BEBE-C834-46FF-B96F-8A1B51A4092F}" v="268" dt="2022-05-10T15:07:20.85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sp>
        <p:nvSpPr>
          <p:cNvPr id="17" name="bg object 17"/>
          <p:cNvSpPr/>
          <p:nvPr/>
        </p:nvSpPr>
        <p:spPr>
          <a:xfrm>
            <a:off x="0" y="1514606"/>
            <a:ext cx="9144000" cy="3079750"/>
          </a:xfrm>
          <a:custGeom>
            <a:avLst/>
            <a:gdLst/>
            <a:ahLst/>
            <a:cxnLst/>
            <a:rect l="l" t="t" r="r" b="b"/>
            <a:pathLst>
              <a:path w="9144000" h="3079750">
                <a:moveTo>
                  <a:pt x="9143999" y="3079455"/>
                </a:moveTo>
                <a:lnTo>
                  <a:pt x="0" y="3079455"/>
                </a:lnTo>
                <a:lnTo>
                  <a:pt x="0" y="0"/>
                </a:lnTo>
                <a:lnTo>
                  <a:pt x="9143999" y="0"/>
                </a:lnTo>
                <a:lnTo>
                  <a:pt x="9143999" y="3079455"/>
                </a:lnTo>
                <a:close/>
              </a:path>
            </a:pathLst>
          </a:custGeom>
        </p:spPr>
        <p:txBody>
          <a:bodyPr wrap="square" lIns="0" tIns="0" rIns="0" bIns="0" rtlCol="0"/>
          <a:lstStyle/>
          <a:p>
            <a:endParaRPr/>
          </a:p>
        </p:txBody>
      </p:sp>
      <p:pic>
        <p:nvPicPr>
          <p:cNvPr id="18" name="bg object 18"/>
          <p:cNvPicPr/>
          <p:nvPr/>
        </p:nvPicPr>
        <p:blipFill>
          <a:blip r:embed="rId3" cstate="print"/>
          <a:stretch>
            <a:fillRect/>
          </a:stretch>
        </p:blipFill>
        <p:spPr>
          <a:xfrm>
            <a:off x="0" y="4594859"/>
            <a:ext cx="9143999" cy="548639"/>
          </a:xfrm>
          <a:prstGeom prst="rect">
            <a:avLst/>
          </a:prstGeom>
        </p:spPr>
      </p:pic>
      <p:sp>
        <p:nvSpPr>
          <p:cNvPr id="19" name="bg object 19"/>
          <p:cNvSpPr/>
          <p:nvPr/>
        </p:nvSpPr>
        <p:spPr>
          <a:xfrm>
            <a:off x="0" y="4596309"/>
            <a:ext cx="9144000" cy="0"/>
          </a:xfrm>
          <a:custGeom>
            <a:avLst/>
            <a:gdLst/>
            <a:ahLst/>
            <a:cxnLst/>
            <a:rect l="l" t="t" r="r" b="b"/>
            <a:pathLst>
              <a:path w="9144000">
                <a:moveTo>
                  <a:pt x="0" y="0"/>
                </a:moveTo>
                <a:lnTo>
                  <a:pt x="9143999" y="0"/>
                </a:lnTo>
              </a:path>
            </a:pathLst>
          </a:custGeom>
          <a:ln w="12699">
            <a:solidFill>
              <a:srgbClr val="000001"/>
            </a:solidFill>
          </a:ln>
        </p:spPr>
        <p:txBody>
          <a:bodyPr wrap="square" lIns="0" tIns="0" rIns="0" bIns="0" rtlCol="0"/>
          <a:lstStyle/>
          <a:p>
            <a:endParaRPr/>
          </a:p>
        </p:txBody>
      </p:sp>
      <p:sp>
        <p:nvSpPr>
          <p:cNvPr id="20" name="bg object 20"/>
          <p:cNvSpPr/>
          <p:nvPr/>
        </p:nvSpPr>
        <p:spPr>
          <a:xfrm>
            <a:off x="1090422" y="1385316"/>
            <a:ext cx="7205980" cy="0"/>
          </a:xfrm>
          <a:custGeom>
            <a:avLst/>
            <a:gdLst/>
            <a:ahLst/>
            <a:cxnLst/>
            <a:rect l="l" t="t" r="r" b="b"/>
            <a:pathLst>
              <a:path w="7205980">
                <a:moveTo>
                  <a:pt x="0" y="0"/>
                </a:moveTo>
                <a:lnTo>
                  <a:pt x="7205641" y="0"/>
                </a:lnTo>
              </a:path>
            </a:pathLst>
          </a:custGeom>
          <a:ln w="31749">
            <a:solidFill>
              <a:srgbClr val="B71E4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sp>
        <p:nvSpPr>
          <p:cNvPr id="17" name="bg object 17"/>
          <p:cNvSpPr/>
          <p:nvPr/>
        </p:nvSpPr>
        <p:spPr>
          <a:xfrm>
            <a:off x="0" y="1514606"/>
            <a:ext cx="9144000" cy="3079750"/>
          </a:xfrm>
          <a:custGeom>
            <a:avLst/>
            <a:gdLst/>
            <a:ahLst/>
            <a:cxnLst/>
            <a:rect l="l" t="t" r="r" b="b"/>
            <a:pathLst>
              <a:path w="9144000" h="3079750">
                <a:moveTo>
                  <a:pt x="9143999" y="3079455"/>
                </a:moveTo>
                <a:lnTo>
                  <a:pt x="0" y="3079455"/>
                </a:lnTo>
                <a:lnTo>
                  <a:pt x="0" y="0"/>
                </a:lnTo>
                <a:lnTo>
                  <a:pt x="9143999" y="0"/>
                </a:lnTo>
                <a:lnTo>
                  <a:pt x="9143999" y="3079455"/>
                </a:lnTo>
                <a:close/>
              </a:path>
            </a:pathLst>
          </a:custGeom>
        </p:spPr>
        <p:txBody>
          <a:bodyPr wrap="square" lIns="0" tIns="0" rIns="0" bIns="0" rtlCol="0"/>
          <a:lstStyle/>
          <a:p>
            <a:endParaRPr/>
          </a:p>
        </p:txBody>
      </p:sp>
      <p:pic>
        <p:nvPicPr>
          <p:cNvPr id="18" name="bg object 18"/>
          <p:cNvPicPr/>
          <p:nvPr/>
        </p:nvPicPr>
        <p:blipFill>
          <a:blip r:embed="rId3" cstate="print"/>
          <a:stretch>
            <a:fillRect/>
          </a:stretch>
        </p:blipFill>
        <p:spPr>
          <a:xfrm>
            <a:off x="0" y="4594859"/>
            <a:ext cx="9143999" cy="548639"/>
          </a:xfrm>
          <a:prstGeom prst="rect">
            <a:avLst/>
          </a:prstGeom>
        </p:spPr>
      </p:pic>
      <p:sp>
        <p:nvSpPr>
          <p:cNvPr id="19" name="bg object 19"/>
          <p:cNvSpPr/>
          <p:nvPr/>
        </p:nvSpPr>
        <p:spPr>
          <a:xfrm>
            <a:off x="0" y="4596309"/>
            <a:ext cx="9144000" cy="0"/>
          </a:xfrm>
          <a:custGeom>
            <a:avLst/>
            <a:gdLst/>
            <a:ahLst/>
            <a:cxnLst/>
            <a:rect l="l" t="t" r="r" b="b"/>
            <a:pathLst>
              <a:path w="9144000">
                <a:moveTo>
                  <a:pt x="0" y="0"/>
                </a:moveTo>
                <a:lnTo>
                  <a:pt x="9143999" y="0"/>
                </a:lnTo>
              </a:path>
            </a:pathLst>
          </a:custGeom>
          <a:ln w="12699">
            <a:solidFill>
              <a:srgbClr val="000001"/>
            </a:solidFill>
          </a:ln>
        </p:spPr>
        <p:txBody>
          <a:bodyPr wrap="square" lIns="0" tIns="0" rIns="0" bIns="0" rtlCol="0"/>
          <a:lstStyle/>
          <a:p>
            <a:endParaRPr/>
          </a:p>
        </p:txBody>
      </p:sp>
      <p:sp>
        <p:nvSpPr>
          <p:cNvPr id="20" name="bg object 20"/>
          <p:cNvSpPr/>
          <p:nvPr/>
        </p:nvSpPr>
        <p:spPr>
          <a:xfrm>
            <a:off x="1090422" y="1385316"/>
            <a:ext cx="7205980" cy="0"/>
          </a:xfrm>
          <a:custGeom>
            <a:avLst/>
            <a:gdLst/>
            <a:ahLst/>
            <a:cxnLst/>
            <a:rect l="l" t="t" r="r" b="b"/>
            <a:pathLst>
              <a:path w="7205980">
                <a:moveTo>
                  <a:pt x="0" y="0"/>
                </a:moveTo>
                <a:lnTo>
                  <a:pt x="7205641" y="0"/>
                </a:lnTo>
              </a:path>
            </a:pathLst>
          </a:custGeom>
          <a:ln w="31749">
            <a:solidFill>
              <a:srgbClr val="B71E4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9"/>
          </a:xfrm>
          <a:prstGeom prst="rect">
            <a:avLst/>
          </a:prstGeom>
        </p:spPr>
      </p:pic>
      <p:sp>
        <p:nvSpPr>
          <p:cNvPr id="17" name="bg object 17"/>
          <p:cNvSpPr/>
          <p:nvPr/>
        </p:nvSpPr>
        <p:spPr>
          <a:xfrm>
            <a:off x="0" y="1514606"/>
            <a:ext cx="9144000" cy="3079750"/>
          </a:xfrm>
          <a:custGeom>
            <a:avLst/>
            <a:gdLst/>
            <a:ahLst/>
            <a:cxnLst/>
            <a:rect l="l" t="t" r="r" b="b"/>
            <a:pathLst>
              <a:path w="9144000" h="3079750">
                <a:moveTo>
                  <a:pt x="9143999" y="3079455"/>
                </a:moveTo>
                <a:lnTo>
                  <a:pt x="0" y="3079455"/>
                </a:lnTo>
                <a:lnTo>
                  <a:pt x="0" y="0"/>
                </a:lnTo>
                <a:lnTo>
                  <a:pt x="9143999" y="0"/>
                </a:lnTo>
                <a:lnTo>
                  <a:pt x="9143999" y="3079455"/>
                </a:lnTo>
                <a:close/>
              </a:path>
            </a:pathLst>
          </a:custGeom>
        </p:spPr>
        <p:txBody>
          <a:bodyPr wrap="square" lIns="0" tIns="0" rIns="0" bIns="0" rtlCol="0"/>
          <a:lstStyle/>
          <a:p>
            <a:endParaRPr/>
          </a:p>
        </p:txBody>
      </p:sp>
      <p:pic>
        <p:nvPicPr>
          <p:cNvPr id="18" name="bg object 18"/>
          <p:cNvPicPr/>
          <p:nvPr/>
        </p:nvPicPr>
        <p:blipFill>
          <a:blip r:embed="rId8" cstate="print"/>
          <a:stretch>
            <a:fillRect/>
          </a:stretch>
        </p:blipFill>
        <p:spPr>
          <a:xfrm>
            <a:off x="0" y="4594859"/>
            <a:ext cx="9143999" cy="548639"/>
          </a:xfrm>
          <a:prstGeom prst="rect">
            <a:avLst/>
          </a:prstGeom>
        </p:spPr>
      </p:pic>
      <p:sp>
        <p:nvSpPr>
          <p:cNvPr id="19" name="bg object 19"/>
          <p:cNvSpPr/>
          <p:nvPr/>
        </p:nvSpPr>
        <p:spPr>
          <a:xfrm>
            <a:off x="0" y="4596309"/>
            <a:ext cx="9144000" cy="0"/>
          </a:xfrm>
          <a:custGeom>
            <a:avLst/>
            <a:gdLst/>
            <a:ahLst/>
            <a:cxnLst/>
            <a:rect l="l" t="t" r="r" b="b"/>
            <a:pathLst>
              <a:path w="9144000">
                <a:moveTo>
                  <a:pt x="0" y="0"/>
                </a:moveTo>
                <a:lnTo>
                  <a:pt x="9143999" y="0"/>
                </a:lnTo>
              </a:path>
            </a:pathLst>
          </a:custGeom>
          <a:ln w="12699">
            <a:solidFill>
              <a:srgbClr val="000001"/>
            </a:solidFill>
          </a:ln>
        </p:spPr>
        <p:txBody>
          <a:bodyPr wrap="square" lIns="0" tIns="0" rIns="0" bIns="0" rtlCol="0"/>
          <a:lstStyle/>
          <a:p>
            <a:endParaRPr/>
          </a:p>
        </p:txBody>
      </p:sp>
      <p:sp>
        <p:nvSpPr>
          <p:cNvPr id="2" name="Holder 2"/>
          <p:cNvSpPr>
            <a:spLocks noGrp="1"/>
          </p:cNvSpPr>
          <p:nvPr>
            <p:ph type="title"/>
          </p:nvPr>
        </p:nvSpPr>
        <p:spPr>
          <a:xfrm>
            <a:off x="1102084" y="270582"/>
            <a:ext cx="6939830" cy="345440"/>
          </a:xfrm>
          <a:prstGeom prst="rect">
            <a:avLst/>
          </a:prstGeom>
        </p:spPr>
        <p:txBody>
          <a:bodyPr wrap="square" lIns="0" tIns="0" rIns="0" bIns="0">
            <a:spAutoFit/>
          </a:bodyPr>
          <a:lstStyle>
            <a:lvl1pPr>
              <a:defRPr sz="2100" b="1" i="0">
                <a:solidFill>
                  <a:schemeClr val="tx1"/>
                </a:solidFill>
                <a:latin typeface="Calibri"/>
                <a:cs typeface="Calibri"/>
              </a:defRPr>
            </a:lvl1pPr>
          </a:lstStyle>
          <a:p>
            <a:endParaRPr/>
          </a:p>
        </p:txBody>
      </p:sp>
      <p:sp>
        <p:nvSpPr>
          <p:cNvPr id="3" name="Holder 3"/>
          <p:cNvSpPr>
            <a:spLocks noGrp="1"/>
          </p:cNvSpPr>
          <p:nvPr>
            <p:ph type="body" idx="1"/>
          </p:nvPr>
        </p:nvSpPr>
        <p:spPr>
          <a:xfrm>
            <a:off x="1143080" y="1519546"/>
            <a:ext cx="6857838" cy="2240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3999" cy="5143499"/>
            </a:xfrm>
            <a:prstGeom prst="rect">
              <a:avLst/>
            </a:prstGeom>
          </p:spPr>
        </p:pic>
        <p:sp>
          <p:nvSpPr>
            <p:cNvPr id="4" name="object 4"/>
            <p:cNvSpPr/>
            <p:nvPr/>
          </p:nvSpPr>
          <p:spPr>
            <a:xfrm>
              <a:off x="0" y="1514606"/>
              <a:ext cx="9144000" cy="3079750"/>
            </a:xfrm>
            <a:custGeom>
              <a:avLst/>
              <a:gdLst/>
              <a:ahLst/>
              <a:cxnLst/>
              <a:rect l="l" t="t" r="r" b="b"/>
              <a:pathLst>
                <a:path w="9144000" h="3079750">
                  <a:moveTo>
                    <a:pt x="9143999" y="3079455"/>
                  </a:moveTo>
                  <a:lnTo>
                    <a:pt x="0" y="3079455"/>
                  </a:lnTo>
                  <a:lnTo>
                    <a:pt x="0" y="0"/>
                  </a:lnTo>
                  <a:lnTo>
                    <a:pt x="9143999" y="0"/>
                  </a:lnTo>
                  <a:lnTo>
                    <a:pt x="9143999" y="3079455"/>
                  </a:lnTo>
                  <a:close/>
                </a:path>
              </a:pathLst>
            </a:custGeom>
          </p:spPr>
          <p:txBody>
            <a:bodyPr wrap="square" lIns="0" tIns="0" rIns="0" bIns="0" rtlCol="0"/>
            <a:lstStyle/>
            <a:p>
              <a:endParaRPr/>
            </a:p>
          </p:txBody>
        </p:sp>
        <p:pic>
          <p:nvPicPr>
            <p:cNvPr id="5" name="object 5"/>
            <p:cNvPicPr/>
            <p:nvPr/>
          </p:nvPicPr>
          <p:blipFill>
            <a:blip r:embed="rId3" cstate="print"/>
            <a:stretch>
              <a:fillRect/>
            </a:stretch>
          </p:blipFill>
          <p:spPr>
            <a:xfrm>
              <a:off x="0" y="4594859"/>
              <a:ext cx="9143999" cy="548639"/>
            </a:xfrm>
            <a:prstGeom prst="rect">
              <a:avLst/>
            </a:prstGeom>
          </p:spPr>
        </p:pic>
        <p:sp>
          <p:nvSpPr>
            <p:cNvPr id="6" name="object 6"/>
            <p:cNvSpPr/>
            <p:nvPr/>
          </p:nvSpPr>
          <p:spPr>
            <a:xfrm>
              <a:off x="0" y="4596309"/>
              <a:ext cx="9144000" cy="0"/>
            </a:xfrm>
            <a:custGeom>
              <a:avLst/>
              <a:gdLst/>
              <a:ahLst/>
              <a:cxnLst/>
              <a:rect l="l" t="t" r="r" b="b"/>
              <a:pathLst>
                <a:path w="9144000">
                  <a:moveTo>
                    <a:pt x="0" y="0"/>
                  </a:moveTo>
                  <a:lnTo>
                    <a:pt x="9143999" y="0"/>
                  </a:lnTo>
                </a:path>
              </a:pathLst>
            </a:custGeom>
            <a:ln w="12699">
              <a:solidFill>
                <a:srgbClr val="000001"/>
              </a:solidFill>
            </a:ln>
          </p:spPr>
          <p:txBody>
            <a:bodyPr wrap="square" lIns="0" tIns="0" rIns="0" bIns="0" rtlCol="0"/>
            <a:lstStyle/>
            <a:p>
              <a:endParaRPr/>
            </a:p>
          </p:txBody>
        </p:sp>
      </p:grpSp>
      <p:sp>
        <p:nvSpPr>
          <p:cNvPr id="7" name="object 7"/>
          <p:cNvSpPr/>
          <p:nvPr/>
        </p:nvSpPr>
        <p:spPr>
          <a:xfrm>
            <a:off x="1813335" y="2646406"/>
            <a:ext cx="6478270" cy="0"/>
          </a:xfrm>
          <a:custGeom>
            <a:avLst/>
            <a:gdLst/>
            <a:ahLst/>
            <a:cxnLst/>
            <a:rect l="l" t="t" r="r" b="b"/>
            <a:pathLst>
              <a:path w="6478270">
                <a:moveTo>
                  <a:pt x="0" y="0"/>
                </a:moveTo>
                <a:lnTo>
                  <a:pt x="6477803" y="0"/>
                </a:lnTo>
              </a:path>
            </a:pathLst>
          </a:custGeom>
          <a:ln w="31749">
            <a:solidFill>
              <a:srgbClr val="B71E42"/>
            </a:solidFill>
          </a:ln>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315085">
              <a:lnSpc>
                <a:spcPct val="100000"/>
              </a:lnSpc>
              <a:spcBef>
                <a:spcPts val="100"/>
              </a:spcBef>
            </a:pPr>
            <a:r>
              <a:rPr spc="-5" dirty="0"/>
              <a:t>SHRI</a:t>
            </a:r>
            <a:r>
              <a:rPr spc="-20" dirty="0"/>
              <a:t> </a:t>
            </a:r>
            <a:r>
              <a:rPr spc="-5" dirty="0"/>
              <a:t>VISHNU</a:t>
            </a:r>
            <a:r>
              <a:rPr spc="-20" dirty="0"/>
              <a:t> </a:t>
            </a:r>
            <a:r>
              <a:rPr spc="-5" dirty="0"/>
              <a:t>ENGINEERING</a:t>
            </a:r>
            <a:r>
              <a:rPr spc="-20" dirty="0"/>
              <a:t> </a:t>
            </a:r>
            <a:r>
              <a:rPr spc="-10" dirty="0"/>
              <a:t>COLLEGE</a:t>
            </a:r>
            <a:r>
              <a:rPr spc="-20" dirty="0"/>
              <a:t> </a:t>
            </a:r>
            <a:r>
              <a:rPr spc="-10" dirty="0"/>
              <a:t>FOR</a:t>
            </a:r>
            <a:r>
              <a:rPr spc="-20" dirty="0"/>
              <a:t> </a:t>
            </a:r>
            <a:r>
              <a:rPr spc="-10" dirty="0"/>
              <a:t>WOMEN</a:t>
            </a:r>
          </a:p>
        </p:txBody>
      </p:sp>
      <p:sp>
        <p:nvSpPr>
          <p:cNvPr id="9" name="object 9"/>
          <p:cNvSpPr txBox="1"/>
          <p:nvPr/>
        </p:nvSpPr>
        <p:spPr>
          <a:xfrm>
            <a:off x="2697302" y="750642"/>
            <a:ext cx="5224145" cy="915669"/>
          </a:xfrm>
          <a:prstGeom prst="rect">
            <a:avLst/>
          </a:prstGeom>
        </p:spPr>
        <p:txBody>
          <a:bodyPr vert="horz" wrap="square" lIns="0" tIns="12700" rIns="0" bIns="0" rtlCol="0">
            <a:spAutoFit/>
          </a:bodyPr>
          <a:lstStyle/>
          <a:p>
            <a:pPr marR="157480" algn="ctr">
              <a:lnSpc>
                <a:spcPct val="100000"/>
              </a:lnSpc>
              <a:spcBef>
                <a:spcPts val="100"/>
              </a:spcBef>
            </a:pPr>
            <a:r>
              <a:rPr sz="2100" b="1" spc="-10" dirty="0">
                <a:latin typeface="Calibri"/>
                <a:cs typeface="Calibri"/>
              </a:rPr>
              <a:t>(Autonomous)</a:t>
            </a:r>
            <a:endParaRPr sz="2100">
              <a:latin typeface="Calibri"/>
              <a:cs typeface="Calibri"/>
            </a:endParaRPr>
          </a:p>
          <a:p>
            <a:pPr>
              <a:lnSpc>
                <a:spcPct val="100000"/>
              </a:lnSpc>
              <a:spcBef>
                <a:spcPts val="5"/>
              </a:spcBef>
            </a:pPr>
            <a:endParaRPr sz="1900">
              <a:latin typeface="Calibri"/>
              <a:cs typeface="Calibri"/>
            </a:endParaRPr>
          </a:p>
          <a:p>
            <a:pPr marL="12700">
              <a:lnSpc>
                <a:spcPct val="100000"/>
              </a:lnSpc>
            </a:pPr>
            <a:r>
              <a:rPr sz="1800" b="1" spc="-20" dirty="0">
                <a:latin typeface="Calibri"/>
                <a:cs typeface="Calibri"/>
              </a:rPr>
              <a:t>DEPARTMENT</a:t>
            </a:r>
            <a:r>
              <a:rPr sz="1800" b="1" spc="-15" dirty="0">
                <a:latin typeface="Calibri"/>
                <a:cs typeface="Calibri"/>
              </a:rPr>
              <a:t> </a:t>
            </a:r>
            <a:r>
              <a:rPr sz="1800" b="1" spc="-5" dirty="0">
                <a:latin typeface="Calibri"/>
                <a:cs typeface="Calibri"/>
              </a:rPr>
              <a:t>OF</a:t>
            </a:r>
            <a:r>
              <a:rPr sz="1800" b="1" spc="-10" dirty="0">
                <a:latin typeface="Calibri"/>
                <a:cs typeface="Calibri"/>
              </a:rPr>
              <a:t> COMPUTER </a:t>
            </a:r>
            <a:r>
              <a:rPr sz="1800" b="1" spc="-5" dirty="0">
                <a:latin typeface="Calibri"/>
                <a:cs typeface="Calibri"/>
              </a:rPr>
              <a:t>SCIENCE</a:t>
            </a:r>
            <a:r>
              <a:rPr sz="1800" b="1" spc="-10" dirty="0">
                <a:latin typeface="Calibri"/>
                <a:cs typeface="Calibri"/>
              </a:rPr>
              <a:t> </a:t>
            </a:r>
            <a:r>
              <a:rPr sz="1800" b="1" dirty="0">
                <a:latin typeface="Calibri"/>
                <a:cs typeface="Calibri"/>
              </a:rPr>
              <a:t>&amp;</a:t>
            </a:r>
            <a:r>
              <a:rPr sz="1800" b="1" spc="-15" dirty="0">
                <a:latin typeface="Calibri"/>
                <a:cs typeface="Calibri"/>
              </a:rPr>
              <a:t> </a:t>
            </a:r>
            <a:r>
              <a:rPr sz="1800" b="1" spc="-5" dirty="0">
                <a:latin typeface="Calibri"/>
                <a:cs typeface="Calibri"/>
              </a:rPr>
              <a:t>ENGINEERING</a:t>
            </a:r>
            <a:endParaRPr sz="1800">
              <a:latin typeface="Calibri"/>
              <a:cs typeface="Calibri"/>
            </a:endParaRPr>
          </a:p>
        </p:txBody>
      </p:sp>
      <p:pic>
        <p:nvPicPr>
          <p:cNvPr id="10" name="object 10"/>
          <p:cNvPicPr/>
          <p:nvPr/>
        </p:nvPicPr>
        <p:blipFill>
          <a:blip r:embed="rId4" cstate="print"/>
          <a:stretch>
            <a:fillRect/>
          </a:stretch>
        </p:blipFill>
        <p:spPr>
          <a:xfrm>
            <a:off x="957669" y="579744"/>
            <a:ext cx="982101" cy="1004753"/>
          </a:xfrm>
          <a:prstGeom prst="rect">
            <a:avLst/>
          </a:prstGeom>
        </p:spPr>
      </p:pic>
      <p:sp>
        <p:nvSpPr>
          <p:cNvPr id="11" name="object 11"/>
          <p:cNvSpPr/>
          <p:nvPr/>
        </p:nvSpPr>
        <p:spPr>
          <a:xfrm>
            <a:off x="3290864" y="2162798"/>
            <a:ext cx="3850640" cy="20955"/>
          </a:xfrm>
          <a:custGeom>
            <a:avLst/>
            <a:gdLst/>
            <a:ahLst/>
            <a:cxnLst/>
            <a:rect l="l" t="t" r="r" b="b"/>
            <a:pathLst>
              <a:path w="3850640" h="20955">
                <a:moveTo>
                  <a:pt x="3850146" y="20574"/>
                </a:moveTo>
                <a:lnTo>
                  <a:pt x="0" y="20574"/>
                </a:lnTo>
                <a:lnTo>
                  <a:pt x="0" y="0"/>
                </a:lnTo>
                <a:lnTo>
                  <a:pt x="3850146" y="0"/>
                </a:lnTo>
                <a:lnTo>
                  <a:pt x="3850146" y="20574"/>
                </a:lnTo>
                <a:close/>
              </a:path>
            </a:pathLst>
          </a:custGeom>
          <a:solidFill>
            <a:srgbClr val="000000"/>
          </a:solidFill>
        </p:spPr>
        <p:txBody>
          <a:bodyPr wrap="square" lIns="0" tIns="0" rIns="0" bIns="0" rtlCol="0" anchor="t"/>
          <a:lstStyle/>
          <a:p>
            <a:r>
              <a:rPr lang="en-GB" b="1" dirty="0"/>
              <a:t> Batch - B05</a:t>
            </a:r>
            <a:endParaRPr lang="en-US" b="1" dirty="0">
              <a:ea typeface="+mn-lt"/>
              <a:cs typeface="+mn-lt"/>
            </a:endParaRPr>
          </a:p>
        </p:txBody>
      </p:sp>
      <p:sp>
        <p:nvSpPr>
          <p:cNvPr id="13" name="TextBox 12">
            <a:extLst>
              <a:ext uri="{FF2B5EF4-FFF2-40B4-BE49-F238E27FC236}">
                <a16:creationId xmlns:a16="http://schemas.microsoft.com/office/drawing/2014/main" id="{0FD00ECA-D9F9-394F-693F-3097A815C52B}"/>
              </a:ext>
            </a:extLst>
          </p:cNvPr>
          <p:cNvSpPr txBox="1"/>
          <p:nvPr/>
        </p:nvSpPr>
        <p:spPr>
          <a:xfrm>
            <a:off x="3237510" y="1845870"/>
            <a:ext cx="41459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Title : Brain Tumour Detection using CNN</a:t>
            </a:r>
            <a:endParaRPr lang="en-US" b="1">
              <a:ea typeface="+mn-lt"/>
              <a:cs typeface="+mn-lt"/>
            </a:endParaRPr>
          </a:p>
        </p:txBody>
      </p:sp>
      <p:sp>
        <p:nvSpPr>
          <p:cNvPr id="15" name="TextBox 14">
            <a:extLst>
              <a:ext uri="{FF2B5EF4-FFF2-40B4-BE49-F238E27FC236}">
                <a16:creationId xmlns:a16="http://schemas.microsoft.com/office/drawing/2014/main" id="{9ACCA2A6-E198-63B5-AB92-E93F0A9E3FAF}"/>
              </a:ext>
            </a:extLst>
          </p:cNvPr>
          <p:cNvSpPr txBox="1"/>
          <p:nvPr/>
        </p:nvSpPr>
        <p:spPr>
          <a:xfrm>
            <a:off x="6185930" y="285712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Team members</a:t>
            </a:r>
            <a:endParaRPr lang="en-US" b="1" dirty="0"/>
          </a:p>
        </p:txBody>
      </p:sp>
      <p:sp>
        <p:nvSpPr>
          <p:cNvPr id="16" name="TextBox 15">
            <a:extLst>
              <a:ext uri="{FF2B5EF4-FFF2-40B4-BE49-F238E27FC236}">
                <a16:creationId xmlns:a16="http://schemas.microsoft.com/office/drawing/2014/main" id="{46D0D443-D2CD-2989-3D3A-85C976A332EA}"/>
              </a:ext>
            </a:extLst>
          </p:cNvPr>
          <p:cNvSpPr txBox="1"/>
          <p:nvPr/>
        </p:nvSpPr>
        <p:spPr>
          <a:xfrm>
            <a:off x="1827315" y="293691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b="1" dirty="0">
                <a:cs typeface="Segoe UI"/>
              </a:rPr>
              <a:t>Under the guidance of:</a:t>
            </a:r>
            <a:r>
              <a:rPr lang="en-US" b="1" dirty="0">
                <a:cs typeface="Segoe UI"/>
              </a:rPr>
              <a:t>​</a:t>
            </a:r>
          </a:p>
          <a:p>
            <a:pPr algn="ctr"/>
            <a:endParaRPr lang="en-US" dirty="0">
              <a:cs typeface="Segoe UI"/>
            </a:endParaRPr>
          </a:p>
          <a:p>
            <a:pPr algn="ctr"/>
            <a:r>
              <a:rPr lang="en-IN" dirty="0" err="1">
                <a:cs typeface="Segoe UI"/>
              </a:rPr>
              <a:t>Mrs.G.R.L.M.Tayaru</a:t>
            </a:r>
            <a:r>
              <a:rPr lang="en-IN" dirty="0">
                <a:cs typeface="Segoe UI"/>
              </a:rPr>
              <a:t>​</a:t>
            </a:r>
          </a:p>
        </p:txBody>
      </p:sp>
      <p:sp>
        <p:nvSpPr>
          <p:cNvPr id="17" name="TextBox 16">
            <a:extLst>
              <a:ext uri="{FF2B5EF4-FFF2-40B4-BE49-F238E27FC236}">
                <a16:creationId xmlns:a16="http://schemas.microsoft.com/office/drawing/2014/main" id="{EBE352F2-CB93-3DAF-1452-F75F848537F7}"/>
              </a:ext>
            </a:extLst>
          </p:cNvPr>
          <p:cNvSpPr txBox="1"/>
          <p:nvPr/>
        </p:nvSpPr>
        <p:spPr>
          <a:xfrm>
            <a:off x="5686796" y="3226377"/>
            <a:ext cx="562296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400" dirty="0">
                <a:cs typeface="Segoe UI"/>
              </a:rPr>
              <a:t>1.K.Arthi(19B01A0574)​</a:t>
            </a:r>
            <a:endParaRPr lang="en-US" sz="1400">
              <a:cs typeface="Calibri"/>
            </a:endParaRPr>
          </a:p>
          <a:p>
            <a:r>
              <a:rPr lang="en-IN" sz="1400" dirty="0">
                <a:cs typeface="Segoe UI"/>
              </a:rPr>
              <a:t>2.K.Lovely </a:t>
            </a:r>
            <a:r>
              <a:rPr lang="en-IN" sz="1400" dirty="0" err="1">
                <a:cs typeface="Segoe UI"/>
              </a:rPr>
              <a:t>Srenika</a:t>
            </a:r>
            <a:r>
              <a:rPr lang="en-IN" sz="1400" dirty="0">
                <a:cs typeface="Segoe UI"/>
              </a:rPr>
              <a:t>(19B01A0583)</a:t>
            </a:r>
            <a:r>
              <a:rPr lang="en-US" sz="1400" dirty="0">
                <a:cs typeface="Segoe UI"/>
              </a:rPr>
              <a:t>​</a:t>
            </a:r>
          </a:p>
          <a:p>
            <a:r>
              <a:rPr lang="en-IN" sz="1400" dirty="0">
                <a:cs typeface="Segoe UI"/>
              </a:rPr>
              <a:t>3.M.Bhavana Swetha(19B01A0591)</a:t>
            </a:r>
            <a:r>
              <a:rPr lang="en-US" sz="1400" dirty="0">
                <a:cs typeface="Segoe UI"/>
              </a:rPr>
              <a:t>​</a:t>
            </a:r>
          </a:p>
          <a:p>
            <a:r>
              <a:rPr lang="en-IN" sz="1400" dirty="0">
                <a:cs typeface="Segoe UI"/>
              </a:rPr>
              <a:t>4.P.S.S.L.Srihitha(19B01A0599)</a:t>
            </a:r>
            <a:r>
              <a:rPr lang="en-US" sz="1400" dirty="0">
                <a:cs typeface="Segoe UI"/>
              </a:rPr>
              <a:t>​</a:t>
            </a:r>
          </a:p>
          <a:p>
            <a:r>
              <a:rPr lang="en-IN" sz="1400" dirty="0">
                <a:cs typeface="Segoe UI"/>
              </a:rPr>
              <a:t>5.N.L.S.Akhila(19B01A05C6)</a:t>
            </a:r>
            <a:r>
              <a:rPr lang="en-US" sz="1400" dirty="0">
                <a:cs typeface="Segoe UI"/>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4357"/>
            <a:ext cx="5455920" cy="421640"/>
          </a:xfrm>
          <a:prstGeom prst="rect">
            <a:avLst/>
          </a:prstGeom>
        </p:spPr>
        <p:txBody>
          <a:bodyPr vert="horz" wrap="square" lIns="0" tIns="12700" rIns="0" bIns="0" rtlCol="0">
            <a:spAutoFit/>
          </a:bodyPr>
          <a:lstStyle/>
          <a:p>
            <a:pPr marL="12700">
              <a:lnSpc>
                <a:spcPct val="100000"/>
              </a:lnSpc>
              <a:spcBef>
                <a:spcPts val="100"/>
              </a:spcBef>
            </a:pPr>
            <a:r>
              <a:rPr sz="2600" spc="-10" dirty="0"/>
              <a:t>STEPS</a:t>
            </a:r>
            <a:r>
              <a:rPr sz="2600" spc="-20" dirty="0"/>
              <a:t> </a:t>
            </a:r>
            <a:r>
              <a:rPr sz="2600" spc="-40" dirty="0"/>
              <a:t>INVOLVED</a:t>
            </a:r>
            <a:r>
              <a:rPr sz="2600" spc="-20" dirty="0"/>
              <a:t> </a:t>
            </a:r>
            <a:r>
              <a:rPr sz="2600" spc="-10" dirty="0"/>
              <a:t>FOR</a:t>
            </a:r>
            <a:r>
              <a:rPr sz="2600" spc="-15" dirty="0"/>
              <a:t> </a:t>
            </a:r>
            <a:r>
              <a:rPr sz="2600" spc="-5" dirty="0"/>
              <a:t>BUILDING</a:t>
            </a:r>
            <a:r>
              <a:rPr sz="2600" spc="-20" dirty="0"/>
              <a:t> </a:t>
            </a:r>
            <a:r>
              <a:rPr sz="2600" spc="-5" dirty="0"/>
              <a:t>MODEL</a:t>
            </a:r>
            <a:endParaRPr sz="2600"/>
          </a:p>
        </p:txBody>
      </p:sp>
      <p:sp>
        <p:nvSpPr>
          <p:cNvPr id="3" name="object 3"/>
          <p:cNvSpPr txBox="1"/>
          <p:nvPr/>
        </p:nvSpPr>
        <p:spPr>
          <a:xfrm>
            <a:off x="1143080" y="1519546"/>
            <a:ext cx="3893820" cy="2240280"/>
          </a:xfrm>
          <a:prstGeom prst="rect">
            <a:avLst/>
          </a:prstGeom>
        </p:spPr>
        <p:txBody>
          <a:bodyPr vert="horz" wrap="square" lIns="0" tIns="12700" rIns="0" bIns="0" rtlCol="0">
            <a:spAutoFit/>
          </a:bodyPr>
          <a:lstStyle/>
          <a:p>
            <a:pPr marL="189865" indent="-177800">
              <a:lnSpc>
                <a:spcPct val="100000"/>
              </a:lnSpc>
              <a:spcBef>
                <a:spcPts val="100"/>
              </a:spcBef>
              <a:buClr>
                <a:srgbClr val="B71E42"/>
              </a:buClr>
              <a:buChar char="•"/>
              <a:tabLst>
                <a:tab pos="190500" algn="l"/>
              </a:tabLst>
            </a:pPr>
            <a:r>
              <a:rPr sz="1600" spc="-10" dirty="0">
                <a:solidFill>
                  <a:srgbClr val="222222"/>
                </a:solidFill>
                <a:latin typeface="Calibri"/>
                <a:cs typeface="Calibri"/>
              </a:rPr>
              <a:t>Step</a:t>
            </a:r>
            <a:r>
              <a:rPr sz="1600" spc="-15" dirty="0">
                <a:solidFill>
                  <a:srgbClr val="222222"/>
                </a:solidFill>
                <a:latin typeface="Calibri"/>
                <a:cs typeface="Calibri"/>
              </a:rPr>
              <a:t> </a:t>
            </a:r>
            <a:r>
              <a:rPr sz="1600" dirty="0">
                <a:solidFill>
                  <a:srgbClr val="222222"/>
                </a:solidFill>
                <a:latin typeface="Calibri"/>
                <a:cs typeface="Calibri"/>
              </a:rPr>
              <a:t>1</a:t>
            </a:r>
            <a:r>
              <a:rPr sz="1600" spc="-10" dirty="0">
                <a:solidFill>
                  <a:srgbClr val="222222"/>
                </a:solidFill>
                <a:latin typeface="Calibri"/>
                <a:cs typeface="Calibri"/>
              </a:rPr>
              <a:t> </a:t>
            </a:r>
            <a:r>
              <a:rPr sz="1600" dirty="0">
                <a:solidFill>
                  <a:srgbClr val="222222"/>
                </a:solidFill>
                <a:latin typeface="Calibri"/>
                <a:cs typeface="Calibri"/>
              </a:rPr>
              <a:t>–</a:t>
            </a:r>
            <a:r>
              <a:rPr sz="1600" spc="-15" dirty="0">
                <a:solidFill>
                  <a:srgbClr val="222222"/>
                </a:solidFill>
                <a:latin typeface="Calibri"/>
                <a:cs typeface="Calibri"/>
              </a:rPr>
              <a:t> </a:t>
            </a:r>
            <a:r>
              <a:rPr sz="1600" spc="-5" dirty="0">
                <a:solidFill>
                  <a:srgbClr val="222222"/>
                </a:solidFill>
                <a:latin typeface="Calibri"/>
                <a:cs typeface="Calibri"/>
              </a:rPr>
              <a:t>Import</a:t>
            </a:r>
            <a:r>
              <a:rPr sz="1600" spc="-10" dirty="0">
                <a:solidFill>
                  <a:srgbClr val="222222"/>
                </a:solidFill>
                <a:latin typeface="Calibri"/>
                <a:cs typeface="Calibri"/>
              </a:rPr>
              <a:t> Required libraries</a:t>
            </a:r>
            <a:endParaRPr sz="1600">
              <a:latin typeface="Calibri"/>
              <a:cs typeface="Calibri"/>
            </a:endParaRPr>
          </a:p>
          <a:p>
            <a:pPr marL="189865" indent="-177800">
              <a:lnSpc>
                <a:spcPct val="100000"/>
              </a:lnSpc>
              <a:spcBef>
                <a:spcPts val="1185"/>
              </a:spcBef>
              <a:buClr>
                <a:srgbClr val="B71E42"/>
              </a:buClr>
              <a:buChar char="•"/>
              <a:tabLst>
                <a:tab pos="190500" algn="l"/>
              </a:tabLst>
            </a:pPr>
            <a:r>
              <a:rPr sz="1600" spc="-10" dirty="0">
                <a:solidFill>
                  <a:srgbClr val="222222"/>
                </a:solidFill>
                <a:latin typeface="Calibri"/>
                <a:cs typeface="Calibri"/>
              </a:rPr>
              <a:t>Step</a:t>
            </a:r>
            <a:r>
              <a:rPr sz="1600" spc="-25" dirty="0">
                <a:solidFill>
                  <a:srgbClr val="222222"/>
                </a:solidFill>
                <a:latin typeface="Calibri"/>
                <a:cs typeface="Calibri"/>
              </a:rPr>
              <a:t> </a:t>
            </a:r>
            <a:r>
              <a:rPr sz="1600" dirty="0">
                <a:solidFill>
                  <a:srgbClr val="222222"/>
                </a:solidFill>
                <a:latin typeface="Calibri"/>
                <a:cs typeface="Calibri"/>
              </a:rPr>
              <a:t>2</a:t>
            </a:r>
            <a:r>
              <a:rPr sz="1600" spc="-20" dirty="0">
                <a:solidFill>
                  <a:srgbClr val="222222"/>
                </a:solidFill>
                <a:latin typeface="Calibri"/>
                <a:cs typeface="Calibri"/>
              </a:rPr>
              <a:t> </a:t>
            </a:r>
            <a:r>
              <a:rPr sz="1600" dirty="0">
                <a:solidFill>
                  <a:srgbClr val="222222"/>
                </a:solidFill>
                <a:latin typeface="Calibri"/>
                <a:cs typeface="Calibri"/>
              </a:rPr>
              <a:t>–</a:t>
            </a:r>
            <a:r>
              <a:rPr sz="1600" spc="-20" dirty="0">
                <a:solidFill>
                  <a:srgbClr val="222222"/>
                </a:solidFill>
                <a:latin typeface="Calibri"/>
                <a:cs typeface="Calibri"/>
              </a:rPr>
              <a:t> </a:t>
            </a:r>
            <a:r>
              <a:rPr sz="1600" spc="-5" dirty="0">
                <a:solidFill>
                  <a:srgbClr val="222222"/>
                </a:solidFill>
                <a:latin typeface="Calibri"/>
                <a:cs typeface="Calibri"/>
              </a:rPr>
              <a:t>Initializing</a:t>
            </a:r>
            <a:r>
              <a:rPr sz="1600" spc="-20" dirty="0">
                <a:solidFill>
                  <a:srgbClr val="222222"/>
                </a:solidFill>
                <a:latin typeface="Calibri"/>
                <a:cs typeface="Calibri"/>
              </a:rPr>
              <a:t> </a:t>
            </a:r>
            <a:r>
              <a:rPr sz="1600" spc="-5" dirty="0">
                <a:solidFill>
                  <a:srgbClr val="222222"/>
                </a:solidFill>
                <a:latin typeface="Calibri"/>
                <a:cs typeface="Calibri"/>
              </a:rPr>
              <a:t>CNN</a:t>
            </a:r>
            <a:endParaRPr sz="1600">
              <a:latin typeface="Calibri"/>
              <a:cs typeface="Calibri"/>
            </a:endParaRPr>
          </a:p>
          <a:p>
            <a:pPr marL="189865" indent="-177800">
              <a:lnSpc>
                <a:spcPct val="100000"/>
              </a:lnSpc>
              <a:spcBef>
                <a:spcPts val="1180"/>
              </a:spcBef>
              <a:buClr>
                <a:srgbClr val="B71E42"/>
              </a:buClr>
              <a:buChar char="•"/>
              <a:tabLst>
                <a:tab pos="190500" algn="l"/>
              </a:tabLst>
            </a:pPr>
            <a:r>
              <a:rPr sz="1600" spc="-10" dirty="0">
                <a:solidFill>
                  <a:srgbClr val="222222"/>
                </a:solidFill>
                <a:latin typeface="Calibri"/>
                <a:cs typeface="Calibri"/>
              </a:rPr>
              <a:t>Step</a:t>
            </a:r>
            <a:r>
              <a:rPr sz="1600" spc="-20" dirty="0">
                <a:solidFill>
                  <a:srgbClr val="222222"/>
                </a:solidFill>
                <a:latin typeface="Calibri"/>
                <a:cs typeface="Calibri"/>
              </a:rPr>
              <a:t> </a:t>
            </a:r>
            <a:r>
              <a:rPr sz="1600" dirty="0">
                <a:solidFill>
                  <a:srgbClr val="222222"/>
                </a:solidFill>
                <a:latin typeface="Calibri"/>
                <a:cs typeface="Calibri"/>
              </a:rPr>
              <a:t>3</a:t>
            </a:r>
            <a:r>
              <a:rPr sz="1600" spc="-20" dirty="0">
                <a:solidFill>
                  <a:srgbClr val="222222"/>
                </a:solidFill>
                <a:latin typeface="Calibri"/>
                <a:cs typeface="Calibri"/>
              </a:rPr>
              <a:t> </a:t>
            </a:r>
            <a:r>
              <a:rPr sz="1600" dirty="0">
                <a:solidFill>
                  <a:srgbClr val="222222"/>
                </a:solidFill>
                <a:latin typeface="Calibri"/>
                <a:cs typeface="Calibri"/>
              </a:rPr>
              <a:t>–</a:t>
            </a:r>
            <a:r>
              <a:rPr sz="1600" spc="-20" dirty="0">
                <a:solidFill>
                  <a:srgbClr val="222222"/>
                </a:solidFill>
                <a:latin typeface="Calibri"/>
                <a:cs typeface="Calibri"/>
              </a:rPr>
              <a:t> </a:t>
            </a:r>
            <a:r>
              <a:rPr sz="1600" spc="-10" dirty="0">
                <a:solidFill>
                  <a:srgbClr val="222222"/>
                </a:solidFill>
                <a:latin typeface="Calibri"/>
                <a:cs typeface="Calibri"/>
              </a:rPr>
              <a:t>Pooling</a:t>
            </a:r>
            <a:r>
              <a:rPr sz="1600" spc="-15" dirty="0">
                <a:solidFill>
                  <a:srgbClr val="222222"/>
                </a:solidFill>
                <a:latin typeface="Calibri"/>
                <a:cs typeface="Calibri"/>
              </a:rPr>
              <a:t> </a:t>
            </a:r>
            <a:r>
              <a:rPr sz="1600" spc="-10" dirty="0">
                <a:solidFill>
                  <a:srgbClr val="222222"/>
                </a:solidFill>
                <a:latin typeface="Calibri"/>
                <a:cs typeface="Calibri"/>
              </a:rPr>
              <a:t>operation</a:t>
            </a:r>
            <a:endParaRPr sz="1600">
              <a:latin typeface="Calibri"/>
              <a:cs typeface="Calibri"/>
            </a:endParaRPr>
          </a:p>
          <a:p>
            <a:pPr marL="189865" indent="-177800">
              <a:lnSpc>
                <a:spcPct val="100000"/>
              </a:lnSpc>
              <a:spcBef>
                <a:spcPts val="1185"/>
              </a:spcBef>
              <a:buClr>
                <a:srgbClr val="B71E42"/>
              </a:buClr>
              <a:buChar char="•"/>
              <a:tabLst>
                <a:tab pos="190500" algn="l"/>
              </a:tabLst>
            </a:pPr>
            <a:r>
              <a:rPr sz="1600" spc="-10" dirty="0">
                <a:solidFill>
                  <a:srgbClr val="222222"/>
                </a:solidFill>
                <a:latin typeface="Calibri"/>
                <a:cs typeface="Calibri"/>
              </a:rPr>
              <a:t>Step</a:t>
            </a:r>
            <a:r>
              <a:rPr sz="1600" spc="-15" dirty="0">
                <a:solidFill>
                  <a:srgbClr val="222222"/>
                </a:solidFill>
                <a:latin typeface="Calibri"/>
                <a:cs typeface="Calibri"/>
              </a:rPr>
              <a:t> </a:t>
            </a:r>
            <a:r>
              <a:rPr sz="1600" dirty="0">
                <a:solidFill>
                  <a:srgbClr val="222222"/>
                </a:solidFill>
                <a:latin typeface="Calibri"/>
                <a:cs typeface="Calibri"/>
              </a:rPr>
              <a:t>4</a:t>
            </a:r>
            <a:r>
              <a:rPr sz="1600" spc="-10" dirty="0">
                <a:solidFill>
                  <a:srgbClr val="222222"/>
                </a:solidFill>
                <a:latin typeface="Calibri"/>
                <a:cs typeface="Calibri"/>
              </a:rPr>
              <a:t> </a:t>
            </a:r>
            <a:r>
              <a:rPr sz="1600" dirty="0">
                <a:solidFill>
                  <a:srgbClr val="222222"/>
                </a:solidFill>
                <a:latin typeface="Calibri"/>
                <a:cs typeface="Calibri"/>
              </a:rPr>
              <a:t>–</a:t>
            </a:r>
            <a:r>
              <a:rPr sz="1600" spc="-10" dirty="0">
                <a:solidFill>
                  <a:srgbClr val="222222"/>
                </a:solidFill>
                <a:latin typeface="Calibri"/>
                <a:cs typeface="Calibri"/>
              </a:rPr>
              <a:t> </a:t>
            </a:r>
            <a:r>
              <a:rPr sz="1600" spc="-5" dirty="0">
                <a:solidFill>
                  <a:srgbClr val="222222"/>
                </a:solidFill>
                <a:latin typeface="Calibri"/>
                <a:cs typeface="Calibri"/>
              </a:rPr>
              <a:t>Add</a:t>
            </a:r>
            <a:r>
              <a:rPr sz="1600" spc="-10" dirty="0">
                <a:solidFill>
                  <a:srgbClr val="222222"/>
                </a:solidFill>
                <a:latin typeface="Calibri"/>
                <a:cs typeface="Calibri"/>
              </a:rPr>
              <a:t> convolutional</a:t>
            </a:r>
            <a:r>
              <a:rPr sz="1600" spc="-15" dirty="0">
                <a:solidFill>
                  <a:srgbClr val="222222"/>
                </a:solidFill>
                <a:latin typeface="Calibri"/>
                <a:cs typeface="Calibri"/>
              </a:rPr>
              <a:t> </a:t>
            </a:r>
            <a:r>
              <a:rPr sz="1600" spc="-20" dirty="0">
                <a:solidFill>
                  <a:srgbClr val="222222"/>
                </a:solidFill>
                <a:latin typeface="Calibri"/>
                <a:cs typeface="Calibri"/>
              </a:rPr>
              <a:t>layers</a:t>
            </a:r>
            <a:endParaRPr sz="1600">
              <a:latin typeface="Calibri"/>
              <a:cs typeface="Calibri"/>
            </a:endParaRPr>
          </a:p>
          <a:p>
            <a:pPr marL="189865" indent="-177800">
              <a:lnSpc>
                <a:spcPct val="100000"/>
              </a:lnSpc>
              <a:spcBef>
                <a:spcPts val="1185"/>
              </a:spcBef>
              <a:buClr>
                <a:srgbClr val="B71E42"/>
              </a:buClr>
              <a:buChar char="•"/>
              <a:tabLst>
                <a:tab pos="190500" algn="l"/>
              </a:tabLst>
            </a:pPr>
            <a:r>
              <a:rPr sz="1600" spc="-10" dirty="0">
                <a:solidFill>
                  <a:srgbClr val="222222"/>
                </a:solidFill>
                <a:latin typeface="Calibri"/>
                <a:cs typeface="Calibri"/>
              </a:rPr>
              <a:t>Step</a:t>
            </a:r>
            <a:r>
              <a:rPr sz="1600" spc="-20" dirty="0">
                <a:solidFill>
                  <a:srgbClr val="222222"/>
                </a:solidFill>
                <a:latin typeface="Calibri"/>
                <a:cs typeface="Calibri"/>
              </a:rPr>
              <a:t> </a:t>
            </a:r>
            <a:r>
              <a:rPr sz="1600" dirty="0">
                <a:solidFill>
                  <a:srgbClr val="222222"/>
                </a:solidFill>
                <a:latin typeface="Calibri"/>
                <a:cs typeface="Calibri"/>
              </a:rPr>
              <a:t>5</a:t>
            </a:r>
            <a:r>
              <a:rPr sz="1600" spc="-20" dirty="0">
                <a:solidFill>
                  <a:srgbClr val="222222"/>
                </a:solidFill>
                <a:latin typeface="Calibri"/>
                <a:cs typeface="Calibri"/>
              </a:rPr>
              <a:t> </a:t>
            </a:r>
            <a:r>
              <a:rPr sz="1600" dirty="0">
                <a:solidFill>
                  <a:srgbClr val="222222"/>
                </a:solidFill>
                <a:latin typeface="Calibri"/>
                <a:cs typeface="Calibri"/>
              </a:rPr>
              <a:t>–</a:t>
            </a:r>
            <a:r>
              <a:rPr sz="1600" spc="-20" dirty="0">
                <a:solidFill>
                  <a:srgbClr val="222222"/>
                </a:solidFill>
                <a:latin typeface="Calibri"/>
                <a:cs typeface="Calibri"/>
              </a:rPr>
              <a:t> </a:t>
            </a:r>
            <a:r>
              <a:rPr sz="1600" spc="-10" dirty="0">
                <a:solidFill>
                  <a:srgbClr val="222222"/>
                </a:solidFill>
                <a:latin typeface="Calibri"/>
                <a:cs typeface="Calibri"/>
              </a:rPr>
              <a:t>Flattening</a:t>
            </a:r>
            <a:r>
              <a:rPr sz="1600" spc="-20" dirty="0">
                <a:solidFill>
                  <a:srgbClr val="222222"/>
                </a:solidFill>
                <a:latin typeface="Calibri"/>
                <a:cs typeface="Calibri"/>
              </a:rPr>
              <a:t> </a:t>
            </a:r>
            <a:r>
              <a:rPr sz="1600" spc="-10" dirty="0">
                <a:solidFill>
                  <a:srgbClr val="222222"/>
                </a:solidFill>
                <a:latin typeface="Calibri"/>
                <a:cs typeface="Calibri"/>
              </a:rPr>
              <a:t>operation</a:t>
            </a:r>
            <a:endParaRPr sz="1600">
              <a:latin typeface="Calibri"/>
              <a:cs typeface="Calibri"/>
            </a:endParaRPr>
          </a:p>
          <a:p>
            <a:pPr marL="189865" indent="-177800">
              <a:lnSpc>
                <a:spcPct val="100000"/>
              </a:lnSpc>
              <a:spcBef>
                <a:spcPts val="1185"/>
              </a:spcBef>
              <a:buClr>
                <a:srgbClr val="B71E42"/>
              </a:buClr>
              <a:buChar char="•"/>
              <a:tabLst>
                <a:tab pos="190500" algn="l"/>
              </a:tabLst>
            </a:pPr>
            <a:r>
              <a:rPr sz="1600" spc="-10" dirty="0">
                <a:solidFill>
                  <a:srgbClr val="222222"/>
                </a:solidFill>
                <a:latin typeface="Calibri"/>
                <a:cs typeface="Calibri"/>
              </a:rPr>
              <a:t>Step </a:t>
            </a:r>
            <a:r>
              <a:rPr sz="1600" dirty="0">
                <a:solidFill>
                  <a:srgbClr val="222222"/>
                </a:solidFill>
                <a:latin typeface="Calibri"/>
                <a:cs typeface="Calibri"/>
              </a:rPr>
              <a:t>6</a:t>
            </a:r>
            <a:r>
              <a:rPr sz="1600" spc="-10" dirty="0">
                <a:solidFill>
                  <a:srgbClr val="222222"/>
                </a:solidFill>
                <a:latin typeface="Calibri"/>
                <a:cs typeface="Calibri"/>
              </a:rPr>
              <a:t> </a:t>
            </a:r>
            <a:r>
              <a:rPr sz="1600" dirty="0">
                <a:solidFill>
                  <a:srgbClr val="222222"/>
                </a:solidFill>
                <a:latin typeface="Calibri"/>
                <a:cs typeface="Calibri"/>
              </a:rPr>
              <a:t>–</a:t>
            </a:r>
            <a:r>
              <a:rPr sz="1600" spc="-10" dirty="0">
                <a:solidFill>
                  <a:srgbClr val="222222"/>
                </a:solidFill>
                <a:latin typeface="Calibri"/>
                <a:cs typeface="Calibri"/>
              </a:rPr>
              <a:t> </a:t>
            </a:r>
            <a:r>
              <a:rPr sz="1600" spc="-5" dirty="0">
                <a:solidFill>
                  <a:srgbClr val="222222"/>
                </a:solidFill>
                <a:latin typeface="Calibri"/>
                <a:cs typeface="Calibri"/>
              </a:rPr>
              <a:t>Fully</a:t>
            </a:r>
            <a:r>
              <a:rPr sz="1600" spc="-10" dirty="0">
                <a:solidFill>
                  <a:srgbClr val="222222"/>
                </a:solidFill>
                <a:latin typeface="Calibri"/>
                <a:cs typeface="Calibri"/>
              </a:rPr>
              <a:t> connected </a:t>
            </a:r>
            <a:r>
              <a:rPr sz="1600" spc="-15" dirty="0">
                <a:solidFill>
                  <a:srgbClr val="222222"/>
                </a:solidFill>
                <a:latin typeface="Calibri"/>
                <a:cs typeface="Calibri"/>
              </a:rPr>
              <a:t>layer</a:t>
            </a:r>
            <a:r>
              <a:rPr sz="1600" spc="-10" dirty="0">
                <a:solidFill>
                  <a:srgbClr val="222222"/>
                </a:solidFill>
                <a:latin typeface="Calibri"/>
                <a:cs typeface="Calibri"/>
              </a:rPr>
              <a:t> </a:t>
            </a:r>
            <a:r>
              <a:rPr sz="1600" dirty="0">
                <a:solidFill>
                  <a:srgbClr val="222222"/>
                </a:solidFill>
                <a:latin typeface="Calibri"/>
                <a:cs typeface="Calibri"/>
              </a:rPr>
              <a:t>&amp;</a:t>
            </a:r>
            <a:r>
              <a:rPr sz="1600" spc="-10" dirty="0">
                <a:solidFill>
                  <a:srgbClr val="222222"/>
                </a:solidFill>
                <a:latin typeface="Calibri"/>
                <a:cs typeface="Calibri"/>
              </a:rPr>
              <a:t> </a:t>
            </a:r>
            <a:r>
              <a:rPr sz="1600" spc="-5" dirty="0">
                <a:solidFill>
                  <a:srgbClr val="222222"/>
                </a:solidFill>
                <a:latin typeface="Calibri"/>
                <a:cs typeface="Calibri"/>
              </a:rPr>
              <a:t>output</a:t>
            </a:r>
            <a:r>
              <a:rPr sz="1600" spc="-10" dirty="0">
                <a:solidFill>
                  <a:srgbClr val="222222"/>
                </a:solidFill>
                <a:latin typeface="Calibri"/>
                <a:cs typeface="Calibri"/>
              </a:rPr>
              <a:t> </a:t>
            </a:r>
            <a:r>
              <a:rPr sz="1600" spc="-15" dirty="0">
                <a:solidFill>
                  <a:srgbClr val="222222"/>
                </a:solidFill>
                <a:latin typeface="Calibri"/>
                <a:cs typeface="Calibri"/>
              </a:rPr>
              <a:t>layer</a:t>
            </a:r>
            <a:endParaRPr sz="16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2709" y="514075"/>
            <a:ext cx="4430395" cy="412934"/>
          </a:xfrm>
          <a:prstGeom prst="rect">
            <a:avLst/>
          </a:prstGeom>
        </p:spPr>
        <p:txBody>
          <a:bodyPr vert="horz" wrap="square" lIns="0" tIns="12700" rIns="0" bIns="0" rtlCol="0" anchor="t">
            <a:spAutoFit/>
          </a:bodyPr>
          <a:lstStyle/>
          <a:p>
            <a:pPr marL="12700">
              <a:spcBef>
                <a:spcPts val="100"/>
              </a:spcBef>
            </a:pPr>
            <a:r>
              <a:rPr lang="en-GB" sz="2600" spc="-30" dirty="0"/>
              <a:t>ACCURACY PLOT</a:t>
            </a:r>
            <a:r>
              <a:rPr sz="2600" spc="-15" dirty="0"/>
              <a:t> </a:t>
            </a:r>
            <a:r>
              <a:rPr sz="2600" spc="-5" dirty="0"/>
              <a:t>OF</a:t>
            </a:r>
            <a:r>
              <a:rPr sz="2600" spc="-15" dirty="0"/>
              <a:t> </a:t>
            </a:r>
            <a:r>
              <a:rPr sz="2600" spc="-5" dirty="0"/>
              <a:t>THE</a:t>
            </a:r>
            <a:r>
              <a:rPr sz="2600" spc="-20" dirty="0"/>
              <a:t> </a:t>
            </a:r>
            <a:r>
              <a:rPr sz="2600" spc="-5" dirty="0"/>
              <a:t>MODEL</a:t>
            </a:r>
            <a:endParaRPr sz="2600"/>
          </a:p>
        </p:txBody>
      </p:sp>
      <p:pic>
        <p:nvPicPr>
          <p:cNvPr id="3" name="Picture 4" descr="Graphical user interface&#10;&#10;Description automatically generated">
            <a:extLst>
              <a:ext uri="{FF2B5EF4-FFF2-40B4-BE49-F238E27FC236}">
                <a16:creationId xmlns:a16="http://schemas.microsoft.com/office/drawing/2014/main" id="{8F8C62F8-2B21-BE23-0789-6FC6E8DE907F}"/>
              </a:ext>
            </a:extLst>
          </p:cNvPr>
          <p:cNvPicPr>
            <a:picLocks noChangeAspect="1"/>
          </p:cNvPicPr>
          <p:nvPr/>
        </p:nvPicPr>
        <p:blipFill rotWithShape="1">
          <a:blip r:embed="rId2"/>
          <a:srcRect l="26469" t="46130" r="48544" b="21362"/>
          <a:stretch/>
        </p:blipFill>
        <p:spPr>
          <a:xfrm>
            <a:off x="2678479" y="1747776"/>
            <a:ext cx="3598095" cy="2403462"/>
          </a:xfrm>
          <a:prstGeom prst="rect">
            <a:avLst/>
          </a:prstGeom>
        </p:spPr>
      </p:pic>
    </p:spTree>
    <p:extLst>
      <p:ext uri="{BB962C8B-B14F-4D97-AF65-F5344CB8AC3E}">
        <p14:creationId xmlns:p14="http://schemas.microsoft.com/office/powerpoint/2010/main" val="411630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2709" y="514075"/>
            <a:ext cx="4430395" cy="421640"/>
          </a:xfrm>
          <a:prstGeom prst="rect">
            <a:avLst/>
          </a:prstGeom>
        </p:spPr>
        <p:txBody>
          <a:bodyPr vert="horz" wrap="square" lIns="0" tIns="12700" rIns="0" bIns="0" rtlCol="0" anchor="t">
            <a:spAutoFit/>
          </a:bodyPr>
          <a:lstStyle/>
          <a:p>
            <a:pPr marL="12700">
              <a:spcBef>
                <a:spcPts val="100"/>
              </a:spcBef>
            </a:pPr>
            <a:r>
              <a:rPr lang="en-GB" sz="2600" spc="-30" dirty="0"/>
              <a:t>LOSS PLOT</a:t>
            </a:r>
            <a:r>
              <a:rPr sz="2600" spc="-15" dirty="0"/>
              <a:t> </a:t>
            </a:r>
            <a:r>
              <a:rPr sz="2600" spc="-5" dirty="0"/>
              <a:t>OF</a:t>
            </a:r>
            <a:r>
              <a:rPr sz="2600" spc="-15" dirty="0"/>
              <a:t> </a:t>
            </a:r>
            <a:r>
              <a:rPr sz="2600" spc="-5" dirty="0"/>
              <a:t>THE</a:t>
            </a:r>
            <a:r>
              <a:rPr sz="2600" spc="-20" dirty="0"/>
              <a:t> </a:t>
            </a:r>
            <a:r>
              <a:rPr sz="2600" spc="-5" dirty="0"/>
              <a:t>MODEL</a:t>
            </a:r>
            <a:endParaRPr sz="2600"/>
          </a:p>
        </p:txBody>
      </p:sp>
      <p:pic>
        <p:nvPicPr>
          <p:cNvPr id="4" name="Picture 4" descr="Graphical user interface&#10;&#10;Description automatically generated">
            <a:extLst>
              <a:ext uri="{FF2B5EF4-FFF2-40B4-BE49-F238E27FC236}">
                <a16:creationId xmlns:a16="http://schemas.microsoft.com/office/drawing/2014/main" id="{2E07C682-A478-93B1-4EE1-C433E5C2CE8C}"/>
              </a:ext>
            </a:extLst>
          </p:cNvPr>
          <p:cNvPicPr>
            <a:picLocks noChangeAspect="1"/>
          </p:cNvPicPr>
          <p:nvPr/>
        </p:nvPicPr>
        <p:blipFill rotWithShape="1">
          <a:blip r:embed="rId2"/>
          <a:srcRect l="26355" t="47251" r="48267" b="20367"/>
          <a:stretch/>
        </p:blipFill>
        <p:spPr>
          <a:xfrm>
            <a:off x="2770887" y="1714855"/>
            <a:ext cx="3741675" cy="2424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1713" y="523959"/>
            <a:ext cx="2859405" cy="421640"/>
          </a:xfrm>
          <a:prstGeom prst="rect">
            <a:avLst/>
          </a:prstGeom>
        </p:spPr>
        <p:txBody>
          <a:bodyPr vert="horz" wrap="square" lIns="0" tIns="12700" rIns="0" bIns="0" rtlCol="0">
            <a:spAutoFit/>
          </a:bodyPr>
          <a:lstStyle/>
          <a:p>
            <a:pPr marL="12700">
              <a:lnSpc>
                <a:spcPct val="100000"/>
              </a:lnSpc>
              <a:spcBef>
                <a:spcPts val="100"/>
              </a:spcBef>
            </a:pPr>
            <a:r>
              <a:rPr sz="2600" spc="-5" dirty="0"/>
              <a:t>OUTPUT</a:t>
            </a:r>
            <a:r>
              <a:rPr sz="2600" spc="-35" dirty="0"/>
              <a:t> </a:t>
            </a:r>
            <a:r>
              <a:rPr sz="2600" spc="-5" dirty="0"/>
              <a:t>OF</a:t>
            </a:r>
            <a:r>
              <a:rPr sz="2600" spc="-35" dirty="0"/>
              <a:t> </a:t>
            </a:r>
            <a:r>
              <a:rPr sz="2600" spc="-15" dirty="0"/>
              <a:t>TESTING</a:t>
            </a:r>
            <a:endParaRPr sz="2600"/>
          </a:p>
        </p:txBody>
      </p:sp>
      <p:pic>
        <p:nvPicPr>
          <p:cNvPr id="3" name="Picture 3" descr="Graphical user interface, text&#10;&#10;Description automatically generated">
            <a:extLst>
              <a:ext uri="{FF2B5EF4-FFF2-40B4-BE49-F238E27FC236}">
                <a16:creationId xmlns:a16="http://schemas.microsoft.com/office/drawing/2014/main" id="{041DAE2B-DACC-7216-5F56-C9EA7936C958}"/>
              </a:ext>
            </a:extLst>
          </p:cNvPr>
          <p:cNvPicPr>
            <a:picLocks noChangeAspect="1"/>
          </p:cNvPicPr>
          <p:nvPr/>
        </p:nvPicPr>
        <p:blipFill rotWithShape="1">
          <a:blip r:embed="rId2"/>
          <a:srcRect l="21941" t="27015" r="-211" b="17313"/>
          <a:stretch/>
        </p:blipFill>
        <p:spPr>
          <a:xfrm>
            <a:off x="1744188" y="1569151"/>
            <a:ext cx="6169615" cy="28425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7458-9901-8DD3-A3B8-6CAB8AF6D856}"/>
              </a:ext>
            </a:extLst>
          </p:cNvPr>
          <p:cNvSpPr>
            <a:spLocks noGrp="1"/>
          </p:cNvSpPr>
          <p:nvPr>
            <p:ph type="title"/>
          </p:nvPr>
        </p:nvSpPr>
        <p:spPr>
          <a:xfrm>
            <a:off x="1102084" y="270582"/>
            <a:ext cx="6939830" cy="323165"/>
          </a:xfrm>
        </p:spPr>
        <p:txBody>
          <a:bodyPr wrap="square" lIns="0" tIns="0" rIns="0" bIns="0" anchor="t">
            <a:spAutoFit/>
          </a:bodyPr>
          <a:lstStyle/>
          <a:p>
            <a:r>
              <a:rPr lang="en-GB" dirty="0"/>
              <a:t>OUTPUT OF TESTING</a:t>
            </a:r>
          </a:p>
        </p:txBody>
      </p:sp>
      <p:pic>
        <p:nvPicPr>
          <p:cNvPr id="4" name="Picture 4" descr="Graphical user interface, text&#10;&#10;Description automatically generated">
            <a:extLst>
              <a:ext uri="{FF2B5EF4-FFF2-40B4-BE49-F238E27FC236}">
                <a16:creationId xmlns:a16="http://schemas.microsoft.com/office/drawing/2014/main" id="{33492399-C114-5FC2-B646-34F42C722B14}"/>
              </a:ext>
            </a:extLst>
          </p:cNvPr>
          <p:cNvPicPr>
            <a:picLocks noChangeAspect="1"/>
          </p:cNvPicPr>
          <p:nvPr/>
        </p:nvPicPr>
        <p:blipFill rotWithShape="1">
          <a:blip r:embed="rId2"/>
          <a:srcRect l="22222" t="30693" r="6944" b="11386"/>
          <a:stretch/>
        </p:blipFill>
        <p:spPr>
          <a:xfrm>
            <a:off x="1684020" y="1533525"/>
            <a:ext cx="6166166" cy="2836849"/>
          </a:xfrm>
          <a:prstGeom prst="rect">
            <a:avLst/>
          </a:prstGeom>
        </p:spPr>
      </p:pic>
    </p:spTree>
    <p:extLst>
      <p:ext uri="{BB962C8B-B14F-4D97-AF65-F5344CB8AC3E}">
        <p14:creationId xmlns:p14="http://schemas.microsoft.com/office/powerpoint/2010/main" val="173213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7811"/>
            <a:ext cx="2118360" cy="391160"/>
          </a:xfrm>
          <a:prstGeom prst="rect">
            <a:avLst/>
          </a:prstGeom>
        </p:spPr>
        <p:txBody>
          <a:bodyPr vert="horz" wrap="square" lIns="0" tIns="12700" rIns="0" bIns="0" rtlCol="0">
            <a:spAutoFit/>
          </a:bodyPr>
          <a:lstStyle/>
          <a:p>
            <a:pPr marL="12700">
              <a:lnSpc>
                <a:spcPct val="100000"/>
              </a:lnSpc>
              <a:spcBef>
                <a:spcPts val="100"/>
              </a:spcBef>
            </a:pPr>
            <a:r>
              <a:rPr sz="2400" b="0" spc="25" dirty="0">
                <a:latin typeface="Trebuchet MS"/>
                <a:cs typeface="Trebuchet MS"/>
              </a:rPr>
              <a:t>FUTURE</a:t>
            </a:r>
            <a:r>
              <a:rPr sz="2400" b="0" spc="-130" dirty="0">
                <a:latin typeface="Trebuchet MS"/>
                <a:cs typeface="Trebuchet MS"/>
              </a:rPr>
              <a:t> </a:t>
            </a:r>
            <a:r>
              <a:rPr sz="2400" b="0" spc="70" dirty="0">
                <a:latin typeface="Trebuchet MS"/>
                <a:cs typeface="Trebuchet MS"/>
              </a:rPr>
              <a:t>SCOPE</a:t>
            </a:r>
            <a:endParaRPr sz="2400">
              <a:latin typeface="Trebuchet MS"/>
              <a:cs typeface="Trebuchet MS"/>
            </a:endParaRPr>
          </a:p>
        </p:txBody>
      </p:sp>
      <p:sp>
        <p:nvSpPr>
          <p:cNvPr id="3" name="object 3"/>
          <p:cNvSpPr txBox="1"/>
          <p:nvPr/>
        </p:nvSpPr>
        <p:spPr>
          <a:xfrm>
            <a:off x="981199" y="1787330"/>
            <a:ext cx="7556444" cy="1367041"/>
          </a:xfrm>
          <a:prstGeom prst="rect">
            <a:avLst/>
          </a:prstGeom>
        </p:spPr>
        <p:txBody>
          <a:bodyPr vert="horz" wrap="square" lIns="0" tIns="73660" rIns="0" bIns="0" rtlCol="0" anchor="t">
            <a:spAutoFit/>
          </a:bodyPr>
          <a:lstStyle/>
          <a:p>
            <a:pPr marL="342900" indent="-342900">
              <a:spcBef>
                <a:spcPts val="40"/>
              </a:spcBef>
              <a:buFont typeface="Arial"/>
              <a:buChar char="•"/>
            </a:pPr>
            <a:r>
              <a:rPr lang="en-US" sz="1400" dirty="0">
                <a:cs typeface="Calibri"/>
              </a:rPr>
              <a:t>It is observed on extermination that the proposed approach needs a vast training set for better accurate results; in the field of medical image processing, the gathering of medical data is a tedious job, and, in few cases, the datasets might not be available.</a:t>
            </a:r>
          </a:p>
          <a:p>
            <a:pPr marL="342900" indent="-342900">
              <a:spcBef>
                <a:spcPts val="40"/>
              </a:spcBef>
              <a:buFont typeface="Arial"/>
              <a:buChar char="•"/>
            </a:pPr>
            <a:r>
              <a:rPr lang="en-US" sz="1400" dirty="0">
                <a:cs typeface="Calibri"/>
              </a:rPr>
              <a:t> In all such cases, the proposed algorithm must be robust enough for accurate recognition of tumor regions from MR Images.</a:t>
            </a:r>
          </a:p>
          <a:p>
            <a:pPr marL="342900" indent="-342900">
              <a:spcBef>
                <a:spcPts val="40"/>
              </a:spcBef>
              <a:buFont typeface="Arial"/>
              <a:buChar char="•"/>
            </a:pPr>
            <a:endParaRPr lang="en-US" sz="1400">
              <a:solidFill>
                <a:srgbClr val="000000"/>
              </a:solidFill>
              <a:latin typeface="Calibri"/>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7811"/>
            <a:ext cx="2016125" cy="391160"/>
          </a:xfrm>
          <a:prstGeom prst="rect">
            <a:avLst/>
          </a:prstGeom>
        </p:spPr>
        <p:txBody>
          <a:bodyPr vert="horz" wrap="square" lIns="0" tIns="12700" rIns="0" bIns="0" rtlCol="0">
            <a:spAutoFit/>
          </a:bodyPr>
          <a:lstStyle/>
          <a:p>
            <a:pPr marL="12700">
              <a:lnSpc>
                <a:spcPct val="100000"/>
              </a:lnSpc>
              <a:spcBef>
                <a:spcPts val="100"/>
              </a:spcBef>
            </a:pPr>
            <a:r>
              <a:rPr sz="2400" b="0" spc="190" dirty="0">
                <a:latin typeface="Trebuchet MS"/>
                <a:cs typeface="Trebuchet MS"/>
              </a:rPr>
              <a:t>CONCLUSION</a:t>
            </a:r>
            <a:endParaRPr sz="2400">
              <a:latin typeface="Trebuchet MS"/>
              <a:cs typeface="Trebuchet MS"/>
            </a:endParaRPr>
          </a:p>
        </p:txBody>
      </p:sp>
      <p:sp>
        <p:nvSpPr>
          <p:cNvPr id="3" name="TextBox 2">
            <a:extLst>
              <a:ext uri="{FF2B5EF4-FFF2-40B4-BE49-F238E27FC236}">
                <a16:creationId xmlns:a16="http://schemas.microsoft.com/office/drawing/2014/main" id="{936A0556-22CE-DC3F-0A6A-6A388DDA0D08}"/>
              </a:ext>
            </a:extLst>
          </p:cNvPr>
          <p:cNvSpPr txBox="1"/>
          <p:nvPr/>
        </p:nvSpPr>
        <p:spPr>
          <a:xfrm>
            <a:off x="1047997" y="1593520"/>
            <a:ext cx="744137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Project “Brain </a:t>
            </a:r>
            <a:r>
              <a:rPr lang="en-US" dirty="0" err="1"/>
              <a:t>Tumour</a:t>
            </a:r>
            <a:r>
              <a:rPr lang="en-US" dirty="0"/>
              <a:t> Detection Using CNN” successfully implemented all features and tested will all the possible test cases and achieved satisfying results. The main aim of this project is to be able</a:t>
            </a:r>
            <a:r>
              <a:rPr lang="en-US" dirty="0">
                <a:ea typeface="+mn-lt"/>
                <a:cs typeface="+mn-lt"/>
              </a:rPr>
              <a:t> improves the accuracy with minimal computational time and less complexity and achieve the validation accuracy will be high and validation loss will be very low, time taken for detecting the brain tumor is relatively less in comparison with the algorithms proposed earlier. The aim of this project is attained through CNN Model.</a:t>
            </a:r>
            <a:endParaRPr lang="en-US" dirty="0"/>
          </a:p>
          <a:p>
            <a:endParaRPr lang="en-US" dirty="0">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64631" y="374343"/>
            <a:ext cx="6731906" cy="37698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64307"/>
            <a:ext cx="2191385" cy="421640"/>
          </a:xfrm>
          <a:prstGeom prst="rect">
            <a:avLst/>
          </a:prstGeom>
        </p:spPr>
        <p:txBody>
          <a:bodyPr vert="horz" wrap="square" lIns="0" tIns="12700" rIns="0" bIns="0" rtlCol="0">
            <a:spAutoFit/>
          </a:bodyPr>
          <a:lstStyle/>
          <a:p>
            <a:pPr marL="12700">
              <a:lnSpc>
                <a:spcPct val="100000"/>
              </a:lnSpc>
              <a:spcBef>
                <a:spcPts val="100"/>
              </a:spcBef>
            </a:pPr>
            <a:r>
              <a:rPr sz="2600" spc="-10" dirty="0"/>
              <a:t>INTRODUCTION</a:t>
            </a:r>
            <a:endParaRPr sz="2600"/>
          </a:p>
        </p:txBody>
      </p:sp>
      <p:sp>
        <p:nvSpPr>
          <p:cNvPr id="4" name="TextBox 3">
            <a:extLst>
              <a:ext uri="{FF2B5EF4-FFF2-40B4-BE49-F238E27FC236}">
                <a16:creationId xmlns:a16="http://schemas.microsoft.com/office/drawing/2014/main" id="{8EBD3F78-D376-9E6A-2119-5B759BA7510D}"/>
              </a:ext>
            </a:extLst>
          </p:cNvPr>
          <p:cNvSpPr txBox="1"/>
          <p:nvPr/>
        </p:nvSpPr>
        <p:spPr>
          <a:xfrm>
            <a:off x="728848" y="1452501"/>
            <a:ext cx="827264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IN" dirty="0">
                <a:cs typeface="Arial"/>
              </a:rPr>
              <a:t>Brain Tumour is a common problem that we see in our lives. A brain tumour is a mass or growth of abnormal cells in your brain.</a:t>
            </a:r>
            <a:r>
              <a:rPr lang="en-US" dirty="0">
                <a:cs typeface="Arial"/>
              </a:rPr>
              <a:t>​</a:t>
            </a:r>
          </a:p>
          <a:p>
            <a:endParaRPr lang="en-US" dirty="0">
              <a:cs typeface="Arial"/>
            </a:endParaRPr>
          </a:p>
          <a:p>
            <a:pPr>
              <a:buChar char="•"/>
            </a:pPr>
            <a:r>
              <a:rPr lang="en-IN" dirty="0">
                <a:cs typeface="Arial"/>
              </a:rPr>
              <a:t>Tumour leads to the short life expectancy in their highest grade. Thus, treatment planning is a key stage to improve the quality of life of patients.</a:t>
            </a:r>
            <a:r>
              <a:rPr lang="en-US" dirty="0">
                <a:cs typeface="Arial"/>
              </a:rPr>
              <a:t>​</a:t>
            </a:r>
          </a:p>
          <a:p>
            <a:pPr>
              <a:buChar char="•"/>
            </a:pPr>
            <a:endParaRPr lang="en-US" dirty="0">
              <a:cs typeface="Arial"/>
            </a:endParaRPr>
          </a:p>
          <a:p>
            <a:pPr>
              <a:buChar char="•"/>
            </a:pPr>
            <a:r>
              <a:rPr lang="en-IN" dirty="0">
                <a:cs typeface="Arial"/>
              </a:rPr>
              <a:t>So to know whether the tumour is present in the brain or not we use</a:t>
            </a:r>
            <a:r>
              <a:rPr lang="en-US" dirty="0">
                <a:cs typeface="Arial"/>
              </a:rPr>
              <a:t>​</a:t>
            </a:r>
            <a:r>
              <a:rPr lang="en-IN" dirty="0">
                <a:cs typeface="Segoe UI"/>
              </a:rPr>
              <a:t>Brain Tumour Detection Model.</a:t>
            </a:r>
            <a:r>
              <a:rPr lang="en-US" dirty="0">
                <a:cs typeface="Segoe UI"/>
              </a:rPr>
              <a:t>​</a:t>
            </a:r>
          </a:p>
          <a:p>
            <a:endParaRPr lang="en-US" dirty="0">
              <a:cs typeface="Segoe UI"/>
            </a:endParaRPr>
          </a:p>
          <a:p>
            <a:pPr>
              <a:buChar char="•"/>
            </a:pPr>
            <a:r>
              <a:rPr lang="en-IN" dirty="0">
                <a:cs typeface="Arial"/>
              </a:rPr>
              <a:t>This Brain tumour detection model is developed </a:t>
            </a:r>
            <a:r>
              <a:rPr lang="en-US" dirty="0">
                <a:cs typeface="Arial"/>
              </a:rPr>
              <a:t>​</a:t>
            </a:r>
            <a:r>
              <a:rPr lang="en-IN" dirty="0">
                <a:cs typeface="Segoe UI"/>
              </a:rPr>
              <a:t>by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4357"/>
            <a:ext cx="6431280" cy="421640"/>
          </a:xfrm>
          <a:prstGeom prst="rect">
            <a:avLst/>
          </a:prstGeom>
        </p:spPr>
        <p:txBody>
          <a:bodyPr vert="horz" wrap="square" lIns="0" tIns="12700" rIns="0" bIns="0" rtlCol="0">
            <a:spAutoFit/>
          </a:bodyPr>
          <a:lstStyle/>
          <a:p>
            <a:pPr marL="12700">
              <a:lnSpc>
                <a:spcPct val="100000"/>
              </a:lnSpc>
              <a:spcBef>
                <a:spcPts val="100"/>
              </a:spcBef>
            </a:pPr>
            <a:r>
              <a:rPr sz="2600" spc="-10" dirty="0"/>
              <a:t>TECHNICAL</a:t>
            </a:r>
            <a:r>
              <a:rPr sz="2600" spc="-20" dirty="0"/>
              <a:t> </a:t>
            </a:r>
            <a:r>
              <a:rPr sz="2600" spc="-5" dirty="0"/>
              <a:t>SKILLS</a:t>
            </a:r>
            <a:r>
              <a:rPr sz="2600" spc="-20" dirty="0"/>
              <a:t> </a:t>
            </a:r>
            <a:r>
              <a:rPr sz="2600" spc="-10" dirty="0"/>
              <a:t>FOR</a:t>
            </a:r>
            <a:r>
              <a:rPr sz="2600" spc="-15" dirty="0"/>
              <a:t> </a:t>
            </a:r>
            <a:r>
              <a:rPr sz="2600" spc="-25" dirty="0"/>
              <a:t>SYSTEM</a:t>
            </a:r>
            <a:r>
              <a:rPr sz="2600" spc="-20" dirty="0"/>
              <a:t> </a:t>
            </a:r>
            <a:r>
              <a:rPr sz="2600" spc="-10" dirty="0"/>
              <a:t>DEVELOPMENT</a:t>
            </a:r>
            <a:endParaRPr sz="2600"/>
          </a:p>
        </p:txBody>
      </p:sp>
      <p:pic>
        <p:nvPicPr>
          <p:cNvPr id="3" name="object 3"/>
          <p:cNvPicPr/>
          <p:nvPr/>
        </p:nvPicPr>
        <p:blipFill>
          <a:blip r:embed="rId2" cstate="print"/>
          <a:stretch>
            <a:fillRect/>
          </a:stretch>
        </p:blipFill>
        <p:spPr>
          <a:xfrm>
            <a:off x="5033639" y="1792132"/>
            <a:ext cx="3026934" cy="2098106"/>
          </a:xfrm>
          <a:prstGeom prst="rect">
            <a:avLst/>
          </a:prstGeom>
        </p:spPr>
      </p:pic>
      <p:sp>
        <p:nvSpPr>
          <p:cNvPr id="4" name="TextBox 3">
            <a:extLst>
              <a:ext uri="{FF2B5EF4-FFF2-40B4-BE49-F238E27FC236}">
                <a16:creationId xmlns:a16="http://schemas.microsoft.com/office/drawing/2014/main" id="{CB0E48FB-2CCA-8DED-350C-346AF8913CEC}"/>
              </a:ext>
            </a:extLst>
          </p:cNvPr>
          <p:cNvSpPr txBox="1"/>
          <p:nvPr/>
        </p:nvSpPr>
        <p:spPr>
          <a:xfrm>
            <a:off x="1144485" y="1957202"/>
            <a:ext cx="295101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Domain: Deep Learning</a:t>
            </a:r>
            <a:endParaRPr lang="en-US" dirty="0" err="1">
              <a:cs typeface="Calibri"/>
            </a:endParaRPr>
          </a:p>
          <a:p>
            <a:pPr marL="285750" indent="-285750">
              <a:buFont typeface="Arial"/>
              <a:buChar char="•"/>
            </a:pPr>
            <a:r>
              <a:rPr lang="en-US" dirty="0"/>
              <a:t>Python </a:t>
            </a:r>
            <a:endParaRPr lang="en-US" dirty="0">
              <a:cs typeface="Calibri"/>
            </a:endParaRPr>
          </a:p>
          <a:p>
            <a:pPr marL="285750" indent="-285750">
              <a:buFont typeface="Arial"/>
              <a:buChar char="•"/>
            </a:pPr>
            <a:r>
              <a:rPr lang="en-US" dirty="0"/>
              <a:t>CNN algorithm </a:t>
            </a:r>
            <a:endParaRPr lang="en-US" dirty="0">
              <a:cs typeface="Calibri"/>
            </a:endParaRPr>
          </a:p>
          <a:p>
            <a:pPr marL="285750" indent="-285750">
              <a:buFont typeface="Arial"/>
              <a:buChar char="•"/>
            </a:pPr>
            <a:r>
              <a:rPr lang="en-US" dirty="0">
                <a:ea typeface="Calibri"/>
                <a:cs typeface="Calibri"/>
              </a:rPr>
              <a:t>Collab Notebook</a:t>
            </a:r>
          </a:p>
          <a:p>
            <a:pPr marL="285750" indent="-285750">
              <a:buFont typeface="Arial"/>
              <a:buChar char="•"/>
            </a:pPr>
            <a:r>
              <a:rPr lang="en-US" dirty="0" err="1">
                <a:ea typeface="Calibri"/>
                <a:cs typeface="Calibri"/>
              </a:rPr>
              <a:t>Keras</a:t>
            </a:r>
            <a:r>
              <a:rPr lang="en-US" dirty="0">
                <a:ea typeface="Calibri"/>
                <a:cs typeface="Calibri"/>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9368" y="574090"/>
            <a:ext cx="3042920" cy="421640"/>
          </a:xfrm>
          <a:prstGeom prst="rect">
            <a:avLst/>
          </a:prstGeom>
        </p:spPr>
        <p:txBody>
          <a:bodyPr vert="horz" wrap="square" lIns="0" tIns="12700" rIns="0" bIns="0" rtlCol="0">
            <a:spAutoFit/>
          </a:bodyPr>
          <a:lstStyle/>
          <a:p>
            <a:pPr marL="12700">
              <a:lnSpc>
                <a:spcPct val="100000"/>
              </a:lnSpc>
              <a:spcBef>
                <a:spcPts val="100"/>
              </a:spcBef>
            </a:pPr>
            <a:r>
              <a:rPr sz="2600" spc="-10" dirty="0"/>
              <a:t>DESIGN</a:t>
            </a:r>
            <a:r>
              <a:rPr sz="2600" spc="-65" dirty="0"/>
              <a:t> </a:t>
            </a:r>
            <a:r>
              <a:rPr sz="2600" spc="-25" dirty="0"/>
              <a:t>COMPARISON</a:t>
            </a:r>
            <a:endParaRPr sz="2600"/>
          </a:p>
        </p:txBody>
      </p:sp>
      <p:sp>
        <p:nvSpPr>
          <p:cNvPr id="3" name="object 3"/>
          <p:cNvSpPr txBox="1"/>
          <p:nvPr/>
        </p:nvSpPr>
        <p:spPr>
          <a:xfrm>
            <a:off x="6669596" y="985880"/>
            <a:ext cx="144272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B71E42"/>
                </a:solidFill>
                <a:latin typeface="Calibri"/>
                <a:cs typeface="Calibri"/>
              </a:rPr>
              <a:t>Existing</a:t>
            </a:r>
            <a:r>
              <a:rPr sz="1800" spc="-45" dirty="0">
                <a:solidFill>
                  <a:srgbClr val="B71E42"/>
                </a:solidFill>
                <a:latin typeface="Calibri"/>
                <a:cs typeface="Calibri"/>
              </a:rPr>
              <a:t> </a:t>
            </a:r>
            <a:r>
              <a:rPr sz="1800" spc="-20" dirty="0">
                <a:solidFill>
                  <a:srgbClr val="B71E42"/>
                </a:solidFill>
                <a:latin typeface="Calibri"/>
                <a:cs typeface="Calibri"/>
              </a:rPr>
              <a:t>System</a:t>
            </a:r>
            <a:endParaRPr sz="1800">
              <a:latin typeface="Calibri"/>
              <a:cs typeface="Calibri"/>
            </a:endParaRPr>
          </a:p>
        </p:txBody>
      </p:sp>
      <p:sp>
        <p:nvSpPr>
          <p:cNvPr id="14" name="TextBox 13">
            <a:extLst>
              <a:ext uri="{FF2B5EF4-FFF2-40B4-BE49-F238E27FC236}">
                <a16:creationId xmlns:a16="http://schemas.microsoft.com/office/drawing/2014/main" id="{957ACCC9-9E28-E250-82F1-3D9499D6EBE4}"/>
              </a:ext>
            </a:extLst>
          </p:cNvPr>
          <p:cNvSpPr txBox="1"/>
          <p:nvPr/>
        </p:nvSpPr>
        <p:spPr>
          <a:xfrm>
            <a:off x="632360" y="1541565"/>
            <a:ext cx="793123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ea typeface="+mn-lt"/>
                <a:cs typeface="+mn-lt"/>
              </a:rPr>
              <a:t>•In,1 the Fuzzy C-Means (FCM) segmentation is applied to separate the tumour and non-tumour region of brain. An accuracy rate of 96.97% in the analysis of DNN based brain tumour classification.</a:t>
            </a:r>
            <a:endParaRPr lang="en-US" sz="1400">
              <a:cs typeface="Calibri"/>
            </a:endParaRPr>
          </a:p>
          <a:p>
            <a:endParaRPr lang="en-GB" sz="1400" dirty="0">
              <a:ea typeface="+mn-lt"/>
              <a:cs typeface="+mn-lt"/>
            </a:endParaRPr>
          </a:p>
          <a:p>
            <a:r>
              <a:rPr lang="en-GB" sz="1400" dirty="0">
                <a:ea typeface="+mn-lt"/>
                <a:cs typeface="+mn-lt"/>
              </a:rPr>
              <a:t>•The Fuzzy Interference System (FIS) is a one special technique, which is mainly used for brain segmentation.  Supervised classification is used to create a membership function of fuzzy controller. The performance is high and accuracy is low.  </a:t>
            </a:r>
            <a:endParaRPr lang="en-GB" sz="1400">
              <a:cs typeface="Calibri"/>
            </a:endParaRPr>
          </a:p>
          <a:p>
            <a:endParaRPr lang="en-GB" sz="1400" dirty="0">
              <a:ea typeface="+mn-lt"/>
              <a:cs typeface="+mn-lt"/>
            </a:endParaRPr>
          </a:p>
          <a:p>
            <a:r>
              <a:rPr lang="en-GB" sz="1400" dirty="0">
                <a:ea typeface="+mn-lt"/>
                <a:cs typeface="+mn-lt"/>
              </a:rPr>
              <a:t>•Finally, the fuzzy with K Nearest Neighbor (KNN) classification is applied to find the abnormality of brain MRI image. The complexity is high. But the accuracy is low. </a:t>
            </a:r>
            <a:endParaRPr lang="en-GB" sz="1400">
              <a:cs typeface="Calibri"/>
            </a:endParaRPr>
          </a:p>
          <a:p>
            <a:pPr algn="l"/>
            <a:endParaRPr lang="en-GB" sz="1400"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9368" y="574090"/>
            <a:ext cx="3042920" cy="421640"/>
          </a:xfrm>
          <a:prstGeom prst="rect">
            <a:avLst/>
          </a:prstGeom>
        </p:spPr>
        <p:txBody>
          <a:bodyPr vert="horz" wrap="square" lIns="0" tIns="12700" rIns="0" bIns="0" rtlCol="0">
            <a:spAutoFit/>
          </a:bodyPr>
          <a:lstStyle/>
          <a:p>
            <a:pPr marL="12700">
              <a:lnSpc>
                <a:spcPct val="100000"/>
              </a:lnSpc>
              <a:spcBef>
                <a:spcPts val="100"/>
              </a:spcBef>
            </a:pPr>
            <a:r>
              <a:rPr sz="2600" spc="-10" dirty="0"/>
              <a:t>DESIGN</a:t>
            </a:r>
            <a:r>
              <a:rPr sz="2600" spc="-65" dirty="0"/>
              <a:t> </a:t>
            </a:r>
            <a:r>
              <a:rPr sz="2600" spc="-25" dirty="0"/>
              <a:t>COMPARISON</a:t>
            </a:r>
            <a:endParaRPr sz="2600"/>
          </a:p>
        </p:txBody>
      </p:sp>
      <p:sp>
        <p:nvSpPr>
          <p:cNvPr id="3" name="object 3"/>
          <p:cNvSpPr txBox="1"/>
          <p:nvPr/>
        </p:nvSpPr>
        <p:spPr>
          <a:xfrm>
            <a:off x="6669596" y="993302"/>
            <a:ext cx="1613427" cy="289823"/>
          </a:xfrm>
          <a:prstGeom prst="rect">
            <a:avLst/>
          </a:prstGeom>
        </p:spPr>
        <p:txBody>
          <a:bodyPr vert="horz" wrap="square" lIns="0" tIns="12700" rIns="0" bIns="0" rtlCol="0" anchor="t">
            <a:spAutoFit/>
          </a:bodyPr>
          <a:lstStyle/>
          <a:p>
            <a:pPr marL="12700">
              <a:spcBef>
                <a:spcPts val="100"/>
              </a:spcBef>
            </a:pPr>
            <a:r>
              <a:rPr lang="en-GB" spc="-45" dirty="0">
                <a:solidFill>
                  <a:srgbClr val="B71E42"/>
                </a:solidFill>
                <a:latin typeface="Calibri"/>
                <a:cs typeface="Calibri"/>
              </a:rPr>
              <a:t>Proposed </a:t>
            </a:r>
            <a:r>
              <a:rPr sz="1800" spc="-20" dirty="0">
                <a:solidFill>
                  <a:srgbClr val="B71E42"/>
                </a:solidFill>
                <a:latin typeface="Calibri"/>
                <a:cs typeface="Calibri"/>
              </a:rPr>
              <a:t>System</a:t>
            </a:r>
            <a:endParaRPr sz="1800">
              <a:latin typeface="Calibri"/>
              <a:cs typeface="Calibri"/>
            </a:endParaRPr>
          </a:p>
        </p:txBody>
      </p:sp>
      <p:sp>
        <p:nvSpPr>
          <p:cNvPr id="5" name="TextBox 1">
            <a:extLst>
              <a:ext uri="{FF2B5EF4-FFF2-40B4-BE49-F238E27FC236}">
                <a16:creationId xmlns:a16="http://schemas.microsoft.com/office/drawing/2014/main" id="{23666A9B-5E34-32AD-E329-8AF3209D9CAA}"/>
              </a:ext>
            </a:extLst>
          </p:cNvPr>
          <p:cNvSpPr txBox="1"/>
          <p:nvPr/>
        </p:nvSpPr>
        <p:spPr>
          <a:xfrm>
            <a:off x="1096865" y="1584251"/>
            <a:ext cx="6948901" cy="304698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a:buChar char="•"/>
            </a:pPr>
            <a:r>
              <a:rPr lang="en-GB" sz="1400" dirty="0">
                <a:ea typeface="+mn-lt"/>
                <a:cs typeface="+mn-lt"/>
              </a:rPr>
              <a:t>Our project is to develop a “ Brain Tumour Detection Model” which detects the brain tumour from the given MRI images using CNN. And is a binary classification model.</a:t>
            </a:r>
            <a:endParaRPr lang="en-US" sz="1400" dirty="0">
              <a:cs typeface="Calibri"/>
            </a:endParaRPr>
          </a:p>
          <a:p>
            <a:pPr marL="342900" indent="-342900">
              <a:buFont typeface="Arial"/>
              <a:buChar char="•"/>
            </a:pPr>
            <a:endParaRPr lang="en-US" sz="1400" dirty="0">
              <a:cs typeface="Calibri"/>
            </a:endParaRPr>
          </a:p>
          <a:p>
            <a:pPr marL="342900" indent="-342900">
              <a:buFont typeface="Arial"/>
              <a:buChar char="•"/>
            </a:pPr>
            <a:r>
              <a:rPr lang="en-GB" sz="1400" dirty="0">
                <a:ea typeface="+mn-lt"/>
                <a:cs typeface="+mn-lt"/>
              </a:rPr>
              <a:t>This project is to increase the accuracy, decrease the complexity.</a:t>
            </a:r>
            <a:endParaRPr lang="en-GB" sz="1400" dirty="0">
              <a:cs typeface="Calibri"/>
            </a:endParaRPr>
          </a:p>
          <a:p>
            <a:pPr marL="342900" indent="-342900">
              <a:buFont typeface="Arial"/>
              <a:buChar char="•"/>
            </a:pPr>
            <a:endParaRPr lang="en-GB" sz="1400" dirty="0">
              <a:cs typeface="Calibri"/>
            </a:endParaRPr>
          </a:p>
          <a:p>
            <a:pPr marL="342900" indent="-342900">
              <a:buFont typeface="Arial"/>
              <a:buChar char="•"/>
            </a:pPr>
            <a:r>
              <a:rPr lang="en-GB" sz="1400" dirty="0">
                <a:ea typeface="+mn-lt"/>
                <a:cs typeface="+mn-lt"/>
              </a:rPr>
              <a:t>This is implemented in Python.</a:t>
            </a:r>
            <a:endParaRPr lang="en-GB" sz="1400" dirty="0">
              <a:cs typeface="Calibri"/>
            </a:endParaRPr>
          </a:p>
          <a:p>
            <a:pPr marL="342900" indent="-342900">
              <a:buFont typeface="Arial"/>
              <a:buChar char="•"/>
            </a:pPr>
            <a:endParaRPr lang="en-GB" sz="1400" dirty="0">
              <a:cs typeface="Calibri"/>
            </a:endParaRPr>
          </a:p>
          <a:p>
            <a:pPr marL="342900" indent="-342900">
              <a:buFont typeface="Arial"/>
              <a:buChar char="•"/>
            </a:pPr>
            <a:r>
              <a:rPr lang="en-GB" sz="1400" dirty="0">
                <a:ea typeface="+mn-lt"/>
                <a:cs typeface="+mn-lt"/>
              </a:rPr>
              <a:t>CNN is one of the deep learning methods, which contains sequence of feed forward layers.</a:t>
            </a:r>
            <a:endParaRPr lang="en-GB" sz="1400" dirty="0">
              <a:cs typeface="Calibri"/>
            </a:endParaRPr>
          </a:p>
          <a:p>
            <a:pPr marL="342900" indent="-342900">
              <a:buFont typeface="Arial"/>
              <a:buChar char="•"/>
            </a:pPr>
            <a:endParaRPr lang="en-GB" sz="1400" dirty="0">
              <a:cs typeface="Calibri"/>
            </a:endParaRPr>
          </a:p>
          <a:p>
            <a:pPr marL="342900" indent="-342900">
              <a:buFont typeface="Arial"/>
              <a:buChar char="•"/>
            </a:pPr>
            <a:r>
              <a:rPr lang="en-GB" sz="1400" dirty="0">
                <a:ea typeface="+mn-lt"/>
                <a:cs typeface="+mn-lt"/>
              </a:rPr>
              <a:t>The detection results are given as whether tumour is present or not in given MRI image of brain</a:t>
            </a:r>
            <a:endParaRPr lang="en-GB" sz="2400" dirty="0">
              <a:cs typeface="Calibri"/>
            </a:endParaRPr>
          </a:p>
          <a:p>
            <a:pPr algn="l"/>
            <a:endParaRPr lang="en-GB" sz="2400" dirty="0">
              <a:cs typeface="Calibri"/>
            </a:endParaRPr>
          </a:p>
        </p:txBody>
      </p:sp>
    </p:spTree>
    <p:extLst>
      <p:ext uri="{BB962C8B-B14F-4D97-AF65-F5344CB8AC3E}">
        <p14:creationId xmlns:p14="http://schemas.microsoft.com/office/powerpoint/2010/main" val="668538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4357"/>
            <a:ext cx="2470785" cy="421640"/>
          </a:xfrm>
          <a:prstGeom prst="rect">
            <a:avLst/>
          </a:prstGeom>
        </p:spPr>
        <p:txBody>
          <a:bodyPr vert="horz" wrap="square" lIns="0" tIns="12700" rIns="0" bIns="0" rtlCol="0">
            <a:spAutoFit/>
          </a:bodyPr>
          <a:lstStyle/>
          <a:p>
            <a:pPr marL="12700">
              <a:lnSpc>
                <a:spcPct val="100000"/>
              </a:lnSpc>
              <a:spcBef>
                <a:spcPts val="100"/>
              </a:spcBef>
            </a:pPr>
            <a:r>
              <a:rPr sz="2600" spc="-10" dirty="0"/>
              <a:t>FUNCTIONALITIES</a:t>
            </a:r>
            <a:endParaRPr sz="2600" dirty="0"/>
          </a:p>
        </p:txBody>
      </p:sp>
      <p:sp>
        <p:nvSpPr>
          <p:cNvPr id="4" name="TextBox 3"/>
          <p:cNvSpPr txBox="1"/>
          <p:nvPr/>
        </p:nvSpPr>
        <p:spPr>
          <a:xfrm>
            <a:off x="1218859" y="1657350"/>
            <a:ext cx="6553541" cy="175432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dirty="0"/>
              <a:t>Pre-processing the input images</a:t>
            </a:r>
          </a:p>
          <a:p>
            <a:pPr marL="285750" indent="-285750">
              <a:buFont typeface="Arial" panose="020B0604020202020204" pitchFamily="34" charset="0"/>
              <a:buChar char="•"/>
            </a:pPr>
            <a:r>
              <a:rPr lang="en-IN" dirty="0"/>
              <a:t>Splitting data to train and then test</a:t>
            </a:r>
          </a:p>
          <a:p>
            <a:pPr marL="285750" indent="-285750">
              <a:buFont typeface="Arial" panose="020B0604020202020204" pitchFamily="34" charset="0"/>
              <a:buChar char="•"/>
            </a:pPr>
            <a:r>
              <a:rPr lang="en-IN" dirty="0"/>
              <a:t>Building model using CNN layers pooling, flattening, fully connection</a:t>
            </a:r>
          </a:p>
          <a:p>
            <a:pPr marL="285750" indent="-285750">
              <a:buFont typeface="Arial" panose="020B0604020202020204" pitchFamily="34" charset="0"/>
              <a:buChar char="•"/>
            </a:pPr>
            <a:r>
              <a:rPr lang="en-IN" dirty="0"/>
              <a:t>Tumour detection present or not</a:t>
            </a:r>
          </a:p>
          <a:p>
            <a:pPr marL="285750" indent="-285750">
              <a:buFont typeface="Arial" panose="020B0604020202020204" pitchFamily="34" charset="0"/>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89722" y="576505"/>
            <a:ext cx="3073918" cy="397545"/>
          </a:xfrm>
          <a:prstGeom prst="rect">
            <a:avLst/>
          </a:prstGeom>
        </p:spPr>
        <p:txBody>
          <a:bodyPr vert="horz" wrap="square" lIns="0" tIns="12700" rIns="0" bIns="0" rtlCol="0" anchor="t">
            <a:spAutoFit/>
          </a:bodyPr>
          <a:lstStyle/>
          <a:p>
            <a:pPr marL="12700">
              <a:spcBef>
                <a:spcPts val="100"/>
              </a:spcBef>
            </a:pPr>
            <a:r>
              <a:rPr lang="en-US" sz="2500" spc="-15" dirty="0"/>
              <a:t>SYSTEM FLOW</a:t>
            </a:r>
          </a:p>
        </p:txBody>
      </p:sp>
      <p:pic>
        <p:nvPicPr>
          <p:cNvPr id="5" name="Picture 5" descr="Diagram&#10;&#10;Description automatically generated">
            <a:extLst>
              <a:ext uri="{FF2B5EF4-FFF2-40B4-BE49-F238E27FC236}">
                <a16:creationId xmlns:a16="http://schemas.microsoft.com/office/drawing/2014/main" id="{74FBBA61-38CA-693F-C998-6BBC31949D61}"/>
              </a:ext>
            </a:extLst>
          </p:cNvPr>
          <p:cNvPicPr>
            <a:picLocks noChangeAspect="1"/>
          </p:cNvPicPr>
          <p:nvPr/>
        </p:nvPicPr>
        <p:blipFill rotWithShape="1">
          <a:blip r:embed="rId2"/>
          <a:srcRect r="-271" b="7214"/>
          <a:stretch/>
        </p:blipFill>
        <p:spPr>
          <a:xfrm>
            <a:off x="2948049" y="1588119"/>
            <a:ext cx="2750636" cy="27619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5750"/>
            <a:ext cx="8077200" cy="4095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659" y="574357"/>
            <a:ext cx="2790825" cy="421640"/>
          </a:xfrm>
          <a:prstGeom prst="rect">
            <a:avLst/>
          </a:prstGeom>
        </p:spPr>
        <p:txBody>
          <a:bodyPr vert="horz" wrap="square" lIns="0" tIns="12700" rIns="0" bIns="0" rtlCol="0">
            <a:spAutoFit/>
          </a:bodyPr>
          <a:lstStyle/>
          <a:p>
            <a:pPr marL="12700">
              <a:lnSpc>
                <a:spcPct val="100000"/>
              </a:lnSpc>
              <a:spcBef>
                <a:spcPts val="100"/>
              </a:spcBef>
            </a:pPr>
            <a:r>
              <a:rPr sz="2600" spc="-65" dirty="0"/>
              <a:t>D</a:t>
            </a:r>
            <a:r>
              <a:rPr sz="2600" spc="-210" dirty="0"/>
              <a:t>A</a:t>
            </a:r>
            <a:r>
              <a:rPr sz="2600" spc="-204" dirty="0"/>
              <a:t>T</a:t>
            </a:r>
            <a:r>
              <a:rPr sz="2600" dirty="0"/>
              <a:t>A</a:t>
            </a:r>
            <a:r>
              <a:rPr sz="2600" spc="-10" dirty="0"/>
              <a:t> </a:t>
            </a:r>
            <a:r>
              <a:rPr sz="2600" spc="-5" dirty="0"/>
              <a:t>DI</a:t>
            </a:r>
            <a:r>
              <a:rPr sz="2600" spc="-25" dirty="0"/>
              <a:t>S</a:t>
            </a:r>
            <a:r>
              <a:rPr sz="2600" spc="-5" dirty="0"/>
              <a:t>TRIBUTION</a:t>
            </a:r>
            <a:endParaRPr sz="2600"/>
          </a:p>
        </p:txBody>
      </p:sp>
      <p:grpSp>
        <p:nvGrpSpPr>
          <p:cNvPr id="3" name="object 3"/>
          <p:cNvGrpSpPr/>
          <p:nvPr/>
        </p:nvGrpSpPr>
        <p:grpSpPr>
          <a:xfrm>
            <a:off x="4013647" y="1723207"/>
            <a:ext cx="1294765" cy="701675"/>
            <a:chOff x="4013647" y="1723207"/>
            <a:chExt cx="1294765" cy="701675"/>
          </a:xfrm>
        </p:grpSpPr>
        <p:sp>
          <p:nvSpPr>
            <p:cNvPr id="4" name="object 4"/>
            <p:cNvSpPr/>
            <p:nvPr/>
          </p:nvSpPr>
          <p:spPr>
            <a:xfrm>
              <a:off x="4021584" y="1731145"/>
              <a:ext cx="1278890" cy="685800"/>
            </a:xfrm>
            <a:custGeom>
              <a:avLst/>
              <a:gdLst/>
              <a:ahLst/>
              <a:cxnLst/>
              <a:rect l="l" t="t" r="r" b="b"/>
              <a:pathLst>
                <a:path w="1278889" h="685800">
                  <a:moveTo>
                    <a:pt x="1164081" y="685799"/>
                  </a:moveTo>
                  <a:lnTo>
                    <a:pt x="114302" y="685799"/>
                  </a:lnTo>
                  <a:lnTo>
                    <a:pt x="69810" y="676817"/>
                  </a:lnTo>
                  <a:lnTo>
                    <a:pt x="33478" y="652321"/>
                  </a:lnTo>
                  <a:lnTo>
                    <a:pt x="8982" y="615989"/>
                  </a:lnTo>
                  <a:lnTo>
                    <a:pt x="0" y="571497"/>
                  </a:lnTo>
                  <a:lnTo>
                    <a:pt x="0" y="114302"/>
                  </a:lnTo>
                  <a:lnTo>
                    <a:pt x="8982" y="69810"/>
                  </a:lnTo>
                  <a:lnTo>
                    <a:pt x="33478" y="33478"/>
                  </a:lnTo>
                  <a:lnTo>
                    <a:pt x="69810" y="8982"/>
                  </a:lnTo>
                  <a:lnTo>
                    <a:pt x="114302" y="0"/>
                  </a:lnTo>
                  <a:lnTo>
                    <a:pt x="1164081" y="0"/>
                  </a:lnTo>
                  <a:lnTo>
                    <a:pt x="1207823" y="8700"/>
                  </a:lnTo>
                  <a:lnTo>
                    <a:pt x="1244905" y="33478"/>
                  </a:lnTo>
                  <a:lnTo>
                    <a:pt x="1269683" y="70560"/>
                  </a:lnTo>
                  <a:lnTo>
                    <a:pt x="1278383" y="114302"/>
                  </a:lnTo>
                  <a:lnTo>
                    <a:pt x="1278383" y="571497"/>
                  </a:lnTo>
                  <a:lnTo>
                    <a:pt x="1269401" y="615989"/>
                  </a:lnTo>
                  <a:lnTo>
                    <a:pt x="1244905" y="652321"/>
                  </a:lnTo>
                  <a:lnTo>
                    <a:pt x="1208573" y="676817"/>
                  </a:lnTo>
                  <a:lnTo>
                    <a:pt x="1164081" y="685799"/>
                  </a:lnTo>
                  <a:close/>
                </a:path>
              </a:pathLst>
            </a:custGeom>
            <a:solidFill>
              <a:srgbClr val="B71E42"/>
            </a:solidFill>
          </p:spPr>
          <p:txBody>
            <a:bodyPr wrap="square" lIns="0" tIns="0" rIns="0" bIns="0" rtlCol="0"/>
            <a:lstStyle/>
            <a:p>
              <a:endParaRPr/>
            </a:p>
          </p:txBody>
        </p:sp>
        <p:sp>
          <p:nvSpPr>
            <p:cNvPr id="5" name="object 5"/>
            <p:cNvSpPr/>
            <p:nvPr/>
          </p:nvSpPr>
          <p:spPr>
            <a:xfrm>
              <a:off x="4021584" y="1731145"/>
              <a:ext cx="1278890" cy="685800"/>
            </a:xfrm>
            <a:custGeom>
              <a:avLst/>
              <a:gdLst/>
              <a:ahLst/>
              <a:cxnLst/>
              <a:rect l="l" t="t" r="r" b="b"/>
              <a:pathLst>
                <a:path w="1278889" h="685800">
                  <a:moveTo>
                    <a:pt x="0" y="114302"/>
                  </a:moveTo>
                  <a:lnTo>
                    <a:pt x="8982" y="69810"/>
                  </a:lnTo>
                  <a:lnTo>
                    <a:pt x="33478" y="33478"/>
                  </a:lnTo>
                  <a:lnTo>
                    <a:pt x="69810" y="8982"/>
                  </a:lnTo>
                  <a:lnTo>
                    <a:pt x="114302" y="0"/>
                  </a:lnTo>
                  <a:lnTo>
                    <a:pt x="1164081" y="0"/>
                  </a:lnTo>
                  <a:lnTo>
                    <a:pt x="1207823" y="8700"/>
                  </a:lnTo>
                  <a:lnTo>
                    <a:pt x="1244905" y="33478"/>
                  </a:lnTo>
                  <a:lnTo>
                    <a:pt x="1269683" y="70560"/>
                  </a:lnTo>
                  <a:lnTo>
                    <a:pt x="1278383" y="114302"/>
                  </a:lnTo>
                  <a:lnTo>
                    <a:pt x="1278383" y="571497"/>
                  </a:lnTo>
                  <a:lnTo>
                    <a:pt x="1269401" y="615989"/>
                  </a:lnTo>
                  <a:lnTo>
                    <a:pt x="1244905" y="652321"/>
                  </a:lnTo>
                  <a:lnTo>
                    <a:pt x="1208573" y="676817"/>
                  </a:lnTo>
                  <a:lnTo>
                    <a:pt x="1164081" y="685799"/>
                  </a:lnTo>
                  <a:lnTo>
                    <a:pt x="114302" y="685799"/>
                  </a:lnTo>
                  <a:lnTo>
                    <a:pt x="69810" y="676817"/>
                  </a:lnTo>
                  <a:lnTo>
                    <a:pt x="33478" y="652321"/>
                  </a:lnTo>
                  <a:lnTo>
                    <a:pt x="8982" y="615989"/>
                  </a:lnTo>
                  <a:lnTo>
                    <a:pt x="0" y="571497"/>
                  </a:lnTo>
                  <a:lnTo>
                    <a:pt x="0" y="114302"/>
                  </a:lnTo>
                  <a:close/>
                </a:path>
              </a:pathLst>
            </a:custGeom>
            <a:ln w="15874">
              <a:solidFill>
                <a:srgbClr val="851430"/>
              </a:solidFill>
            </a:ln>
          </p:spPr>
          <p:txBody>
            <a:bodyPr wrap="square" lIns="0" tIns="0" rIns="0" bIns="0" rtlCol="0"/>
            <a:lstStyle/>
            <a:p>
              <a:endParaRPr/>
            </a:p>
          </p:txBody>
        </p:sp>
      </p:grpSp>
      <p:sp>
        <p:nvSpPr>
          <p:cNvPr id="6" name="object 6"/>
          <p:cNvSpPr txBox="1"/>
          <p:nvPr/>
        </p:nvSpPr>
        <p:spPr>
          <a:xfrm>
            <a:off x="3593889" y="1848295"/>
            <a:ext cx="1845169" cy="456535"/>
          </a:xfrm>
          <a:prstGeom prst="rect">
            <a:avLst/>
          </a:prstGeom>
        </p:spPr>
        <p:txBody>
          <a:bodyPr vert="horz" wrap="square" lIns="0" tIns="12700" rIns="0" bIns="0" rtlCol="0" anchor="t">
            <a:spAutoFit/>
          </a:bodyPr>
          <a:lstStyle/>
          <a:p>
            <a:pPr marL="12700" marR="5080" indent="317500" algn="ctr">
              <a:spcBef>
                <a:spcPts val="100"/>
              </a:spcBef>
            </a:pPr>
            <a:r>
              <a:rPr sz="1400" spc="-45" dirty="0">
                <a:solidFill>
                  <a:srgbClr val="FFFFFF"/>
                </a:solidFill>
                <a:latin typeface="Trebuchet MS"/>
                <a:cs typeface="Trebuchet MS"/>
              </a:rPr>
              <a:t>Data</a:t>
            </a:r>
            <a:r>
              <a:rPr lang="en-GB" sz="1400" spc="-45" dirty="0">
                <a:solidFill>
                  <a:srgbClr val="FFFFFF"/>
                </a:solidFill>
                <a:latin typeface="Trebuchet MS"/>
                <a:cs typeface="Trebuchet MS"/>
              </a:rPr>
              <a:t> </a:t>
            </a:r>
            <a:endParaRPr lang="en-US" sz="1400" dirty="0">
              <a:solidFill>
                <a:srgbClr val="000000"/>
              </a:solidFill>
              <a:latin typeface="Trebuchet MS"/>
              <a:cs typeface="Trebuchet MS"/>
            </a:endParaRPr>
          </a:p>
          <a:p>
            <a:pPr marL="12700" marR="5080" indent="317500" algn="ctr">
              <a:spcBef>
                <a:spcPts val="100"/>
              </a:spcBef>
            </a:pPr>
            <a:r>
              <a:rPr lang="en-GB" sz="1400" spc="-40" dirty="0">
                <a:solidFill>
                  <a:srgbClr val="FFFFFF"/>
                </a:solidFill>
                <a:latin typeface="Trebuchet MS"/>
                <a:cs typeface="Trebuchet MS"/>
              </a:rPr>
              <a:t> 253 </a:t>
            </a:r>
            <a:r>
              <a:rPr sz="1400" spc="-85" dirty="0">
                <a:solidFill>
                  <a:srgbClr val="FFFFFF"/>
                </a:solidFill>
                <a:latin typeface="Trebuchet MS"/>
                <a:cs typeface="Trebuchet MS"/>
              </a:rPr>
              <a:t>Images</a:t>
            </a:r>
            <a:endParaRPr sz="1400" dirty="0">
              <a:latin typeface="Trebuchet MS"/>
              <a:cs typeface="Trebuchet MS"/>
            </a:endParaRPr>
          </a:p>
        </p:txBody>
      </p:sp>
      <p:grpSp>
        <p:nvGrpSpPr>
          <p:cNvPr id="7" name="object 7"/>
          <p:cNvGrpSpPr/>
          <p:nvPr/>
        </p:nvGrpSpPr>
        <p:grpSpPr>
          <a:xfrm>
            <a:off x="2502224" y="2909485"/>
            <a:ext cx="1527810" cy="760730"/>
            <a:chOff x="2502224" y="2909485"/>
            <a:chExt cx="1527810" cy="760730"/>
          </a:xfrm>
        </p:grpSpPr>
        <p:sp>
          <p:nvSpPr>
            <p:cNvPr id="8" name="object 8"/>
            <p:cNvSpPr/>
            <p:nvPr/>
          </p:nvSpPr>
          <p:spPr>
            <a:xfrm>
              <a:off x="2510161" y="2917423"/>
              <a:ext cx="1511935" cy="744855"/>
            </a:xfrm>
            <a:custGeom>
              <a:avLst/>
              <a:gdLst/>
              <a:ahLst/>
              <a:cxnLst/>
              <a:rect l="l" t="t" r="r" b="b"/>
              <a:pathLst>
                <a:path w="1511935" h="744854">
                  <a:moveTo>
                    <a:pt x="1387318" y="744614"/>
                  </a:moveTo>
                  <a:lnTo>
                    <a:pt x="124104" y="744614"/>
                  </a:lnTo>
                  <a:lnTo>
                    <a:pt x="75797" y="734861"/>
                  </a:lnTo>
                  <a:lnTo>
                    <a:pt x="36349" y="708264"/>
                  </a:lnTo>
                  <a:lnTo>
                    <a:pt x="9752" y="668816"/>
                  </a:lnTo>
                  <a:lnTo>
                    <a:pt x="0" y="620509"/>
                  </a:lnTo>
                  <a:lnTo>
                    <a:pt x="0" y="124104"/>
                  </a:lnTo>
                  <a:lnTo>
                    <a:pt x="9752" y="75797"/>
                  </a:lnTo>
                  <a:lnTo>
                    <a:pt x="36349" y="36349"/>
                  </a:lnTo>
                  <a:lnTo>
                    <a:pt x="75797" y="9752"/>
                  </a:lnTo>
                  <a:lnTo>
                    <a:pt x="124104" y="0"/>
                  </a:lnTo>
                  <a:lnTo>
                    <a:pt x="1387318" y="0"/>
                  </a:lnTo>
                  <a:lnTo>
                    <a:pt x="1434811" y="9446"/>
                  </a:lnTo>
                  <a:lnTo>
                    <a:pt x="1475073" y="36349"/>
                  </a:lnTo>
                  <a:lnTo>
                    <a:pt x="1501976" y="76611"/>
                  </a:lnTo>
                  <a:lnTo>
                    <a:pt x="1511423" y="124104"/>
                  </a:lnTo>
                  <a:lnTo>
                    <a:pt x="1511423" y="620509"/>
                  </a:lnTo>
                  <a:lnTo>
                    <a:pt x="1501670" y="668816"/>
                  </a:lnTo>
                  <a:lnTo>
                    <a:pt x="1475073" y="708264"/>
                  </a:lnTo>
                  <a:lnTo>
                    <a:pt x="1435625" y="734861"/>
                  </a:lnTo>
                  <a:lnTo>
                    <a:pt x="1387318" y="744614"/>
                  </a:lnTo>
                  <a:close/>
                </a:path>
              </a:pathLst>
            </a:custGeom>
            <a:solidFill>
              <a:srgbClr val="B71E42"/>
            </a:solidFill>
          </p:spPr>
          <p:txBody>
            <a:bodyPr wrap="square" lIns="0" tIns="0" rIns="0" bIns="0" rtlCol="0"/>
            <a:lstStyle/>
            <a:p>
              <a:endParaRPr/>
            </a:p>
          </p:txBody>
        </p:sp>
        <p:sp>
          <p:nvSpPr>
            <p:cNvPr id="9" name="object 9"/>
            <p:cNvSpPr/>
            <p:nvPr/>
          </p:nvSpPr>
          <p:spPr>
            <a:xfrm>
              <a:off x="2510161" y="2917423"/>
              <a:ext cx="1511935" cy="744855"/>
            </a:xfrm>
            <a:custGeom>
              <a:avLst/>
              <a:gdLst/>
              <a:ahLst/>
              <a:cxnLst/>
              <a:rect l="l" t="t" r="r" b="b"/>
              <a:pathLst>
                <a:path w="1511935" h="744854">
                  <a:moveTo>
                    <a:pt x="0" y="124104"/>
                  </a:moveTo>
                  <a:lnTo>
                    <a:pt x="9752" y="75797"/>
                  </a:lnTo>
                  <a:lnTo>
                    <a:pt x="36349" y="36349"/>
                  </a:lnTo>
                  <a:lnTo>
                    <a:pt x="75797" y="9752"/>
                  </a:lnTo>
                  <a:lnTo>
                    <a:pt x="124104" y="0"/>
                  </a:lnTo>
                  <a:lnTo>
                    <a:pt x="1387318" y="0"/>
                  </a:lnTo>
                  <a:lnTo>
                    <a:pt x="1434811" y="9446"/>
                  </a:lnTo>
                  <a:lnTo>
                    <a:pt x="1475073" y="36349"/>
                  </a:lnTo>
                  <a:lnTo>
                    <a:pt x="1501976" y="76611"/>
                  </a:lnTo>
                  <a:lnTo>
                    <a:pt x="1511423" y="124104"/>
                  </a:lnTo>
                  <a:lnTo>
                    <a:pt x="1511423" y="620509"/>
                  </a:lnTo>
                  <a:lnTo>
                    <a:pt x="1501670" y="668816"/>
                  </a:lnTo>
                  <a:lnTo>
                    <a:pt x="1475073" y="708264"/>
                  </a:lnTo>
                  <a:lnTo>
                    <a:pt x="1435625" y="734861"/>
                  </a:lnTo>
                  <a:lnTo>
                    <a:pt x="1387318" y="744614"/>
                  </a:lnTo>
                  <a:lnTo>
                    <a:pt x="124104" y="744614"/>
                  </a:lnTo>
                  <a:lnTo>
                    <a:pt x="75797" y="734861"/>
                  </a:lnTo>
                  <a:lnTo>
                    <a:pt x="36349" y="708264"/>
                  </a:lnTo>
                  <a:lnTo>
                    <a:pt x="9752" y="668816"/>
                  </a:lnTo>
                  <a:lnTo>
                    <a:pt x="0" y="620509"/>
                  </a:lnTo>
                  <a:lnTo>
                    <a:pt x="0" y="124104"/>
                  </a:lnTo>
                  <a:close/>
                </a:path>
              </a:pathLst>
            </a:custGeom>
            <a:ln w="15874">
              <a:solidFill>
                <a:srgbClr val="851430"/>
              </a:solidFill>
            </a:ln>
          </p:spPr>
          <p:txBody>
            <a:bodyPr wrap="square" lIns="0" tIns="0" rIns="0" bIns="0" rtlCol="0"/>
            <a:lstStyle/>
            <a:p>
              <a:endParaRPr/>
            </a:p>
          </p:txBody>
        </p:sp>
      </p:grpSp>
      <p:sp>
        <p:nvSpPr>
          <p:cNvPr id="10" name="object 10"/>
          <p:cNvSpPr txBox="1"/>
          <p:nvPr/>
        </p:nvSpPr>
        <p:spPr>
          <a:xfrm>
            <a:off x="2362272" y="3063980"/>
            <a:ext cx="1667039" cy="456535"/>
          </a:xfrm>
          <a:prstGeom prst="rect">
            <a:avLst/>
          </a:prstGeom>
        </p:spPr>
        <p:txBody>
          <a:bodyPr vert="horz" wrap="square" lIns="0" tIns="12700" rIns="0" bIns="0" rtlCol="0" anchor="t">
            <a:spAutoFit/>
          </a:bodyPr>
          <a:lstStyle/>
          <a:p>
            <a:pPr marL="12700" marR="5080" indent="207645" algn="ctr">
              <a:spcBef>
                <a:spcPts val="100"/>
              </a:spcBef>
            </a:pPr>
            <a:r>
              <a:rPr sz="1400" spc="-95" dirty="0">
                <a:solidFill>
                  <a:srgbClr val="FFFFFF"/>
                </a:solidFill>
                <a:latin typeface="Trebuchet MS"/>
                <a:cs typeface="Trebuchet MS"/>
              </a:rPr>
              <a:t>Training</a:t>
            </a:r>
            <a:r>
              <a:rPr lang="en-GB" sz="1400" spc="-95" dirty="0">
                <a:solidFill>
                  <a:srgbClr val="FFFFFF"/>
                </a:solidFill>
                <a:latin typeface="Trebuchet MS"/>
                <a:cs typeface="Trebuchet MS"/>
              </a:rPr>
              <a:t> </a:t>
            </a:r>
            <a:r>
              <a:rPr lang="en-GB" sz="1400" spc="-90" dirty="0">
                <a:solidFill>
                  <a:srgbClr val="FFFFFF"/>
                </a:solidFill>
                <a:latin typeface="Trebuchet MS"/>
                <a:cs typeface="Trebuchet MS"/>
              </a:rPr>
              <a:t> </a:t>
            </a:r>
            <a:endParaRPr lang="en-US" sz="1400" dirty="0">
              <a:solidFill>
                <a:srgbClr val="000000"/>
              </a:solidFill>
              <a:latin typeface="Trebuchet MS"/>
              <a:cs typeface="Trebuchet MS"/>
            </a:endParaRPr>
          </a:p>
          <a:p>
            <a:pPr marL="12700" marR="5080" indent="207645" algn="ctr">
              <a:spcBef>
                <a:spcPts val="100"/>
              </a:spcBef>
            </a:pPr>
            <a:r>
              <a:rPr lang="en-GB" sz="1400" spc="-90" dirty="0">
                <a:solidFill>
                  <a:srgbClr val="FFFFFF"/>
                </a:solidFill>
                <a:latin typeface="Trebuchet MS"/>
                <a:cs typeface="Trebuchet MS"/>
              </a:rPr>
              <a:t>202 </a:t>
            </a:r>
            <a:r>
              <a:rPr sz="1400" spc="-85" dirty="0">
                <a:solidFill>
                  <a:srgbClr val="FFFFFF"/>
                </a:solidFill>
                <a:latin typeface="Trebuchet MS"/>
                <a:cs typeface="Trebuchet MS"/>
              </a:rPr>
              <a:t>Images</a:t>
            </a:r>
            <a:endParaRPr lang="en-US" sz="1400" dirty="0">
              <a:latin typeface="Trebuchet MS"/>
              <a:cs typeface="Trebuchet MS"/>
            </a:endParaRPr>
          </a:p>
        </p:txBody>
      </p:sp>
      <p:grpSp>
        <p:nvGrpSpPr>
          <p:cNvPr id="11" name="object 11"/>
          <p:cNvGrpSpPr/>
          <p:nvPr/>
        </p:nvGrpSpPr>
        <p:grpSpPr>
          <a:xfrm>
            <a:off x="5345297" y="2909485"/>
            <a:ext cx="1587500" cy="814069"/>
            <a:chOff x="5345297" y="2909485"/>
            <a:chExt cx="1587500" cy="814069"/>
          </a:xfrm>
        </p:grpSpPr>
        <p:sp>
          <p:nvSpPr>
            <p:cNvPr id="12" name="object 12"/>
            <p:cNvSpPr/>
            <p:nvPr/>
          </p:nvSpPr>
          <p:spPr>
            <a:xfrm>
              <a:off x="5353234" y="2917423"/>
              <a:ext cx="1571625" cy="798195"/>
            </a:xfrm>
            <a:custGeom>
              <a:avLst/>
              <a:gdLst/>
              <a:ahLst/>
              <a:cxnLst/>
              <a:rect l="l" t="t" r="r" b="b"/>
              <a:pathLst>
                <a:path w="1571625" h="798195">
                  <a:moveTo>
                    <a:pt x="1438364" y="797880"/>
                  </a:moveTo>
                  <a:lnTo>
                    <a:pt x="132982" y="797880"/>
                  </a:lnTo>
                  <a:lnTo>
                    <a:pt x="90950" y="791101"/>
                  </a:lnTo>
                  <a:lnTo>
                    <a:pt x="54445" y="772222"/>
                  </a:lnTo>
                  <a:lnTo>
                    <a:pt x="25658" y="743435"/>
                  </a:lnTo>
                  <a:lnTo>
                    <a:pt x="6779" y="706930"/>
                  </a:lnTo>
                  <a:lnTo>
                    <a:pt x="0" y="664897"/>
                  </a:lnTo>
                  <a:lnTo>
                    <a:pt x="0" y="132982"/>
                  </a:lnTo>
                  <a:lnTo>
                    <a:pt x="6779" y="90949"/>
                  </a:lnTo>
                  <a:lnTo>
                    <a:pt x="25658" y="54444"/>
                  </a:lnTo>
                  <a:lnTo>
                    <a:pt x="54445" y="25657"/>
                  </a:lnTo>
                  <a:lnTo>
                    <a:pt x="90950" y="6779"/>
                  </a:lnTo>
                  <a:lnTo>
                    <a:pt x="132982" y="0"/>
                  </a:lnTo>
                  <a:lnTo>
                    <a:pt x="1438364" y="0"/>
                  </a:lnTo>
                  <a:lnTo>
                    <a:pt x="1489255" y="10122"/>
                  </a:lnTo>
                  <a:lnTo>
                    <a:pt x="1532397" y="38949"/>
                  </a:lnTo>
                  <a:lnTo>
                    <a:pt x="1561224" y="82092"/>
                  </a:lnTo>
                  <a:lnTo>
                    <a:pt x="1571347" y="132982"/>
                  </a:lnTo>
                  <a:lnTo>
                    <a:pt x="1571347" y="664897"/>
                  </a:lnTo>
                  <a:lnTo>
                    <a:pt x="1564567" y="706930"/>
                  </a:lnTo>
                  <a:lnTo>
                    <a:pt x="1545689" y="743435"/>
                  </a:lnTo>
                  <a:lnTo>
                    <a:pt x="1516902" y="772222"/>
                  </a:lnTo>
                  <a:lnTo>
                    <a:pt x="1480397" y="791101"/>
                  </a:lnTo>
                  <a:lnTo>
                    <a:pt x="1438364" y="797880"/>
                  </a:lnTo>
                  <a:close/>
                </a:path>
              </a:pathLst>
            </a:custGeom>
            <a:solidFill>
              <a:srgbClr val="B71E42"/>
            </a:solidFill>
          </p:spPr>
          <p:txBody>
            <a:bodyPr wrap="square" lIns="0" tIns="0" rIns="0" bIns="0" rtlCol="0"/>
            <a:lstStyle/>
            <a:p>
              <a:endParaRPr/>
            </a:p>
          </p:txBody>
        </p:sp>
        <p:sp>
          <p:nvSpPr>
            <p:cNvPr id="13" name="object 13"/>
            <p:cNvSpPr/>
            <p:nvPr/>
          </p:nvSpPr>
          <p:spPr>
            <a:xfrm>
              <a:off x="5353234" y="2917423"/>
              <a:ext cx="1571625" cy="798195"/>
            </a:xfrm>
            <a:custGeom>
              <a:avLst/>
              <a:gdLst/>
              <a:ahLst/>
              <a:cxnLst/>
              <a:rect l="l" t="t" r="r" b="b"/>
              <a:pathLst>
                <a:path w="1571625" h="798195">
                  <a:moveTo>
                    <a:pt x="0" y="132982"/>
                  </a:moveTo>
                  <a:lnTo>
                    <a:pt x="6779" y="90949"/>
                  </a:lnTo>
                  <a:lnTo>
                    <a:pt x="25658" y="54444"/>
                  </a:lnTo>
                  <a:lnTo>
                    <a:pt x="54445" y="25657"/>
                  </a:lnTo>
                  <a:lnTo>
                    <a:pt x="90950" y="6779"/>
                  </a:lnTo>
                  <a:lnTo>
                    <a:pt x="132982" y="0"/>
                  </a:lnTo>
                  <a:lnTo>
                    <a:pt x="1438364" y="0"/>
                  </a:lnTo>
                  <a:lnTo>
                    <a:pt x="1489255" y="10122"/>
                  </a:lnTo>
                  <a:lnTo>
                    <a:pt x="1532397" y="38949"/>
                  </a:lnTo>
                  <a:lnTo>
                    <a:pt x="1561224" y="82092"/>
                  </a:lnTo>
                  <a:lnTo>
                    <a:pt x="1571347" y="132982"/>
                  </a:lnTo>
                  <a:lnTo>
                    <a:pt x="1571347" y="664897"/>
                  </a:lnTo>
                  <a:lnTo>
                    <a:pt x="1564567" y="706930"/>
                  </a:lnTo>
                  <a:lnTo>
                    <a:pt x="1545689" y="743435"/>
                  </a:lnTo>
                  <a:lnTo>
                    <a:pt x="1516902" y="772222"/>
                  </a:lnTo>
                  <a:lnTo>
                    <a:pt x="1480397" y="791101"/>
                  </a:lnTo>
                  <a:lnTo>
                    <a:pt x="1438364" y="797880"/>
                  </a:lnTo>
                  <a:lnTo>
                    <a:pt x="132982" y="797880"/>
                  </a:lnTo>
                  <a:lnTo>
                    <a:pt x="90950" y="791101"/>
                  </a:lnTo>
                  <a:lnTo>
                    <a:pt x="54445" y="772222"/>
                  </a:lnTo>
                  <a:lnTo>
                    <a:pt x="25658" y="743435"/>
                  </a:lnTo>
                  <a:lnTo>
                    <a:pt x="6779" y="706930"/>
                  </a:lnTo>
                  <a:lnTo>
                    <a:pt x="0" y="664897"/>
                  </a:lnTo>
                  <a:lnTo>
                    <a:pt x="0" y="132982"/>
                  </a:lnTo>
                  <a:close/>
                </a:path>
              </a:pathLst>
            </a:custGeom>
            <a:ln w="15874">
              <a:solidFill>
                <a:srgbClr val="851430"/>
              </a:solidFill>
            </a:ln>
          </p:spPr>
          <p:txBody>
            <a:bodyPr wrap="square" lIns="0" tIns="0" rIns="0" bIns="0" rtlCol="0"/>
            <a:lstStyle/>
            <a:p>
              <a:endParaRPr/>
            </a:p>
          </p:txBody>
        </p:sp>
      </p:grpSp>
      <p:sp>
        <p:nvSpPr>
          <p:cNvPr id="14" name="object 14"/>
          <p:cNvSpPr txBox="1"/>
          <p:nvPr/>
        </p:nvSpPr>
        <p:spPr>
          <a:xfrm>
            <a:off x="5413330" y="3060925"/>
            <a:ext cx="1370321" cy="456535"/>
          </a:xfrm>
          <a:prstGeom prst="rect">
            <a:avLst/>
          </a:prstGeom>
        </p:spPr>
        <p:txBody>
          <a:bodyPr vert="horz" wrap="square" lIns="0" tIns="12700" rIns="0" bIns="0" rtlCol="0" anchor="t">
            <a:spAutoFit/>
          </a:bodyPr>
          <a:lstStyle/>
          <a:p>
            <a:pPr marL="12700" marR="5080" indent="196850" algn="ctr">
              <a:spcBef>
                <a:spcPts val="100"/>
              </a:spcBef>
            </a:pPr>
            <a:r>
              <a:rPr sz="1400" spc="-95" dirty="0">
                <a:solidFill>
                  <a:srgbClr val="FFFFFF"/>
                </a:solidFill>
                <a:latin typeface="Trebuchet MS"/>
                <a:cs typeface="Trebuchet MS"/>
              </a:rPr>
              <a:t>Testing</a:t>
            </a:r>
            <a:r>
              <a:rPr lang="en-GB" sz="1400" spc="-95" dirty="0">
                <a:solidFill>
                  <a:srgbClr val="FFFFFF"/>
                </a:solidFill>
                <a:latin typeface="Trebuchet MS"/>
                <a:cs typeface="Trebuchet MS"/>
              </a:rPr>
              <a:t> </a:t>
            </a:r>
            <a:r>
              <a:rPr lang="en-GB" sz="1400" spc="-90" dirty="0">
                <a:solidFill>
                  <a:srgbClr val="FFFFFF"/>
                </a:solidFill>
                <a:latin typeface="Trebuchet MS"/>
                <a:cs typeface="Trebuchet MS"/>
              </a:rPr>
              <a:t> </a:t>
            </a:r>
            <a:endParaRPr lang="en-US" sz="1400" dirty="0">
              <a:solidFill>
                <a:srgbClr val="000000"/>
              </a:solidFill>
              <a:latin typeface="Trebuchet MS"/>
              <a:cs typeface="Trebuchet MS"/>
            </a:endParaRPr>
          </a:p>
          <a:p>
            <a:pPr marL="12700" marR="5080" indent="196850" algn="ctr">
              <a:spcBef>
                <a:spcPts val="100"/>
              </a:spcBef>
            </a:pPr>
            <a:r>
              <a:rPr lang="en-GB" sz="1400" spc="-35" dirty="0">
                <a:solidFill>
                  <a:srgbClr val="FFFFFF"/>
                </a:solidFill>
                <a:latin typeface="Trebuchet MS"/>
                <a:cs typeface="Trebuchet MS"/>
              </a:rPr>
              <a:t>51 </a:t>
            </a:r>
            <a:r>
              <a:rPr lang="en-GB" sz="1400" spc="-85" dirty="0">
                <a:solidFill>
                  <a:srgbClr val="FFFFFF"/>
                </a:solidFill>
                <a:latin typeface="Trebuchet MS"/>
                <a:cs typeface="Trebuchet MS"/>
              </a:rPr>
              <a:t>Images</a:t>
            </a:r>
            <a:endParaRPr lang="en-US" sz="1400" dirty="0">
              <a:latin typeface="Trebuchet MS"/>
              <a:cs typeface="Trebuchet MS"/>
            </a:endParaRPr>
          </a:p>
        </p:txBody>
      </p:sp>
      <p:grpSp>
        <p:nvGrpSpPr>
          <p:cNvPr id="15" name="object 15"/>
          <p:cNvGrpSpPr/>
          <p:nvPr/>
        </p:nvGrpSpPr>
        <p:grpSpPr>
          <a:xfrm>
            <a:off x="5295206" y="2412182"/>
            <a:ext cx="465455" cy="419734"/>
            <a:chOff x="5295206" y="2412182"/>
            <a:chExt cx="465455" cy="419734"/>
          </a:xfrm>
        </p:grpSpPr>
        <p:sp>
          <p:nvSpPr>
            <p:cNvPr id="16" name="object 16"/>
            <p:cNvSpPr/>
            <p:nvPr/>
          </p:nvSpPr>
          <p:spPr>
            <a:xfrm>
              <a:off x="5299968" y="2416945"/>
              <a:ext cx="424180" cy="381635"/>
            </a:xfrm>
            <a:custGeom>
              <a:avLst/>
              <a:gdLst/>
              <a:ahLst/>
              <a:cxnLst/>
              <a:rect l="l" t="t" r="r" b="b"/>
              <a:pathLst>
                <a:path w="424179" h="381635">
                  <a:moveTo>
                    <a:pt x="0" y="0"/>
                  </a:moveTo>
                  <a:lnTo>
                    <a:pt x="423598" y="381238"/>
                  </a:lnTo>
                </a:path>
              </a:pathLst>
            </a:custGeom>
            <a:ln w="9524">
              <a:solidFill>
                <a:srgbClr val="DE478E"/>
              </a:solidFill>
            </a:ln>
          </p:spPr>
          <p:txBody>
            <a:bodyPr wrap="square" lIns="0" tIns="0" rIns="0" bIns="0" rtlCol="0"/>
            <a:lstStyle/>
            <a:p>
              <a:endParaRPr/>
            </a:p>
          </p:txBody>
        </p:sp>
        <p:sp>
          <p:nvSpPr>
            <p:cNvPr id="17" name="object 17"/>
            <p:cNvSpPr/>
            <p:nvPr/>
          </p:nvSpPr>
          <p:spPr>
            <a:xfrm>
              <a:off x="5713042" y="2786489"/>
              <a:ext cx="43180" cy="40640"/>
            </a:xfrm>
            <a:custGeom>
              <a:avLst/>
              <a:gdLst/>
              <a:ahLst/>
              <a:cxnLst/>
              <a:rect l="l" t="t" r="r" b="b"/>
              <a:pathLst>
                <a:path w="43179" h="40639">
                  <a:moveTo>
                    <a:pt x="42653" y="40610"/>
                  </a:moveTo>
                  <a:lnTo>
                    <a:pt x="0" y="23388"/>
                  </a:lnTo>
                  <a:lnTo>
                    <a:pt x="21049" y="0"/>
                  </a:lnTo>
                  <a:lnTo>
                    <a:pt x="42653" y="40610"/>
                  </a:lnTo>
                  <a:close/>
                </a:path>
              </a:pathLst>
            </a:custGeom>
            <a:solidFill>
              <a:srgbClr val="DE478E"/>
            </a:solidFill>
          </p:spPr>
          <p:txBody>
            <a:bodyPr wrap="square" lIns="0" tIns="0" rIns="0" bIns="0" rtlCol="0"/>
            <a:lstStyle/>
            <a:p>
              <a:endParaRPr/>
            </a:p>
          </p:txBody>
        </p:sp>
        <p:sp>
          <p:nvSpPr>
            <p:cNvPr id="18" name="object 18"/>
            <p:cNvSpPr/>
            <p:nvPr/>
          </p:nvSpPr>
          <p:spPr>
            <a:xfrm>
              <a:off x="5713042" y="2786489"/>
              <a:ext cx="43180" cy="40640"/>
            </a:xfrm>
            <a:custGeom>
              <a:avLst/>
              <a:gdLst/>
              <a:ahLst/>
              <a:cxnLst/>
              <a:rect l="l" t="t" r="r" b="b"/>
              <a:pathLst>
                <a:path w="43179" h="40639">
                  <a:moveTo>
                    <a:pt x="0" y="23388"/>
                  </a:moveTo>
                  <a:lnTo>
                    <a:pt x="42653" y="40610"/>
                  </a:lnTo>
                  <a:lnTo>
                    <a:pt x="21049" y="0"/>
                  </a:lnTo>
                  <a:lnTo>
                    <a:pt x="0" y="23388"/>
                  </a:lnTo>
                  <a:close/>
                </a:path>
              </a:pathLst>
            </a:custGeom>
            <a:ln w="9524">
              <a:solidFill>
                <a:srgbClr val="DE478E"/>
              </a:solidFill>
            </a:ln>
          </p:spPr>
          <p:txBody>
            <a:bodyPr wrap="square" lIns="0" tIns="0" rIns="0" bIns="0" rtlCol="0"/>
            <a:lstStyle/>
            <a:p>
              <a:endParaRPr/>
            </a:p>
          </p:txBody>
        </p:sp>
      </p:grpSp>
      <p:grpSp>
        <p:nvGrpSpPr>
          <p:cNvPr id="19" name="object 19"/>
          <p:cNvGrpSpPr/>
          <p:nvPr/>
        </p:nvGrpSpPr>
        <p:grpSpPr>
          <a:xfrm>
            <a:off x="3487982" y="2412182"/>
            <a:ext cx="478790" cy="420370"/>
            <a:chOff x="3487982" y="2412182"/>
            <a:chExt cx="478790" cy="420370"/>
          </a:xfrm>
        </p:grpSpPr>
        <p:sp>
          <p:nvSpPr>
            <p:cNvPr id="20" name="object 20"/>
            <p:cNvSpPr/>
            <p:nvPr/>
          </p:nvSpPr>
          <p:spPr>
            <a:xfrm>
              <a:off x="3525275" y="2416945"/>
              <a:ext cx="436880" cy="382270"/>
            </a:xfrm>
            <a:custGeom>
              <a:avLst/>
              <a:gdLst/>
              <a:ahLst/>
              <a:cxnLst/>
              <a:rect l="l" t="t" r="r" b="b"/>
              <a:pathLst>
                <a:path w="436879" h="382269">
                  <a:moveTo>
                    <a:pt x="436384" y="0"/>
                  </a:moveTo>
                  <a:lnTo>
                    <a:pt x="0" y="381836"/>
                  </a:lnTo>
                </a:path>
              </a:pathLst>
            </a:custGeom>
            <a:ln w="9524">
              <a:solidFill>
                <a:srgbClr val="DE478E"/>
              </a:solidFill>
            </a:ln>
          </p:spPr>
          <p:txBody>
            <a:bodyPr wrap="square" lIns="0" tIns="0" rIns="0" bIns="0" rtlCol="0"/>
            <a:lstStyle/>
            <a:p>
              <a:endParaRPr/>
            </a:p>
          </p:txBody>
        </p:sp>
        <p:sp>
          <p:nvSpPr>
            <p:cNvPr id="21" name="object 21"/>
            <p:cNvSpPr/>
            <p:nvPr/>
          </p:nvSpPr>
          <p:spPr>
            <a:xfrm>
              <a:off x="3492744" y="2786941"/>
              <a:ext cx="43180" cy="40640"/>
            </a:xfrm>
            <a:custGeom>
              <a:avLst/>
              <a:gdLst/>
              <a:ahLst/>
              <a:cxnLst/>
              <a:rect l="l" t="t" r="r" b="b"/>
              <a:pathLst>
                <a:path w="43179" h="40639">
                  <a:moveTo>
                    <a:pt x="0" y="40304"/>
                  </a:moveTo>
                  <a:lnTo>
                    <a:pt x="22170" y="0"/>
                  </a:lnTo>
                  <a:lnTo>
                    <a:pt x="42890" y="23680"/>
                  </a:lnTo>
                  <a:lnTo>
                    <a:pt x="0" y="40304"/>
                  </a:lnTo>
                  <a:close/>
                </a:path>
              </a:pathLst>
            </a:custGeom>
            <a:solidFill>
              <a:srgbClr val="DE478E"/>
            </a:solidFill>
          </p:spPr>
          <p:txBody>
            <a:bodyPr wrap="square" lIns="0" tIns="0" rIns="0" bIns="0" rtlCol="0"/>
            <a:lstStyle/>
            <a:p>
              <a:endParaRPr/>
            </a:p>
          </p:txBody>
        </p:sp>
        <p:sp>
          <p:nvSpPr>
            <p:cNvPr id="22" name="object 22"/>
            <p:cNvSpPr/>
            <p:nvPr/>
          </p:nvSpPr>
          <p:spPr>
            <a:xfrm>
              <a:off x="3492744" y="2786941"/>
              <a:ext cx="43180" cy="40640"/>
            </a:xfrm>
            <a:custGeom>
              <a:avLst/>
              <a:gdLst/>
              <a:ahLst/>
              <a:cxnLst/>
              <a:rect l="l" t="t" r="r" b="b"/>
              <a:pathLst>
                <a:path w="43179" h="40639">
                  <a:moveTo>
                    <a:pt x="22170" y="0"/>
                  </a:moveTo>
                  <a:lnTo>
                    <a:pt x="0" y="40304"/>
                  </a:lnTo>
                  <a:lnTo>
                    <a:pt x="42890" y="23680"/>
                  </a:lnTo>
                  <a:lnTo>
                    <a:pt x="22170" y="0"/>
                  </a:lnTo>
                  <a:close/>
                </a:path>
              </a:pathLst>
            </a:custGeom>
            <a:ln w="9524">
              <a:solidFill>
                <a:srgbClr val="DE478E"/>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456</Words>
  <Application>Microsoft Office PowerPoint</Application>
  <PresentationFormat>On-screen Show (16:9)</PresentationFormat>
  <Paragraphs>76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SHRI VISHNU ENGINEERING COLLEGE FOR WOMEN</vt:lpstr>
      <vt:lpstr>INTRODUCTION</vt:lpstr>
      <vt:lpstr>TECHNICAL SKILLS FOR SYSTEM DEVELOPMENT</vt:lpstr>
      <vt:lpstr>DESIGN COMPARISON</vt:lpstr>
      <vt:lpstr>DESIGN COMPARISON</vt:lpstr>
      <vt:lpstr>FUNCTIONALITIES</vt:lpstr>
      <vt:lpstr>SYSTEM FLOW</vt:lpstr>
      <vt:lpstr>PowerPoint Presentation</vt:lpstr>
      <vt:lpstr>DATA DISTRIBUTION</vt:lpstr>
      <vt:lpstr>STEPS INVOLVED FOR BUILDING MODEL</vt:lpstr>
      <vt:lpstr>ACCURACY PLOT OF THE MODEL</vt:lpstr>
      <vt:lpstr>LOSS PLOT OF THE MODEL</vt:lpstr>
      <vt:lpstr>OUTPUT OF TESTING</vt:lpstr>
      <vt:lpstr>OUTPUT OF TESTING</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Decoding - Review 3</dc:title>
  <cp:lastModifiedBy>Microsoft account</cp:lastModifiedBy>
  <cp:revision>304</cp:revision>
  <dcterms:created xsi:type="dcterms:W3CDTF">2022-05-09T21:19:04Z</dcterms:created>
  <dcterms:modified xsi:type="dcterms:W3CDTF">2022-05-11T04:23:46Z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