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62" r:id="rId5"/>
    <p:sldId id="259" r:id="rId6"/>
    <p:sldId id="261" r:id="rId7"/>
    <p:sldId id="260"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2AA4F5-F88E-46DD-9139-4D098455670F}">
          <p14:sldIdLst>
            <p14:sldId id="256"/>
            <p14:sldId id="257"/>
            <p14:sldId id="258"/>
            <p14:sldId id="262"/>
            <p14:sldId id="259"/>
            <p14:sldId id="261"/>
            <p14:sldId id="260"/>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0B0995-5D1B-4C34-938E-1303CE93B749}" v="21" dt="2021-10-24T05:54:34.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10/23/2021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10/23/2021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10/23/2021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10/23/2021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CA9EE-6096-44FF-99F0-8C083DDB1A09}"/>
              </a:ext>
            </a:extLst>
          </p:cNvPr>
          <p:cNvSpPr>
            <a:spLocks noGrp="1"/>
          </p:cNvSpPr>
          <p:nvPr>
            <p:ph type="ctrTitle"/>
          </p:nvPr>
        </p:nvSpPr>
        <p:spPr>
          <a:xfrm>
            <a:off x="1290100" y="374221"/>
            <a:ext cx="8923752" cy="794622"/>
          </a:xfrm>
        </p:spPr>
        <p:txBody>
          <a:bodyPr>
            <a:normAutofit/>
          </a:bodyPr>
          <a:lstStyle/>
          <a:p>
            <a:r>
              <a:rPr lang="en-IN" sz="2800" dirty="0" err="1"/>
              <a:t>EXPOSyS</a:t>
            </a:r>
            <a:r>
              <a:rPr lang="en-IN" sz="2800" dirty="0"/>
              <a:t> DATA LABs INTERNSHIP PROJECT </a:t>
            </a:r>
          </a:p>
        </p:txBody>
      </p:sp>
      <p:sp>
        <p:nvSpPr>
          <p:cNvPr id="3" name="Subtitle 2">
            <a:extLst>
              <a:ext uri="{FF2B5EF4-FFF2-40B4-BE49-F238E27FC236}">
                <a16:creationId xmlns:a16="http://schemas.microsoft.com/office/drawing/2014/main" id="{E0306B80-7711-4DBE-A93D-7123EF4FBEAD}"/>
              </a:ext>
            </a:extLst>
          </p:cNvPr>
          <p:cNvSpPr>
            <a:spLocks noGrp="1"/>
          </p:cNvSpPr>
          <p:nvPr>
            <p:ph type="subTitle" idx="1"/>
          </p:nvPr>
        </p:nvSpPr>
        <p:spPr>
          <a:xfrm>
            <a:off x="5279665" y="5812403"/>
            <a:ext cx="6640815" cy="674558"/>
          </a:xfrm>
        </p:spPr>
        <p:txBody>
          <a:bodyPr vert="horz" lIns="91440" tIns="45720" rIns="91440" bIns="45720" rtlCol="0" anchor="t">
            <a:noAutofit/>
          </a:bodyPr>
          <a:lstStyle/>
          <a:p>
            <a:r>
              <a:rPr lang="en-US" sz="2400" dirty="0"/>
              <a:t>Presented by</a:t>
            </a:r>
          </a:p>
          <a:p>
            <a:r>
              <a:rPr lang="en-US" sz="2400" dirty="0"/>
              <a:t>  </a:t>
            </a:r>
            <a:r>
              <a:rPr lang="en-US" sz="2400" dirty="0" err="1"/>
              <a:t>K.Lovely</a:t>
            </a:r>
            <a:r>
              <a:rPr lang="en-US" sz="2400" dirty="0"/>
              <a:t> </a:t>
            </a:r>
            <a:r>
              <a:rPr lang="en-US" sz="2400" dirty="0" err="1"/>
              <a:t>Srenika</a:t>
            </a:r>
          </a:p>
        </p:txBody>
      </p:sp>
      <p:pic>
        <p:nvPicPr>
          <p:cNvPr id="5" name="Picture 4">
            <a:extLst>
              <a:ext uri="{FF2B5EF4-FFF2-40B4-BE49-F238E27FC236}">
                <a16:creationId xmlns:a16="http://schemas.microsoft.com/office/drawing/2014/main" id="{97A6DA0C-A4B7-4482-AD8E-49E874E4CDE0}"/>
              </a:ext>
            </a:extLst>
          </p:cNvPr>
          <p:cNvPicPr>
            <a:picLocks noChangeAspect="1"/>
          </p:cNvPicPr>
          <p:nvPr/>
        </p:nvPicPr>
        <p:blipFill>
          <a:blip r:embed="rId2"/>
          <a:stretch>
            <a:fillRect/>
          </a:stretch>
        </p:blipFill>
        <p:spPr>
          <a:xfrm>
            <a:off x="1226489" y="1488166"/>
            <a:ext cx="8923752" cy="4324237"/>
          </a:xfrm>
          <a:prstGeom prst="rect">
            <a:avLst/>
          </a:prstGeom>
        </p:spPr>
      </p:pic>
    </p:spTree>
    <p:extLst>
      <p:ext uri="{BB962C8B-B14F-4D97-AF65-F5344CB8AC3E}">
        <p14:creationId xmlns:p14="http://schemas.microsoft.com/office/powerpoint/2010/main" val="358483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8ABF0-97EB-49BC-8AA2-4C7034CB4948}"/>
              </a:ext>
            </a:extLst>
          </p:cNvPr>
          <p:cNvSpPr>
            <a:spLocks noGrp="1"/>
          </p:cNvSpPr>
          <p:nvPr>
            <p:ph type="title"/>
          </p:nvPr>
        </p:nvSpPr>
        <p:spPr>
          <a:xfrm>
            <a:off x="2461724" y="2483391"/>
            <a:ext cx="7729728" cy="1188720"/>
          </a:xfrm>
        </p:spPr>
        <p:txBody>
          <a:bodyPr>
            <a:normAutofit/>
          </a:bodyPr>
          <a:lstStyle/>
          <a:p>
            <a:r>
              <a:rPr lang="en-US" sz="4000" dirty="0"/>
              <a:t>THANK YOU</a:t>
            </a:r>
            <a:endParaRPr lang="en-IN" sz="4000" dirty="0"/>
          </a:p>
        </p:txBody>
      </p:sp>
    </p:spTree>
    <p:extLst>
      <p:ext uri="{BB962C8B-B14F-4D97-AF65-F5344CB8AC3E}">
        <p14:creationId xmlns:p14="http://schemas.microsoft.com/office/powerpoint/2010/main" val="1007997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98DE558-74E0-4955-A8B4-0E0DB34893EF}"/>
              </a:ext>
            </a:extLst>
          </p:cNvPr>
          <p:cNvPicPr>
            <a:picLocks noGrp="1" noChangeAspect="1"/>
          </p:cNvPicPr>
          <p:nvPr>
            <p:ph idx="1"/>
          </p:nvPr>
        </p:nvPicPr>
        <p:blipFill>
          <a:blip r:embed="rId2"/>
          <a:stretch>
            <a:fillRect/>
          </a:stretch>
        </p:blipFill>
        <p:spPr>
          <a:xfrm>
            <a:off x="2996782" y="1509339"/>
            <a:ext cx="5900727" cy="3921401"/>
          </a:xfrm>
          <a:prstGeom prst="rect">
            <a:avLst/>
          </a:prstGeom>
        </p:spPr>
      </p:pic>
    </p:spTree>
    <p:extLst>
      <p:ext uri="{BB962C8B-B14F-4D97-AF65-F5344CB8AC3E}">
        <p14:creationId xmlns:p14="http://schemas.microsoft.com/office/powerpoint/2010/main" val="2947995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C443-ADF9-494D-BAA6-D416365B54AD}"/>
              </a:ext>
            </a:extLst>
          </p:cNvPr>
          <p:cNvSpPr>
            <a:spLocks noGrp="1"/>
          </p:cNvSpPr>
          <p:nvPr>
            <p:ph type="title"/>
          </p:nvPr>
        </p:nvSpPr>
        <p:spPr>
          <a:xfrm>
            <a:off x="1566408" y="614834"/>
            <a:ext cx="8992924" cy="503139"/>
          </a:xfrm>
        </p:spPr>
        <p:txBody>
          <a:bodyPr>
            <a:normAutofit fontScale="90000"/>
          </a:bodyPr>
          <a:lstStyle/>
          <a:p>
            <a:r>
              <a:rPr lang="en-US" dirty="0"/>
              <a:t>INTRODUCTION</a:t>
            </a:r>
            <a:endParaRPr lang="en-IN" dirty="0"/>
          </a:p>
        </p:txBody>
      </p:sp>
      <p:sp>
        <p:nvSpPr>
          <p:cNvPr id="3" name="Content Placeholder 2">
            <a:extLst>
              <a:ext uri="{FF2B5EF4-FFF2-40B4-BE49-F238E27FC236}">
                <a16:creationId xmlns:a16="http://schemas.microsoft.com/office/drawing/2014/main" id="{353E9185-CEFF-4503-A751-FD8AE87BA166}"/>
              </a:ext>
            </a:extLst>
          </p:cNvPr>
          <p:cNvSpPr>
            <a:spLocks noGrp="1"/>
          </p:cNvSpPr>
          <p:nvPr>
            <p:ph idx="1"/>
          </p:nvPr>
        </p:nvSpPr>
        <p:spPr>
          <a:xfrm>
            <a:off x="1566408" y="1493057"/>
            <a:ext cx="9064486" cy="4828230"/>
          </a:xfrm>
        </p:spPr>
        <p:txBody>
          <a:bodyPr>
            <a:normAutofit fontScale="92500" lnSpcReduction="20000"/>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Diabetes has become one of the major causes of national disease and death in most countries.</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According to the International Diabetes Federation report, the figure is expected to rise to more than 642 million in 2040, so early screening and diagnosis of diabetes patients have great significance in detecting and treating diabetes on time.</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Diabetes is a multifactorial metabolic disease, its diagnostic criteria is difficult to cover all the ethology, damage degree, pathogenesis and other factors, so there is a situation for uncertainty and imprecision under various aspects of medical diagnosis process.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With the development of Data mining, researchers find that machine learning is playing an increasingly important role in diabetes research.</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Machine learning techniques can find the risky factors of diabetes and reasonable threshold of physiological parameters to unearth hidden knowledge from a huge amount of diabetes-related data, which has a very important significance for diagnosis and treatment of diabetes. So this project provides a survey of machine learning techniques that has been applied to diabetes data screening and diagnosis of the disease.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this project, conventional machine learning techniques are described in early screening and diagnosis of diabetes.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More over deep learning techniques which have a significance of biomedical effect are also described.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0614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93604-4F01-4290-B0DF-6A75B67C5DDB}"/>
              </a:ext>
            </a:extLst>
          </p:cNvPr>
          <p:cNvSpPr>
            <a:spLocks noGrp="1"/>
          </p:cNvSpPr>
          <p:nvPr>
            <p:ph type="title"/>
          </p:nvPr>
        </p:nvSpPr>
        <p:spPr>
          <a:xfrm>
            <a:off x="2231136" y="964692"/>
            <a:ext cx="7729728" cy="673277"/>
          </a:xfrm>
        </p:spPr>
        <p:txBody>
          <a:bodyPr>
            <a:normAutofit fontScale="90000"/>
          </a:bodyPr>
          <a:lstStyle/>
          <a:p>
            <a:r>
              <a:rPr lang="en-US" dirty="0"/>
              <a:t>TYPES OF DIABETES &amp; SYMPTOMS</a:t>
            </a:r>
            <a:endParaRPr lang="en-IN" dirty="0"/>
          </a:p>
        </p:txBody>
      </p:sp>
      <p:sp>
        <p:nvSpPr>
          <p:cNvPr id="3" name="Content Placeholder 2">
            <a:extLst>
              <a:ext uri="{FF2B5EF4-FFF2-40B4-BE49-F238E27FC236}">
                <a16:creationId xmlns:a16="http://schemas.microsoft.com/office/drawing/2014/main" id="{284CB443-BA67-4A3F-B0AD-DDDA0CE817E1}"/>
              </a:ext>
            </a:extLst>
          </p:cNvPr>
          <p:cNvSpPr>
            <a:spLocks noGrp="1"/>
          </p:cNvSpPr>
          <p:nvPr>
            <p:ph idx="1"/>
          </p:nvPr>
        </p:nvSpPr>
        <p:spPr>
          <a:xfrm>
            <a:off x="2138901" y="1954233"/>
            <a:ext cx="7821963" cy="3939075"/>
          </a:xfrm>
        </p:spPr>
        <p:txBody>
          <a:bodyPr>
            <a:normAutofit fontScale="92500" lnSpcReduction="10000"/>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Diabetes can be segmented into three types:</a:t>
            </a:r>
          </a:p>
          <a:p>
            <a:pPr marL="0" indent="0">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           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Type 1 diabetes</a:t>
            </a:r>
          </a:p>
          <a:p>
            <a:pPr marL="0" indent="0">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           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Type 2 diabetes and </a:t>
            </a:r>
          </a:p>
          <a:p>
            <a:pPr marL="0" indent="0">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           3. 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estational diabetes.</a:t>
            </a:r>
          </a:p>
          <a:p>
            <a:pPr marL="0" indent="0">
              <a:buNone/>
            </a:pPr>
            <a:r>
              <a:rPr lang="en-US" b="1" dirty="0">
                <a:latin typeface="Times New Roman" panose="02020603050405020304" pitchFamily="18" charset="0"/>
                <a:ea typeface="Times New Roman" panose="02020603050405020304" pitchFamily="18" charset="0"/>
                <a:cs typeface="Times New Roman" panose="02020603050405020304" pitchFamily="18" charset="0"/>
              </a:rPr>
              <a:t>SYMPTOMS :</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dirty="0"/>
              <a:t>Excessive </a:t>
            </a:r>
            <a:r>
              <a:rPr lang="en-IN" dirty="0" err="1"/>
              <a:t>thrist</a:t>
            </a:r>
            <a:r>
              <a:rPr lang="en-IN" dirty="0"/>
              <a:t> and hunger</a:t>
            </a:r>
          </a:p>
          <a:p>
            <a:r>
              <a:rPr lang="en-IN" dirty="0"/>
              <a:t>Frequent urination</a:t>
            </a:r>
          </a:p>
          <a:p>
            <a:r>
              <a:rPr lang="en-IN" dirty="0"/>
              <a:t>Drowsiness or fatigue</a:t>
            </a:r>
          </a:p>
          <a:p>
            <a:r>
              <a:rPr lang="en-IN" dirty="0"/>
              <a:t>Dry, itchy skin</a:t>
            </a:r>
          </a:p>
          <a:p>
            <a:r>
              <a:rPr lang="en-IN" dirty="0"/>
              <a:t>Blurry vision</a:t>
            </a:r>
          </a:p>
          <a:p>
            <a:r>
              <a:rPr lang="en-IN" dirty="0"/>
              <a:t>Slow-healing wounds</a:t>
            </a:r>
          </a:p>
        </p:txBody>
      </p:sp>
    </p:spTree>
    <p:extLst>
      <p:ext uri="{BB962C8B-B14F-4D97-AF65-F5344CB8AC3E}">
        <p14:creationId xmlns:p14="http://schemas.microsoft.com/office/powerpoint/2010/main" val="45525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88EC-CF5E-47AC-81A5-F91D93C855E0}"/>
              </a:ext>
            </a:extLst>
          </p:cNvPr>
          <p:cNvSpPr>
            <a:spLocks noGrp="1"/>
          </p:cNvSpPr>
          <p:nvPr>
            <p:ph type="title"/>
          </p:nvPr>
        </p:nvSpPr>
        <p:spPr>
          <a:xfrm>
            <a:off x="1486893" y="964692"/>
            <a:ext cx="8473971" cy="641471"/>
          </a:xfrm>
        </p:spPr>
        <p:txBody>
          <a:bodyPr/>
          <a:lstStyle/>
          <a:p>
            <a:r>
              <a:rPr lang="en-US" sz="1800" b="1" dirty="0">
                <a:effectLst/>
                <a:latin typeface="Times New Roman" panose="02020603050405020304" pitchFamily="18" charset="0"/>
                <a:ea typeface="Times New Roman" panose="02020603050405020304" pitchFamily="18" charset="0"/>
              </a:rPr>
              <a:t>CONVENTIONAL MACHINE LEARNING TECHNIQUES </a:t>
            </a:r>
            <a:endParaRPr lang="en-IN" dirty="0"/>
          </a:p>
        </p:txBody>
      </p:sp>
      <p:sp>
        <p:nvSpPr>
          <p:cNvPr id="3" name="Content Placeholder 2">
            <a:extLst>
              <a:ext uri="{FF2B5EF4-FFF2-40B4-BE49-F238E27FC236}">
                <a16:creationId xmlns:a16="http://schemas.microsoft.com/office/drawing/2014/main" id="{C3446D2E-1C8C-4504-891A-2D63FDD50797}"/>
              </a:ext>
            </a:extLst>
          </p:cNvPr>
          <p:cNvSpPr>
            <a:spLocks noGrp="1"/>
          </p:cNvSpPr>
          <p:nvPr>
            <p:ph idx="1"/>
          </p:nvPr>
        </p:nvSpPr>
        <p:spPr>
          <a:xfrm>
            <a:off x="1486893" y="1996573"/>
            <a:ext cx="8945217" cy="4364470"/>
          </a:xfrm>
        </p:spPr>
        <p:txBody>
          <a:bodyPr/>
          <a:lstStyle/>
          <a:p>
            <a:r>
              <a:rPr lang="en-US"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applications of conventional machine learning techniques in the early screening and diagnosis of diabetes mellitus will be introduced from two aspects: </a:t>
            </a:r>
          </a:p>
          <a:p>
            <a:pPr marL="0" indent="0">
              <a:buNone/>
            </a:pP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1.Supervised learning and </a:t>
            </a:r>
          </a:p>
          <a:p>
            <a:pPr marL="0" indent="0">
              <a:buNone/>
            </a:pPr>
            <a:r>
              <a:rPr lang="en-US" dirty="0">
                <a:latin typeface="Times New Roman" panose="02020603050405020304" pitchFamily="18" charset="0"/>
                <a:ea typeface="Times New Roman" panose="02020603050405020304" pitchFamily="18" charset="0"/>
              </a:rPr>
              <a:t>                  2.U</a:t>
            </a:r>
            <a:r>
              <a:rPr lang="en-US" sz="1800" dirty="0">
                <a:effectLst/>
                <a:latin typeface="Times New Roman" panose="02020603050405020304" pitchFamily="18" charset="0"/>
                <a:ea typeface="Times New Roman" panose="02020603050405020304" pitchFamily="18" charset="0"/>
              </a:rPr>
              <a:t>nsupervised learning.</a:t>
            </a:r>
          </a:p>
          <a:p>
            <a:pPr marL="0" indent="0">
              <a:buNone/>
            </a:pPr>
            <a:r>
              <a:rPr lang="en-US" sz="1800" b="1" dirty="0">
                <a:effectLst/>
                <a:latin typeface="Times New Roman" panose="02020603050405020304" pitchFamily="18" charset="0"/>
                <a:ea typeface="Times New Roman" panose="02020603050405020304" pitchFamily="18" charset="0"/>
              </a:rPr>
              <a:t>Supervised Machine Learning</a:t>
            </a:r>
            <a:r>
              <a:rPr lang="en-US" b="1" dirty="0">
                <a:latin typeface="Times New Roman" panose="02020603050405020304" pitchFamily="18" charset="0"/>
                <a:ea typeface="Times New Roman" panose="02020603050405020304" pitchFamily="18" charset="0"/>
              </a:rPr>
              <a:t> :</a:t>
            </a:r>
          </a:p>
          <a:p>
            <a:pPr marL="0" indent="0">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Supervised learning is the types of machine learning in which machines are trained using well "labelled" training data, and on basis of that data, machines predict the output. The labelled data means some input data is already tagged with the correct output.</a:t>
            </a:r>
          </a:p>
          <a:p>
            <a:pPr marL="0" indent="0">
              <a:buNone/>
            </a:pPr>
            <a:r>
              <a:rPr lang="en-US"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Unsupervised Machine Learning :</a:t>
            </a: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Unsupervised learning is a type of machine learning in which models are trained using unlabeled dataset and are allowed to act on that data without any supervision.</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IN"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endParaRPr lang="en-IN" b="1" dirty="0"/>
          </a:p>
        </p:txBody>
      </p:sp>
    </p:spTree>
    <p:extLst>
      <p:ext uri="{BB962C8B-B14F-4D97-AF65-F5344CB8AC3E}">
        <p14:creationId xmlns:p14="http://schemas.microsoft.com/office/powerpoint/2010/main" val="351931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23B7-0DB1-496B-B7EF-547C2128AC56}"/>
              </a:ext>
            </a:extLst>
          </p:cNvPr>
          <p:cNvSpPr>
            <a:spLocks noGrp="1"/>
          </p:cNvSpPr>
          <p:nvPr>
            <p:ph type="title"/>
          </p:nvPr>
        </p:nvSpPr>
        <p:spPr>
          <a:xfrm>
            <a:off x="2231136" y="964692"/>
            <a:ext cx="7729728" cy="744838"/>
          </a:xfrm>
        </p:spPr>
        <p:txBody>
          <a:bodyPr>
            <a:normAutofit fontScale="90000"/>
          </a:bodyPr>
          <a:lstStyle/>
          <a:p>
            <a:r>
              <a:rPr lang="en-US" dirty="0"/>
              <a:t>PROPOSED SYSTEM</a:t>
            </a:r>
            <a:endParaRPr lang="en-IN" dirty="0"/>
          </a:p>
        </p:txBody>
      </p:sp>
      <p:sp>
        <p:nvSpPr>
          <p:cNvPr id="3" name="Content Placeholder 2">
            <a:extLst>
              <a:ext uri="{FF2B5EF4-FFF2-40B4-BE49-F238E27FC236}">
                <a16:creationId xmlns:a16="http://schemas.microsoft.com/office/drawing/2014/main" id="{52CA6DD4-CB5D-4F4B-A398-3DAE1179136E}"/>
              </a:ext>
            </a:extLst>
          </p:cNvPr>
          <p:cNvSpPr>
            <a:spLocks noGrp="1"/>
          </p:cNvSpPr>
          <p:nvPr>
            <p:ph idx="1"/>
          </p:nvPr>
        </p:nvSpPr>
        <p:spPr>
          <a:xfrm>
            <a:off x="2231136" y="2049647"/>
            <a:ext cx="7729728" cy="3556023"/>
          </a:xfrm>
        </p:spPr>
        <p:txBody>
          <a:bodyPr/>
          <a:lstStyle/>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Goal of the project is to investigate for model to predict diabetes with better accuracy, different classification algorithms to predict diabetes.</a:t>
            </a:r>
          </a:p>
          <a:p>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They are :</a:t>
            </a: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a:t>
            </a:r>
            <a:r>
              <a:rPr lang="en-IN" b="0" i="0" dirty="0">
                <a:solidFill>
                  <a:srgbClr val="212121"/>
                </a:solidFill>
                <a:effectLst/>
                <a:latin typeface="Roboto" panose="02000000000000000000" pitchFamily="2" charset="0"/>
              </a:rPr>
              <a:t> </a:t>
            </a:r>
            <a:r>
              <a:rPr lang="en-IN" b="0" i="0" dirty="0">
                <a:solidFill>
                  <a:srgbClr val="212121"/>
                </a:solidFill>
                <a:effectLst/>
                <a:latin typeface="Times New Roman" panose="02020603050405020304" pitchFamily="18" charset="0"/>
                <a:cs typeface="Times New Roman" panose="02020603050405020304" pitchFamily="18" charset="0"/>
              </a:rPr>
              <a:t>K </a:t>
            </a:r>
            <a:r>
              <a:rPr lang="en-IN" b="0" i="0" dirty="0" err="1">
                <a:solidFill>
                  <a:srgbClr val="212121"/>
                </a:solidFill>
                <a:effectLst/>
                <a:latin typeface="Times New Roman" panose="02020603050405020304" pitchFamily="18" charset="0"/>
                <a:cs typeface="Times New Roman" panose="02020603050405020304" pitchFamily="18" charset="0"/>
              </a:rPr>
              <a:t>Nearset</a:t>
            </a:r>
            <a:r>
              <a:rPr lang="en-IN" b="0" i="0" dirty="0">
                <a:solidFill>
                  <a:srgbClr val="212121"/>
                </a:solidFill>
                <a:effectLst/>
                <a:latin typeface="Times New Roman" panose="02020603050405020304" pitchFamily="18" charset="0"/>
                <a:cs typeface="Times New Roman" panose="02020603050405020304" pitchFamily="18" charset="0"/>
              </a:rPr>
              <a:t> </a:t>
            </a:r>
            <a:r>
              <a:rPr lang="en-IN" b="0" i="0" dirty="0" err="1">
                <a:solidFill>
                  <a:srgbClr val="212121"/>
                </a:solidFill>
                <a:effectLst/>
                <a:latin typeface="Times New Roman" panose="02020603050405020304" pitchFamily="18" charset="0"/>
                <a:cs typeface="Times New Roman" panose="02020603050405020304" pitchFamily="18" charset="0"/>
              </a:rPr>
              <a:t>Neighbor</a:t>
            </a:r>
            <a:endParaRPr lang="en-IN" b="0" i="0" dirty="0">
              <a:solidFill>
                <a:srgbClr val="212121"/>
              </a:solidFill>
              <a:effectLst/>
              <a:latin typeface="Times New Roman" panose="02020603050405020304" pitchFamily="18" charset="0"/>
              <a:cs typeface="Times New Roman" panose="02020603050405020304" pitchFamily="18" charset="0"/>
            </a:endParaRPr>
          </a:p>
          <a:p>
            <a:pPr marL="0" indent="0">
              <a:buNone/>
            </a:pPr>
            <a:r>
              <a:rPr lang="en-IN" b="0" i="0" dirty="0">
                <a:solidFill>
                  <a:srgbClr val="212121"/>
                </a:solidFill>
                <a:effectLst/>
                <a:latin typeface="Times New Roman" panose="02020603050405020304" pitchFamily="18" charset="0"/>
                <a:cs typeface="Times New Roman" panose="02020603050405020304" pitchFamily="18" charset="0"/>
              </a:rPr>
              <a:t>         2.</a:t>
            </a:r>
            <a:r>
              <a:rPr lang="en-IN" b="0" i="0" dirty="0">
                <a:solidFill>
                  <a:srgbClr val="212121"/>
                </a:solidFill>
                <a:effectLst/>
                <a:latin typeface="Roboto" panose="02000000000000000000" pitchFamily="2" charset="0"/>
              </a:rPr>
              <a:t> </a:t>
            </a:r>
            <a:r>
              <a:rPr lang="en-IN" b="0" i="0" dirty="0">
                <a:solidFill>
                  <a:srgbClr val="212121"/>
                </a:solidFill>
                <a:effectLst/>
                <a:latin typeface="Times New Roman" panose="02020603050405020304" pitchFamily="18" charset="0"/>
                <a:cs typeface="Times New Roman" panose="02020603050405020304" pitchFamily="18" charset="0"/>
              </a:rPr>
              <a:t>Simple Vector Machine</a:t>
            </a:r>
          </a:p>
          <a:p>
            <a:pPr marL="0" indent="0">
              <a:buNone/>
            </a:pPr>
            <a:r>
              <a:rPr lang="en-IN" dirty="0">
                <a:solidFill>
                  <a:srgbClr val="212121"/>
                </a:solidFill>
                <a:latin typeface="Times New Roman" panose="02020603050405020304" pitchFamily="18" charset="0"/>
                <a:cs typeface="Times New Roman" panose="02020603050405020304" pitchFamily="18" charset="0"/>
              </a:rPr>
              <a:t>         3.</a:t>
            </a:r>
            <a:r>
              <a:rPr lang="en-IN" b="0" i="0" dirty="0">
                <a:solidFill>
                  <a:srgbClr val="212121"/>
                </a:solidFill>
                <a:effectLst/>
                <a:latin typeface="Times New Roman" panose="02020603050405020304" pitchFamily="18" charset="0"/>
                <a:cs typeface="Times New Roman" panose="02020603050405020304" pitchFamily="18" charset="0"/>
              </a:rPr>
              <a:t> Naive Bias</a:t>
            </a:r>
          </a:p>
          <a:p>
            <a:pPr marL="0" indent="0">
              <a:buNone/>
            </a:pPr>
            <a:r>
              <a:rPr lang="en-IN" dirty="0">
                <a:solidFill>
                  <a:srgbClr val="212121"/>
                </a:solidFill>
                <a:latin typeface="Times New Roman" panose="02020603050405020304" pitchFamily="18" charset="0"/>
                <a:cs typeface="Times New Roman" panose="02020603050405020304" pitchFamily="18" charset="0"/>
              </a:rPr>
              <a:t>         4.</a:t>
            </a:r>
            <a:r>
              <a:rPr lang="en-IN" b="0" i="0" dirty="0">
                <a:solidFill>
                  <a:srgbClr val="212121"/>
                </a:solidFill>
                <a:effectLst/>
                <a:latin typeface="Roboto" panose="02000000000000000000" pitchFamily="2" charset="0"/>
              </a:rPr>
              <a:t> </a:t>
            </a:r>
            <a:r>
              <a:rPr lang="en-IN" b="0" i="0" dirty="0">
                <a:solidFill>
                  <a:srgbClr val="212121"/>
                </a:solidFill>
                <a:effectLst/>
                <a:latin typeface="Times New Roman" panose="02020603050405020304" pitchFamily="18" charset="0"/>
                <a:cs typeface="Times New Roman" panose="02020603050405020304" pitchFamily="18" charset="0"/>
              </a:rPr>
              <a:t>Random Forest Classifier</a:t>
            </a:r>
          </a:p>
          <a:p>
            <a:pPr marL="0" indent="0">
              <a:buNone/>
            </a:pPr>
            <a:endParaRPr lang="en-IN" b="0" i="0" dirty="0">
              <a:solidFill>
                <a:srgbClr val="212121"/>
              </a:solidFill>
              <a:effectLst/>
              <a:latin typeface="Times New Roman" panose="02020603050405020304" pitchFamily="18" charset="0"/>
              <a:cs typeface="Times New Roman" panose="02020603050405020304" pitchFamily="18" charset="0"/>
            </a:endParaRPr>
          </a:p>
          <a:p>
            <a:pPr marL="0" indent="0">
              <a:buNone/>
            </a:pPr>
            <a:endParaRPr lang="en-IN" b="0" i="0" dirty="0">
              <a:solidFill>
                <a:srgbClr val="212121"/>
              </a:solidFill>
              <a:effectLst/>
              <a:latin typeface="Times New Roman" panose="02020603050405020304" pitchFamily="18" charset="0"/>
              <a:cs typeface="Times New Roman" panose="02020603050405020304" pitchFamily="18" charset="0"/>
            </a:endParaRPr>
          </a:p>
          <a:p>
            <a:pPr marL="0" indent="0">
              <a:buNone/>
            </a:pPr>
            <a:endParaRPr lang="en-IN" b="0" i="0" dirty="0">
              <a:solidFill>
                <a:srgbClr val="212121"/>
              </a:solidFill>
              <a:effectLst/>
              <a:latin typeface="Times New Roman" panose="02020603050405020304" pitchFamily="18" charset="0"/>
              <a:cs typeface="Times New Roman" panose="02020603050405020304" pitchFamily="18" charset="0"/>
            </a:endParaRPr>
          </a:p>
          <a:p>
            <a:pPr marL="0" indent="0">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06745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9AD4-57D3-40B5-A497-0F8D2BF916E3}"/>
              </a:ext>
            </a:extLst>
          </p:cNvPr>
          <p:cNvSpPr>
            <a:spLocks noGrp="1"/>
          </p:cNvSpPr>
          <p:nvPr>
            <p:ph type="title"/>
          </p:nvPr>
        </p:nvSpPr>
        <p:spPr>
          <a:xfrm>
            <a:off x="1844703" y="964692"/>
            <a:ext cx="8380673" cy="728936"/>
          </a:xfrm>
        </p:spPr>
        <p:txBody>
          <a:bodyPr>
            <a:normAutofit fontScale="90000"/>
          </a:bodyPr>
          <a:lstStyle/>
          <a:p>
            <a:r>
              <a:rPr lang="en-US" dirty="0"/>
              <a:t>Steps </a:t>
            </a:r>
            <a:r>
              <a:rPr lang="en-US" dirty="0" err="1"/>
              <a:t>fOR</a:t>
            </a:r>
            <a:r>
              <a:rPr lang="en-US" dirty="0"/>
              <a:t> implementing the model</a:t>
            </a:r>
            <a:endParaRPr lang="en-IN" dirty="0"/>
          </a:p>
        </p:txBody>
      </p:sp>
      <p:pic>
        <p:nvPicPr>
          <p:cNvPr id="8" name="Content Placeholder 7">
            <a:extLst>
              <a:ext uri="{FF2B5EF4-FFF2-40B4-BE49-F238E27FC236}">
                <a16:creationId xmlns:a16="http://schemas.microsoft.com/office/drawing/2014/main" id="{3AE2F70A-A2BD-47D4-8464-963A9C4569F6}"/>
              </a:ext>
            </a:extLst>
          </p:cNvPr>
          <p:cNvPicPr>
            <a:picLocks noGrp="1" noChangeAspect="1"/>
          </p:cNvPicPr>
          <p:nvPr>
            <p:ph idx="1"/>
          </p:nvPr>
        </p:nvPicPr>
        <p:blipFill>
          <a:blip r:embed="rId2"/>
          <a:stretch>
            <a:fillRect/>
          </a:stretch>
        </p:blipFill>
        <p:spPr>
          <a:xfrm>
            <a:off x="2029536" y="2293749"/>
            <a:ext cx="7891572" cy="3496191"/>
          </a:xfrm>
          <a:prstGeom prst="rect">
            <a:avLst/>
          </a:prstGeom>
        </p:spPr>
      </p:pic>
    </p:spTree>
    <p:extLst>
      <p:ext uri="{BB962C8B-B14F-4D97-AF65-F5344CB8AC3E}">
        <p14:creationId xmlns:p14="http://schemas.microsoft.com/office/powerpoint/2010/main" val="1173879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F1182-E397-417B-A93E-1897625E6954}"/>
              </a:ext>
            </a:extLst>
          </p:cNvPr>
          <p:cNvSpPr>
            <a:spLocks noGrp="1"/>
          </p:cNvSpPr>
          <p:nvPr>
            <p:ph type="title"/>
          </p:nvPr>
        </p:nvSpPr>
        <p:spPr>
          <a:xfrm>
            <a:off x="1892410" y="964693"/>
            <a:ext cx="8229600" cy="713032"/>
          </a:xfrm>
        </p:spPr>
        <p:txBody>
          <a:bodyPr>
            <a:normAutofit fontScale="90000"/>
          </a:bodyPr>
          <a:lstStyle/>
          <a:p>
            <a:r>
              <a:rPr lang="en-IN" dirty="0" err="1"/>
              <a:t>ReQUIRED</a:t>
            </a:r>
            <a:r>
              <a:rPr lang="en-IN" dirty="0"/>
              <a:t> </a:t>
            </a:r>
            <a:r>
              <a:rPr lang="en-IN" dirty="0" err="1"/>
              <a:t>Softwares</a:t>
            </a:r>
            <a:r>
              <a:rPr lang="en-IN" dirty="0"/>
              <a:t> and libraries </a:t>
            </a:r>
          </a:p>
        </p:txBody>
      </p:sp>
      <p:sp>
        <p:nvSpPr>
          <p:cNvPr id="3" name="Content Placeholder 2">
            <a:extLst>
              <a:ext uri="{FF2B5EF4-FFF2-40B4-BE49-F238E27FC236}">
                <a16:creationId xmlns:a16="http://schemas.microsoft.com/office/drawing/2014/main" id="{85B185A3-5FFA-453E-B099-B959D7820340}"/>
              </a:ext>
            </a:extLst>
          </p:cNvPr>
          <p:cNvSpPr>
            <a:spLocks noGrp="1"/>
          </p:cNvSpPr>
          <p:nvPr>
            <p:ph idx="1"/>
          </p:nvPr>
        </p:nvSpPr>
        <p:spPr>
          <a:xfrm>
            <a:off x="1976695" y="2153015"/>
            <a:ext cx="7729728" cy="3740292"/>
          </a:xfrm>
        </p:spPr>
        <p:txBody>
          <a:bodyPr>
            <a:normAutofit/>
          </a:bodyPr>
          <a:lstStyle/>
          <a:p>
            <a:pPr marL="0" indent="0">
              <a:buNone/>
            </a:pPr>
            <a:r>
              <a:rPr lang="en-US" b="1" dirty="0"/>
              <a:t>SOFTWARES :</a:t>
            </a:r>
          </a:p>
          <a:p>
            <a:pPr marL="0" indent="0">
              <a:buNone/>
            </a:pPr>
            <a:r>
              <a:rPr lang="en-US" b="1" dirty="0"/>
              <a:t>      </a:t>
            </a:r>
            <a:r>
              <a:rPr lang="en-US" dirty="0"/>
              <a:t>1. </a:t>
            </a:r>
            <a:r>
              <a:rPr lang="en-US" dirty="0" err="1"/>
              <a:t>Colab</a:t>
            </a:r>
            <a:r>
              <a:rPr lang="en-US" dirty="0"/>
              <a:t> Notebook</a:t>
            </a:r>
          </a:p>
          <a:p>
            <a:pPr marL="0" indent="0">
              <a:buNone/>
            </a:pPr>
            <a:r>
              <a:rPr lang="en-US" dirty="0"/>
              <a:t>      2. Kaggle notebook for dataset-PIMA Indian diabetes   dataset</a:t>
            </a:r>
          </a:p>
          <a:p>
            <a:pPr marL="0" indent="0">
              <a:buNone/>
            </a:pPr>
            <a:r>
              <a:rPr lang="en-US" b="1" dirty="0"/>
              <a:t>LIBRARIES :</a:t>
            </a:r>
          </a:p>
          <a:p>
            <a:pPr marL="0" indent="0">
              <a:buNone/>
            </a:pPr>
            <a:r>
              <a:rPr lang="en-US" dirty="0"/>
              <a:t>      1. Pandas</a:t>
            </a:r>
          </a:p>
          <a:p>
            <a:pPr marL="0" indent="0">
              <a:buNone/>
            </a:pPr>
            <a:r>
              <a:rPr lang="en-US" dirty="0"/>
              <a:t>      2.Numpy</a:t>
            </a:r>
          </a:p>
          <a:p>
            <a:pPr marL="0" indent="0">
              <a:buNone/>
            </a:pPr>
            <a:r>
              <a:rPr lang="en-US" dirty="0"/>
              <a:t>      3.ScikitLearn.</a:t>
            </a:r>
          </a:p>
          <a:p>
            <a:pPr marL="0" indent="0">
              <a:buNone/>
            </a:pPr>
            <a:r>
              <a:rPr lang="en-US" dirty="0"/>
              <a:t>      4.Seaborn</a:t>
            </a:r>
            <a:endParaRPr lang="en-IN" dirty="0"/>
          </a:p>
        </p:txBody>
      </p:sp>
    </p:spTree>
    <p:extLst>
      <p:ext uri="{BB962C8B-B14F-4D97-AF65-F5344CB8AC3E}">
        <p14:creationId xmlns:p14="http://schemas.microsoft.com/office/powerpoint/2010/main" val="37421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D66C6-76D6-458B-84C2-DD5C571B3EA2}"/>
              </a:ext>
            </a:extLst>
          </p:cNvPr>
          <p:cNvSpPr>
            <a:spLocks noGrp="1"/>
          </p:cNvSpPr>
          <p:nvPr>
            <p:ph type="title"/>
          </p:nvPr>
        </p:nvSpPr>
        <p:spPr>
          <a:xfrm>
            <a:off x="1669773" y="964692"/>
            <a:ext cx="8611263" cy="601715"/>
          </a:xfrm>
        </p:spPr>
        <p:txBody>
          <a:bodyPr>
            <a:normAutofit fontScale="90000"/>
          </a:bodyPr>
          <a:lstStyle/>
          <a:p>
            <a:r>
              <a:rPr lang="en-US" dirty="0"/>
              <a:t>CONCLUSION</a:t>
            </a:r>
            <a:endParaRPr lang="en-IN" dirty="0"/>
          </a:p>
        </p:txBody>
      </p:sp>
      <p:sp>
        <p:nvSpPr>
          <p:cNvPr id="3" name="Content Placeholder 2">
            <a:extLst>
              <a:ext uri="{FF2B5EF4-FFF2-40B4-BE49-F238E27FC236}">
                <a16:creationId xmlns:a16="http://schemas.microsoft.com/office/drawing/2014/main" id="{BEB581D9-07E1-4213-8BCE-5B4616350299}"/>
              </a:ext>
            </a:extLst>
          </p:cNvPr>
          <p:cNvSpPr>
            <a:spLocks noGrp="1"/>
          </p:cNvSpPr>
          <p:nvPr>
            <p:ph idx="1"/>
          </p:nvPr>
        </p:nvSpPr>
        <p:spPr>
          <a:xfrm>
            <a:off x="1579392" y="2083242"/>
            <a:ext cx="8792023" cy="3911227"/>
          </a:xfrm>
        </p:spPr>
        <p:txBody>
          <a:bodyPr/>
          <a:lstStyle/>
          <a:p>
            <a:r>
              <a:rPr lang="en-US" dirty="0"/>
              <a:t>We have described a machine learning approach to predicting diabetes as in early stage. Diabetes is very dangerous disease that causes premature </a:t>
            </a:r>
            <a:r>
              <a:rPr lang="en-US" dirty="0" err="1"/>
              <a:t>death.study</a:t>
            </a:r>
            <a:r>
              <a:rPr lang="en-US" dirty="0"/>
              <a:t> shows that its possible for some people to reverse it.</a:t>
            </a:r>
          </a:p>
          <a:p>
            <a:r>
              <a:rPr lang="en-US" dirty="0"/>
              <a:t>Though Diet changes and weight loss you may be able to reach and hold normal blood sugar levels without medication. Hence it becomes almost mandatory to use machine learning to predict diabetes disease.</a:t>
            </a:r>
          </a:p>
          <a:p>
            <a:r>
              <a:rPr lang="en-US" dirty="0"/>
              <a:t>In this we predicted diabetes by using machine learning algorithms and find out the initial symptoms of </a:t>
            </a:r>
            <a:r>
              <a:rPr lang="en-US" dirty="0" err="1"/>
              <a:t>diabetes.The</a:t>
            </a:r>
            <a:r>
              <a:rPr lang="en-US" dirty="0"/>
              <a:t> result of our method shows better performance in terms of efficiency and accuracy. We have applied many ML algorithms on Diabetes dataset and the performance of those algorithms have been </a:t>
            </a:r>
            <a:r>
              <a:rPr lang="en-US" dirty="0" err="1"/>
              <a:t>analysed</a:t>
            </a:r>
            <a:r>
              <a:rPr lang="en-US" dirty="0"/>
              <a:t>.</a:t>
            </a:r>
          </a:p>
        </p:txBody>
      </p:sp>
    </p:spTree>
    <p:extLst>
      <p:ext uri="{BB962C8B-B14F-4D97-AF65-F5344CB8AC3E}">
        <p14:creationId xmlns:p14="http://schemas.microsoft.com/office/powerpoint/2010/main" val="124741267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Parcel</Template>
  <TotalTime>174</TotalTime>
  <Words>638</Words>
  <Application>Microsoft Office PowerPoint</Application>
  <PresentationFormat>Widescreen</PresentationFormat>
  <Paragraphs>56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Parcel</vt:lpstr>
      <vt:lpstr>EXPOSyS DATA LABs INTERNSHIP PROJECT </vt:lpstr>
      <vt:lpstr>PowerPoint Presentation</vt:lpstr>
      <vt:lpstr>INTRODUCTION</vt:lpstr>
      <vt:lpstr>TYPES OF DIABETES &amp; SYMPTOMS</vt:lpstr>
      <vt:lpstr>CONVENTIONAL MACHINE LEARNING TECHNIQUES </vt:lpstr>
      <vt:lpstr>PROPOSED SYSTEM</vt:lpstr>
      <vt:lpstr>Steps fOR implementing the model</vt:lpstr>
      <vt:lpstr>ReQUIRED Softwares and libraries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EXPOSyS DATA LABs PROJECT</dc:title>
  <dc:creator>viswanadham harshitasai</dc:creator>
  <cp:lastModifiedBy>viswanadham harshitasai</cp:lastModifiedBy>
  <cp:revision>15</cp:revision>
  <dcterms:created xsi:type="dcterms:W3CDTF">2021-10-10T13:15:35Z</dcterms:created>
  <dcterms:modified xsi:type="dcterms:W3CDTF">2021-10-24T05:54:52Z</dcterms:modified>
</cp:coreProperties>
</file>