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p:scale>
          <a:sx n="75" d="100"/>
          <a:sy n="75" d="100"/>
        </p:scale>
        <p:origin x="989"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24-Jun-24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24-Jun-24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24-Jun-24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24-Jun-24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24-Jun-24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24-Jun-24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24-Jun-24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24-Jun-24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24-Jun-24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24-Jun-24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24-Jun-24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24-Jun-24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24-Jun-24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24-Jun-24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24-Jun-24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HEALTH ANALYSIS</a:t>
            </a:r>
            <a:endParaRPr lang="en-US" dirty="0">
              <a:solidFill>
                <a:srgbClr val="FF0000"/>
              </a:solidFill>
            </a:endParaRPr>
          </a:p>
        </p:txBody>
      </p:sp>
      <p:sp>
        <p:nvSpPr>
          <p:cNvPr id="3" name="Subtitle 2"/>
          <p:cNvSpPr>
            <a:spLocks noGrp="1"/>
          </p:cNvSpPr>
          <p:nvPr>
            <p:ph type="subTitle" idx="1"/>
          </p:nvPr>
        </p:nvSpPr>
        <p:spPr/>
        <p:txBody>
          <a:bodyPr>
            <a:noAutofit/>
          </a:bodyPr>
          <a:lstStyle/>
          <a:p>
            <a:r>
              <a:rPr lang="en-US" sz="2000" dirty="0" smtClean="0"/>
              <a:t>DONE BY : RUTH LOVELYN </a:t>
            </a:r>
          </a:p>
          <a:p>
            <a:r>
              <a:rPr lang="en-US" sz="2000" dirty="0"/>
              <a:t> </a:t>
            </a:r>
            <a:r>
              <a:rPr lang="en-US" sz="2000" dirty="0" smtClean="0"/>
              <a:t>                  DHANSHREE DHADGE</a:t>
            </a:r>
          </a:p>
          <a:p>
            <a:r>
              <a:rPr lang="en-US" sz="2000" dirty="0"/>
              <a:t> </a:t>
            </a:r>
            <a:r>
              <a:rPr lang="en-US" sz="2000" dirty="0" smtClean="0"/>
              <a:t>                  DEEPAK.B</a:t>
            </a:r>
          </a:p>
        </p:txBody>
      </p:sp>
      <p:sp>
        <p:nvSpPr>
          <p:cNvPr id="4" name="Rectangle 3"/>
          <p:cNvSpPr/>
          <p:nvPr/>
        </p:nvSpPr>
        <p:spPr>
          <a:xfrm>
            <a:off x="6573520" y="577556"/>
            <a:ext cx="5429866" cy="923330"/>
          </a:xfrm>
          <a:prstGeom prst="rect">
            <a:avLst/>
          </a:prstGeom>
          <a:solidFill>
            <a:schemeClr val="bg1"/>
          </a:solidFill>
        </p:spPr>
        <p:txBody>
          <a:bodyPr wrap="square">
            <a:spAutoFit/>
          </a:bodyPr>
          <a:lstStyle/>
          <a:p>
            <a:pPr algn="ctr"/>
            <a:r>
              <a:rPr lang="en-US" dirty="0"/>
              <a:t>A comprehensive analysis of health insurance data</a:t>
            </a:r>
          </a:p>
          <a:p>
            <a:pPr algn="ct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9076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BOX PLOT                                      </a:t>
            </a:r>
            <a:endParaRPr lang="en-US" dirty="0">
              <a:solidFill>
                <a:srgbClr val="FF0000"/>
              </a:solidFill>
            </a:endParaRPr>
          </a:p>
        </p:txBody>
      </p:sp>
      <p:sp>
        <p:nvSpPr>
          <p:cNvPr id="4" name="Rectangle 1"/>
          <p:cNvSpPr>
            <a:spLocks noGrp="1" noChangeArrowheads="1"/>
          </p:cNvSpPr>
          <p:nvPr>
            <p:ph idx="1"/>
          </p:nvPr>
        </p:nvSpPr>
        <p:spPr bwMode="auto">
          <a:xfrm>
            <a:off x="905794" y="4497346"/>
            <a:ext cx="859562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j-lt"/>
              </a:rPr>
              <a:t>The box plot visualizes the distribution of the charges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j-lt"/>
              </a:rPr>
              <a:t> highlighting the central tendency, dispersion, and potential outliers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a:srcRect l="62179" t="33556" r="21582" b="57555"/>
          <a:stretch/>
        </p:blipFill>
        <p:spPr>
          <a:xfrm>
            <a:off x="1136468" y="2686595"/>
            <a:ext cx="6581648" cy="1249680"/>
          </a:xfrm>
          <a:prstGeom prst="rect">
            <a:avLst/>
          </a:prstGeom>
        </p:spPr>
      </p:pic>
      <p:sp>
        <p:nvSpPr>
          <p:cNvPr id="6" name="Rectangle 5"/>
          <p:cNvSpPr/>
          <p:nvPr/>
        </p:nvSpPr>
        <p:spPr>
          <a:xfrm>
            <a:off x="7366000" y="771307"/>
            <a:ext cx="4545946" cy="646331"/>
          </a:xfrm>
          <a:prstGeom prst="rect">
            <a:avLst/>
          </a:prstGeom>
          <a:solidFill>
            <a:schemeClr val="bg1"/>
          </a:solidFill>
        </p:spPr>
        <p:txBody>
          <a:bodyPr wrap="square">
            <a:spAutoFit/>
          </a:bodyPr>
          <a:lstStyle/>
          <a:p>
            <a:pPr algn="ctr"/>
            <a:r>
              <a:rPr lang="en-US" dirty="0" smtClean="0"/>
              <a:t>DATA VISUALIZATION OF BOX PLOT</a:t>
            </a:r>
            <a:endParaRPr lang="en-US" dirty="0"/>
          </a:p>
          <a:p>
            <a:pPr algn="ct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889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LINE PLOT                                            </a:t>
            </a:r>
            <a:endParaRPr lang="en-US" dirty="0">
              <a:solidFill>
                <a:srgbClr val="FF0000"/>
              </a:solidFill>
            </a:endParaRPr>
          </a:p>
        </p:txBody>
      </p:sp>
      <p:sp>
        <p:nvSpPr>
          <p:cNvPr id="4" name="Rectangle 1"/>
          <p:cNvSpPr>
            <a:spLocks noGrp="1" noChangeArrowheads="1"/>
          </p:cNvSpPr>
          <p:nvPr>
            <p:ph idx="1"/>
          </p:nvPr>
        </p:nvSpPr>
        <p:spPr bwMode="auto">
          <a:xfrm>
            <a:off x="810000" y="4557845"/>
            <a:ext cx="1071144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mj-lt"/>
              </a:rPr>
              <a:t>The </a:t>
            </a:r>
            <a:r>
              <a:rPr lang="en-US" altLang="en-US" dirty="0" smtClean="0">
                <a:latin typeface="+mj-lt"/>
              </a:rPr>
              <a:t>Line </a:t>
            </a:r>
            <a:r>
              <a:rPr kumimoji="0" lang="en-US" altLang="en-US" sz="1800" b="0" i="0" u="none" strike="noStrike" cap="none" normalizeH="0" baseline="0" dirty="0" smtClean="0">
                <a:ln>
                  <a:noFill/>
                </a:ln>
                <a:solidFill>
                  <a:schemeClr val="tx1"/>
                </a:solidFill>
                <a:effectLst/>
                <a:latin typeface="+mj-lt"/>
              </a:rPr>
              <a:t>plot will show the distribution of insurance charges within each region.</a:t>
            </a:r>
          </a:p>
          <a:p>
            <a:pPr marL="0" lvl="0" indent="0" defTabSz="914400" eaLnBrk="0" fontAlgn="base" hangingPunct="0">
              <a:spcBef>
                <a:spcPct val="0"/>
              </a:spcBef>
              <a:spcAft>
                <a:spcPct val="0"/>
              </a:spcAft>
              <a:buClrTx/>
              <a:buNone/>
            </a:pPr>
            <a:r>
              <a:rPr lang="en-US" dirty="0">
                <a:latin typeface="+mj-lt"/>
              </a:rPr>
              <a:t>This visualization helps in comparing the spread and central tendency of charges across </a:t>
            </a:r>
            <a:r>
              <a:rPr lang="en-US" dirty="0" smtClean="0">
                <a:latin typeface="+mj-lt"/>
              </a:rPr>
              <a:t>   different </a:t>
            </a:r>
            <a:r>
              <a:rPr lang="en-US" dirty="0">
                <a:latin typeface="+mj-lt"/>
              </a:rPr>
              <a:t>regions, </a:t>
            </a:r>
            <a:endParaRPr lang="en-US" dirty="0" smtClean="0">
              <a:latin typeface="+mj-lt"/>
            </a:endParaRPr>
          </a:p>
          <a:p>
            <a:pPr marL="0" lvl="0" indent="0" defTabSz="914400" eaLnBrk="0" fontAlgn="base" hangingPunct="0">
              <a:spcBef>
                <a:spcPct val="0"/>
              </a:spcBef>
              <a:spcAft>
                <a:spcPct val="0"/>
              </a:spcAft>
              <a:buClrTx/>
              <a:buNone/>
            </a:pPr>
            <a:r>
              <a:rPr lang="en-US" dirty="0" smtClean="0">
                <a:latin typeface="+mj-lt"/>
              </a:rPr>
              <a:t>identifying </a:t>
            </a:r>
            <a:r>
              <a:rPr lang="en-US" dirty="0">
                <a:latin typeface="+mj-lt"/>
              </a:rPr>
              <a:t>which regions have higher or lower charges on average, and spotting any outliers.</a:t>
            </a:r>
            <a:endParaRPr kumimoji="0" lang="en-US" altLang="en-US"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mj-lt"/>
            </a:endParaRPr>
          </a:p>
        </p:txBody>
      </p:sp>
      <p:pic>
        <p:nvPicPr>
          <p:cNvPr id="5" name="Picture 4"/>
          <p:cNvPicPr>
            <a:picLocks noChangeAspect="1"/>
          </p:cNvPicPr>
          <p:nvPr/>
        </p:nvPicPr>
        <p:blipFill rotWithShape="1">
          <a:blip r:embed="rId2"/>
          <a:srcRect l="63200" t="25851" r="24100" b="66445"/>
          <a:stretch/>
        </p:blipFill>
        <p:spPr>
          <a:xfrm>
            <a:off x="904239" y="3261360"/>
            <a:ext cx="5310163" cy="1087120"/>
          </a:xfrm>
          <a:prstGeom prst="rect">
            <a:avLst/>
          </a:prstGeom>
        </p:spPr>
      </p:pic>
      <p:sp>
        <p:nvSpPr>
          <p:cNvPr id="6" name="Rectangle 5"/>
          <p:cNvSpPr/>
          <p:nvPr/>
        </p:nvSpPr>
        <p:spPr>
          <a:xfrm>
            <a:off x="7366000" y="771307"/>
            <a:ext cx="4545946" cy="646331"/>
          </a:xfrm>
          <a:prstGeom prst="rect">
            <a:avLst/>
          </a:prstGeom>
          <a:solidFill>
            <a:schemeClr val="bg1"/>
          </a:solidFill>
        </p:spPr>
        <p:txBody>
          <a:bodyPr wrap="square">
            <a:spAutoFit/>
          </a:bodyPr>
          <a:lstStyle/>
          <a:p>
            <a:pPr algn="ctr"/>
            <a:r>
              <a:rPr lang="en-US" dirty="0" smtClean="0"/>
              <a:t>DATA VISUALIZATION OF LINE PLOT</a:t>
            </a:r>
            <a:endParaRPr lang="en-US" dirty="0"/>
          </a:p>
          <a:p>
            <a:pPr algn="ct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2797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SCATTER PLOT                                        </a:t>
            </a:r>
            <a:endParaRPr lang="en-US" dirty="0">
              <a:solidFill>
                <a:srgbClr val="FF0000"/>
              </a:solidFill>
            </a:endParaRPr>
          </a:p>
        </p:txBody>
      </p:sp>
      <p:sp>
        <p:nvSpPr>
          <p:cNvPr id="3" name="Content Placeholder 2"/>
          <p:cNvSpPr>
            <a:spLocks noGrp="1"/>
          </p:cNvSpPr>
          <p:nvPr>
            <p:ph idx="1"/>
          </p:nvPr>
        </p:nvSpPr>
        <p:spPr>
          <a:xfrm>
            <a:off x="810000" y="4592320"/>
            <a:ext cx="10554574" cy="1134398"/>
          </a:xfrm>
        </p:spPr>
        <p:txBody>
          <a:bodyPr/>
          <a:lstStyle/>
          <a:p>
            <a:r>
              <a:rPr lang="en-US" dirty="0"/>
              <a:t>This scatter plot helps identify trends, such as whether charges increase with age, and also highlights any outliers in the data. Understanding this relationship can be valuable for insurance companies to set premiums and target specific age groups effectively.</a:t>
            </a:r>
          </a:p>
        </p:txBody>
      </p:sp>
      <p:pic>
        <p:nvPicPr>
          <p:cNvPr id="5" name="Picture 4"/>
          <p:cNvPicPr>
            <a:picLocks noChangeAspect="1"/>
          </p:cNvPicPr>
          <p:nvPr/>
        </p:nvPicPr>
        <p:blipFill rotWithShape="1">
          <a:blip r:embed="rId2"/>
          <a:srcRect l="63076" t="25328" r="20616" b="70341"/>
          <a:stretch/>
        </p:blipFill>
        <p:spPr>
          <a:xfrm>
            <a:off x="1064454" y="3175390"/>
            <a:ext cx="7874460" cy="705730"/>
          </a:xfrm>
          <a:prstGeom prst="rect">
            <a:avLst/>
          </a:prstGeom>
        </p:spPr>
      </p:pic>
      <p:sp>
        <p:nvSpPr>
          <p:cNvPr id="6" name="Rectangle 5"/>
          <p:cNvSpPr/>
          <p:nvPr/>
        </p:nvSpPr>
        <p:spPr>
          <a:xfrm>
            <a:off x="7366000" y="771307"/>
            <a:ext cx="4545946" cy="646331"/>
          </a:xfrm>
          <a:prstGeom prst="rect">
            <a:avLst/>
          </a:prstGeom>
          <a:solidFill>
            <a:schemeClr val="bg1"/>
          </a:solidFill>
        </p:spPr>
        <p:txBody>
          <a:bodyPr wrap="square">
            <a:spAutoFit/>
          </a:bodyPr>
          <a:lstStyle/>
          <a:p>
            <a:pPr algn="ctr"/>
            <a:r>
              <a:rPr lang="en-US" dirty="0" smtClean="0"/>
              <a:t>DATA VISUALIZATION OF SCATTER PLOT</a:t>
            </a:r>
            <a:endParaRPr lang="en-US" dirty="0"/>
          </a:p>
          <a:p>
            <a:pPr algn="ct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6987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THANK YOU</a:t>
            </a:r>
            <a:endParaRPr lang="en-US" dirty="0">
              <a:solidFill>
                <a:srgbClr val="FF0000"/>
              </a:solidFill>
            </a:endParaRPr>
          </a:p>
        </p:txBody>
      </p:sp>
      <p:sp>
        <p:nvSpPr>
          <p:cNvPr id="3" name="Subtitle 2"/>
          <p:cNvSpPr>
            <a:spLocks noGrp="1"/>
          </p:cNvSpPr>
          <p:nvPr>
            <p:ph type="subTitle" idx="1"/>
          </p:nvPr>
        </p:nvSpPr>
        <p:spPr/>
        <p:txBody>
          <a:bodyPr>
            <a:noAutofit/>
          </a:bodyPr>
          <a:lstStyle/>
          <a:p>
            <a:r>
              <a:rPr lang="en-US" sz="2000" dirty="0" smtClean="0"/>
              <a:t>DONE BY : RUTH LOVELYN </a:t>
            </a:r>
          </a:p>
          <a:p>
            <a:r>
              <a:rPr lang="en-US" sz="2000" dirty="0" smtClean="0"/>
              <a:t>                   DHANSHREE DHADGE</a:t>
            </a:r>
          </a:p>
          <a:p>
            <a:r>
              <a:rPr lang="en-US" sz="2000" dirty="0" smtClean="0"/>
              <a:t>                   DEEPAK.B</a:t>
            </a:r>
          </a:p>
        </p:txBody>
      </p:sp>
    </p:spTree>
    <p:extLst>
      <p:ext uri="{BB962C8B-B14F-4D97-AF65-F5344CB8AC3E}">
        <p14:creationId xmlns:p14="http://schemas.microsoft.com/office/powerpoint/2010/main" val="3887986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a:xfrm>
            <a:off x="818712" y="2222287"/>
            <a:ext cx="10554574" cy="3699542"/>
          </a:xfrm>
        </p:spPr>
        <p:txBody>
          <a:bodyPr>
            <a:normAutofit/>
          </a:bodyPr>
          <a:lstStyle/>
          <a:p>
            <a:pPr marL="0" indent="0">
              <a:lnSpc>
                <a:spcPct val="150000"/>
              </a:lnSpc>
              <a:buNone/>
            </a:pPr>
            <a:r>
              <a:rPr lang="en-US" sz="2000" dirty="0"/>
              <a:t>This project analyzes health insurance data to uncover insights about various factors affecting insurance charges. By exploring demographic variables such as age, gender, BMI, children, smoker status, and region, we aim to identify trends and correlations that impact insurance costs. The analysis utilizes Python libraries including </a:t>
            </a:r>
            <a:r>
              <a:rPr lang="en-US" sz="2000" dirty="0" err="1"/>
              <a:t>numpy</a:t>
            </a:r>
            <a:r>
              <a:rPr lang="en-US" sz="2000" dirty="0"/>
              <a:t>, pandas, </a:t>
            </a:r>
            <a:r>
              <a:rPr lang="en-US" sz="2000" dirty="0" err="1"/>
              <a:t>matplotlib</a:t>
            </a:r>
            <a:r>
              <a:rPr lang="en-US" sz="2000" dirty="0"/>
              <a:t>, and </a:t>
            </a:r>
            <a:r>
              <a:rPr lang="en-US" sz="2000" dirty="0" err="1"/>
              <a:t>seaborn</a:t>
            </a:r>
            <a:r>
              <a:rPr lang="en-US" sz="2000" dirty="0"/>
              <a:t> for data manipulation and visualization, ensuring a comprehensive examination of the dataset.</a:t>
            </a:r>
          </a:p>
        </p:txBody>
      </p:sp>
    </p:spTree>
    <p:extLst>
      <p:ext uri="{BB962C8B-B14F-4D97-AF65-F5344CB8AC3E}">
        <p14:creationId xmlns:p14="http://schemas.microsoft.com/office/powerpoint/2010/main" val="2744609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LIBRARIES AND DATA IMPORT</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importing </a:t>
            </a:r>
            <a:r>
              <a:rPr lang="en-US" dirty="0"/>
              <a:t>essential libraries such </a:t>
            </a:r>
            <a:r>
              <a:rPr lang="en-US" dirty="0" smtClean="0"/>
              <a:t>as:                                                                                                                                              </a:t>
            </a:r>
          </a:p>
          <a:p>
            <a:r>
              <a:rPr lang="en-US" dirty="0" err="1" smtClean="0"/>
              <a:t>numpy</a:t>
            </a:r>
            <a:endParaRPr lang="en-US" dirty="0" smtClean="0"/>
          </a:p>
          <a:p>
            <a:r>
              <a:rPr lang="en-US" dirty="0" smtClean="0"/>
              <a:t>pandas </a:t>
            </a:r>
          </a:p>
          <a:p>
            <a:r>
              <a:rPr lang="en-US" dirty="0" err="1" smtClean="0"/>
              <a:t>matplotlib</a:t>
            </a:r>
            <a:endParaRPr lang="en-US" dirty="0" smtClean="0"/>
          </a:p>
          <a:p>
            <a:r>
              <a:rPr lang="en-US" dirty="0" err="1" smtClean="0"/>
              <a:t>seaborn</a:t>
            </a:r>
            <a:r>
              <a:rPr lang="en-US" dirty="0" smtClean="0"/>
              <a:t> </a:t>
            </a:r>
          </a:p>
          <a:p>
            <a:pPr marL="0" indent="0">
              <a:buNone/>
            </a:pPr>
            <a:r>
              <a:rPr lang="en-US" dirty="0" smtClean="0"/>
              <a:t>The </a:t>
            </a:r>
            <a:r>
              <a:rPr lang="en-US" dirty="0"/>
              <a:t>dataset is then loaded using pandas</a:t>
            </a:r>
          </a:p>
        </p:txBody>
      </p:sp>
      <p:pic>
        <p:nvPicPr>
          <p:cNvPr id="9" name="Picture 8"/>
          <p:cNvPicPr>
            <a:picLocks noChangeAspect="1"/>
          </p:cNvPicPr>
          <p:nvPr/>
        </p:nvPicPr>
        <p:blipFill rotWithShape="1">
          <a:blip r:embed="rId2"/>
          <a:srcRect l="7696" t="19768" r="71221" b="66898"/>
          <a:stretch/>
        </p:blipFill>
        <p:spPr>
          <a:xfrm>
            <a:off x="6633646" y="3197523"/>
            <a:ext cx="4739640" cy="1686038"/>
          </a:xfrm>
          <a:prstGeom prst="rect">
            <a:avLst/>
          </a:prstGeom>
        </p:spPr>
      </p:pic>
    </p:spTree>
    <p:extLst>
      <p:ext uri="{BB962C8B-B14F-4D97-AF65-F5344CB8AC3E}">
        <p14:creationId xmlns:p14="http://schemas.microsoft.com/office/powerpoint/2010/main" val="2628399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LOADING THE DATASET</a:t>
            </a:r>
            <a:endParaRPr lang="en-US" dirty="0">
              <a:solidFill>
                <a:srgbClr val="FF0000"/>
              </a:solidFill>
            </a:endParaRPr>
          </a:p>
        </p:txBody>
      </p:sp>
      <p:sp>
        <p:nvSpPr>
          <p:cNvPr id="3" name="Content Placeholder 2"/>
          <p:cNvSpPr>
            <a:spLocks noGrp="1"/>
          </p:cNvSpPr>
          <p:nvPr>
            <p:ph idx="1"/>
          </p:nvPr>
        </p:nvSpPr>
        <p:spPr>
          <a:xfrm>
            <a:off x="827424" y="3850641"/>
            <a:ext cx="10554574" cy="3007360"/>
          </a:xfrm>
        </p:spPr>
        <p:txBody>
          <a:bodyPr/>
          <a:lstStyle/>
          <a:p>
            <a:pPr algn="ctr"/>
            <a:r>
              <a:rPr lang="en-US" dirty="0" smtClean="0"/>
              <a:t> </a:t>
            </a:r>
            <a:r>
              <a:rPr lang="en-US" dirty="0"/>
              <a:t>Loading the dataset from a CSV file using pandas.</a:t>
            </a:r>
          </a:p>
          <a:p>
            <a:pPr marL="0" indent="0" algn="ctr">
              <a:buNone/>
            </a:pPr>
            <a:endParaRPr lang="en-US" dirty="0"/>
          </a:p>
          <a:p>
            <a:pPr marL="0" indent="0" algn="ctr">
              <a:buNone/>
            </a:pPr>
            <a:endParaRPr lang="en-US" dirty="0"/>
          </a:p>
        </p:txBody>
      </p:sp>
      <p:pic>
        <p:nvPicPr>
          <p:cNvPr id="4" name="Picture 3"/>
          <p:cNvPicPr>
            <a:picLocks noChangeAspect="1"/>
          </p:cNvPicPr>
          <p:nvPr/>
        </p:nvPicPr>
        <p:blipFill rotWithShape="1">
          <a:blip r:embed="rId2"/>
          <a:srcRect l="3539" t="37863" r="69077" b="54616"/>
          <a:stretch/>
        </p:blipFill>
        <p:spPr>
          <a:xfrm>
            <a:off x="1931295" y="3267204"/>
            <a:ext cx="8346831" cy="773723"/>
          </a:xfrm>
          <a:prstGeom prst="rect">
            <a:avLst/>
          </a:prstGeom>
        </p:spPr>
      </p:pic>
    </p:spTree>
    <p:extLst>
      <p:ext uri="{BB962C8B-B14F-4D97-AF65-F5344CB8AC3E}">
        <p14:creationId xmlns:p14="http://schemas.microsoft.com/office/powerpoint/2010/main" val="3440450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CODE EXPLANATION PART -1</a:t>
            </a:r>
            <a:endParaRPr lang="en-US" dirty="0">
              <a:solidFill>
                <a:srgbClr val="FF0000"/>
              </a:solidFill>
            </a:endParaRPr>
          </a:p>
        </p:txBody>
      </p:sp>
      <p:sp>
        <p:nvSpPr>
          <p:cNvPr id="3" name="Content Placeholder 2"/>
          <p:cNvSpPr>
            <a:spLocks noGrp="1"/>
          </p:cNvSpPr>
          <p:nvPr>
            <p:ph idx="1"/>
          </p:nvPr>
        </p:nvSpPr>
        <p:spPr>
          <a:xfrm>
            <a:off x="818712" y="2222287"/>
            <a:ext cx="10554574" cy="1704553"/>
          </a:xfrm>
        </p:spPr>
        <p:txBody>
          <a:bodyPr/>
          <a:lstStyle/>
          <a:p>
            <a:r>
              <a:rPr lang="en-US" dirty="0"/>
              <a:t>Viewing the first few rows of the dataset</a:t>
            </a:r>
            <a:r>
              <a:rPr lang="en-US" dirty="0" smtClean="0"/>
              <a:t>.</a:t>
            </a:r>
          </a:p>
          <a:p>
            <a:r>
              <a:rPr lang="en-US" dirty="0" smtClean="0"/>
              <a:t>Checking the shape of the data set (Number of rows &amp; </a:t>
            </a:r>
            <a:r>
              <a:rPr lang="en-US" dirty="0" err="1" smtClean="0"/>
              <a:t>coloumns</a:t>
            </a:r>
            <a:r>
              <a:rPr lang="en-US" dirty="0" smtClean="0"/>
              <a:t>)</a:t>
            </a:r>
            <a:endParaRPr lang="en-US" dirty="0"/>
          </a:p>
          <a:p>
            <a:pPr marL="0" indent="0" algn="ctr">
              <a:buNone/>
            </a:pPr>
            <a:endParaRPr lang="en-US" dirty="0"/>
          </a:p>
        </p:txBody>
      </p:sp>
      <p:pic>
        <p:nvPicPr>
          <p:cNvPr id="4" name="Picture 3"/>
          <p:cNvPicPr>
            <a:picLocks noChangeAspect="1"/>
          </p:cNvPicPr>
          <p:nvPr/>
        </p:nvPicPr>
        <p:blipFill rotWithShape="1">
          <a:blip r:embed="rId2"/>
          <a:srcRect l="4135" t="48729" r="73923" b="46086"/>
          <a:stretch/>
        </p:blipFill>
        <p:spPr>
          <a:xfrm>
            <a:off x="1390552" y="3926840"/>
            <a:ext cx="6688014" cy="533400"/>
          </a:xfrm>
          <a:prstGeom prst="rect">
            <a:avLst/>
          </a:prstGeom>
        </p:spPr>
      </p:pic>
      <p:pic>
        <p:nvPicPr>
          <p:cNvPr id="6" name="Picture 5"/>
          <p:cNvPicPr>
            <a:picLocks noChangeAspect="1"/>
          </p:cNvPicPr>
          <p:nvPr/>
        </p:nvPicPr>
        <p:blipFill rotWithShape="1">
          <a:blip r:embed="rId3"/>
          <a:srcRect l="4101" t="63186" r="71699" b="29407"/>
          <a:stretch/>
        </p:blipFill>
        <p:spPr>
          <a:xfrm>
            <a:off x="1390551" y="4869393"/>
            <a:ext cx="6688015" cy="726455"/>
          </a:xfrm>
          <a:prstGeom prst="rect">
            <a:avLst/>
          </a:prstGeom>
        </p:spPr>
      </p:pic>
    </p:spTree>
    <p:extLst>
      <p:ext uri="{BB962C8B-B14F-4D97-AF65-F5344CB8AC3E}">
        <p14:creationId xmlns:p14="http://schemas.microsoft.com/office/powerpoint/2010/main" val="3579927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600890"/>
            <a:ext cx="10319554" cy="816747"/>
          </a:xfrm>
        </p:spPr>
        <p:txBody>
          <a:bodyPr/>
          <a:lstStyle/>
          <a:p>
            <a:r>
              <a:rPr lang="en-US" sz="3200" dirty="0" smtClean="0">
                <a:solidFill>
                  <a:srgbClr val="FF0000"/>
                </a:solidFill>
              </a:rPr>
              <a:t>CODE EXPLANATION PART-2</a:t>
            </a:r>
            <a:endParaRPr lang="en-US" sz="3200" dirty="0">
              <a:solidFill>
                <a:srgbClr val="FF0000"/>
              </a:solidFill>
            </a:endParaRPr>
          </a:p>
        </p:txBody>
      </p:sp>
      <p:sp>
        <p:nvSpPr>
          <p:cNvPr id="3" name="Content Placeholder 2"/>
          <p:cNvSpPr>
            <a:spLocks noGrp="1"/>
          </p:cNvSpPr>
          <p:nvPr>
            <p:ph idx="1"/>
          </p:nvPr>
        </p:nvSpPr>
        <p:spPr>
          <a:xfrm>
            <a:off x="810000" y="3049602"/>
            <a:ext cx="10554574" cy="3636511"/>
          </a:xfrm>
        </p:spPr>
        <p:txBody>
          <a:bodyPr/>
          <a:lstStyle/>
          <a:p>
            <a:pPr>
              <a:buFont typeface="Courier New" panose="02070309020205020404" pitchFamily="49" charset="0"/>
              <a:buChar char="o"/>
            </a:pPr>
            <a:r>
              <a:rPr lang="en-US" dirty="0" smtClean="0"/>
              <a:t>Listing all columns in the dataset</a:t>
            </a:r>
          </a:p>
          <a:p>
            <a:pPr marL="0" indent="0">
              <a:buNone/>
            </a:pPr>
            <a:r>
              <a:rPr lang="en-US" b="1" i="1" dirty="0" smtClean="0"/>
              <a:t>      </a:t>
            </a:r>
            <a:r>
              <a:rPr lang="en-US" b="1" i="1" dirty="0" err="1" smtClean="0">
                <a:solidFill>
                  <a:srgbClr val="00B050"/>
                </a:solidFill>
              </a:rPr>
              <a:t>df.columns</a:t>
            </a:r>
            <a:endParaRPr lang="en-US" b="1" i="1" dirty="0" smtClean="0">
              <a:solidFill>
                <a:srgbClr val="00B050"/>
              </a:solidFill>
            </a:endParaRPr>
          </a:p>
          <a:p>
            <a:pPr>
              <a:buFont typeface="Courier New" panose="02070309020205020404" pitchFamily="49" charset="0"/>
              <a:buChar char="o"/>
            </a:pPr>
            <a:r>
              <a:rPr lang="en-US" dirty="0" smtClean="0"/>
              <a:t>Getting information about the dataset </a:t>
            </a:r>
          </a:p>
          <a:p>
            <a:pPr marL="0" indent="0">
              <a:buNone/>
            </a:pPr>
            <a:r>
              <a:rPr lang="en-US" dirty="0"/>
              <a:t> </a:t>
            </a:r>
            <a:r>
              <a:rPr lang="en-US" dirty="0" smtClean="0"/>
              <a:t>     </a:t>
            </a:r>
            <a:r>
              <a:rPr lang="en-US" b="1" i="1" dirty="0" smtClean="0">
                <a:solidFill>
                  <a:srgbClr val="00B050"/>
                </a:solidFill>
              </a:rPr>
              <a:t>df.info()</a:t>
            </a:r>
          </a:p>
          <a:p>
            <a:pPr>
              <a:buFont typeface="Courier New" panose="02070309020205020404" pitchFamily="49" charset="0"/>
              <a:buChar char="o"/>
            </a:pPr>
            <a:r>
              <a:rPr lang="en-US" dirty="0" smtClean="0"/>
              <a:t>Checking for missing values in the dataset</a:t>
            </a:r>
          </a:p>
          <a:p>
            <a:pPr marL="0" indent="0">
              <a:buNone/>
            </a:pPr>
            <a:r>
              <a:rPr lang="en-US" dirty="0"/>
              <a:t> </a:t>
            </a:r>
            <a:r>
              <a:rPr lang="en-US" dirty="0" smtClean="0"/>
              <a:t>     </a:t>
            </a:r>
            <a:r>
              <a:rPr lang="en-US" b="1" i="1" dirty="0" err="1">
                <a:solidFill>
                  <a:srgbClr val="00B050"/>
                </a:solidFill>
              </a:rPr>
              <a:t>df.isna</a:t>
            </a:r>
            <a:r>
              <a:rPr lang="en-US" b="1" i="1" dirty="0">
                <a:solidFill>
                  <a:srgbClr val="00B050"/>
                </a:solidFill>
              </a:rPr>
              <a:t>().sum()</a:t>
            </a:r>
          </a:p>
          <a:p>
            <a:pPr>
              <a:buFont typeface="Courier New" panose="02070309020205020404" pitchFamily="49" charset="0"/>
              <a:buChar char="o"/>
            </a:pPr>
            <a:r>
              <a:rPr lang="en-US" dirty="0" smtClean="0"/>
              <a:t>Checking for duplicate rows in the dataset</a:t>
            </a:r>
          </a:p>
          <a:p>
            <a:pPr marL="0" indent="0">
              <a:buNone/>
            </a:pPr>
            <a:r>
              <a:rPr lang="en-US" dirty="0"/>
              <a:t> </a:t>
            </a:r>
            <a:r>
              <a:rPr lang="en-US" dirty="0" smtClean="0"/>
              <a:t>    </a:t>
            </a:r>
            <a:r>
              <a:rPr lang="en-US" b="1" i="1" dirty="0" err="1">
                <a:solidFill>
                  <a:srgbClr val="00B050"/>
                </a:solidFill>
              </a:rPr>
              <a:t>df.duplicated</a:t>
            </a:r>
            <a:r>
              <a:rPr lang="en-US" b="1" i="1" dirty="0">
                <a:solidFill>
                  <a:srgbClr val="00B050"/>
                </a:solidFill>
              </a:rPr>
              <a:t>().sum()</a:t>
            </a:r>
          </a:p>
          <a:p>
            <a:pPr marL="0" indent="0">
              <a:buNone/>
            </a:pPr>
            <a:endParaRPr lang="en-US" dirty="0" smtClean="0"/>
          </a:p>
          <a:p>
            <a:pPr>
              <a:buFont typeface="Courier New" panose="02070309020205020404" pitchFamily="49" charset="0"/>
              <a:buChar char="o"/>
            </a:pPr>
            <a:endParaRPr lang="en-US" b="1" i="1" dirty="0">
              <a:solidFill>
                <a:srgbClr val="00B050"/>
              </a:solidFill>
            </a:endParaRPr>
          </a:p>
          <a:p>
            <a:pPr marL="0" indent="0">
              <a:buNone/>
            </a:pPr>
            <a:endParaRPr lang="en-US" dirty="0"/>
          </a:p>
        </p:txBody>
      </p:sp>
    </p:spTree>
    <p:extLst>
      <p:ext uri="{BB962C8B-B14F-4D97-AF65-F5344CB8AC3E}">
        <p14:creationId xmlns:p14="http://schemas.microsoft.com/office/powerpoint/2010/main" val="140435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CODE EXPLANATION PART -3</a:t>
            </a:r>
            <a:endParaRPr lang="en-US" dirty="0">
              <a:solidFill>
                <a:srgbClr val="FF0000"/>
              </a:solidFill>
            </a:endParaRPr>
          </a:p>
        </p:txBody>
      </p:sp>
      <p:sp>
        <p:nvSpPr>
          <p:cNvPr id="3" name="Content Placeholder 2"/>
          <p:cNvSpPr>
            <a:spLocks noGrp="1"/>
          </p:cNvSpPr>
          <p:nvPr>
            <p:ph idx="1"/>
          </p:nvPr>
        </p:nvSpPr>
        <p:spPr>
          <a:xfrm>
            <a:off x="818712" y="2222287"/>
            <a:ext cx="10554574" cy="4544273"/>
          </a:xfrm>
        </p:spPr>
        <p:txBody>
          <a:bodyPr/>
          <a:lstStyle/>
          <a:p>
            <a:pPr>
              <a:buFont typeface="Courier New" panose="02070309020205020404" pitchFamily="49" charset="0"/>
              <a:buChar char="o"/>
            </a:pPr>
            <a:r>
              <a:rPr lang="en-US" dirty="0" smtClean="0"/>
              <a:t>Dropping the Duplicates rows to clean the data</a:t>
            </a:r>
          </a:p>
          <a:p>
            <a:pPr marL="0" indent="0">
              <a:buNone/>
            </a:pPr>
            <a:r>
              <a:rPr lang="en-US" dirty="0"/>
              <a:t> </a:t>
            </a:r>
            <a:r>
              <a:rPr lang="en-US" dirty="0" smtClean="0"/>
              <a:t>     </a:t>
            </a:r>
            <a:r>
              <a:rPr lang="en-US" b="1" i="1" dirty="0" err="1">
                <a:solidFill>
                  <a:srgbClr val="00B050"/>
                </a:solidFill>
              </a:rPr>
              <a:t>df.drop_duplicates</a:t>
            </a:r>
            <a:r>
              <a:rPr lang="en-US" b="1" i="1" dirty="0">
                <a:solidFill>
                  <a:srgbClr val="00B050"/>
                </a:solidFill>
              </a:rPr>
              <a:t>(</a:t>
            </a:r>
            <a:r>
              <a:rPr lang="en-US" b="1" i="1" dirty="0" err="1">
                <a:solidFill>
                  <a:srgbClr val="00B050"/>
                </a:solidFill>
              </a:rPr>
              <a:t>inplace</a:t>
            </a:r>
            <a:r>
              <a:rPr lang="en-US" b="1" i="1" dirty="0">
                <a:solidFill>
                  <a:srgbClr val="00B050"/>
                </a:solidFill>
              </a:rPr>
              <a:t>=True)</a:t>
            </a:r>
          </a:p>
          <a:p>
            <a:pPr>
              <a:buFont typeface="Courier New" panose="02070309020205020404" pitchFamily="49" charset="0"/>
              <a:buChar char="o"/>
            </a:pPr>
            <a:r>
              <a:rPr lang="en-US" dirty="0" smtClean="0"/>
              <a:t>Checking the shape and info of the dataset after cleaning</a:t>
            </a:r>
          </a:p>
          <a:p>
            <a:pPr marL="0" indent="0">
              <a:buNone/>
            </a:pPr>
            <a:r>
              <a:rPr lang="en-US" dirty="0"/>
              <a:t> </a:t>
            </a:r>
            <a:r>
              <a:rPr lang="en-US" dirty="0" smtClean="0"/>
              <a:t>     </a:t>
            </a:r>
            <a:r>
              <a:rPr lang="en-US" b="1" i="1" dirty="0" err="1" smtClean="0">
                <a:solidFill>
                  <a:srgbClr val="00B050"/>
                </a:solidFill>
              </a:rPr>
              <a:t>df.shape</a:t>
            </a:r>
            <a:endParaRPr lang="en-US" b="1" i="1" dirty="0" smtClean="0">
              <a:solidFill>
                <a:srgbClr val="00B050"/>
              </a:solidFill>
            </a:endParaRPr>
          </a:p>
          <a:p>
            <a:pPr marL="0" indent="0">
              <a:lnSpc>
                <a:spcPct val="150000"/>
              </a:lnSpc>
              <a:buNone/>
            </a:pPr>
            <a:r>
              <a:rPr lang="en-US" b="1" i="1" dirty="0">
                <a:solidFill>
                  <a:srgbClr val="00B050"/>
                </a:solidFill>
              </a:rPr>
              <a:t> </a:t>
            </a:r>
            <a:r>
              <a:rPr lang="en-US" b="1" i="1" dirty="0" smtClean="0">
                <a:solidFill>
                  <a:srgbClr val="00B050"/>
                </a:solidFill>
              </a:rPr>
              <a:t>     df.info()</a:t>
            </a:r>
          </a:p>
          <a:p>
            <a:pPr marL="0" indent="0">
              <a:buNone/>
            </a:pPr>
            <a:endParaRPr lang="en-US" b="1" i="1" dirty="0">
              <a:solidFill>
                <a:srgbClr val="00B050"/>
              </a:solidFill>
            </a:endParaRPr>
          </a:p>
          <a:p>
            <a:pPr marL="0" indent="0">
              <a:buNone/>
            </a:pPr>
            <a:endParaRPr lang="en-US" dirty="0"/>
          </a:p>
        </p:txBody>
      </p:sp>
    </p:spTree>
    <p:extLst>
      <p:ext uri="{BB962C8B-B14F-4D97-AF65-F5344CB8AC3E}">
        <p14:creationId xmlns:p14="http://schemas.microsoft.com/office/powerpoint/2010/main" val="128917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BAR PLOT                                       </a:t>
            </a:r>
            <a:endParaRPr lang="en-US" dirty="0">
              <a:solidFill>
                <a:srgbClr val="FF0000"/>
              </a:solidFill>
            </a:endParaRPr>
          </a:p>
        </p:txBody>
      </p:sp>
      <p:sp>
        <p:nvSpPr>
          <p:cNvPr id="4" name="Rectangle 1"/>
          <p:cNvSpPr>
            <a:spLocks noGrp="1" noChangeArrowheads="1"/>
          </p:cNvSpPr>
          <p:nvPr>
            <p:ph idx="1"/>
          </p:nvPr>
        </p:nvSpPr>
        <p:spPr bwMode="auto">
          <a:xfrm>
            <a:off x="810000" y="4661356"/>
            <a:ext cx="95926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smtClean="0">
                <a:ln>
                  <a:noFill/>
                </a:ln>
                <a:solidFill>
                  <a:schemeClr val="tx1"/>
                </a:solidFill>
                <a:effectLst/>
                <a:latin typeface="Arial" panose="020B0604020202020204" pitchFamily="34" charset="0"/>
              </a:rPr>
              <a:t>his plot will show the average age for each region,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Seaborn's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barplot</a:t>
            </a:r>
            <a:r>
              <a:rPr kumimoji="0" lang="en-US" altLang="en-US" sz="2000" b="0" i="0" u="none" strike="noStrike" cap="none" normalizeH="0" baseline="0" dirty="0" smtClean="0">
                <a:ln>
                  <a:noFill/>
                </a:ln>
                <a:solidFill>
                  <a:schemeClr val="tx1"/>
                </a:solidFill>
                <a:effectLst/>
              </a:rPr>
              <a:t> function computes the mean of the data points by default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a:srcRect l="62700" t="46000" r="12001" b="43334"/>
          <a:stretch/>
        </p:blipFill>
        <p:spPr>
          <a:xfrm>
            <a:off x="818185" y="2844800"/>
            <a:ext cx="7711440" cy="1097280"/>
          </a:xfrm>
          <a:prstGeom prst="rect">
            <a:avLst/>
          </a:prstGeom>
        </p:spPr>
      </p:pic>
      <p:sp>
        <p:nvSpPr>
          <p:cNvPr id="6" name="Rectangle 5"/>
          <p:cNvSpPr/>
          <p:nvPr/>
        </p:nvSpPr>
        <p:spPr>
          <a:xfrm>
            <a:off x="7366000" y="771307"/>
            <a:ext cx="4545946" cy="646331"/>
          </a:xfrm>
          <a:prstGeom prst="rect">
            <a:avLst/>
          </a:prstGeom>
          <a:solidFill>
            <a:schemeClr val="bg1"/>
          </a:solidFill>
        </p:spPr>
        <p:txBody>
          <a:bodyPr wrap="square">
            <a:spAutoFit/>
          </a:bodyPr>
          <a:lstStyle/>
          <a:p>
            <a:pPr algn="ctr"/>
            <a:r>
              <a:rPr lang="en-US" dirty="0" smtClean="0"/>
              <a:t>DATA VISUALIZATION OF BAR PLOT</a:t>
            </a:r>
            <a:endParaRPr lang="en-US" dirty="0"/>
          </a:p>
          <a:p>
            <a:pPr algn="ct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3519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COUNTPLOT                                       </a:t>
            </a:r>
            <a:endParaRPr lang="en-US" dirty="0">
              <a:solidFill>
                <a:srgbClr val="FF0000"/>
              </a:solidFill>
            </a:endParaRPr>
          </a:p>
        </p:txBody>
      </p:sp>
      <p:sp>
        <p:nvSpPr>
          <p:cNvPr id="4" name="Rectangle 1"/>
          <p:cNvSpPr>
            <a:spLocks noGrp="1" noChangeArrowheads="1"/>
          </p:cNvSpPr>
          <p:nvPr>
            <p:ph idx="1"/>
          </p:nvPr>
        </p:nvSpPr>
        <p:spPr bwMode="auto">
          <a:xfrm>
            <a:off x="1075173" y="4521693"/>
            <a:ext cx="96920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mj-lt"/>
              </a:rPr>
              <a:t>The count plot visualizes the frequency of occurrences for a categorical variable.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mj-lt"/>
              </a:rPr>
              <a:t>By examining this plot, one can see which categories have higher or lower counts.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mj-lt"/>
              </a:rPr>
              <a:t>This is useful for understanding the distribution of categorical variables in the dataset. </a:t>
            </a:r>
          </a:p>
        </p:txBody>
      </p:sp>
      <p:pic>
        <p:nvPicPr>
          <p:cNvPr id="5" name="Picture 4"/>
          <p:cNvPicPr>
            <a:picLocks noChangeAspect="1"/>
          </p:cNvPicPr>
          <p:nvPr/>
        </p:nvPicPr>
        <p:blipFill rotWithShape="1">
          <a:blip r:embed="rId2"/>
          <a:srcRect l="63077" t="13020" r="15307" b="76268"/>
          <a:stretch/>
        </p:blipFill>
        <p:spPr>
          <a:xfrm>
            <a:off x="1075173" y="3091545"/>
            <a:ext cx="7749850" cy="1296238"/>
          </a:xfrm>
          <a:prstGeom prst="rect">
            <a:avLst/>
          </a:prstGeom>
        </p:spPr>
      </p:pic>
      <p:sp>
        <p:nvSpPr>
          <p:cNvPr id="6" name="Rectangle 5"/>
          <p:cNvSpPr/>
          <p:nvPr/>
        </p:nvSpPr>
        <p:spPr>
          <a:xfrm>
            <a:off x="7366000" y="771307"/>
            <a:ext cx="4545946" cy="646331"/>
          </a:xfrm>
          <a:prstGeom prst="rect">
            <a:avLst/>
          </a:prstGeom>
          <a:solidFill>
            <a:schemeClr val="bg1"/>
          </a:solidFill>
        </p:spPr>
        <p:txBody>
          <a:bodyPr wrap="square">
            <a:spAutoFit/>
          </a:bodyPr>
          <a:lstStyle/>
          <a:p>
            <a:pPr algn="ctr"/>
            <a:r>
              <a:rPr lang="en-US" dirty="0" smtClean="0"/>
              <a:t>DATA VISUALIZATION OF COUNT PLOT</a:t>
            </a:r>
            <a:endParaRPr lang="en-US" dirty="0"/>
          </a:p>
          <a:p>
            <a:pPr algn="ct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88749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115</TotalTime>
  <Words>459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Century Gothic</vt:lpstr>
      <vt:lpstr>Courier New</vt:lpstr>
      <vt:lpstr>Tahoma</vt:lpstr>
      <vt:lpstr>Wingdings 2</vt:lpstr>
      <vt:lpstr>Quotable</vt:lpstr>
      <vt:lpstr>HEALTH ANALYSIS</vt:lpstr>
      <vt:lpstr>INTRODUCTION</vt:lpstr>
      <vt:lpstr>LIBRARIES AND DATA IMPORT</vt:lpstr>
      <vt:lpstr>LOADING THE DATASET</vt:lpstr>
      <vt:lpstr>CODE EXPLANATION PART -1</vt:lpstr>
      <vt:lpstr>CODE EXPLANATION PART-2</vt:lpstr>
      <vt:lpstr>CODE EXPLANATION PART -3</vt:lpstr>
      <vt:lpstr>BAR PLOT                                       </vt:lpstr>
      <vt:lpstr>COUNTPLOT                                       </vt:lpstr>
      <vt:lpstr>BOX PLOT                                      </vt:lpstr>
      <vt:lpstr>LINE PLOT                                            </vt:lpstr>
      <vt:lpstr>SCATTER PLOT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ANALYSIS</dc:title>
  <dc:creator>USER</dc:creator>
  <cp:lastModifiedBy>USER</cp:lastModifiedBy>
  <cp:revision>13</cp:revision>
  <dcterms:created xsi:type="dcterms:W3CDTF">2024-06-24T17:58:29Z</dcterms:created>
  <dcterms:modified xsi:type="dcterms:W3CDTF">2024-06-24T19:53:56Z</dcterms:modified>
</cp:coreProperties>
</file>