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NAME:RAMYA.S</a:t>
            </a:r>
          </a:p>
          <a:p>
            <a:r>
              <a:rPr lang="en-US" sz="2400" dirty="0" smtClean="0"/>
              <a:t>REGISTER NO:122203495</a:t>
            </a:r>
          </a:p>
          <a:p>
            <a:r>
              <a:rPr lang="en-US" sz="2400"/>
              <a:t>10FF8508DCC4250B7FF45D22897DD009</a:t>
            </a:r>
            <a:endParaRPr lang="en-US" sz="2400" dirty="0"/>
          </a:p>
          <a:p>
            <a:r>
              <a:rPr lang="en-US" sz="2400" dirty="0" smtClean="0"/>
              <a:t>DEPARTMENT:BCOM.(CS)</a:t>
            </a:r>
            <a:endParaRPr lang="en-US" sz="2400" dirty="0"/>
          </a:p>
          <a:p>
            <a:r>
              <a:rPr lang="en-US" sz="2400" dirty="0" smtClean="0"/>
              <a:t>COLLEGE:ST.THOMAS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err="1"/>
              <a:t>M</a:t>
            </a:r>
            <a:r>
              <a:rPr lang="en-GB" dirty="0" err="1" smtClean="0"/>
              <a:t>odeling</a:t>
            </a:r>
            <a:endParaRPr lang="en-IN" dirty="0"/>
          </a:p>
        </p:txBody>
      </p:sp>
      <p:sp>
        <p:nvSpPr>
          <p:cNvPr id="3" name="Text Placeholder 2"/>
          <p:cNvSpPr>
            <a:spLocks noGrp="1"/>
          </p:cNvSpPr>
          <p:nvPr>
            <p:ph type="body" idx="1"/>
          </p:nvPr>
        </p:nvSpPr>
        <p:spPr>
          <a:xfrm>
            <a:off x="609600" y="1577340"/>
            <a:ext cx="10972800" cy="4001095"/>
          </a:xfrm>
        </p:spPr>
        <p:txBody>
          <a:bodyPr/>
          <a:lstStyle/>
          <a:p>
            <a:r>
              <a:rPr lang="en-GB" sz="2000" b="1" i="1" dirty="0" smtClean="0">
                <a:latin typeface="Bell MT" panose="02020503060305020303" pitchFamily="18" charset="0"/>
              </a:rPr>
              <a:t>In </a:t>
            </a:r>
            <a:r>
              <a:rPr lang="en-GB" sz="2000" b="1" i="1" dirty="0">
                <a:latin typeface="Bell MT" panose="02020503060305020303" pitchFamily="18" charset="0"/>
              </a:rPr>
              <a:t>the "Employee Performance Analysis Using Excel" project, the modelling phase involves setting up the Excel workbook with various tools and techniques to analyse and visualize the data </a:t>
            </a:r>
            <a:r>
              <a:rPr lang="en-GB" sz="2000" b="1" i="1" dirty="0" err="1">
                <a:latin typeface="Bell MT" panose="02020503060305020303" pitchFamily="18" charset="0"/>
              </a:rPr>
              <a:t>effectively.Here's</a:t>
            </a:r>
            <a:r>
              <a:rPr lang="en-GB" sz="2000" b="1" i="1" dirty="0">
                <a:latin typeface="Bell MT" panose="02020503060305020303" pitchFamily="18" charset="0"/>
              </a:rPr>
              <a:t> how each component will be used</a:t>
            </a:r>
            <a:r>
              <a:rPr lang="en-GB" sz="2000" b="1" i="1" dirty="0" smtClean="0">
                <a:latin typeface="Bell MT" panose="02020503060305020303" pitchFamily="18" charset="0"/>
              </a:rPr>
              <a:t>: </a:t>
            </a:r>
          </a:p>
          <a:p>
            <a:r>
              <a:rPr lang="en-GB" sz="2000" b="1" i="1" dirty="0" smtClean="0">
                <a:latin typeface="Bell MT" panose="02020503060305020303" pitchFamily="18" charset="0"/>
              </a:rPr>
              <a:t>Data </a:t>
            </a:r>
            <a:r>
              <a:rPr lang="en-GB" sz="2000" b="1" i="1" dirty="0">
                <a:latin typeface="Bell MT" panose="02020503060305020303" pitchFamily="18" charset="0"/>
              </a:rPr>
              <a:t>Filtering Purpose: To sort and refine the data to focus on specific criteria, such as department, date range, or individual employee </a:t>
            </a:r>
            <a:r>
              <a:rPr lang="en-GB" sz="2000" b="1" i="1" dirty="0" smtClean="0">
                <a:latin typeface="Bell MT" panose="02020503060305020303" pitchFamily="18" charset="0"/>
              </a:rPr>
              <a:t>performance.</a:t>
            </a:r>
          </a:p>
          <a:p>
            <a:r>
              <a:rPr lang="en-GB" sz="2000" b="1" i="1" dirty="0" smtClean="0">
                <a:latin typeface="Bell MT" panose="02020503060305020303" pitchFamily="18" charset="0"/>
              </a:rPr>
              <a:t>Implementation</a:t>
            </a:r>
            <a:r>
              <a:rPr lang="en-GB" sz="2000" b="1" i="1" dirty="0">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000" b="1" i="1" dirty="0" smtClean="0">
                <a:latin typeface="Bell MT" panose="02020503060305020303" pitchFamily="18" charset="0"/>
              </a:rPr>
              <a:t>.</a:t>
            </a:r>
          </a:p>
          <a:p>
            <a:r>
              <a:rPr lang="en-GB" sz="2000" b="1" i="1" dirty="0" smtClean="0">
                <a:latin typeface="Bell MT" panose="02020503060305020303" pitchFamily="18" charset="0"/>
              </a:rPr>
              <a:t>2</a:t>
            </a:r>
            <a:r>
              <a:rPr lang="en-GB" sz="2000" b="1" i="1" dirty="0">
                <a:latin typeface="Bell MT" panose="02020503060305020303" pitchFamily="18" charset="0"/>
              </a:rPr>
              <a:t>. Pivot Tables Purpose: To summarize and </a:t>
            </a:r>
            <a:r>
              <a:rPr lang="en-GB" sz="2000" b="1" i="1" dirty="0" err="1">
                <a:latin typeface="Bell MT" panose="02020503060305020303" pitchFamily="18" charset="0"/>
              </a:rPr>
              <a:t>analyze</a:t>
            </a:r>
            <a:r>
              <a:rPr lang="en-GB" sz="2000" b="1" i="1" dirty="0">
                <a:latin typeface="Bell MT" panose="02020503060305020303" pitchFamily="18" charset="0"/>
              </a:rPr>
              <a:t> large datasets by grouping and aggregating data based on different performance metrics</a:t>
            </a:r>
            <a:r>
              <a:rPr lang="en-GB" sz="2000" b="1" i="1" dirty="0" smtClean="0">
                <a:latin typeface="Bell MT" panose="02020503060305020303" pitchFamily="18" charset="0"/>
              </a:rPr>
              <a:t>. Implementation</a:t>
            </a:r>
            <a:r>
              <a:rPr lang="en-GB" sz="2000" b="1" i="1" dirty="0">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sz="2000" i="1" dirty="0">
                <a:latin typeface="Bell MT" panose="02020503060305020303" pitchFamily="18" charset="0"/>
              </a:rPr>
              <a:t>.</a:t>
            </a:r>
            <a:endParaRPr lang="en-IN" sz="2000"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219200" y="1447799"/>
            <a:ext cx="7010400" cy="42062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600200"/>
            <a:ext cx="10972800" cy="3323987"/>
          </a:xfrm>
        </p:spPr>
        <p:txBody>
          <a:bodyPr/>
          <a:lstStyle/>
          <a:p>
            <a:r>
              <a:rPr lang="en-GB" sz="2400" dirty="0" smtClean="0"/>
              <a:t>1.Visualizing employee attendance trends provides a powerful tool for enhancing organizational  efficiency and decision-making.</a:t>
            </a:r>
          </a:p>
          <a:p>
            <a:r>
              <a:rPr lang="en-GB" sz="2400" dirty="0" smtClean="0"/>
              <a:t>2. By transforming raw attendance data into clear, actionable insights, your solution help managers identify patterns, optimize staffing, and improve overall workforce management. </a:t>
            </a:r>
          </a:p>
          <a:p>
            <a:r>
              <a:rPr lang="en-GB" sz="2400" dirty="0" smtClean="0"/>
              <a:t>3.This nor only streamlines reporting and boosts operational effectiveness but also fosters a more  responsive and data-driven approach to handling employee attendance. </a:t>
            </a:r>
          </a:p>
          <a:p>
            <a:r>
              <a:rPr lang="en-GB" sz="2400" dirty="0" smtClean="0"/>
              <a:t>4.As a result, organizations can better align their resources with actual needs, ultimately supporting a more productive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VISUALIZING  EMPLOYEE</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ATTENDANCE TRENDS WITH</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EXCEL CHARTS</a:t>
            </a:r>
            <a:endParaRPr lang="en-IN"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134350" y="57591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215991"/>
          </a:xfrm>
        </p:spPr>
        <p:txBody>
          <a:bodyPr/>
          <a:lstStyle/>
          <a:p>
            <a:r>
              <a:rPr lang="en-GB" b="1" dirty="0" err="1" smtClean="0"/>
              <a:t>i</a:t>
            </a:r>
            <a:r>
              <a:rPr lang="en-GB" b="1" dirty="0" smtClean="0"/>
              <a:t>) CONTEXT: </a:t>
            </a:r>
            <a:r>
              <a:rPr lang="en-GB" dirty="0" smtClean="0"/>
              <a:t>Employee is a critical aspect of workforce management , impacting productivity,</a:t>
            </a:r>
          </a:p>
          <a:p>
            <a:r>
              <a:rPr lang="en-GB" dirty="0" smtClean="0"/>
              <a:t>    operational efficiency, and overall organizational performance.</a:t>
            </a:r>
          </a:p>
          <a:p>
            <a:r>
              <a:rPr lang="en-GB" b="1" dirty="0" smtClean="0"/>
              <a:t>ii) </a:t>
            </a:r>
            <a:r>
              <a:rPr lang="en-GB" b="1" dirty="0"/>
              <a:t>I</a:t>
            </a:r>
            <a:r>
              <a:rPr lang="en-GB" b="1" dirty="0" smtClean="0"/>
              <a:t>ssue: </a:t>
            </a:r>
            <a:r>
              <a:rPr lang="en-GB" dirty="0" smtClean="0"/>
              <a:t>Current method for tracking and analysing attendance data are insufficient, leading</a:t>
            </a:r>
          </a:p>
          <a:p>
            <a:r>
              <a:rPr lang="en-GB" dirty="0" smtClean="0"/>
              <a:t>     to challenging in identifying trends, predicting absenteeism, and making informed decisions.</a:t>
            </a:r>
          </a:p>
          <a:p>
            <a:r>
              <a:rPr lang="en-GB" b="1" dirty="0" smtClean="0"/>
              <a:t>iii) OBJECTIVE: </a:t>
            </a:r>
            <a:r>
              <a:rPr lang="en-GB" dirty="0" smtClean="0"/>
              <a:t>To develop a comprehensive approach of visualizing attendance trends that will.</a:t>
            </a:r>
            <a:endParaRPr lang="en-GB" b="1" dirty="0" smtClean="0"/>
          </a:p>
          <a:p>
            <a:r>
              <a:rPr lang="en-GB" dirty="0" smtClean="0"/>
              <a:t>      </a:t>
            </a:r>
            <a:r>
              <a:rPr lang="en-GB" b="1" dirty="0" smtClean="0"/>
              <a:t>*</a:t>
            </a:r>
            <a:r>
              <a:rPr lang="en-GB" dirty="0" smtClean="0"/>
              <a:t>Identify patterns and anomalies in employee attendance.</a:t>
            </a:r>
          </a:p>
          <a:p>
            <a:r>
              <a:rPr lang="en-GB" b="1" dirty="0" smtClean="0"/>
              <a:t>      *</a:t>
            </a:r>
            <a:r>
              <a:rPr lang="en-GB" dirty="0" smtClean="0"/>
              <a:t>Support data-driven decision-making for better resource allocation.</a:t>
            </a:r>
          </a:p>
          <a:p>
            <a:r>
              <a:rPr lang="en-GB" b="1" dirty="0"/>
              <a:t> </a:t>
            </a:r>
            <a:r>
              <a:rPr lang="en-GB" b="1" dirty="0" smtClean="0"/>
              <a:t>     *</a:t>
            </a:r>
            <a:r>
              <a:rPr lang="en-GB" dirty="0" smtClean="0"/>
              <a:t>Enhance understanding of absenteeism impacts on operational efficiency.</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887326" y="6143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380618" y="1618792"/>
            <a:ext cx="10972800" cy="4154984"/>
          </a:xfrm>
        </p:spPr>
        <p:txBody>
          <a:bodyPr/>
          <a:lstStyle/>
          <a:p>
            <a:r>
              <a:rPr lang="en-GB" b="1" dirty="0" err="1" smtClean="0"/>
              <a:t>i</a:t>
            </a:r>
            <a:r>
              <a:rPr lang="en-GB" b="1" dirty="0" smtClean="0"/>
              <a:t>) PROJECT PURPOSE: </a:t>
            </a:r>
            <a:r>
              <a:rPr lang="en-GB" dirty="0" smtClean="0"/>
              <a:t>To enhance the understanding of employee attendance patterns through</a:t>
            </a:r>
          </a:p>
          <a:p>
            <a:r>
              <a:rPr lang="en-GB" dirty="0" smtClean="0"/>
              <a:t>    effective visualization techniques</a:t>
            </a:r>
          </a:p>
          <a:p>
            <a:r>
              <a:rPr lang="en-GB" b="1" dirty="0" smtClean="0"/>
              <a:t>ii) Key Components: </a:t>
            </a:r>
            <a:r>
              <a:rPr lang="en-GB" dirty="0" smtClean="0"/>
              <a:t>Gather historical and real-time attendance data from various sources such</a:t>
            </a:r>
          </a:p>
          <a:p>
            <a:r>
              <a:rPr lang="en-GB" b="1" dirty="0"/>
              <a:t> </a:t>
            </a:r>
            <a:r>
              <a:rPr lang="en-GB" b="1" dirty="0" smtClean="0"/>
              <a:t>    </a:t>
            </a:r>
            <a:r>
              <a:rPr lang="en-GB" dirty="0" smtClean="0"/>
              <a:t>as time-tracking systems and HR records.</a:t>
            </a:r>
          </a:p>
          <a:p>
            <a:r>
              <a:rPr lang="en-GB" b="1" dirty="0" smtClean="0"/>
              <a:t>iii) BENEFITS: </a:t>
            </a:r>
            <a:r>
              <a:rPr lang="en-GB" dirty="0" smtClean="0"/>
              <a:t>Visual representations make it easier to spot trends and outliers.</a:t>
            </a:r>
          </a:p>
          <a:p>
            <a:r>
              <a:rPr lang="en-GB" b="1" dirty="0" smtClean="0"/>
              <a:t>iv) PROJECT PHASES</a:t>
            </a:r>
          </a:p>
          <a:p>
            <a:r>
              <a:rPr lang="en-GB" b="1" dirty="0"/>
              <a:t> </a:t>
            </a:r>
            <a:r>
              <a:rPr lang="en-GB" b="1" dirty="0" smtClean="0"/>
              <a:t>     Phase 1: DATA COLLECTION</a:t>
            </a:r>
          </a:p>
          <a:p>
            <a:r>
              <a:rPr lang="en-GB" b="1" dirty="0"/>
              <a:t> </a:t>
            </a:r>
            <a:r>
              <a:rPr lang="en-GB" b="1" dirty="0" smtClean="0"/>
              <a:t>      * </a:t>
            </a:r>
            <a:r>
              <a:rPr lang="en-GB" dirty="0" smtClean="0"/>
              <a:t>Collect and integrate  attendance data from relevant sources.</a:t>
            </a:r>
          </a:p>
          <a:p>
            <a:r>
              <a:rPr lang="en-GB" b="1" dirty="0"/>
              <a:t> </a:t>
            </a:r>
            <a:r>
              <a:rPr lang="en-GB" b="1" dirty="0" smtClean="0"/>
              <a:t>      Phase 2: ANALUSIS AND DESIGN</a:t>
            </a:r>
          </a:p>
          <a:p>
            <a:r>
              <a:rPr lang="en-GB" b="1" dirty="0"/>
              <a:t> </a:t>
            </a:r>
            <a:r>
              <a:rPr lang="en-GB" b="1" dirty="0" smtClean="0"/>
              <a:t>      * </a:t>
            </a:r>
            <a:r>
              <a:rPr lang="en-GB" dirty="0" smtClean="0"/>
              <a:t>Analyze data and design appropriate visualization formats. </a:t>
            </a:r>
          </a:p>
          <a:p>
            <a:r>
              <a:rPr lang="en-GB" b="1" dirty="0"/>
              <a:t> </a:t>
            </a:r>
            <a:r>
              <a:rPr lang="en-GB" b="1" dirty="0" smtClean="0"/>
              <a:t>      Phase 3: IMPLEMENTATION</a:t>
            </a:r>
          </a:p>
          <a:p>
            <a:r>
              <a:rPr lang="en-GB" b="1" dirty="0"/>
              <a:t> </a:t>
            </a:r>
            <a:r>
              <a:rPr lang="en-GB" b="1" dirty="0" smtClean="0"/>
              <a:t>      *</a:t>
            </a:r>
            <a:r>
              <a:rPr lang="en-GB" dirty="0" smtClean="0"/>
              <a:t> Develop and deploy visualizations through chosen tools and platforms.</a:t>
            </a:r>
          </a:p>
          <a:p>
            <a:r>
              <a:rPr lang="en-GB" b="1" dirty="0"/>
              <a:t> </a:t>
            </a:r>
            <a:r>
              <a:rPr lang="en-GB" b="1" dirty="0" smtClean="0"/>
              <a:t>      Phase 4: EVAKUATION AND FEEDBACK</a:t>
            </a:r>
          </a:p>
          <a:p>
            <a:r>
              <a:rPr lang="en-GB" b="1" dirty="0"/>
              <a:t> </a:t>
            </a:r>
            <a:r>
              <a:rPr lang="en-GB" b="1" dirty="0" smtClean="0"/>
              <a:t>      * </a:t>
            </a:r>
            <a:r>
              <a:rPr lang="en-GB" dirty="0" smtClean="0"/>
              <a:t>Assess the effectiveness of visualizations and gather user feedback for improvements.</a:t>
            </a:r>
          </a:p>
          <a:p>
            <a:r>
              <a:rPr lang="en-GB" b="1" dirty="0"/>
              <a:t> </a:t>
            </a:r>
            <a:r>
              <a:rPr lang="en-GB" b="1" dirty="0" smtClean="0"/>
              <a:t>      </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609599" y="1654049"/>
            <a:ext cx="10972800" cy="3447098"/>
          </a:xfrm>
        </p:spPr>
        <p:txBody>
          <a:bodyPr/>
          <a:lstStyle/>
          <a:p>
            <a:r>
              <a:rPr lang="en-GB" sz="3200" b="1" dirty="0" err="1" smtClean="0"/>
              <a:t>i</a:t>
            </a:r>
            <a:r>
              <a:rPr lang="en-GB" sz="3200" b="1" dirty="0" smtClean="0"/>
              <a:t>) HR MANAGER.</a:t>
            </a:r>
          </a:p>
          <a:p>
            <a:r>
              <a:rPr lang="en-GB" sz="3200" b="1" dirty="0" smtClean="0"/>
              <a:t>ii) TEAM LEADER/SUPERVISORS.</a:t>
            </a:r>
          </a:p>
          <a:p>
            <a:r>
              <a:rPr lang="en-GB" sz="3200" b="1" dirty="0" smtClean="0"/>
              <a:t>iii) SENIOR MANAGEMENT.</a:t>
            </a:r>
          </a:p>
          <a:p>
            <a:r>
              <a:rPr lang="en-GB" sz="3200" b="1" dirty="0" smtClean="0"/>
              <a:t>iv) PAYROLL ADMINISTRATORS.</a:t>
            </a:r>
          </a:p>
          <a:p>
            <a:r>
              <a:rPr lang="en-GB" sz="3200" b="1" dirty="0"/>
              <a:t>v</a:t>
            </a:r>
            <a:r>
              <a:rPr lang="en-GB" sz="3200" b="1" dirty="0" smtClean="0"/>
              <a:t>) DATA ANALYSTS.</a:t>
            </a:r>
          </a:p>
          <a:p>
            <a:r>
              <a:rPr lang="en-GB" sz="3200" b="1" dirty="0" smtClean="0"/>
              <a:t>vi) EMPLOYEE RELATIONS SPECIALISTS.</a:t>
            </a:r>
          </a:p>
          <a:p>
            <a:r>
              <a:rPr lang="en-GB" sz="3200" b="1" dirty="0" smtClean="0"/>
              <a:t>vii) COMPLIANCE OFFICERS.</a:t>
            </a:r>
            <a:endParaRPr lang="en-IN" sz="3200"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07942" y="14331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59864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80618" y="1572061"/>
            <a:ext cx="10972800" cy="3323987"/>
          </a:xfrm>
        </p:spPr>
        <p:txBody>
          <a:bodyPr/>
          <a:lstStyle/>
          <a:p>
            <a:r>
              <a:rPr lang="en-GB" b="1" dirty="0" err="1" smtClean="0"/>
              <a:t>i</a:t>
            </a:r>
            <a:r>
              <a:rPr lang="en-GB" b="1" dirty="0" smtClean="0"/>
              <a:t>) ENHANCED DECISION-MARKING: </a:t>
            </a:r>
            <a:r>
              <a:rPr lang="en-GB" dirty="0" smtClean="0"/>
              <a:t>Provides actionable insights into attendance actionable</a:t>
            </a:r>
          </a:p>
          <a:p>
            <a:r>
              <a:rPr lang="en-GB" b="1" dirty="0" smtClean="0"/>
              <a:t>   </a:t>
            </a:r>
            <a:r>
              <a:rPr lang="en-GB" dirty="0" smtClean="0"/>
              <a:t>insights into attendance trends, helping management make informed decisions on staffing</a:t>
            </a:r>
          </a:p>
          <a:p>
            <a:r>
              <a:rPr lang="en-GB" b="1" dirty="0"/>
              <a:t> </a:t>
            </a:r>
            <a:r>
              <a:rPr lang="en-GB" b="1" dirty="0" smtClean="0"/>
              <a:t>  </a:t>
            </a:r>
            <a:r>
              <a:rPr lang="en-GB" dirty="0" smtClean="0"/>
              <a:t>and resource allocation.</a:t>
            </a:r>
          </a:p>
          <a:p>
            <a:r>
              <a:rPr lang="en-GB" b="1" dirty="0" smtClean="0"/>
              <a:t>ii) INCREASED PRODUCTIVITY: </a:t>
            </a:r>
            <a:r>
              <a:rPr lang="en-GB" dirty="0" smtClean="0"/>
              <a:t>Identifies patterns of absenteeism and tardiness, enabling </a:t>
            </a:r>
          </a:p>
          <a:p>
            <a:r>
              <a:rPr lang="en-GB" b="1" dirty="0"/>
              <a:t> </a:t>
            </a:r>
            <a:r>
              <a:rPr lang="en-GB" b="1" dirty="0" smtClean="0"/>
              <a:t>   </a:t>
            </a:r>
            <a:r>
              <a:rPr lang="en-GB" dirty="0" smtClean="0"/>
              <a:t>strategies to improve punctuality and overall productivity.</a:t>
            </a:r>
          </a:p>
          <a:p>
            <a:r>
              <a:rPr lang="en-GB" b="1" dirty="0" smtClean="0"/>
              <a:t>iii) COST EFFICIENCY: </a:t>
            </a:r>
            <a:r>
              <a:rPr lang="en-GB" dirty="0" smtClean="0"/>
              <a:t>Helps in managing </a:t>
            </a:r>
            <a:r>
              <a:rPr lang="en-GB" dirty="0" err="1"/>
              <a:t>l</a:t>
            </a:r>
            <a:r>
              <a:rPr lang="en-GB" dirty="0" err="1" smtClean="0"/>
              <a:t>abor</a:t>
            </a:r>
            <a:r>
              <a:rPr lang="en-GB" dirty="0" smtClean="0"/>
              <a:t> costs by optimizing staffing levels based on </a:t>
            </a:r>
          </a:p>
          <a:p>
            <a:r>
              <a:rPr lang="en-GB" b="1" dirty="0"/>
              <a:t> </a:t>
            </a:r>
            <a:r>
              <a:rPr lang="en-GB" b="1" dirty="0" smtClean="0"/>
              <a:t>    </a:t>
            </a:r>
            <a:r>
              <a:rPr lang="en-GB" dirty="0" smtClean="0"/>
              <a:t>predicted attendance patterns. </a:t>
            </a:r>
          </a:p>
          <a:p>
            <a:r>
              <a:rPr lang="en-GB" b="1" dirty="0" smtClean="0"/>
              <a:t>iv) EMPLOYEE ENGAGEMENT: </a:t>
            </a:r>
            <a:r>
              <a:rPr lang="en-GB" dirty="0" smtClean="0"/>
              <a:t>Offers a transparent view of attendance, fostering accountability </a:t>
            </a:r>
          </a:p>
          <a:p>
            <a:r>
              <a:rPr lang="en-GB" dirty="0"/>
              <a:t> </a:t>
            </a:r>
            <a:r>
              <a:rPr lang="en-GB" dirty="0" smtClean="0"/>
              <a:t>     and engagement among employees.</a:t>
            </a:r>
          </a:p>
          <a:p>
            <a:r>
              <a:rPr lang="en-GB" b="1" dirty="0" smtClean="0"/>
              <a:t>v) COMPLIANCE AND REPORTING: </a:t>
            </a:r>
            <a:r>
              <a:rPr lang="en-GB" dirty="0" smtClean="0"/>
              <a:t>Ensures accurate tracking of attendance for compliance</a:t>
            </a:r>
          </a:p>
          <a:p>
            <a:r>
              <a:rPr lang="en-GB" dirty="0"/>
              <a:t> </a:t>
            </a:r>
            <a:r>
              <a:rPr lang="en-GB" dirty="0" smtClean="0"/>
              <a:t>    with </a:t>
            </a:r>
            <a:r>
              <a:rPr lang="en-GB" dirty="0" err="1" smtClean="0"/>
              <a:t>labor</a:t>
            </a:r>
            <a:r>
              <a:rPr lang="en-GB" dirty="0" smtClean="0"/>
              <a:t> laws and supports comprehensive reporting requirements. </a:t>
            </a:r>
          </a:p>
          <a:p>
            <a:r>
              <a:rPr lang="en-GB" b="1" dirty="0"/>
              <a:t> </a:t>
            </a:r>
            <a:r>
              <a:rPr lang="en-GB" b="1" dirty="0" smtClean="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877985"/>
          </a:xfrm>
        </p:spPr>
        <p:txBody>
          <a:bodyPr/>
          <a:lstStyle/>
          <a:p>
            <a:r>
              <a:rPr lang="en-GB" b="1" dirty="0" err="1" smtClean="0"/>
              <a:t>i</a:t>
            </a:r>
            <a:r>
              <a:rPr lang="en-GB" b="1" dirty="0" smtClean="0"/>
              <a:t>) TIME SERIES GRAPH: </a:t>
            </a:r>
            <a:r>
              <a:rPr lang="en-GB" dirty="0" smtClean="0"/>
              <a:t>Plot the number of absences or attendance over time (e .g ., daily, weekly,</a:t>
            </a:r>
          </a:p>
          <a:p>
            <a:r>
              <a:rPr lang="en-GB" dirty="0" smtClean="0"/>
              <a:t>    monthly) to identify trends and patterns.</a:t>
            </a:r>
          </a:p>
          <a:p>
            <a:r>
              <a:rPr lang="en-GB" b="1" dirty="0" smtClean="0"/>
              <a:t>ii) HEAT MAP: </a:t>
            </a:r>
            <a:r>
              <a:rPr lang="en-GB" dirty="0" smtClean="0"/>
              <a:t>Display attendance data across days of the week and months of the year to spot</a:t>
            </a:r>
          </a:p>
          <a:p>
            <a:r>
              <a:rPr lang="en-GB" b="1" dirty="0"/>
              <a:t> </a:t>
            </a:r>
            <a:r>
              <a:rPr lang="en-GB" b="1" dirty="0" smtClean="0"/>
              <a:t>    </a:t>
            </a:r>
            <a:r>
              <a:rPr lang="en-GB" dirty="0" smtClean="0"/>
              <a:t>peak absent times.</a:t>
            </a:r>
          </a:p>
          <a:p>
            <a:r>
              <a:rPr lang="en-GB" b="1" dirty="0" smtClean="0"/>
              <a:t>iii) BAR CHART: </a:t>
            </a:r>
            <a:r>
              <a:rPr lang="en-GB" dirty="0" smtClean="0"/>
              <a:t>Compare attendance metrics (e .g ., average  number of days present or absent)</a:t>
            </a:r>
          </a:p>
          <a:p>
            <a:r>
              <a:rPr lang="en-GB" b="1" dirty="0"/>
              <a:t> </a:t>
            </a:r>
            <a:r>
              <a:rPr lang="en-GB" b="1" dirty="0" smtClean="0"/>
              <a:t>     </a:t>
            </a:r>
            <a:r>
              <a:rPr lang="en-GB" dirty="0" smtClean="0"/>
              <a:t>across different departments or shifts.</a:t>
            </a:r>
          </a:p>
          <a:p>
            <a:r>
              <a:rPr lang="en-GB" b="1" dirty="0" smtClean="0"/>
              <a:t>iv) PIE CHARTS: </a:t>
            </a:r>
            <a:r>
              <a:rPr lang="en-GB" dirty="0" smtClean="0"/>
              <a:t>Show the proportion of different attendance statuses (e .g ., present, absent, on</a:t>
            </a:r>
          </a:p>
          <a:p>
            <a:r>
              <a:rPr lang="en-GB" dirty="0"/>
              <a:t> </a:t>
            </a:r>
            <a:r>
              <a:rPr lang="en-GB" dirty="0" smtClean="0"/>
              <a:t>     leave) fir a specific period. </a:t>
            </a:r>
          </a:p>
          <a:p>
            <a:r>
              <a:rPr lang="en-GB" b="1" dirty="0" smtClean="0"/>
              <a:t>v) LINE CHART: </a:t>
            </a:r>
            <a:r>
              <a:rPr lang="en-GB" dirty="0" smtClean="0"/>
              <a:t>Track the attendance trend of individual employees over time to identify consistent</a:t>
            </a:r>
          </a:p>
          <a:p>
            <a:r>
              <a:rPr lang="en-GB" b="1" dirty="0"/>
              <a:t> </a:t>
            </a:r>
            <a:r>
              <a:rPr lang="en-GB" b="1" dirty="0" smtClean="0"/>
              <a:t>    </a:t>
            </a:r>
            <a:r>
              <a:rPr lang="en-GB" dirty="0" smtClean="0"/>
              <a:t>patterns or irregularities. </a:t>
            </a:r>
          </a:p>
          <a:p>
            <a:r>
              <a:rPr lang="en-GB" b="1" dirty="0" smtClean="0"/>
              <a:t>vi) STOCK AREA CHART: </a:t>
            </a:r>
            <a:r>
              <a:rPr lang="en-GB" dirty="0" smtClean="0"/>
              <a:t>Visualize how attendance statuses (present, absent, on leave) change over</a:t>
            </a:r>
          </a:p>
          <a:p>
            <a:r>
              <a:rPr lang="en-GB" b="1" dirty="0"/>
              <a:t> </a:t>
            </a:r>
            <a:r>
              <a:rPr lang="en-GB" b="1" dirty="0" smtClean="0"/>
              <a:t>     </a:t>
            </a:r>
            <a:r>
              <a:rPr lang="en-GB" dirty="0" smtClean="0"/>
              <a:t>time foe different departments or shifts.</a:t>
            </a:r>
          </a:p>
          <a:p>
            <a:r>
              <a:rPr lang="en-GB" b="1" dirty="0" smtClean="0"/>
              <a:t>vii) SCATTER PLOT: </a:t>
            </a:r>
            <a:r>
              <a:rPr lang="en-GB" dirty="0" smtClean="0"/>
              <a:t>Analyze the relationship better attendance and other variables such as </a:t>
            </a:r>
          </a:p>
          <a:p>
            <a:r>
              <a:rPr lang="en-GB" b="1" dirty="0"/>
              <a:t> </a:t>
            </a:r>
            <a:r>
              <a:rPr lang="en-GB" b="1" dirty="0" smtClean="0"/>
              <a:t>      </a:t>
            </a:r>
            <a:r>
              <a:rPr lang="en-GB" dirty="0" smtClean="0"/>
              <a:t>department or shift.</a:t>
            </a:r>
            <a:endParaRPr lang="en-IN"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28800" y="1886718"/>
            <a:ext cx="8305800" cy="3539430"/>
          </a:xfrm>
          <a:prstGeom prst="rect">
            <a:avLst/>
          </a:prstGeom>
        </p:spPr>
        <p:txBody>
          <a:bodyPr wrap="square">
            <a:spAutoFit/>
          </a:bodyPr>
          <a:lstStyle/>
          <a:p>
            <a:r>
              <a:rPr lang="en-GB" sz="2800" b="1" i="1" dirty="0" smtClean="0">
                <a:latin typeface="Bell MT" panose="02020503060305020303" pitchFamily="18" charset="0"/>
              </a:rPr>
              <a:t>Predictive </a:t>
            </a:r>
            <a:r>
              <a:rPr lang="en-GB" sz="2800" b="1" i="1" dirty="0">
                <a:latin typeface="Bell MT" panose="02020503060305020303" pitchFamily="18" charset="0"/>
              </a:rPr>
              <a:t>analytics: Integrating predictive methods to forecast future attendance trends based on historical data, giving managers a proactive Approach to workplace </a:t>
            </a:r>
            <a:r>
              <a:rPr lang="en-GB" sz="2800" b="1" i="1" dirty="0" err="1">
                <a:latin typeface="Bell MT" panose="02020503060305020303" pitchFamily="18" charset="0"/>
              </a:rPr>
              <a:t>planning.Automated</a:t>
            </a:r>
            <a:r>
              <a:rPr lang="en-GB" sz="2800" b="1" i="1" dirty="0">
                <a:latin typeface="Bell MT" panose="02020503060305020303" pitchFamily="18" charset="0"/>
              </a:rPr>
              <a:t> alerts: the tool can be set up to send automated alerts for critical employee attendance issues, ensuring that managers  are immediately notified when attention needed.</a:t>
            </a:r>
            <a:endParaRPr lang="en-IN" sz="28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TotalTime>
  <Words>990</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35</cp:revision>
  <dcterms:created xsi:type="dcterms:W3CDTF">2024-03-29T15:07:22Z</dcterms:created>
  <dcterms:modified xsi:type="dcterms:W3CDTF">2024-09-09T10:09:46Z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