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gying Gao" initials="J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https://</a:t>
            </a:r>
            <a:r>
              <a:rPr lang="en-US" dirty="0" err="1"/>
              <a:t>blog.csdn.net</a:t>
            </a:r>
            <a:r>
              <a:rPr lang="en-US" dirty="0"/>
              <a:t>/</a:t>
            </a:r>
            <a:r>
              <a:rPr lang="en-US" dirty="0" err="1"/>
              <a:t>v_JULY_v</a:t>
            </a:r>
            <a:r>
              <a:rPr lang="en-US" dirty="0"/>
              <a:t>/article/details/79434745</a:t>
            </a:r>
            <a:endParaRPr lang="en-US" dirty="0"/>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1" i="0" dirty="0">
                <a:solidFill>
                  <a:srgbClr val="374151"/>
                </a:solidFill>
                <a:effectLst/>
                <a:latin typeface="Söhne"/>
              </a:rPr>
              <a:t>残差网络 </a:t>
            </a:r>
            <a:r>
              <a:rPr lang="en-US" altLang="zh-CN" b="1" i="0" dirty="0">
                <a:solidFill>
                  <a:srgbClr val="374151"/>
                </a:solidFill>
                <a:effectLst/>
                <a:latin typeface="Söhne"/>
              </a:rPr>
              <a:t>(</a:t>
            </a:r>
            <a:r>
              <a:rPr lang="en-AU" b="1" i="0" dirty="0" err="1">
                <a:solidFill>
                  <a:srgbClr val="374151"/>
                </a:solidFill>
                <a:effectLst/>
                <a:latin typeface="Söhne"/>
              </a:rPr>
              <a:t>ResNet</a:t>
            </a:r>
            <a:r>
              <a:rPr lang="en-AU" b="1" i="0" dirty="0">
                <a:solidFill>
                  <a:srgbClr val="374151"/>
                </a:solidFill>
                <a:effectLst/>
                <a:latin typeface="Söhne"/>
              </a:rPr>
              <a:t>)</a:t>
            </a:r>
            <a:r>
              <a:rPr lang="en-AU" b="0" i="0" dirty="0">
                <a:solidFill>
                  <a:srgbClr val="374151"/>
                </a:solidFill>
                <a:effectLst/>
                <a:latin typeface="Söhne"/>
              </a:rPr>
              <a:t> </a:t>
            </a:r>
            <a:r>
              <a:rPr lang="zh-CN" altLang="en-US" b="0" i="0" dirty="0">
                <a:solidFill>
                  <a:srgbClr val="374151"/>
                </a:solidFill>
                <a:effectLst/>
                <a:latin typeface="Söhne"/>
              </a:rPr>
              <a:t>是一种深度学习架构，其使用残差块。这些块包含快捷连接（也称为跳过连接），允许将一层的输入添加到其输出。这个过程允许梯度直接通过快捷连接流动，这有效地缓解了在非常深的网络中消失梯度的问题。</a:t>
            </a:r>
            <a:endParaRPr lang="zh-CN" altLang="en-US" b="0" i="0" dirty="0">
              <a:solidFill>
                <a:srgbClr val="374151"/>
              </a:solidFill>
              <a:effectLst/>
              <a:latin typeface="Söhne"/>
            </a:endParaRPr>
          </a:p>
          <a:p>
            <a:pPr algn="l"/>
            <a:r>
              <a:rPr lang="zh-CN" altLang="en-US" b="1" i="0" dirty="0">
                <a:solidFill>
                  <a:srgbClr val="374151"/>
                </a:solidFill>
                <a:effectLst/>
                <a:latin typeface="Söhne"/>
              </a:rPr>
              <a:t>密集网络 </a:t>
            </a:r>
            <a:r>
              <a:rPr lang="en-US" altLang="zh-CN" b="1" i="0" dirty="0">
                <a:solidFill>
                  <a:srgbClr val="374151"/>
                </a:solidFill>
                <a:effectLst/>
                <a:latin typeface="Söhne"/>
              </a:rPr>
              <a:t>(</a:t>
            </a:r>
            <a:r>
              <a:rPr lang="en-AU" b="1" i="0" dirty="0" err="1">
                <a:solidFill>
                  <a:srgbClr val="374151"/>
                </a:solidFill>
                <a:effectLst/>
                <a:latin typeface="Söhne"/>
              </a:rPr>
              <a:t>DenseNet</a:t>
            </a:r>
            <a:r>
              <a:rPr lang="en-AU" b="1" i="0" dirty="0">
                <a:solidFill>
                  <a:srgbClr val="374151"/>
                </a:solidFill>
                <a:effectLst/>
                <a:latin typeface="Söhne"/>
              </a:rPr>
              <a:t>)</a:t>
            </a:r>
            <a:r>
              <a:rPr lang="en-AU" b="0" i="0" dirty="0">
                <a:solidFill>
                  <a:srgbClr val="374151"/>
                </a:solidFill>
                <a:effectLst/>
                <a:latin typeface="Söhne"/>
              </a:rPr>
              <a:t> </a:t>
            </a:r>
            <a:r>
              <a:rPr lang="zh-CN" altLang="en-US" b="0" i="0" dirty="0">
                <a:solidFill>
                  <a:srgbClr val="374151"/>
                </a:solidFill>
                <a:effectLst/>
                <a:latin typeface="Söhne"/>
              </a:rPr>
              <a:t>是另一种深度学习架构，它将每一层与前馈方式中的每一层连接。这意味着一层接收所有前面层的特征图作为输入。已经证明，密集网络在保持相似或更优性能的同时，需要的参数比传统的卷积网络要少得多，因为它们能够更有效地重用特征。</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1" i="0" dirty="0">
                <a:solidFill>
                  <a:srgbClr val="374151"/>
                </a:solidFill>
                <a:effectLst/>
                <a:latin typeface="Söhne"/>
              </a:rPr>
              <a:t>残差网络 </a:t>
            </a:r>
            <a:r>
              <a:rPr lang="en-US" altLang="zh-CN" b="1" i="0" dirty="0">
                <a:solidFill>
                  <a:srgbClr val="374151"/>
                </a:solidFill>
                <a:effectLst/>
                <a:latin typeface="Söhne"/>
              </a:rPr>
              <a:t>(</a:t>
            </a:r>
            <a:r>
              <a:rPr lang="en-AU" b="1" i="0" dirty="0" err="1">
                <a:solidFill>
                  <a:srgbClr val="374151"/>
                </a:solidFill>
                <a:effectLst/>
                <a:latin typeface="Söhne"/>
              </a:rPr>
              <a:t>ResNet</a:t>
            </a:r>
            <a:r>
              <a:rPr lang="en-AU" b="1" i="0" dirty="0">
                <a:solidFill>
                  <a:srgbClr val="374151"/>
                </a:solidFill>
                <a:effectLst/>
                <a:latin typeface="Söhne"/>
              </a:rPr>
              <a:t>)</a:t>
            </a:r>
            <a:r>
              <a:rPr lang="en-AU" b="0" i="0" dirty="0">
                <a:solidFill>
                  <a:srgbClr val="374151"/>
                </a:solidFill>
                <a:effectLst/>
                <a:latin typeface="Söhne"/>
              </a:rPr>
              <a:t> </a:t>
            </a:r>
            <a:r>
              <a:rPr lang="zh-CN" altLang="en-US" b="0" i="0" dirty="0">
                <a:solidFill>
                  <a:srgbClr val="374151"/>
                </a:solidFill>
                <a:effectLst/>
                <a:latin typeface="Söhne"/>
              </a:rPr>
              <a:t>是一种深度学习架构，其使用残差块。这些块包含快捷连接（也称为跳过连接），允许将一层的输入添加到其输出。这个过程允许梯度直接通过快捷连接流动，这有效地缓解了在非常深的网络中消失梯度的问题。</a:t>
            </a:r>
            <a:endParaRPr lang="zh-CN" altLang="en-US" b="0" i="0" dirty="0">
              <a:solidFill>
                <a:srgbClr val="374151"/>
              </a:solidFill>
              <a:effectLst/>
              <a:latin typeface="Söhne"/>
            </a:endParaRPr>
          </a:p>
          <a:p>
            <a:pPr algn="l"/>
            <a:r>
              <a:rPr lang="zh-CN" altLang="en-US" b="1" i="0" dirty="0">
                <a:solidFill>
                  <a:srgbClr val="374151"/>
                </a:solidFill>
                <a:effectLst/>
                <a:latin typeface="Söhne"/>
              </a:rPr>
              <a:t>密集网络 </a:t>
            </a:r>
            <a:r>
              <a:rPr lang="en-US" altLang="zh-CN" b="1" i="0" dirty="0">
                <a:solidFill>
                  <a:srgbClr val="374151"/>
                </a:solidFill>
                <a:effectLst/>
                <a:latin typeface="Söhne"/>
              </a:rPr>
              <a:t>(</a:t>
            </a:r>
            <a:r>
              <a:rPr lang="en-AU" b="1" i="0" dirty="0" err="1">
                <a:solidFill>
                  <a:srgbClr val="374151"/>
                </a:solidFill>
                <a:effectLst/>
                <a:latin typeface="Söhne"/>
              </a:rPr>
              <a:t>DenseNet</a:t>
            </a:r>
            <a:r>
              <a:rPr lang="en-AU" b="1" i="0" dirty="0">
                <a:solidFill>
                  <a:srgbClr val="374151"/>
                </a:solidFill>
                <a:effectLst/>
                <a:latin typeface="Söhne"/>
              </a:rPr>
              <a:t>)</a:t>
            </a:r>
            <a:r>
              <a:rPr lang="en-AU" b="0" i="0" dirty="0">
                <a:solidFill>
                  <a:srgbClr val="374151"/>
                </a:solidFill>
                <a:effectLst/>
                <a:latin typeface="Söhne"/>
              </a:rPr>
              <a:t> </a:t>
            </a:r>
            <a:r>
              <a:rPr lang="zh-CN" altLang="en-US" b="0" i="0" dirty="0">
                <a:solidFill>
                  <a:srgbClr val="374151"/>
                </a:solidFill>
                <a:effectLst/>
                <a:latin typeface="Söhne"/>
              </a:rPr>
              <a:t>是另一种深度学习架构，它将每一层与前馈方式中的每一层连接。这意味着一层接收所有前面层的特征图作为输入。已经证明，密集网络在保持相似或更优性能的同时，需要的参数比传统的卷积网络要少得多，因为它们能够更有效地重用特征。</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343541"/>
                </a:solidFill>
                <a:effectLst/>
                <a:latin typeface="Söhne"/>
              </a:rPr>
              <a:t>在传统的神经网络中，每一层的输出是上一层的输出通过一些权重进行线性变换，然后通过一个非线性激活函数得到的。在这种设置下，每一层都需要学习一个从输入到输出的完整映射。这在较深的网络中可能会很难，因为模型需要记住许多复杂的映射。 残差网络（</a:t>
            </a:r>
            <a:r>
              <a:rPr lang="en-AU" b="0" i="0" dirty="0" err="1">
                <a:solidFill>
                  <a:srgbClr val="343541"/>
                </a:solidFill>
                <a:effectLst/>
                <a:latin typeface="Söhne"/>
              </a:rPr>
              <a:t>ResNet</a:t>
            </a:r>
            <a:r>
              <a:rPr lang="en-AU" b="0" i="0" dirty="0">
                <a:solidFill>
                  <a:srgbClr val="343541"/>
                </a:solidFill>
                <a:effectLst/>
                <a:latin typeface="Söhne"/>
              </a:rPr>
              <a:t>）</a:t>
            </a:r>
            <a:r>
              <a:rPr lang="zh-CN" altLang="en-US" b="0" i="0" dirty="0">
                <a:solidFill>
                  <a:srgbClr val="343541"/>
                </a:solidFill>
                <a:effectLst/>
                <a:latin typeface="Söhne"/>
              </a:rPr>
              <a:t>的主要思想是，不让每一层都学习一个完整的映射，而是让每一层学习输入和输出之间的差值，也就是</a:t>
            </a:r>
            <a:r>
              <a:rPr lang="en-US" altLang="zh-CN" b="0" i="0" dirty="0">
                <a:solidFill>
                  <a:srgbClr val="343541"/>
                </a:solidFill>
                <a:effectLst/>
                <a:latin typeface="Söhne"/>
              </a:rPr>
              <a:t>"</a:t>
            </a:r>
            <a:r>
              <a:rPr lang="zh-CN" altLang="en-US" b="0" i="0" dirty="0">
                <a:solidFill>
                  <a:srgbClr val="343541"/>
                </a:solidFill>
                <a:effectLst/>
                <a:latin typeface="Söhne"/>
              </a:rPr>
              <a:t>残差</a:t>
            </a:r>
            <a:r>
              <a:rPr lang="en-US" altLang="zh-CN" b="0" i="0" dirty="0">
                <a:solidFill>
                  <a:srgbClr val="343541"/>
                </a:solidFill>
                <a:effectLst/>
                <a:latin typeface="Söhne"/>
              </a:rPr>
              <a:t>"</a:t>
            </a:r>
            <a:r>
              <a:rPr lang="zh-CN" altLang="en-US" b="0" i="0" dirty="0">
                <a:solidFill>
                  <a:srgbClr val="343541"/>
                </a:solidFill>
                <a:effectLst/>
                <a:latin typeface="Söhne"/>
              </a:rPr>
              <a:t>。这样，每一层只需要调整输入就足够了，而不是从头开始学习。这大大简化了学习的任务。 例如，假设我们有一个层，它的输入是</a:t>
            </a:r>
            <a:r>
              <a:rPr lang="en-AU" b="0" i="0" dirty="0">
                <a:solidFill>
                  <a:srgbClr val="343541"/>
                </a:solidFill>
                <a:effectLst/>
                <a:latin typeface="Söhne"/>
              </a:rPr>
              <a:t>x，</a:t>
            </a:r>
            <a:r>
              <a:rPr lang="zh-CN" altLang="en-US" b="0" i="0" dirty="0">
                <a:solidFill>
                  <a:srgbClr val="343541"/>
                </a:solidFill>
                <a:effectLst/>
                <a:latin typeface="Söhne"/>
              </a:rPr>
              <a:t>我们希望得到的输出是</a:t>
            </a:r>
            <a:r>
              <a:rPr lang="en-AU" b="0" i="0" dirty="0">
                <a:solidFill>
                  <a:srgbClr val="343541"/>
                </a:solidFill>
                <a:effectLst/>
                <a:latin typeface="Söhne"/>
              </a:rPr>
              <a:t>y。</a:t>
            </a:r>
            <a:r>
              <a:rPr lang="zh-CN" altLang="en-US" b="0" i="0" dirty="0">
                <a:solidFill>
                  <a:srgbClr val="343541"/>
                </a:solidFill>
                <a:effectLst/>
                <a:latin typeface="Söhne"/>
              </a:rPr>
              <a:t>在传统的神经网络中，这个层需要直接学习一个函数</a:t>
            </a:r>
            <a:r>
              <a:rPr lang="en-AU" b="0" i="0" dirty="0">
                <a:solidFill>
                  <a:srgbClr val="343541"/>
                </a:solidFill>
                <a:effectLst/>
                <a:latin typeface="Söhne"/>
              </a:rPr>
              <a:t>F，</a:t>
            </a:r>
            <a:r>
              <a:rPr lang="zh-CN" altLang="en-US" b="0" i="0" dirty="0">
                <a:solidFill>
                  <a:srgbClr val="343541"/>
                </a:solidFill>
                <a:effectLst/>
                <a:latin typeface="Söhne"/>
              </a:rPr>
              <a:t>使得</a:t>
            </a:r>
            <a:r>
              <a:rPr lang="en-AU" b="0" i="0" dirty="0">
                <a:solidFill>
                  <a:srgbClr val="343541"/>
                </a:solidFill>
                <a:effectLst/>
                <a:latin typeface="Söhne"/>
              </a:rPr>
              <a:t>F(x) = y。</a:t>
            </a:r>
            <a:r>
              <a:rPr lang="zh-CN" altLang="en-US" b="0" i="0" dirty="0">
                <a:solidFill>
                  <a:srgbClr val="343541"/>
                </a:solidFill>
                <a:effectLst/>
                <a:latin typeface="Söhne"/>
              </a:rPr>
              <a:t>但在残差网络中，这个层只需要学习一个函数</a:t>
            </a:r>
            <a:r>
              <a:rPr lang="en-AU" b="0" i="0" dirty="0">
                <a:solidFill>
                  <a:srgbClr val="343541"/>
                </a:solidFill>
                <a:effectLst/>
                <a:latin typeface="Söhne"/>
              </a:rPr>
              <a:t>F，</a:t>
            </a:r>
            <a:r>
              <a:rPr lang="zh-CN" altLang="en-US" b="0" i="0" dirty="0">
                <a:solidFill>
                  <a:srgbClr val="343541"/>
                </a:solidFill>
                <a:effectLst/>
                <a:latin typeface="Söhne"/>
              </a:rPr>
              <a:t>使得</a:t>
            </a:r>
            <a:r>
              <a:rPr lang="en-AU" b="0" i="0" dirty="0">
                <a:solidFill>
                  <a:srgbClr val="343541"/>
                </a:solidFill>
                <a:effectLst/>
                <a:latin typeface="Söhne"/>
              </a:rPr>
              <a:t>F(x) = y - x，</a:t>
            </a:r>
            <a:r>
              <a:rPr lang="zh-CN" altLang="en-US" b="0" i="0" dirty="0">
                <a:solidFill>
                  <a:srgbClr val="343541"/>
                </a:solidFill>
                <a:effectLst/>
                <a:latin typeface="Söhne"/>
              </a:rPr>
              <a:t>即学习输入和输出之间的差值。然后，我们可以简单地通过将这个差值加到输入上，得到我们想要的输出，即</a:t>
            </a:r>
            <a:r>
              <a:rPr lang="en-AU" b="0" i="0" dirty="0">
                <a:solidFill>
                  <a:srgbClr val="343541"/>
                </a:solidFill>
                <a:effectLst/>
                <a:latin typeface="Söhne"/>
              </a:rPr>
              <a:t>F(x) + x = y。</a:t>
            </a:r>
            <a:r>
              <a:rPr lang="zh-CN" altLang="en-US" b="0" i="0" dirty="0">
                <a:solidFill>
                  <a:srgbClr val="343541"/>
                </a:solidFill>
                <a:effectLst/>
                <a:latin typeface="Söhne"/>
              </a:rPr>
              <a:t>这就是为什么我们会说，一个构建块被定义为 </a:t>
            </a:r>
            <a:r>
              <a:rPr lang="en-AU" b="0" i="0" dirty="0">
                <a:solidFill>
                  <a:srgbClr val="343541"/>
                </a:solidFill>
                <a:effectLst/>
                <a:latin typeface="Söhne"/>
              </a:rPr>
              <a:t>y = F{x, {Wᵢ}} + x。 </a:t>
            </a:r>
            <a:r>
              <a:rPr lang="zh-CN" altLang="en-US" b="0" i="0" dirty="0">
                <a:solidFill>
                  <a:srgbClr val="343541"/>
                </a:solidFill>
                <a:effectLst/>
                <a:latin typeface="Söhne"/>
              </a:rPr>
              <a:t>残差连接，也称为跳跃连接，就是实现这个想法的工具。对于每一层，我们都有一个额外的连接，将输入直接添加到输出上。这就是为什么我们会说，这个连接是连接第 </a:t>
            </a:r>
            <a:r>
              <a:rPr lang="en-AU" b="0" i="0" dirty="0">
                <a:solidFill>
                  <a:srgbClr val="343541"/>
                </a:solidFill>
                <a:effectLst/>
                <a:latin typeface="Söhne"/>
              </a:rPr>
              <a:t>t </a:t>
            </a:r>
            <a:r>
              <a:rPr lang="zh-CN" altLang="en-US" b="0" i="0" dirty="0">
                <a:solidFill>
                  <a:srgbClr val="343541"/>
                </a:solidFill>
                <a:effectLst/>
                <a:latin typeface="Söhne"/>
              </a:rPr>
              <a:t>层的输出和第 </a:t>
            </a:r>
            <a:r>
              <a:rPr lang="en-AU" b="0" i="0" dirty="0">
                <a:solidFill>
                  <a:srgbClr val="343541"/>
                </a:solidFill>
                <a:effectLst/>
                <a:latin typeface="Söhne"/>
              </a:rPr>
              <a:t>t+2 </a:t>
            </a:r>
            <a:r>
              <a:rPr lang="zh-CN" altLang="en-US" b="0" i="0" dirty="0">
                <a:solidFill>
                  <a:srgbClr val="343541"/>
                </a:solidFill>
                <a:effectLst/>
                <a:latin typeface="Söhne"/>
              </a:rPr>
              <a:t>层的假设的。 </a:t>
            </a:r>
            <a:br>
              <a:rPr lang="en-US" altLang="zh-CN" b="0" i="0" dirty="0">
                <a:solidFill>
                  <a:srgbClr val="343541"/>
                </a:solidFill>
                <a:effectLst/>
                <a:latin typeface="Söhne"/>
              </a:rPr>
            </a:br>
            <a:br>
              <a:rPr lang="zh-CN" altLang="en-US" dirty="0"/>
            </a:br>
            <a:r>
              <a:rPr lang="en-AU" b="0" i="0" dirty="0">
                <a:solidFill>
                  <a:srgbClr val="374151"/>
                </a:solidFill>
                <a:effectLst/>
                <a:latin typeface="Söhne"/>
              </a:rPr>
              <a:t>F{x, {Wᵢ}}: </a:t>
            </a:r>
            <a:r>
              <a:rPr lang="zh-CN" altLang="en-US" b="0" i="0" dirty="0">
                <a:solidFill>
                  <a:srgbClr val="374151"/>
                </a:solidFill>
                <a:effectLst/>
                <a:latin typeface="Söhne"/>
              </a:rPr>
              <a:t>这部分代表由权重</a:t>
            </a:r>
            <a:r>
              <a:rPr lang="en-US" altLang="zh-CN" b="0" i="0" dirty="0">
                <a:solidFill>
                  <a:srgbClr val="374151"/>
                </a:solidFill>
                <a:effectLst/>
                <a:latin typeface="Söhne"/>
              </a:rPr>
              <a:t>{</a:t>
            </a:r>
            <a:r>
              <a:rPr lang="en-AU" b="0" i="0" dirty="0">
                <a:solidFill>
                  <a:srgbClr val="374151"/>
                </a:solidFill>
                <a:effectLst/>
                <a:latin typeface="Söhne"/>
              </a:rPr>
              <a:t>Wᵢ}</a:t>
            </a:r>
            <a:r>
              <a:rPr lang="zh-CN" altLang="en-US" b="0" i="0" dirty="0">
                <a:solidFill>
                  <a:srgbClr val="374151"/>
                </a:solidFill>
                <a:effectLst/>
                <a:latin typeface="Söhne"/>
              </a:rPr>
              <a:t>定义的一种函数或变换，它被应用于输入</a:t>
            </a:r>
            <a:r>
              <a:rPr lang="en-AU" b="0" i="0" dirty="0">
                <a:solidFill>
                  <a:srgbClr val="374151"/>
                </a:solidFill>
                <a:effectLst/>
                <a:latin typeface="Söhne"/>
              </a:rPr>
              <a:t>x。</a:t>
            </a:r>
            <a:r>
              <a:rPr lang="zh-CN" altLang="en-US" b="0" i="0" dirty="0">
                <a:solidFill>
                  <a:srgbClr val="374151"/>
                </a:solidFill>
                <a:effectLst/>
                <a:latin typeface="Söhne"/>
              </a:rPr>
              <a:t>在神经网络中，这通常指的是由多个权重和一个激活函数组成的一层或多层网络。</a:t>
            </a:r>
            <a:endParaRPr lang="zh-CN" altLang="en-US" b="0" i="0" dirty="0">
              <a:solidFill>
                <a:srgbClr val="374151"/>
              </a:solidFill>
              <a:effectLst/>
              <a:latin typeface="Söhne"/>
            </a:endParaRPr>
          </a:p>
          <a:p>
            <a:pPr algn="l">
              <a:buFont typeface="+mj-lt"/>
              <a:buAutoNum type="arabicPeriod"/>
            </a:pPr>
            <a:r>
              <a:rPr lang="en-AU" b="0" i="0" dirty="0">
                <a:solidFill>
                  <a:srgbClr val="374151"/>
                </a:solidFill>
                <a:effectLst/>
                <a:latin typeface="Söhne"/>
              </a:rPr>
              <a:t>y = F{x, {Wᵢ}} + x: </a:t>
            </a:r>
            <a:r>
              <a:rPr lang="zh-CN" altLang="en-US" b="0" i="0" dirty="0">
                <a:solidFill>
                  <a:srgbClr val="374151"/>
                </a:solidFill>
                <a:effectLst/>
                <a:latin typeface="Söhne"/>
              </a:rPr>
              <a:t>这个等式的意思是，我们预测的输出</a:t>
            </a:r>
            <a:r>
              <a:rPr lang="en-AU" b="0" i="0" dirty="0">
                <a:solidFill>
                  <a:srgbClr val="374151"/>
                </a:solidFill>
                <a:effectLst/>
                <a:latin typeface="Söhne"/>
              </a:rPr>
              <a:t>y</a:t>
            </a:r>
            <a:r>
              <a:rPr lang="zh-CN" altLang="en-US" b="0" i="0" dirty="0">
                <a:solidFill>
                  <a:srgbClr val="374151"/>
                </a:solidFill>
                <a:effectLst/>
                <a:latin typeface="Söhne"/>
              </a:rPr>
              <a:t>是由两部分组成的。一部分是原始输入</a:t>
            </a:r>
            <a:r>
              <a:rPr lang="en-AU" b="0" i="0" dirty="0">
                <a:solidFill>
                  <a:srgbClr val="374151"/>
                </a:solidFill>
                <a:effectLst/>
                <a:latin typeface="Söhne"/>
              </a:rPr>
              <a:t>x</a:t>
            </a:r>
            <a:r>
              <a:rPr lang="zh-CN" altLang="en-US" b="0" i="0" dirty="0">
                <a:solidFill>
                  <a:srgbClr val="374151"/>
                </a:solidFill>
                <a:effectLst/>
                <a:latin typeface="Söhne"/>
              </a:rPr>
              <a:t>通过函数</a:t>
            </a:r>
            <a:r>
              <a:rPr lang="en-AU" b="0" i="0" dirty="0">
                <a:solidFill>
                  <a:srgbClr val="374151"/>
                </a:solidFill>
                <a:effectLst/>
                <a:latin typeface="Söhne"/>
              </a:rPr>
              <a:t>F{x, {Wᵢ}}</a:t>
            </a:r>
            <a:r>
              <a:rPr lang="zh-CN" altLang="en-US" b="0" i="0" dirty="0">
                <a:solidFill>
                  <a:srgbClr val="374151"/>
                </a:solidFill>
                <a:effectLst/>
                <a:latin typeface="Söhne"/>
              </a:rPr>
              <a:t>变换后的值，另一部分是原始输入</a:t>
            </a:r>
            <a:r>
              <a:rPr lang="en-AU" b="0" i="0" dirty="0">
                <a:solidFill>
                  <a:srgbClr val="374151"/>
                </a:solidFill>
                <a:effectLst/>
                <a:latin typeface="Söhne"/>
              </a:rPr>
              <a:t>x</a:t>
            </a:r>
            <a:r>
              <a:rPr lang="zh-CN" altLang="en-US" b="0" i="0" dirty="0">
                <a:solidFill>
                  <a:srgbClr val="374151"/>
                </a:solidFill>
                <a:effectLst/>
                <a:latin typeface="Söhne"/>
              </a:rPr>
              <a:t>自己。在残差网络中，这种结构使得网络可以学习输入和期望输出之间的</a:t>
            </a:r>
            <a:r>
              <a:rPr lang="en-US" altLang="zh-CN" b="0" i="0" dirty="0">
                <a:solidFill>
                  <a:srgbClr val="374151"/>
                </a:solidFill>
                <a:effectLst/>
                <a:latin typeface="Söhne"/>
              </a:rPr>
              <a:t>"</a:t>
            </a:r>
            <a:r>
              <a:rPr lang="zh-CN" altLang="en-US" b="0" i="0" dirty="0">
                <a:solidFill>
                  <a:srgbClr val="374151"/>
                </a:solidFill>
                <a:effectLst/>
                <a:latin typeface="Söhne"/>
              </a:rPr>
              <a:t>残差</a:t>
            </a:r>
            <a:r>
              <a:rPr lang="en-US" altLang="zh-CN" b="0" i="0" dirty="0">
                <a:solidFill>
                  <a:srgbClr val="374151"/>
                </a:solidFill>
                <a:effectLst/>
                <a:latin typeface="Söhne"/>
              </a:rPr>
              <a:t>"</a:t>
            </a:r>
            <a:r>
              <a:rPr lang="zh-CN" altLang="en-US" b="0" i="0" dirty="0">
                <a:solidFill>
                  <a:srgbClr val="374151"/>
                </a:solidFill>
                <a:effectLst/>
                <a:latin typeface="Söhne"/>
              </a:rPr>
              <a:t>，即他们之间的差值。</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90204" pitchFamily="34" charset="0"/>
              <a:buChar char="•"/>
            </a:pPr>
            <a:r>
              <a:rPr lang="zh-CN" altLang="en-US" b="0" i="0" dirty="0">
                <a:solidFill>
                  <a:srgbClr val="374151"/>
                </a:solidFill>
                <a:effectLst/>
                <a:latin typeface="Söhne"/>
              </a:rPr>
              <a:t>每个滤波器的权重：</a:t>
            </a:r>
            <a:r>
              <a:rPr lang="en-US" altLang="zh-CN" b="0" i="0" dirty="0">
                <a:solidFill>
                  <a:srgbClr val="374151"/>
                </a:solidFill>
                <a:effectLst/>
                <a:latin typeface="Söhne"/>
              </a:rPr>
              <a:t>1 + </a:t>
            </a:r>
            <a:r>
              <a:rPr lang="en-AU" b="0" i="0" dirty="0">
                <a:solidFill>
                  <a:srgbClr val="374151"/>
                </a:solidFill>
                <a:effectLst/>
                <a:latin typeface="Söhne"/>
              </a:rPr>
              <a:t>M × N × L = 1 + 8 × 8 × 4 = 257。</a:t>
            </a:r>
            <a:r>
              <a:rPr lang="zh-CN" altLang="en-US" b="0" i="0" dirty="0">
                <a:solidFill>
                  <a:srgbClr val="374151"/>
                </a:solidFill>
                <a:effectLst/>
                <a:latin typeface="Söhne"/>
              </a:rPr>
              <a:t>这个公式计算的是每个滤波器的权重数量。</a:t>
            </a:r>
            <a:r>
              <a:rPr lang="en-AU" b="0" i="0" dirty="0">
                <a:solidFill>
                  <a:srgbClr val="374151"/>
                </a:solidFill>
                <a:effectLst/>
                <a:latin typeface="Söhne"/>
              </a:rPr>
              <a:t>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x8），L</a:t>
            </a:r>
            <a:r>
              <a:rPr lang="zh-CN" altLang="en-US" b="0" i="0" dirty="0">
                <a:solidFill>
                  <a:srgbClr val="374151"/>
                </a:solidFill>
                <a:effectLst/>
                <a:latin typeface="Söhne"/>
              </a:rPr>
              <a:t>是输入的深度（这里为</a:t>
            </a:r>
            <a:r>
              <a:rPr lang="en-US" altLang="zh-CN" b="0" i="0" dirty="0">
                <a:solidFill>
                  <a:srgbClr val="374151"/>
                </a:solidFill>
                <a:effectLst/>
                <a:latin typeface="Söhne"/>
              </a:rPr>
              <a:t>4</a:t>
            </a:r>
            <a:r>
              <a:rPr lang="zh-CN" altLang="en-US" b="0" i="0" dirty="0">
                <a:solidFill>
                  <a:srgbClr val="374151"/>
                </a:solidFill>
                <a:effectLst/>
                <a:latin typeface="Söhne"/>
              </a:rPr>
              <a:t>，因为输入是</a:t>
            </a:r>
            <a:r>
              <a:rPr lang="en-US" altLang="zh-CN" b="0" i="0" dirty="0">
                <a:solidFill>
                  <a:srgbClr val="374151"/>
                </a:solidFill>
                <a:effectLst/>
                <a:latin typeface="Söhne"/>
              </a:rPr>
              <a:t>4</a:t>
            </a:r>
            <a:r>
              <a:rPr lang="zh-CN" altLang="en-US" b="0" i="0" dirty="0">
                <a:solidFill>
                  <a:srgbClr val="374151"/>
                </a:solidFill>
                <a:effectLst/>
                <a:latin typeface="Söhne"/>
              </a:rPr>
              <a:t>帧图像堆叠的结果）。加上一个偏置项，所以每个滤波器有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个权重。</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这一层的宽度和高度：</a:t>
            </a:r>
            <a:r>
              <a:rPr lang="en-US" altLang="zh-CN" b="0" i="0" dirty="0">
                <a:solidFill>
                  <a:srgbClr val="374151"/>
                </a:solidFill>
                <a:effectLst/>
                <a:latin typeface="Söhne"/>
              </a:rPr>
              <a:t>1 + (</a:t>
            </a:r>
            <a:r>
              <a:rPr lang="en-AU" b="0" i="0" dirty="0">
                <a:solidFill>
                  <a:srgbClr val="374151"/>
                </a:solidFill>
                <a:effectLst/>
                <a:latin typeface="Söhne"/>
              </a:rPr>
              <a:t>J – M) / s = 1 + (84 – 8) / 4 = 20。</a:t>
            </a:r>
            <a:r>
              <a:rPr lang="zh-CN" altLang="en-US" b="0" i="0" dirty="0">
                <a:solidFill>
                  <a:srgbClr val="374151"/>
                </a:solidFill>
                <a:effectLst/>
                <a:latin typeface="Söhne"/>
              </a:rPr>
              <a:t>这个公式计算的是卷积后输出的宽度和高度。</a:t>
            </a:r>
            <a:r>
              <a:rPr lang="en-AU" b="0" i="0" dirty="0">
                <a:solidFill>
                  <a:srgbClr val="374151"/>
                </a:solidFill>
                <a:effectLst/>
                <a:latin typeface="Söhne"/>
              </a:rPr>
              <a:t>J</a:t>
            </a:r>
            <a:r>
              <a:rPr lang="zh-CN" altLang="en-US" b="0" i="0" dirty="0">
                <a:solidFill>
                  <a:srgbClr val="374151"/>
                </a:solidFill>
                <a:effectLst/>
                <a:latin typeface="Söhne"/>
              </a:rPr>
              <a:t>和</a:t>
            </a:r>
            <a:r>
              <a:rPr lang="en-AU" b="0" i="0" dirty="0">
                <a:solidFill>
                  <a:srgbClr val="374151"/>
                </a:solidFill>
                <a:effectLst/>
                <a:latin typeface="Söhne"/>
              </a:rPr>
              <a:t>K</a:t>
            </a:r>
            <a:r>
              <a:rPr lang="zh-CN" altLang="en-US" b="0" i="0" dirty="0">
                <a:solidFill>
                  <a:srgbClr val="374151"/>
                </a:solidFill>
                <a:effectLst/>
                <a:latin typeface="Söhne"/>
              </a:rPr>
              <a:t>是输入的宽度和高度（</a:t>
            </a:r>
            <a:r>
              <a:rPr lang="en-US" altLang="zh-CN" b="0" i="0" dirty="0">
                <a:solidFill>
                  <a:srgbClr val="374151"/>
                </a:solidFill>
                <a:effectLst/>
                <a:latin typeface="Söhne"/>
              </a:rPr>
              <a:t>84</a:t>
            </a:r>
            <a:r>
              <a:rPr lang="en-AU" b="0" i="0" dirty="0">
                <a:solidFill>
                  <a:srgbClr val="374151"/>
                </a:solidFill>
                <a:effectLst/>
                <a:latin typeface="Söhne"/>
              </a:rPr>
              <a:t>x84），M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x8），s</a:t>
            </a:r>
            <a:r>
              <a:rPr lang="zh-CN" altLang="en-US" b="0" i="0" dirty="0">
                <a:solidFill>
                  <a:srgbClr val="374151"/>
                </a:solidFill>
                <a:effectLst/>
                <a:latin typeface="Söhne"/>
              </a:rPr>
              <a:t>是步长（</a:t>
            </a:r>
            <a:r>
              <a:rPr lang="en-US" altLang="zh-CN" b="0" i="0" dirty="0">
                <a:solidFill>
                  <a:srgbClr val="374151"/>
                </a:solidFill>
                <a:effectLst/>
                <a:latin typeface="Söhne"/>
              </a:rPr>
              <a:t>4</a:t>
            </a:r>
            <a:r>
              <a:rPr lang="zh-CN" altLang="en-US" b="0" i="0" dirty="0">
                <a:solidFill>
                  <a:srgbClr val="374151"/>
                </a:solidFill>
                <a:effectLst/>
                <a:latin typeface="Söhne"/>
              </a:rPr>
              <a:t>）。没有填充（</a:t>
            </a:r>
            <a:r>
              <a:rPr lang="en-AU" b="0" i="0" dirty="0">
                <a:solidFill>
                  <a:srgbClr val="374151"/>
                </a:solidFill>
                <a:effectLst/>
                <a:latin typeface="Söhne"/>
              </a:rPr>
              <a:t>P=0），</a:t>
            </a:r>
            <a:r>
              <a:rPr lang="zh-CN" altLang="en-US" b="0" i="0" dirty="0">
                <a:solidFill>
                  <a:srgbClr val="374151"/>
                </a:solidFill>
                <a:effectLst/>
                <a:latin typeface="Söhne"/>
              </a:rPr>
              <a:t>所以输出的宽度和高度都是</a:t>
            </a:r>
            <a:r>
              <a:rPr lang="en-US" altLang="zh-CN" b="0" i="0" dirty="0">
                <a:solidFill>
                  <a:srgbClr val="374151"/>
                </a:solidFill>
                <a:effectLst/>
                <a:latin typeface="Söhne"/>
              </a:rPr>
              <a:t>20</a:t>
            </a:r>
            <a:r>
              <a:rPr lang="zh-CN" altLang="en-US" b="0" i="0" dirty="0">
                <a:solidFill>
                  <a:srgbClr val="374151"/>
                </a:solidFill>
                <a:effectLst/>
                <a:latin typeface="Söhne"/>
              </a:rPr>
              <a:t>。</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这一层的神经元数量：</a:t>
            </a:r>
            <a:r>
              <a:rPr lang="en-US" altLang="zh-CN" b="0" i="0" dirty="0">
                <a:solidFill>
                  <a:srgbClr val="374151"/>
                </a:solidFill>
                <a:effectLst/>
                <a:latin typeface="Söhne"/>
              </a:rPr>
              <a:t>20 × 20 × 16 = 6400</a:t>
            </a:r>
            <a:r>
              <a:rPr lang="zh-CN" altLang="en-US" b="0" i="0" dirty="0">
                <a:solidFill>
                  <a:srgbClr val="374151"/>
                </a:solidFill>
                <a:effectLst/>
                <a:latin typeface="Söhne"/>
              </a:rPr>
              <a:t>。每个特征图（由一个滤波器产生）上的每个元素都可以看作是一个神经元，所以神经元的数量就是特征图的宽度 </a:t>
            </a:r>
            <a:r>
              <a:rPr lang="en-AU" b="0" i="0" dirty="0">
                <a:solidFill>
                  <a:srgbClr val="374151"/>
                </a:solidFill>
                <a:effectLst/>
                <a:latin typeface="Söhne"/>
              </a:rPr>
              <a:t>x </a:t>
            </a:r>
            <a:r>
              <a:rPr lang="zh-CN" altLang="en-US" b="0" i="0" dirty="0">
                <a:solidFill>
                  <a:srgbClr val="374151"/>
                </a:solidFill>
                <a:effectLst/>
                <a:latin typeface="Söhne"/>
              </a:rPr>
              <a:t>高度 </a:t>
            </a:r>
            <a:r>
              <a:rPr lang="en-AU" b="0" i="0" dirty="0">
                <a:solidFill>
                  <a:srgbClr val="374151"/>
                </a:solidFill>
                <a:effectLst/>
                <a:latin typeface="Söhne"/>
              </a:rPr>
              <a:t>x </a:t>
            </a:r>
            <a:r>
              <a:rPr lang="zh-CN" altLang="en-US" b="0" i="0" dirty="0">
                <a:solidFill>
                  <a:srgbClr val="374151"/>
                </a:solidFill>
                <a:effectLst/>
                <a:latin typeface="Söhne"/>
              </a:rPr>
              <a:t>深度（滤波器数量）。</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这一层的连接数量：</a:t>
            </a:r>
            <a:r>
              <a:rPr lang="en-US" altLang="zh-CN" b="0" i="0" dirty="0">
                <a:solidFill>
                  <a:srgbClr val="374151"/>
                </a:solidFill>
                <a:effectLst/>
                <a:latin typeface="Söhne"/>
              </a:rPr>
              <a:t>20 × 20 × 16 × 257 = 1644800</a:t>
            </a:r>
            <a:r>
              <a:rPr lang="zh-CN" altLang="en-US" b="0" i="0" dirty="0">
                <a:solidFill>
                  <a:srgbClr val="374151"/>
                </a:solidFill>
                <a:effectLst/>
                <a:latin typeface="Söhne"/>
              </a:rPr>
              <a:t>。每个神经元都与前一层的</a:t>
            </a:r>
            <a:r>
              <a:rPr lang="en-US" altLang="zh-CN" b="0" i="0" dirty="0">
                <a:solidFill>
                  <a:srgbClr val="374151"/>
                </a:solidFill>
                <a:effectLst/>
                <a:latin typeface="Söhne"/>
              </a:rPr>
              <a:t>257</a:t>
            </a:r>
            <a:r>
              <a:rPr lang="zh-CN" altLang="en-US" b="0" i="0" dirty="0">
                <a:solidFill>
                  <a:srgbClr val="374151"/>
                </a:solidFill>
                <a:effectLst/>
                <a:latin typeface="Söhne"/>
              </a:rPr>
              <a:t>个单位（包括一个偏置）有连接，所以连接的总数就是神经元数量乘以每个神经元的连接数。</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这一层的独立参数数量：</a:t>
            </a:r>
            <a:r>
              <a:rPr lang="en-US" altLang="zh-CN" b="0" i="0" dirty="0">
                <a:solidFill>
                  <a:srgbClr val="374151"/>
                </a:solidFill>
                <a:effectLst/>
                <a:latin typeface="Söhne"/>
              </a:rPr>
              <a:t>16 × 257 = 4112</a:t>
            </a:r>
            <a:r>
              <a:rPr lang="zh-CN" altLang="en-US" b="0" i="0" dirty="0">
                <a:solidFill>
                  <a:srgbClr val="374151"/>
                </a:solidFill>
                <a:effectLst/>
                <a:latin typeface="Söhne"/>
              </a:rPr>
              <a:t>。每个滤波器有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个独立参数（包括偏置），所以总的参数数量就是滤波器数量乘以每个滤波器的参数数量。</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90204" pitchFamily="34" charset="0"/>
              <a:buChar char="•"/>
            </a:pPr>
            <a:r>
              <a:rPr lang="zh-CN" altLang="en-US" b="0" i="0" dirty="0">
                <a:solidFill>
                  <a:srgbClr val="374151"/>
                </a:solidFill>
                <a:effectLst/>
                <a:latin typeface="Söhne"/>
              </a:rPr>
              <a:t>每个滤波器的权重：</a:t>
            </a:r>
            <a:r>
              <a:rPr lang="en-US" altLang="zh-CN" b="0" i="0" dirty="0">
                <a:solidFill>
                  <a:srgbClr val="374151"/>
                </a:solidFill>
                <a:effectLst/>
                <a:latin typeface="Söhne"/>
              </a:rPr>
              <a:t>1 + </a:t>
            </a:r>
            <a:r>
              <a:rPr lang="en-AU" b="0" i="0" dirty="0">
                <a:solidFill>
                  <a:srgbClr val="374151"/>
                </a:solidFill>
                <a:effectLst/>
                <a:latin typeface="Söhne"/>
              </a:rPr>
              <a:t>M × N × L = 1 + 8 × 8 × 4 = 257。</a:t>
            </a:r>
            <a:r>
              <a:rPr lang="zh-CN" altLang="en-US" b="0" i="0" dirty="0">
                <a:solidFill>
                  <a:srgbClr val="374151"/>
                </a:solidFill>
                <a:effectLst/>
                <a:latin typeface="Söhne"/>
              </a:rPr>
              <a:t>这个公式计算的是每个滤波器的权重数量。</a:t>
            </a:r>
            <a:r>
              <a:rPr lang="en-AU" b="0" i="0" dirty="0">
                <a:solidFill>
                  <a:srgbClr val="374151"/>
                </a:solidFill>
                <a:effectLst/>
                <a:latin typeface="Söhne"/>
              </a:rPr>
              <a:t>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x8），L</a:t>
            </a:r>
            <a:r>
              <a:rPr lang="zh-CN" altLang="en-US" b="0" i="0" dirty="0">
                <a:solidFill>
                  <a:srgbClr val="374151"/>
                </a:solidFill>
                <a:effectLst/>
                <a:latin typeface="Söhne"/>
              </a:rPr>
              <a:t>是输入的深度（这里为</a:t>
            </a:r>
            <a:r>
              <a:rPr lang="en-US" altLang="zh-CN" b="0" i="0" dirty="0">
                <a:solidFill>
                  <a:srgbClr val="374151"/>
                </a:solidFill>
                <a:effectLst/>
                <a:latin typeface="Söhne"/>
              </a:rPr>
              <a:t>4</a:t>
            </a:r>
            <a:r>
              <a:rPr lang="zh-CN" altLang="en-US" b="0" i="0" dirty="0">
                <a:solidFill>
                  <a:srgbClr val="374151"/>
                </a:solidFill>
                <a:effectLst/>
                <a:latin typeface="Söhne"/>
              </a:rPr>
              <a:t>，因为输入是</a:t>
            </a:r>
            <a:r>
              <a:rPr lang="en-US" altLang="zh-CN" b="0" i="0" dirty="0">
                <a:solidFill>
                  <a:srgbClr val="374151"/>
                </a:solidFill>
                <a:effectLst/>
                <a:latin typeface="Söhne"/>
              </a:rPr>
              <a:t>4</a:t>
            </a:r>
            <a:r>
              <a:rPr lang="zh-CN" altLang="en-US" b="0" i="0" dirty="0">
                <a:solidFill>
                  <a:srgbClr val="374151"/>
                </a:solidFill>
                <a:effectLst/>
                <a:latin typeface="Söhne"/>
              </a:rPr>
              <a:t>帧图像堆叠的结果）。加上一个偏置项，所以每个滤波器有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个权重。</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这一层的宽度和高度：</a:t>
            </a:r>
            <a:r>
              <a:rPr lang="en-US" altLang="zh-CN" b="0" i="0" dirty="0">
                <a:solidFill>
                  <a:srgbClr val="374151"/>
                </a:solidFill>
                <a:effectLst/>
                <a:latin typeface="Söhne"/>
              </a:rPr>
              <a:t>1 + (</a:t>
            </a:r>
            <a:r>
              <a:rPr lang="en-AU" b="0" i="0" dirty="0">
                <a:solidFill>
                  <a:srgbClr val="374151"/>
                </a:solidFill>
                <a:effectLst/>
                <a:latin typeface="Söhne"/>
              </a:rPr>
              <a:t>J – M) / s = 1 + (84 – 8) / 4 = 20。</a:t>
            </a:r>
            <a:r>
              <a:rPr lang="zh-CN" altLang="en-US" b="0" i="0" dirty="0">
                <a:solidFill>
                  <a:srgbClr val="374151"/>
                </a:solidFill>
                <a:effectLst/>
                <a:latin typeface="Söhne"/>
              </a:rPr>
              <a:t>这个公式计算的是卷积后输出的宽度和高度。</a:t>
            </a:r>
            <a:r>
              <a:rPr lang="en-AU" b="0" i="0" dirty="0">
                <a:solidFill>
                  <a:srgbClr val="374151"/>
                </a:solidFill>
                <a:effectLst/>
                <a:latin typeface="Söhne"/>
              </a:rPr>
              <a:t>J</a:t>
            </a:r>
            <a:r>
              <a:rPr lang="zh-CN" altLang="en-US" b="0" i="0" dirty="0">
                <a:solidFill>
                  <a:srgbClr val="374151"/>
                </a:solidFill>
                <a:effectLst/>
                <a:latin typeface="Söhne"/>
              </a:rPr>
              <a:t>和</a:t>
            </a:r>
            <a:r>
              <a:rPr lang="en-AU" b="0" i="0" dirty="0">
                <a:solidFill>
                  <a:srgbClr val="374151"/>
                </a:solidFill>
                <a:effectLst/>
                <a:latin typeface="Söhne"/>
              </a:rPr>
              <a:t>K</a:t>
            </a:r>
            <a:r>
              <a:rPr lang="zh-CN" altLang="en-US" b="0" i="0" dirty="0">
                <a:solidFill>
                  <a:srgbClr val="374151"/>
                </a:solidFill>
                <a:effectLst/>
                <a:latin typeface="Söhne"/>
              </a:rPr>
              <a:t>是输入的宽度和高度（</a:t>
            </a:r>
            <a:r>
              <a:rPr lang="en-US" altLang="zh-CN" b="0" i="0" dirty="0">
                <a:solidFill>
                  <a:srgbClr val="374151"/>
                </a:solidFill>
                <a:effectLst/>
                <a:latin typeface="Söhne"/>
              </a:rPr>
              <a:t>84</a:t>
            </a:r>
            <a:r>
              <a:rPr lang="en-AU" b="0" i="0" dirty="0">
                <a:solidFill>
                  <a:srgbClr val="374151"/>
                </a:solidFill>
                <a:effectLst/>
                <a:latin typeface="Söhne"/>
              </a:rPr>
              <a:t>x84），M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x8），s</a:t>
            </a:r>
            <a:r>
              <a:rPr lang="zh-CN" altLang="en-US" b="0" i="0" dirty="0">
                <a:solidFill>
                  <a:srgbClr val="374151"/>
                </a:solidFill>
                <a:effectLst/>
                <a:latin typeface="Söhne"/>
              </a:rPr>
              <a:t>是步长（</a:t>
            </a:r>
            <a:r>
              <a:rPr lang="en-US" altLang="zh-CN" b="0" i="0" dirty="0">
                <a:solidFill>
                  <a:srgbClr val="374151"/>
                </a:solidFill>
                <a:effectLst/>
                <a:latin typeface="Söhne"/>
              </a:rPr>
              <a:t>4</a:t>
            </a:r>
            <a:r>
              <a:rPr lang="zh-CN" altLang="en-US" b="0" i="0" dirty="0">
                <a:solidFill>
                  <a:srgbClr val="374151"/>
                </a:solidFill>
                <a:effectLst/>
                <a:latin typeface="Söhne"/>
              </a:rPr>
              <a:t>）。没有填充（</a:t>
            </a:r>
            <a:r>
              <a:rPr lang="en-AU" b="0" i="0" dirty="0">
                <a:solidFill>
                  <a:srgbClr val="374151"/>
                </a:solidFill>
                <a:effectLst/>
                <a:latin typeface="Söhne"/>
              </a:rPr>
              <a:t>P=0），</a:t>
            </a:r>
            <a:r>
              <a:rPr lang="zh-CN" altLang="en-US" b="0" i="0" dirty="0">
                <a:solidFill>
                  <a:srgbClr val="374151"/>
                </a:solidFill>
                <a:effectLst/>
                <a:latin typeface="Söhne"/>
              </a:rPr>
              <a:t>所以输出的宽度和高度都是</a:t>
            </a:r>
            <a:r>
              <a:rPr lang="en-US" altLang="zh-CN" b="0" i="0" dirty="0">
                <a:solidFill>
                  <a:srgbClr val="374151"/>
                </a:solidFill>
                <a:effectLst/>
                <a:latin typeface="Söhne"/>
              </a:rPr>
              <a:t>20</a:t>
            </a:r>
            <a:r>
              <a:rPr lang="zh-CN" altLang="en-US" b="0" i="0" dirty="0">
                <a:solidFill>
                  <a:srgbClr val="374151"/>
                </a:solidFill>
                <a:effectLst/>
                <a:latin typeface="Söhne"/>
              </a:rPr>
              <a:t>。</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这一层的神经元数量：</a:t>
            </a:r>
            <a:r>
              <a:rPr lang="en-US" altLang="zh-CN" b="0" i="0" dirty="0">
                <a:solidFill>
                  <a:srgbClr val="374151"/>
                </a:solidFill>
                <a:effectLst/>
                <a:latin typeface="Söhne"/>
              </a:rPr>
              <a:t>20 × 20 × 16 = 6400</a:t>
            </a:r>
            <a:r>
              <a:rPr lang="zh-CN" altLang="en-US" b="0" i="0" dirty="0">
                <a:solidFill>
                  <a:srgbClr val="374151"/>
                </a:solidFill>
                <a:effectLst/>
                <a:latin typeface="Söhne"/>
              </a:rPr>
              <a:t>。每个特征图（由一个滤波器产生）上的每个元素都可以看作是一个神经元，所以神经元的数量就是特征图的宽度 </a:t>
            </a:r>
            <a:r>
              <a:rPr lang="en-AU" b="0" i="0" dirty="0">
                <a:solidFill>
                  <a:srgbClr val="374151"/>
                </a:solidFill>
                <a:effectLst/>
                <a:latin typeface="Söhne"/>
              </a:rPr>
              <a:t>x </a:t>
            </a:r>
            <a:r>
              <a:rPr lang="zh-CN" altLang="en-US" b="0" i="0" dirty="0">
                <a:solidFill>
                  <a:srgbClr val="374151"/>
                </a:solidFill>
                <a:effectLst/>
                <a:latin typeface="Söhne"/>
              </a:rPr>
              <a:t>高度 </a:t>
            </a:r>
            <a:r>
              <a:rPr lang="en-AU" b="0" i="0" dirty="0">
                <a:solidFill>
                  <a:srgbClr val="374151"/>
                </a:solidFill>
                <a:effectLst/>
                <a:latin typeface="Söhne"/>
              </a:rPr>
              <a:t>x </a:t>
            </a:r>
            <a:r>
              <a:rPr lang="zh-CN" altLang="en-US" b="0" i="0" dirty="0">
                <a:solidFill>
                  <a:srgbClr val="374151"/>
                </a:solidFill>
                <a:effectLst/>
                <a:latin typeface="Söhne"/>
              </a:rPr>
              <a:t>深度（滤波器数量）。</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这一层的连接数量：</a:t>
            </a:r>
            <a:r>
              <a:rPr lang="en-US" altLang="zh-CN" b="0" i="0" dirty="0">
                <a:solidFill>
                  <a:srgbClr val="374151"/>
                </a:solidFill>
                <a:effectLst/>
                <a:latin typeface="Söhne"/>
              </a:rPr>
              <a:t>20 × 20 × 16 × 257 = 1644800</a:t>
            </a:r>
            <a:r>
              <a:rPr lang="zh-CN" altLang="en-US" b="0" i="0" dirty="0">
                <a:solidFill>
                  <a:srgbClr val="374151"/>
                </a:solidFill>
                <a:effectLst/>
                <a:latin typeface="Söhne"/>
              </a:rPr>
              <a:t>。每个神经元都与前一层的</a:t>
            </a:r>
            <a:r>
              <a:rPr lang="en-US" altLang="zh-CN" b="0" i="0" dirty="0">
                <a:solidFill>
                  <a:srgbClr val="374151"/>
                </a:solidFill>
                <a:effectLst/>
                <a:latin typeface="Söhne"/>
              </a:rPr>
              <a:t>257</a:t>
            </a:r>
            <a:r>
              <a:rPr lang="zh-CN" altLang="en-US" b="0" i="0" dirty="0">
                <a:solidFill>
                  <a:srgbClr val="374151"/>
                </a:solidFill>
                <a:effectLst/>
                <a:latin typeface="Söhne"/>
              </a:rPr>
              <a:t>个单位（包括一个偏置）有连接，所以连接的总数就是神经元数量乘以每个神经元的连接数。</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这一层的独立参数数量：</a:t>
            </a:r>
            <a:r>
              <a:rPr lang="en-US" altLang="zh-CN" b="0" i="0" dirty="0">
                <a:solidFill>
                  <a:srgbClr val="374151"/>
                </a:solidFill>
                <a:effectLst/>
                <a:latin typeface="Söhne"/>
              </a:rPr>
              <a:t>16 × 257 = 4112</a:t>
            </a:r>
            <a:r>
              <a:rPr lang="zh-CN" altLang="en-US" b="0" i="0" dirty="0">
                <a:solidFill>
                  <a:srgbClr val="374151"/>
                </a:solidFill>
                <a:effectLst/>
                <a:latin typeface="Söhne"/>
              </a:rPr>
              <a:t>。每个滤波器有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个独立参数（包括偏置），所以总的参数数量就是滤波器数量乘以每个滤波器的参数数量。</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90204" pitchFamily="34" charset="0"/>
              <a:buChar char="•"/>
            </a:pPr>
            <a:r>
              <a:rPr lang="zh-CN" altLang="en-US" b="0" i="0" dirty="0">
                <a:solidFill>
                  <a:srgbClr val="374151"/>
                </a:solidFill>
                <a:effectLst/>
                <a:latin typeface="Söhne"/>
              </a:rPr>
              <a:t>每个滤波器的权重：</a:t>
            </a:r>
            <a:r>
              <a:rPr lang="en-US" altLang="zh-CN" b="0" i="0" dirty="0">
                <a:solidFill>
                  <a:srgbClr val="374151"/>
                </a:solidFill>
                <a:effectLst/>
                <a:latin typeface="Söhne"/>
              </a:rPr>
              <a:t>1 + </a:t>
            </a:r>
            <a:r>
              <a:rPr lang="en-AU" b="0" i="0" dirty="0">
                <a:solidFill>
                  <a:srgbClr val="374151"/>
                </a:solidFill>
                <a:effectLst/>
                <a:latin typeface="Söhne"/>
              </a:rPr>
              <a:t>M × N × L = 1 + 8 × 8 × 4 = 257。</a:t>
            </a:r>
            <a:r>
              <a:rPr lang="zh-CN" altLang="en-US" b="0" i="0" dirty="0">
                <a:solidFill>
                  <a:srgbClr val="374151"/>
                </a:solidFill>
                <a:effectLst/>
                <a:latin typeface="Söhne"/>
              </a:rPr>
              <a:t>这个公式计算的是每个滤波器的权重数量。</a:t>
            </a:r>
            <a:r>
              <a:rPr lang="en-AU" b="0" i="0" dirty="0">
                <a:solidFill>
                  <a:srgbClr val="374151"/>
                </a:solidFill>
                <a:effectLst/>
                <a:latin typeface="Söhne"/>
              </a:rPr>
              <a:t>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x8），L</a:t>
            </a:r>
            <a:r>
              <a:rPr lang="zh-CN" altLang="en-US" b="0" i="0" dirty="0">
                <a:solidFill>
                  <a:srgbClr val="374151"/>
                </a:solidFill>
                <a:effectLst/>
                <a:latin typeface="Söhne"/>
              </a:rPr>
              <a:t>是输入的深度（这里为</a:t>
            </a:r>
            <a:r>
              <a:rPr lang="en-US" altLang="zh-CN" b="0" i="0" dirty="0">
                <a:solidFill>
                  <a:srgbClr val="374151"/>
                </a:solidFill>
                <a:effectLst/>
                <a:latin typeface="Söhne"/>
              </a:rPr>
              <a:t>4</a:t>
            </a:r>
            <a:r>
              <a:rPr lang="zh-CN" altLang="en-US" b="0" i="0" dirty="0">
                <a:solidFill>
                  <a:srgbClr val="374151"/>
                </a:solidFill>
                <a:effectLst/>
                <a:latin typeface="Söhne"/>
              </a:rPr>
              <a:t>，因为输入是</a:t>
            </a:r>
            <a:r>
              <a:rPr lang="en-US" altLang="zh-CN" b="0" i="0" dirty="0">
                <a:solidFill>
                  <a:srgbClr val="374151"/>
                </a:solidFill>
                <a:effectLst/>
                <a:latin typeface="Söhne"/>
              </a:rPr>
              <a:t>4</a:t>
            </a:r>
            <a:r>
              <a:rPr lang="zh-CN" altLang="en-US" b="0" i="0" dirty="0">
                <a:solidFill>
                  <a:srgbClr val="374151"/>
                </a:solidFill>
                <a:effectLst/>
                <a:latin typeface="Söhne"/>
              </a:rPr>
              <a:t>帧图像堆叠的结果）。加上一个偏置项，所以每个滤波器有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个权重。</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这一层的宽度和高度：</a:t>
            </a:r>
            <a:r>
              <a:rPr lang="en-US" altLang="zh-CN" b="0" i="0" dirty="0">
                <a:solidFill>
                  <a:srgbClr val="374151"/>
                </a:solidFill>
                <a:effectLst/>
                <a:latin typeface="Söhne"/>
              </a:rPr>
              <a:t>1 + (</a:t>
            </a:r>
            <a:r>
              <a:rPr lang="en-AU" b="0" i="0" dirty="0">
                <a:solidFill>
                  <a:srgbClr val="374151"/>
                </a:solidFill>
                <a:effectLst/>
                <a:latin typeface="Söhne"/>
              </a:rPr>
              <a:t>J – M) / s = 1 + (84 – 8) / 4 = 20。</a:t>
            </a:r>
            <a:r>
              <a:rPr lang="zh-CN" altLang="en-US" b="0" i="0" dirty="0">
                <a:solidFill>
                  <a:srgbClr val="374151"/>
                </a:solidFill>
                <a:effectLst/>
                <a:latin typeface="Söhne"/>
              </a:rPr>
              <a:t>这个公式计算的是卷积后输出的宽度和高度。</a:t>
            </a:r>
            <a:r>
              <a:rPr lang="en-AU" b="0" i="0" dirty="0">
                <a:solidFill>
                  <a:srgbClr val="374151"/>
                </a:solidFill>
                <a:effectLst/>
                <a:latin typeface="Söhne"/>
              </a:rPr>
              <a:t>J</a:t>
            </a:r>
            <a:r>
              <a:rPr lang="zh-CN" altLang="en-US" b="0" i="0" dirty="0">
                <a:solidFill>
                  <a:srgbClr val="374151"/>
                </a:solidFill>
                <a:effectLst/>
                <a:latin typeface="Söhne"/>
              </a:rPr>
              <a:t>和</a:t>
            </a:r>
            <a:r>
              <a:rPr lang="en-AU" b="0" i="0" dirty="0">
                <a:solidFill>
                  <a:srgbClr val="374151"/>
                </a:solidFill>
                <a:effectLst/>
                <a:latin typeface="Söhne"/>
              </a:rPr>
              <a:t>K</a:t>
            </a:r>
            <a:r>
              <a:rPr lang="zh-CN" altLang="en-US" b="0" i="0" dirty="0">
                <a:solidFill>
                  <a:srgbClr val="374151"/>
                </a:solidFill>
                <a:effectLst/>
                <a:latin typeface="Söhne"/>
              </a:rPr>
              <a:t>是输入的宽度和高度（</a:t>
            </a:r>
            <a:r>
              <a:rPr lang="en-US" altLang="zh-CN" b="0" i="0" dirty="0">
                <a:solidFill>
                  <a:srgbClr val="374151"/>
                </a:solidFill>
                <a:effectLst/>
                <a:latin typeface="Söhne"/>
              </a:rPr>
              <a:t>84</a:t>
            </a:r>
            <a:r>
              <a:rPr lang="en-AU" b="0" i="0" dirty="0">
                <a:solidFill>
                  <a:srgbClr val="374151"/>
                </a:solidFill>
                <a:effectLst/>
                <a:latin typeface="Söhne"/>
              </a:rPr>
              <a:t>x84），M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x8），s</a:t>
            </a:r>
            <a:r>
              <a:rPr lang="zh-CN" altLang="en-US" b="0" i="0" dirty="0">
                <a:solidFill>
                  <a:srgbClr val="374151"/>
                </a:solidFill>
                <a:effectLst/>
                <a:latin typeface="Söhne"/>
              </a:rPr>
              <a:t>是步长（</a:t>
            </a:r>
            <a:r>
              <a:rPr lang="en-US" altLang="zh-CN" b="0" i="0" dirty="0">
                <a:solidFill>
                  <a:srgbClr val="374151"/>
                </a:solidFill>
                <a:effectLst/>
                <a:latin typeface="Söhne"/>
              </a:rPr>
              <a:t>4</a:t>
            </a:r>
            <a:r>
              <a:rPr lang="zh-CN" altLang="en-US" b="0" i="0" dirty="0">
                <a:solidFill>
                  <a:srgbClr val="374151"/>
                </a:solidFill>
                <a:effectLst/>
                <a:latin typeface="Söhne"/>
              </a:rPr>
              <a:t>）。没有填充（</a:t>
            </a:r>
            <a:r>
              <a:rPr lang="en-AU" b="0" i="0" dirty="0">
                <a:solidFill>
                  <a:srgbClr val="374151"/>
                </a:solidFill>
                <a:effectLst/>
                <a:latin typeface="Söhne"/>
              </a:rPr>
              <a:t>P=0），</a:t>
            </a:r>
            <a:r>
              <a:rPr lang="zh-CN" altLang="en-US" b="0" i="0" dirty="0">
                <a:solidFill>
                  <a:srgbClr val="374151"/>
                </a:solidFill>
                <a:effectLst/>
                <a:latin typeface="Söhne"/>
              </a:rPr>
              <a:t>所以输出的宽度和高度都是</a:t>
            </a:r>
            <a:r>
              <a:rPr lang="en-US" altLang="zh-CN" b="0" i="0" dirty="0">
                <a:solidFill>
                  <a:srgbClr val="374151"/>
                </a:solidFill>
                <a:effectLst/>
                <a:latin typeface="Söhne"/>
              </a:rPr>
              <a:t>20</a:t>
            </a:r>
            <a:r>
              <a:rPr lang="zh-CN" altLang="en-US" b="0" i="0" dirty="0">
                <a:solidFill>
                  <a:srgbClr val="374151"/>
                </a:solidFill>
                <a:effectLst/>
                <a:latin typeface="Söhne"/>
              </a:rPr>
              <a:t>。</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这一层的神经元数量：</a:t>
            </a:r>
            <a:r>
              <a:rPr lang="en-US" altLang="zh-CN" b="0" i="0" dirty="0">
                <a:solidFill>
                  <a:srgbClr val="374151"/>
                </a:solidFill>
                <a:effectLst/>
                <a:latin typeface="Söhne"/>
              </a:rPr>
              <a:t>20 × 20 × 16 = 6400</a:t>
            </a:r>
            <a:r>
              <a:rPr lang="zh-CN" altLang="en-US" b="0" i="0" dirty="0">
                <a:solidFill>
                  <a:srgbClr val="374151"/>
                </a:solidFill>
                <a:effectLst/>
                <a:latin typeface="Söhne"/>
              </a:rPr>
              <a:t>。每个特征图（由一个滤波器产生）上的每个元素都可以看作是一个神经元，所以神经元的数量就是特征图的宽度 </a:t>
            </a:r>
            <a:r>
              <a:rPr lang="en-AU" b="0" i="0" dirty="0">
                <a:solidFill>
                  <a:srgbClr val="374151"/>
                </a:solidFill>
                <a:effectLst/>
                <a:latin typeface="Söhne"/>
              </a:rPr>
              <a:t>x </a:t>
            </a:r>
            <a:r>
              <a:rPr lang="zh-CN" altLang="en-US" b="0" i="0" dirty="0">
                <a:solidFill>
                  <a:srgbClr val="374151"/>
                </a:solidFill>
                <a:effectLst/>
                <a:latin typeface="Söhne"/>
              </a:rPr>
              <a:t>高度 </a:t>
            </a:r>
            <a:r>
              <a:rPr lang="en-AU" b="0" i="0" dirty="0">
                <a:solidFill>
                  <a:srgbClr val="374151"/>
                </a:solidFill>
                <a:effectLst/>
                <a:latin typeface="Söhne"/>
              </a:rPr>
              <a:t>x </a:t>
            </a:r>
            <a:r>
              <a:rPr lang="zh-CN" altLang="en-US" b="0" i="0" dirty="0">
                <a:solidFill>
                  <a:srgbClr val="374151"/>
                </a:solidFill>
                <a:effectLst/>
                <a:latin typeface="Söhne"/>
              </a:rPr>
              <a:t>深度（滤波器数量）。</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这一层的连接数量：</a:t>
            </a:r>
            <a:r>
              <a:rPr lang="en-US" altLang="zh-CN" b="0" i="0" dirty="0">
                <a:solidFill>
                  <a:srgbClr val="374151"/>
                </a:solidFill>
                <a:effectLst/>
                <a:latin typeface="Söhne"/>
              </a:rPr>
              <a:t>20 × 20 × 16 × 257 = 1644800</a:t>
            </a:r>
            <a:r>
              <a:rPr lang="zh-CN" altLang="en-US" b="0" i="0" dirty="0">
                <a:solidFill>
                  <a:srgbClr val="374151"/>
                </a:solidFill>
                <a:effectLst/>
                <a:latin typeface="Söhne"/>
              </a:rPr>
              <a:t>。每个神经元都与前一层的</a:t>
            </a:r>
            <a:r>
              <a:rPr lang="en-US" altLang="zh-CN" b="0" i="0" dirty="0">
                <a:solidFill>
                  <a:srgbClr val="374151"/>
                </a:solidFill>
                <a:effectLst/>
                <a:latin typeface="Söhne"/>
              </a:rPr>
              <a:t>257</a:t>
            </a:r>
            <a:r>
              <a:rPr lang="zh-CN" altLang="en-US" b="0" i="0" dirty="0">
                <a:solidFill>
                  <a:srgbClr val="374151"/>
                </a:solidFill>
                <a:effectLst/>
                <a:latin typeface="Söhne"/>
              </a:rPr>
              <a:t>个单位（包括一个偏置）有连接，所以连接的总数就是神经元数量乘以每个神经元的连接数。</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这一层的独立参数数量：</a:t>
            </a:r>
            <a:r>
              <a:rPr lang="en-US" altLang="zh-CN" b="0" i="0" dirty="0">
                <a:solidFill>
                  <a:srgbClr val="374151"/>
                </a:solidFill>
                <a:effectLst/>
                <a:latin typeface="Söhne"/>
              </a:rPr>
              <a:t>16 × 257 = 4112</a:t>
            </a:r>
            <a:r>
              <a:rPr lang="zh-CN" altLang="en-US" b="0" i="0" dirty="0">
                <a:solidFill>
                  <a:srgbClr val="374151"/>
                </a:solidFill>
                <a:effectLst/>
                <a:latin typeface="Söhne"/>
              </a:rPr>
              <a:t>。每个滤波器有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个独立参数（包括偏置），所以总的参数数量就是滤波器数量乘以每个滤波器的参数数量。</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90204" pitchFamily="34" charset="0"/>
              <a:buChar char="•"/>
            </a:pPr>
            <a:r>
              <a:rPr lang="zh-CN" altLang="en-US" b="0" i="0" dirty="0">
                <a:solidFill>
                  <a:srgbClr val="374151"/>
                </a:solidFill>
                <a:effectLst/>
                <a:latin typeface="Söhne"/>
              </a:rPr>
              <a:t>每个滤波器的权重：</a:t>
            </a:r>
            <a:r>
              <a:rPr lang="en-US" altLang="zh-CN" b="0" i="0" dirty="0">
                <a:solidFill>
                  <a:srgbClr val="374151"/>
                </a:solidFill>
                <a:effectLst/>
                <a:latin typeface="Söhne"/>
              </a:rPr>
              <a:t>1 + </a:t>
            </a:r>
            <a:r>
              <a:rPr lang="en-AU" b="0" i="0" dirty="0">
                <a:solidFill>
                  <a:srgbClr val="374151"/>
                </a:solidFill>
                <a:effectLst/>
                <a:latin typeface="Söhne"/>
              </a:rPr>
              <a:t>M × N × L = 1 + 8 × 8 × 4 = 257。</a:t>
            </a:r>
            <a:r>
              <a:rPr lang="zh-CN" altLang="en-US" b="0" i="0" dirty="0">
                <a:solidFill>
                  <a:srgbClr val="374151"/>
                </a:solidFill>
                <a:effectLst/>
                <a:latin typeface="Söhne"/>
              </a:rPr>
              <a:t>这个公式计算的是每个滤波器的权重数量。</a:t>
            </a:r>
            <a:r>
              <a:rPr lang="en-AU" b="0" i="0" dirty="0">
                <a:solidFill>
                  <a:srgbClr val="374151"/>
                </a:solidFill>
                <a:effectLst/>
                <a:latin typeface="Söhne"/>
              </a:rPr>
              <a:t>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x8），L</a:t>
            </a:r>
            <a:r>
              <a:rPr lang="zh-CN" altLang="en-US" b="0" i="0" dirty="0">
                <a:solidFill>
                  <a:srgbClr val="374151"/>
                </a:solidFill>
                <a:effectLst/>
                <a:latin typeface="Söhne"/>
              </a:rPr>
              <a:t>是输入的深度（这里为</a:t>
            </a:r>
            <a:r>
              <a:rPr lang="en-US" altLang="zh-CN" b="0" i="0" dirty="0">
                <a:solidFill>
                  <a:srgbClr val="374151"/>
                </a:solidFill>
                <a:effectLst/>
                <a:latin typeface="Söhne"/>
              </a:rPr>
              <a:t>4</a:t>
            </a:r>
            <a:r>
              <a:rPr lang="zh-CN" altLang="en-US" b="0" i="0" dirty="0">
                <a:solidFill>
                  <a:srgbClr val="374151"/>
                </a:solidFill>
                <a:effectLst/>
                <a:latin typeface="Söhne"/>
              </a:rPr>
              <a:t>，因为输入是</a:t>
            </a:r>
            <a:r>
              <a:rPr lang="en-US" altLang="zh-CN" b="0" i="0" dirty="0">
                <a:solidFill>
                  <a:srgbClr val="374151"/>
                </a:solidFill>
                <a:effectLst/>
                <a:latin typeface="Söhne"/>
              </a:rPr>
              <a:t>4</a:t>
            </a:r>
            <a:r>
              <a:rPr lang="zh-CN" altLang="en-US" b="0" i="0" dirty="0">
                <a:solidFill>
                  <a:srgbClr val="374151"/>
                </a:solidFill>
                <a:effectLst/>
                <a:latin typeface="Söhne"/>
              </a:rPr>
              <a:t>帧图像堆叠的结果）。加上一个偏置项，所以每个滤波器有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个权重。</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这一层的宽度和高度：</a:t>
            </a:r>
            <a:r>
              <a:rPr lang="en-US" altLang="zh-CN" b="0" i="0" dirty="0">
                <a:solidFill>
                  <a:srgbClr val="374151"/>
                </a:solidFill>
                <a:effectLst/>
                <a:latin typeface="Söhne"/>
              </a:rPr>
              <a:t>1 + (</a:t>
            </a:r>
            <a:r>
              <a:rPr lang="en-AU" b="0" i="0" dirty="0">
                <a:solidFill>
                  <a:srgbClr val="374151"/>
                </a:solidFill>
                <a:effectLst/>
                <a:latin typeface="Söhne"/>
              </a:rPr>
              <a:t>J – M) / s = 1 + (84 – 8) / 4 = 20。</a:t>
            </a:r>
            <a:r>
              <a:rPr lang="zh-CN" altLang="en-US" b="0" i="0" dirty="0">
                <a:solidFill>
                  <a:srgbClr val="374151"/>
                </a:solidFill>
                <a:effectLst/>
                <a:latin typeface="Söhne"/>
              </a:rPr>
              <a:t>这个公式计算的是卷积后输出的宽度和高度。</a:t>
            </a:r>
            <a:r>
              <a:rPr lang="en-AU" b="0" i="0" dirty="0">
                <a:solidFill>
                  <a:srgbClr val="374151"/>
                </a:solidFill>
                <a:effectLst/>
                <a:latin typeface="Söhne"/>
              </a:rPr>
              <a:t>J</a:t>
            </a:r>
            <a:r>
              <a:rPr lang="zh-CN" altLang="en-US" b="0" i="0" dirty="0">
                <a:solidFill>
                  <a:srgbClr val="374151"/>
                </a:solidFill>
                <a:effectLst/>
                <a:latin typeface="Söhne"/>
              </a:rPr>
              <a:t>和</a:t>
            </a:r>
            <a:r>
              <a:rPr lang="en-AU" b="0" i="0" dirty="0">
                <a:solidFill>
                  <a:srgbClr val="374151"/>
                </a:solidFill>
                <a:effectLst/>
                <a:latin typeface="Söhne"/>
              </a:rPr>
              <a:t>K</a:t>
            </a:r>
            <a:r>
              <a:rPr lang="zh-CN" altLang="en-US" b="0" i="0" dirty="0">
                <a:solidFill>
                  <a:srgbClr val="374151"/>
                </a:solidFill>
                <a:effectLst/>
                <a:latin typeface="Söhne"/>
              </a:rPr>
              <a:t>是输入的宽度和高度（</a:t>
            </a:r>
            <a:r>
              <a:rPr lang="en-US" altLang="zh-CN" b="0" i="0" dirty="0">
                <a:solidFill>
                  <a:srgbClr val="374151"/>
                </a:solidFill>
                <a:effectLst/>
                <a:latin typeface="Söhne"/>
              </a:rPr>
              <a:t>84</a:t>
            </a:r>
            <a:r>
              <a:rPr lang="en-AU" b="0" i="0" dirty="0">
                <a:solidFill>
                  <a:srgbClr val="374151"/>
                </a:solidFill>
                <a:effectLst/>
                <a:latin typeface="Söhne"/>
              </a:rPr>
              <a:t>x84），M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x8），s</a:t>
            </a:r>
            <a:r>
              <a:rPr lang="zh-CN" altLang="en-US" b="0" i="0" dirty="0">
                <a:solidFill>
                  <a:srgbClr val="374151"/>
                </a:solidFill>
                <a:effectLst/>
                <a:latin typeface="Söhne"/>
              </a:rPr>
              <a:t>是步长（</a:t>
            </a:r>
            <a:r>
              <a:rPr lang="en-US" altLang="zh-CN" b="0" i="0" dirty="0">
                <a:solidFill>
                  <a:srgbClr val="374151"/>
                </a:solidFill>
                <a:effectLst/>
                <a:latin typeface="Söhne"/>
              </a:rPr>
              <a:t>4</a:t>
            </a:r>
            <a:r>
              <a:rPr lang="zh-CN" altLang="en-US" b="0" i="0" dirty="0">
                <a:solidFill>
                  <a:srgbClr val="374151"/>
                </a:solidFill>
                <a:effectLst/>
                <a:latin typeface="Söhne"/>
              </a:rPr>
              <a:t>）。没有填充（</a:t>
            </a:r>
            <a:r>
              <a:rPr lang="en-AU" b="0" i="0" dirty="0">
                <a:solidFill>
                  <a:srgbClr val="374151"/>
                </a:solidFill>
                <a:effectLst/>
                <a:latin typeface="Söhne"/>
              </a:rPr>
              <a:t>P=0），</a:t>
            </a:r>
            <a:r>
              <a:rPr lang="zh-CN" altLang="en-US" b="0" i="0" dirty="0">
                <a:solidFill>
                  <a:srgbClr val="374151"/>
                </a:solidFill>
                <a:effectLst/>
                <a:latin typeface="Söhne"/>
              </a:rPr>
              <a:t>所以输出的宽度和高度都是</a:t>
            </a:r>
            <a:r>
              <a:rPr lang="en-US" altLang="zh-CN" b="0" i="0" dirty="0">
                <a:solidFill>
                  <a:srgbClr val="374151"/>
                </a:solidFill>
                <a:effectLst/>
                <a:latin typeface="Söhne"/>
              </a:rPr>
              <a:t>20</a:t>
            </a:r>
            <a:r>
              <a:rPr lang="zh-CN" altLang="en-US" b="0" i="0" dirty="0">
                <a:solidFill>
                  <a:srgbClr val="374151"/>
                </a:solidFill>
                <a:effectLst/>
                <a:latin typeface="Söhne"/>
              </a:rPr>
              <a:t>。</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这一层的神经元数量：</a:t>
            </a:r>
            <a:r>
              <a:rPr lang="en-US" altLang="zh-CN" b="0" i="0" dirty="0">
                <a:solidFill>
                  <a:srgbClr val="374151"/>
                </a:solidFill>
                <a:effectLst/>
                <a:latin typeface="Söhne"/>
              </a:rPr>
              <a:t>20 × 20 × 16 = 6400</a:t>
            </a:r>
            <a:r>
              <a:rPr lang="zh-CN" altLang="en-US" b="0" i="0" dirty="0">
                <a:solidFill>
                  <a:srgbClr val="374151"/>
                </a:solidFill>
                <a:effectLst/>
                <a:latin typeface="Söhne"/>
              </a:rPr>
              <a:t>。每个特征图（由一个滤波器产生）上的每个元素都可以看作是一个神经元，所以神经元的数量就是特征图的宽度 </a:t>
            </a:r>
            <a:r>
              <a:rPr lang="en-AU" b="0" i="0" dirty="0">
                <a:solidFill>
                  <a:srgbClr val="374151"/>
                </a:solidFill>
                <a:effectLst/>
                <a:latin typeface="Söhne"/>
              </a:rPr>
              <a:t>x </a:t>
            </a:r>
            <a:r>
              <a:rPr lang="zh-CN" altLang="en-US" b="0" i="0" dirty="0">
                <a:solidFill>
                  <a:srgbClr val="374151"/>
                </a:solidFill>
                <a:effectLst/>
                <a:latin typeface="Söhne"/>
              </a:rPr>
              <a:t>高度 </a:t>
            </a:r>
            <a:r>
              <a:rPr lang="en-AU" b="0" i="0" dirty="0">
                <a:solidFill>
                  <a:srgbClr val="374151"/>
                </a:solidFill>
                <a:effectLst/>
                <a:latin typeface="Söhne"/>
              </a:rPr>
              <a:t>x </a:t>
            </a:r>
            <a:r>
              <a:rPr lang="zh-CN" altLang="en-US" b="0" i="0" dirty="0">
                <a:solidFill>
                  <a:srgbClr val="374151"/>
                </a:solidFill>
                <a:effectLst/>
                <a:latin typeface="Söhne"/>
              </a:rPr>
              <a:t>深度（滤波器数量）。</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这一层的连接数量：</a:t>
            </a:r>
            <a:r>
              <a:rPr lang="en-US" altLang="zh-CN" b="0" i="0" dirty="0">
                <a:solidFill>
                  <a:srgbClr val="374151"/>
                </a:solidFill>
                <a:effectLst/>
                <a:latin typeface="Söhne"/>
              </a:rPr>
              <a:t>20 × 20 × 16 × 257 = 1644800</a:t>
            </a:r>
            <a:r>
              <a:rPr lang="zh-CN" altLang="en-US" b="0" i="0" dirty="0">
                <a:solidFill>
                  <a:srgbClr val="374151"/>
                </a:solidFill>
                <a:effectLst/>
                <a:latin typeface="Söhne"/>
              </a:rPr>
              <a:t>。每个神经元都与前一层的</a:t>
            </a:r>
            <a:r>
              <a:rPr lang="en-US" altLang="zh-CN" b="0" i="0" dirty="0">
                <a:solidFill>
                  <a:srgbClr val="374151"/>
                </a:solidFill>
                <a:effectLst/>
                <a:latin typeface="Söhne"/>
              </a:rPr>
              <a:t>257</a:t>
            </a:r>
            <a:r>
              <a:rPr lang="zh-CN" altLang="en-US" b="0" i="0" dirty="0">
                <a:solidFill>
                  <a:srgbClr val="374151"/>
                </a:solidFill>
                <a:effectLst/>
                <a:latin typeface="Söhne"/>
              </a:rPr>
              <a:t>个单位（包括一个偏置）有连接，所以连接的总数就是神经元数量乘以每个神经元的连接数。</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这一层的独立参数数量：</a:t>
            </a:r>
            <a:r>
              <a:rPr lang="en-US" altLang="zh-CN" b="0" i="0" dirty="0">
                <a:solidFill>
                  <a:srgbClr val="374151"/>
                </a:solidFill>
                <a:effectLst/>
                <a:latin typeface="Söhne"/>
              </a:rPr>
              <a:t>16 × 257 = 4112</a:t>
            </a:r>
            <a:r>
              <a:rPr lang="zh-CN" altLang="en-US" b="0" i="0" dirty="0">
                <a:solidFill>
                  <a:srgbClr val="374151"/>
                </a:solidFill>
                <a:effectLst/>
                <a:latin typeface="Söhne"/>
              </a:rPr>
              <a:t>。每个滤波器有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个独立参数（包括偏置），所以总的参数数量就是滤波器数量乘以每个滤波器的参数数量。</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90204" pitchFamily="34" charset="0"/>
              <a:buChar char="•"/>
            </a:pPr>
            <a:r>
              <a:rPr lang="zh-CN" altLang="en-US" b="0" i="0" dirty="0">
                <a:solidFill>
                  <a:srgbClr val="374151"/>
                </a:solidFill>
                <a:effectLst/>
                <a:latin typeface="Söhne"/>
              </a:rPr>
              <a:t>每个滤波器的权重：</a:t>
            </a:r>
            <a:r>
              <a:rPr lang="en-US" altLang="zh-CN" b="0" i="0" dirty="0">
                <a:solidFill>
                  <a:srgbClr val="374151"/>
                </a:solidFill>
                <a:effectLst/>
                <a:latin typeface="Söhne"/>
              </a:rPr>
              <a:t>1 + </a:t>
            </a:r>
            <a:r>
              <a:rPr lang="en-AU" b="0" i="0" dirty="0">
                <a:solidFill>
                  <a:srgbClr val="374151"/>
                </a:solidFill>
                <a:effectLst/>
                <a:latin typeface="Söhne"/>
              </a:rPr>
              <a:t>M × N × L = 1 + 8 × 8 × 4 = 257。</a:t>
            </a:r>
            <a:r>
              <a:rPr lang="zh-CN" altLang="en-US" b="0" i="0" dirty="0">
                <a:solidFill>
                  <a:srgbClr val="374151"/>
                </a:solidFill>
                <a:effectLst/>
                <a:latin typeface="Söhne"/>
              </a:rPr>
              <a:t>这个公式计算的是每个滤波器的权重数量。</a:t>
            </a:r>
            <a:r>
              <a:rPr lang="en-AU" b="0" i="0" dirty="0">
                <a:solidFill>
                  <a:srgbClr val="374151"/>
                </a:solidFill>
                <a:effectLst/>
                <a:latin typeface="Söhne"/>
              </a:rPr>
              <a:t>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x8），L</a:t>
            </a:r>
            <a:r>
              <a:rPr lang="zh-CN" altLang="en-US" b="0" i="0" dirty="0">
                <a:solidFill>
                  <a:srgbClr val="374151"/>
                </a:solidFill>
                <a:effectLst/>
                <a:latin typeface="Söhne"/>
              </a:rPr>
              <a:t>是输入的深度（这里为</a:t>
            </a:r>
            <a:r>
              <a:rPr lang="en-US" altLang="zh-CN" b="0" i="0" dirty="0">
                <a:solidFill>
                  <a:srgbClr val="374151"/>
                </a:solidFill>
                <a:effectLst/>
                <a:latin typeface="Söhne"/>
              </a:rPr>
              <a:t>4</a:t>
            </a:r>
            <a:r>
              <a:rPr lang="zh-CN" altLang="en-US" b="0" i="0" dirty="0">
                <a:solidFill>
                  <a:srgbClr val="374151"/>
                </a:solidFill>
                <a:effectLst/>
                <a:latin typeface="Söhne"/>
              </a:rPr>
              <a:t>，因为输入是</a:t>
            </a:r>
            <a:r>
              <a:rPr lang="en-US" altLang="zh-CN" b="0" i="0" dirty="0">
                <a:solidFill>
                  <a:srgbClr val="374151"/>
                </a:solidFill>
                <a:effectLst/>
                <a:latin typeface="Söhne"/>
              </a:rPr>
              <a:t>4</a:t>
            </a:r>
            <a:r>
              <a:rPr lang="zh-CN" altLang="en-US" b="0" i="0" dirty="0">
                <a:solidFill>
                  <a:srgbClr val="374151"/>
                </a:solidFill>
                <a:effectLst/>
                <a:latin typeface="Söhne"/>
              </a:rPr>
              <a:t>帧图像堆叠的结果）。加上一个偏置项，所以每个滤波器有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个权重。</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这一层的宽度和高度：</a:t>
            </a:r>
            <a:r>
              <a:rPr lang="en-US" altLang="zh-CN" b="0" i="0" dirty="0">
                <a:solidFill>
                  <a:srgbClr val="374151"/>
                </a:solidFill>
                <a:effectLst/>
                <a:latin typeface="Söhne"/>
              </a:rPr>
              <a:t>1 + (</a:t>
            </a:r>
            <a:r>
              <a:rPr lang="en-AU" b="0" i="0" dirty="0">
                <a:solidFill>
                  <a:srgbClr val="374151"/>
                </a:solidFill>
                <a:effectLst/>
                <a:latin typeface="Söhne"/>
              </a:rPr>
              <a:t>J – M) / s = 1 + (84 – 8) / 4 = 20。</a:t>
            </a:r>
            <a:r>
              <a:rPr lang="zh-CN" altLang="en-US" b="0" i="0" dirty="0">
                <a:solidFill>
                  <a:srgbClr val="374151"/>
                </a:solidFill>
                <a:effectLst/>
                <a:latin typeface="Söhne"/>
              </a:rPr>
              <a:t>这个公式计算的是卷积后输出的宽度和高度。</a:t>
            </a:r>
            <a:r>
              <a:rPr lang="en-AU" b="0" i="0" dirty="0">
                <a:solidFill>
                  <a:srgbClr val="374151"/>
                </a:solidFill>
                <a:effectLst/>
                <a:latin typeface="Söhne"/>
              </a:rPr>
              <a:t>J</a:t>
            </a:r>
            <a:r>
              <a:rPr lang="zh-CN" altLang="en-US" b="0" i="0" dirty="0">
                <a:solidFill>
                  <a:srgbClr val="374151"/>
                </a:solidFill>
                <a:effectLst/>
                <a:latin typeface="Söhne"/>
              </a:rPr>
              <a:t>和</a:t>
            </a:r>
            <a:r>
              <a:rPr lang="en-AU" b="0" i="0" dirty="0">
                <a:solidFill>
                  <a:srgbClr val="374151"/>
                </a:solidFill>
                <a:effectLst/>
                <a:latin typeface="Söhne"/>
              </a:rPr>
              <a:t>K</a:t>
            </a:r>
            <a:r>
              <a:rPr lang="zh-CN" altLang="en-US" b="0" i="0" dirty="0">
                <a:solidFill>
                  <a:srgbClr val="374151"/>
                </a:solidFill>
                <a:effectLst/>
                <a:latin typeface="Söhne"/>
              </a:rPr>
              <a:t>是输入的宽度和高度（</a:t>
            </a:r>
            <a:r>
              <a:rPr lang="en-US" altLang="zh-CN" b="0" i="0" dirty="0">
                <a:solidFill>
                  <a:srgbClr val="374151"/>
                </a:solidFill>
                <a:effectLst/>
                <a:latin typeface="Söhne"/>
              </a:rPr>
              <a:t>84</a:t>
            </a:r>
            <a:r>
              <a:rPr lang="en-AU" b="0" i="0" dirty="0">
                <a:solidFill>
                  <a:srgbClr val="374151"/>
                </a:solidFill>
                <a:effectLst/>
                <a:latin typeface="Söhne"/>
              </a:rPr>
              <a:t>x84），M</a:t>
            </a:r>
            <a:r>
              <a:rPr lang="zh-CN" altLang="en-US" b="0" i="0" dirty="0">
                <a:solidFill>
                  <a:srgbClr val="374151"/>
                </a:solidFill>
                <a:effectLst/>
                <a:latin typeface="Söhne"/>
              </a:rPr>
              <a:t>和</a:t>
            </a:r>
            <a:r>
              <a:rPr lang="en-AU" b="0" i="0" dirty="0">
                <a:solidFill>
                  <a:srgbClr val="374151"/>
                </a:solidFill>
                <a:effectLst/>
                <a:latin typeface="Söhne"/>
              </a:rPr>
              <a:t>N</a:t>
            </a:r>
            <a:r>
              <a:rPr lang="zh-CN" altLang="en-US" b="0" i="0" dirty="0">
                <a:solidFill>
                  <a:srgbClr val="374151"/>
                </a:solidFill>
                <a:effectLst/>
                <a:latin typeface="Söhne"/>
              </a:rPr>
              <a:t>是滤波器的宽度和高度（</a:t>
            </a:r>
            <a:r>
              <a:rPr lang="en-US" altLang="zh-CN" b="0" i="0" dirty="0">
                <a:solidFill>
                  <a:srgbClr val="374151"/>
                </a:solidFill>
                <a:effectLst/>
                <a:latin typeface="Söhne"/>
              </a:rPr>
              <a:t>8</a:t>
            </a:r>
            <a:r>
              <a:rPr lang="en-AU" b="0" i="0" dirty="0">
                <a:solidFill>
                  <a:srgbClr val="374151"/>
                </a:solidFill>
                <a:effectLst/>
                <a:latin typeface="Söhne"/>
              </a:rPr>
              <a:t>x8），s</a:t>
            </a:r>
            <a:r>
              <a:rPr lang="zh-CN" altLang="en-US" b="0" i="0" dirty="0">
                <a:solidFill>
                  <a:srgbClr val="374151"/>
                </a:solidFill>
                <a:effectLst/>
                <a:latin typeface="Söhne"/>
              </a:rPr>
              <a:t>是步长（</a:t>
            </a:r>
            <a:r>
              <a:rPr lang="en-US" altLang="zh-CN" b="0" i="0" dirty="0">
                <a:solidFill>
                  <a:srgbClr val="374151"/>
                </a:solidFill>
                <a:effectLst/>
                <a:latin typeface="Söhne"/>
              </a:rPr>
              <a:t>4</a:t>
            </a:r>
            <a:r>
              <a:rPr lang="zh-CN" altLang="en-US" b="0" i="0" dirty="0">
                <a:solidFill>
                  <a:srgbClr val="374151"/>
                </a:solidFill>
                <a:effectLst/>
                <a:latin typeface="Söhne"/>
              </a:rPr>
              <a:t>）。没有填充（</a:t>
            </a:r>
            <a:r>
              <a:rPr lang="en-AU" b="0" i="0" dirty="0">
                <a:solidFill>
                  <a:srgbClr val="374151"/>
                </a:solidFill>
                <a:effectLst/>
                <a:latin typeface="Söhne"/>
              </a:rPr>
              <a:t>P=0），</a:t>
            </a:r>
            <a:r>
              <a:rPr lang="zh-CN" altLang="en-US" b="0" i="0" dirty="0">
                <a:solidFill>
                  <a:srgbClr val="374151"/>
                </a:solidFill>
                <a:effectLst/>
                <a:latin typeface="Söhne"/>
              </a:rPr>
              <a:t>所以输出的宽度和高度都是</a:t>
            </a:r>
            <a:r>
              <a:rPr lang="en-US" altLang="zh-CN" b="0" i="0" dirty="0">
                <a:solidFill>
                  <a:srgbClr val="374151"/>
                </a:solidFill>
                <a:effectLst/>
                <a:latin typeface="Söhne"/>
              </a:rPr>
              <a:t>20</a:t>
            </a:r>
            <a:r>
              <a:rPr lang="zh-CN" altLang="en-US" b="0" i="0" dirty="0">
                <a:solidFill>
                  <a:srgbClr val="374151"/>
                </a:solidFill>
                <a:effectLst/>
                <a:latin typeface="Söhne"/>
              </a:rPr>
              <a:t>。</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这一层的神经元数量：</a:t>
            </a:r>
            <a:r>
              <a:rPr lang="en-US" altLang="zh-CN" b="0" i="0" dirty="0">
                <a:solidFill>
                  <a:srgbClr val="374151"/>
                </a:solidFill>
                <a:effectLst/>
                <a:latin typeface="Söhne"/>
              </a:rPr>
              <a:t>20 × 20 × 16 = 6400</a:t>
            </a:r>
            <a:r>
              <a:rPr lang="zh-CN" altLang="en-US" b="0" i="0" dirty="0">
                <a:solidFill>
                  <a:srgbClr val="374151"/>
                </a:solidFill>
                <a:effectLst/>
                <a:latin typeface="Söhne"/>
              </a:rPr>
              <a:t>。每个特征图（由一个滤波器产生）上的每个元素都可以看作是一个神经元，所以神经元的数量就是特征图的宽度 </a:t>
            </a:r>
            <a:r>
              <a:rPr lang="en-AU" b="0" i="0" dirty="0">
                <a:solidFill>
                  <a:srgbClr val="374151"/>
                </a:solidFill>
                <a:effectLst/>
                <a:latin typeface="Söhne"/>
              </a:rPr>
              <a:t>x </a:t>
            </a:r>
            <a:r>
              <a:rPr lang="zh-CN" altLang="en-US" b="0" i="0" dirty="0">
                <a:solidFill>
                  <a:srgbClr val="374151"/>
                </a:solidFill>
                <a:effectLst/>
                <a:latin typeface="Söhne"/>
              </a:rPr>
              <a:t>高度 </a:t>
            </a:r>
            <a:r>
              <a:rPr lang="en-AU" b="0" i="0" dirty="0">
                <a:solidFill>
                  <a:srgbClr val="374151"/>
                </a:solidFill>
                <a:effectLst/>
                <a:latin typeface="Söhne"/>
              </a:rPr>
              <a:t>x </a:t>
            </a:r>
            <a:r>
              <a:rPr lang="zh-CN" altLang="en-US" b="0" i="0" dirty="0">
                <a:solidFill>
                  <a:srgbClr val="374151"/>
                </a:solidFill>
                <a:effectLst/>
                <a:latin typeface="Söhne"/>
              </a:rPr>
              <a:t>深度（滤波器数量）。</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这一层的连接数量：</a:t>
            </a:r>
            <a:r>
              <a:rPr lang="en-US" altLang="zh-CN" b="0" i="0" dirty="0">
                <a:solidFill>
                  <a:srgbClr val="374151"/>
                </a:solidFill>
                <a:effectLst/>
                <a:latin typeface="Söhne"/>
              </a:rPr>
              <a:t>20 × 20 × 16 × 257 = 1644800</a:t>
            </a:r>
            <a:r>
              <a:rPr lang="zh-CN" altLang="en-US" b="0" i="0" dirty="0">
                <a:solidFill>
                  <a:srgbClr val="374151"/>
                </a:solidFill>
                <a:effectLst/>
                <a:latin typeface="Söhne"/>
              </a:rPr>
              <a:t>。每个神经元都与前一层的</a:t>
            </a:r>
            <a:r>
              <a:rPr lang="en-US" altLang="zh-CN" b="0" i="0" dirty="0">
                <a:solidFill>
                  <a:srgbClr val="374151"/>
                </a:solidFill>
                <a:effectLst/>
                <a:latin typeface="Söhne"/>
              </a:rPr>
              <a:t>257</a:t>
            </a:r>
            <a:r>
              <a:rPr lang="zh-CN" altLang="en-US" b="0" i="0" dirty="0">
                <a:solidFill>
                  <a:srgbClr val="374151"/>
                </a:solidFill>
                <a:effectLst/>
                <a:latin typeface="Söhne"/>
              </a:rPr>
              <a:t>个单位（包括一个偏置）有连接，所以连接的总数就是神经元数量乘以每个神经元的连接数。</a:t>
            </a:r>
            <a:endParaRPr lang="zh-CN" altLang="en-US" b="0" i="0" dirty="0">
              <a:solidFill>
                <a:srgbClr val="374151"/>
              </a:solidFill>
              <a:effectLst/>
              <a:latin typeface="Söhne"/>
            </a:endParaRPr>
          </a:p>
          <a:p>
            <a:pPr algn="l">
              <a:buFont typeface="Arial" panose="020B0604020202090204" pitchFamily="34" charset="0"/>
              <a:buChar char="•"/>
            </a:pPr>
            <a:r>
              <a:rPr lang="zh-CN" altLang="en-US" b="0" i="0" dirty="0">
                <a:solidFill>
                  <a:srgbClr val="374151"/>
                </a:solidFill>
                <a:effectLst/>
                <a:latin typeface="Söhne"/>
              </a:rPr>
              <a:t>这一层的独立参数数量：</a:t>
            </a:r>
            <a:r>
              <a:rPr lang="en-US" altLang="zh-CN" b="0" i="0" dirty="0">
                <a:solidFill>
                  <a:srgbClr val="374151"/>
                </a:solidFill>
                <a:effectLst/>
                <a:latin typeface="Söhne"/>
              </a:rPr>
              <a:t>16 × 257 = 4112</a:t>
            </a:r>
            <a:r>
              <a:rPr lang="zh-CN" altLang="en-US" b="0" i="0" dirty="0">
                <a:solidFill>
                  <a:srgbClr val="374151"/>
                </a:solidFill>
                <a:effectLst/>
                <a:latin typeface="Söhne"/>
              </a:rPr>
              <a:t>。每个滤波器有</a:t>
            </a:r>
            <a:r>
              <a:rPr lang="en-US" altLang="zh-CN" b="0" i="0" dirty="0">
                <a:solidFill>
                  <a:srgbClr val="374151"/>
                </a:solidFill>
                <a:effectLst/>
                <a:latin typeface="Söhne"/>
              </a:rPr>
              <a:t>257</a:t>
            </a:r>
            <a:r>
              <a:rPr lang="zh-CN" altLang="en-US" b="0" i="0" dirty="0">
                <a:solidFill>
                  <a:srgbClr val="374151"/>
                </a:solidFill>
                <a:effectLst/>
                <a:latin typeface="Söhne"/>
              </a:rPr>
              <a:t>个独立参数（包括偏置），所以总的参数数量就是滤波器数量乘以每个滤波器的参数数量。</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374151"/>
                </a:solidFill>
                <a:effectLst/>
                <a:latin typeface="Söhne"/>
              </a:rPr>
              <a:t>"</a:t>
            </a:r>
            <a:r>
              <a:rPr lang="zh-CN" altLang="en-US" b="0" i="0" dirty="0">
                <a:solidFill>
                  <a:srgbClr val="374151"/>
                </a:solidFill>
                <a:effectLst/>
                <a:latin typeface="Söhne"/>
              </a:rPr>
              <a:t>消失和爆炸梯度</a:t>
            </a:r>
            <a:r>
              <a:rPr lang="en-US" altLang="zh-CN" b="0" i="0" dirty="0">
                <a:solidFill>
                  <a:srgbClr val="374151"/>
                </a:solidFill>
                <a:effectLst/>
                <a:latin typeface="Söhne"/>
              </a:rPr>
              <a:t>"</a:t>
            </a:r>
            <a:r>
              <a:rPr lang="zh-CN" altLang="en-US" b="0" i="0" dirty="0">
                <a:solidFill>
                  <a:srgbClr val="374151"/>
                </a:solidFill>
                <a:effectLst/>
                <a:latin typeface="Söhne"/>
              </a:rPr>
              <a:t>问题是指在深度神经网络的训练过程中，梯度可能变得非常大或非常小，以至于使训练变得非常困难。</a:t>
            </a:r>
            <a:endParaRPr lang="en-US" altLang="zh-CN" b="0" i="0" dirty="0">
              <a:solidFill>
                <a:srgbClr val="374151"/>
              </a:solidFill>
              <a:effectLst/>
              <a:latin typeface="Söhne"/>
            </a:endParaRPr>
          </a:p>
          <a:p>
            <a:r>
              <a:rPr lang="zh-CN" altLang="en-US" b="0" i="0" dirty="0">
                <a:solidFill>
                  <a:srgbClr val="374151"/>
                </a:solidFill>
                <a:effectLst/>
                <a:latin typeface="Söhne"/>
              </a:rPr>
              <a:t>具体来说，如果梯度太小（接近</a:t>
            </a:r>
            <a:r>
              <a:rPr lang="en-US" altLang="zh-CN" b="0" i="0" dirty="0">
                <a:solidFill>
                  <a:srgbClr val="374151"/>
                </a:solidFill>
                <a:effectLst/>
                <a:latin typeface="Söhne"/>
              </a:rPr>
              <a:t>0</a:t>
            </a:r>
            <a:r>
              <a:rPr lang="zh-CN" altLang="en-US" b="0" i="0" dirty="0">
                <a:solidFill>
                  <a:srgbClr val="374151"/>
                </a:solidFill>
                <a:effectLst/>
                <a:latin typeface="Söhne"/>
              </a:rPr>
              <a:t>），在反向传播过程中，错误会在每层被乘以一个接近</a:t>
            </a:r>
            <a:r>
              <a:rPr lang="en-US" altLang="zh-CN" b="0" i="0" dirty="0">
                <a:solidFill>
                  <a:srgbClr val="374151"/>
                </a:solidFill>
                <a:effectLst/>
                <a:latin typeface="Söhne"/>
              </a:rPr>
              <a:t>0</a:t>
            </a:r>
            <a:r>
              <a:rPr lang="zh-CN" altLang="en-US" b="0" i="0" dirty="0">
                <a:solidFill>
                  <a:srgbClr val="374151"/>
                </a:solidFill>
                <a:effectLst/>
                <a:latin typeface="Söhne"/>
              </a:rPr>
              <a:t>的数，因此在多层网络中，这个错误几乎会</a:t>
            </a:r>
            <a:r>
              <a:rPr lang="en-US" altLang="zh-CN" b="0" i="0" dirty="0">
                <a:solidFill>
                  <a:srgbClr val="374151"/>
                </a:solidFill>
                <a:effectLst/>
                <a:latin typeface="Söhne"/>
              </a:rPr>
              <a:t>"</a:t>
            </a:r>
            <a:r>
              <a:rPr lang="zh-CN" altLang="en-US" b="0" i="0" dirty="0">
                <a:solidFill>
                  <a:srgbClr val="374151"/>
                </a:solidFill>
                <a:effectLst/>
                <a:latin typeface="Söhne"/>
              </a:rPr>
              <a:t>消失</a:t>
            </a:r>
            <a:r>
              <a:rPr lang="en-US" altLang="zh-CN" b="0" i="0" dirty="0">
                <a:solidFill>
                  <a:srgbClr val="374151"/>
                </a:solidFill>
                <a:effectLst/>
                <a:latin typeface="Söhne"/>
              </a:rPr>
              <a:t>"</a:t>
            </a:r>
            <a:r>
              <a:rPr lang="zh-CN" altLang="en-US" b="0" i="0" dirty="0">
                <a:solidFill>
                  <a:srgbClr val="374151"/>
                </a:solidFill>
                <a:effectLst/>
                <a:latin typeface="Söhne"/>
              </a:rPr>
              <a:t>，从而使权重更新变得极其微小，这就是所谓的</a:t>
            </a:r>
            <a:r>
              <a:rPr lang="en-US" altLang="zh-CN" b="0" i="0" dirty="0">
                <a:solidFill>
                  <a:srgbClr val="374151"/>
                </a:solidFill>
                <a:effectLst/>
                <a:latin typeface="Söhne"/>
              </a:rPr>
              <a:t>"</a:t>
            </a:r>
            <a:r>
              <a:rPr lang="zh-CN" altLang="en-US" b="0" i="0" dirty="0">
                <a:solidFill>
                  <a:srgbClr val="374151"/>
                </a:solidFill>
                <a:effectLst/>
                <a:latin typeface="Söhne"/>
              </a:rPr>
              <a:t>梯度消失</a:t>
            </a:r>
            <a:r>
              <a:rPr lang="en-US" altLang="zh-CN" b="0" i="0" dirty="0">
                <a:solidFill>
                  <a:srgbClr val="374151"/>
                </a:solidFill>
                <a:effectLst/>
                <a:latin typeface="Söhne"/>
              </a:rPr>
              <a:t>"</a:t>
            </a:r>
            <a:r>
              <a:rPr lang="zh-CN" altLang="en-US" b="0" i="0" dirty="0">
                <a:solidFill>
                  <a:srgbClr val="374151"/>
                </a:solidFill>
                <a:effectLst/>
                <a:latin typeface="Söhne"/>
              </a:rPr>
              <a:t>问题。</a:t>
            </a:r>
            <a:endParaRPr lang="en-US" altLang="zh-CN" b="0" i="0" dirty="0">
              <a:solidFill>
                <a:srgbClr val="374151"/>
              </a:solidFill>
              <a:effectLst/>
              <a:latin typeface="Söhne"/>
            </a:endParaRPr>
          </a:p>
          <a:p>
            <a:r>
              <a:rPr lang="zh-CN" altLang="en-US" b="0" i="0" dirty="0">
                <a:solidFill>
                  <a:srgbClr val="374151"/>
                </a:solidFill>
                <a:effectLst/>
                <a:latin typeface="Söhne"/>
              </a:rPr>
              <a:t>相反，如果梯度太大，错误会在反向传播过程中变得越来越大，导致权重更新过大，这就是所谓的</a:t>
            </a:r>
            <a:r>
              <a:rPr lang="en-US" altLang="zh-CN" b="0" i="0" dirty="0">
                <a:solidFill>
                  <a:srgbClr val="374151"/>
                </a:solidFill>
                <a:effectLst/>
                <a:latin typeface="Söhne"/>
              </a:rPr>
              <a:t>"</a:t>
            </a:r>
            <a:r>
              <a:rPr lang="zh-CN" altLang="en-US" b="0" i="0" dirty="0">
                <a:solidFill>
                  <a:srgbClr val="374151"/>
                </a:solidFill>
                <a:effectLst/>
                <a:latin typeface="Söhne"/>
              </a:rPr>
              <a:t>梯度爆炸</a:t>
            </a:r>
            <a:r>
              <a:rPr lang="en-US" altLang="zh-CN" b="0" i="0" dirty="0">
                <a:solidFill>
                  <a:srgbClr val="374151"/>
                </a:solidFill>
                <a:effectLst/>
                <a:latin typeface="Söhne"/>
              </a:rPr>
              <a:t>"</a:t>
            </a:r>
            <a:r>
              <a:rPr lang="zh-CN" altLang="en-US" b="0" i="0" dirty="0">
                <a:solidFill>
                  <a:srgbClr val="374151"/>
                </a:solidFill>
                <a:effectLst/>
                <a:latin typeface="Söhne"/>
              </a:rPr>
              <a:t>问题。</a:t>
            </a:r>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74151"/>
                </a:solidFill>
                <a:effectLst/>
                <a:latin typeface="Söhne"/>
              </a:rPr>
              <a:t>Xavier </a:t>
            </a:r>
            <a:r>
              <a:rPr lang="zh-CN" altLang="en-US" b="0" i="0" dirty="0">
                <a:solidFill>
                  <a:srgbClr val="374151"/>
                </a:solidFill>
                <a:effectLst/>
                <a:latin typeface="Söhne"/>
              </a:rPr>
              <a:t>初始化的主要思想是使输出的方差等于输入的方差，并确保在反向传播过程中，通过一层前后，梯度具有相同的方差。</a:t>
            </a:r>
            <a:endParaRPr lang="zh-CN" altLang="en-US" b="0" i="0" dirty="0">
              <a:solidFill>
                <a:srgbClr val="374151"/>
              </a:solidFill>
              <a:effectLst/>
              <a:latin typeface="Söhne"/>
            </a:endParaRPr>
          </a:p>
          <a:p>
            <a:pPr algn="l"/>
            <a:r>
              <a:rPr lang="zh-CN" altLang="en-US" b="0" i="0" dirty="0">
                <a:solidFill>
                  <a:srgbClr val="374151"/>
                </a:solidFill>
                <a:effectLst/>
                <a:latin typeface="Söhne"/>
              </a:rPr>
              <a:t>为了实现这一点，他们提出，一个层的权重应该从一个零均值和特定方差的随机分布中初始化，具体为：</a:t>
            </a:r>
            <a:endParaRPr lang="zh-CN" altLang="en-US" b="0" i="0" dirty="0">
              <a:solidFill>
                <a:srgbClr val="374151"/>
              </a:solidFill>
              <a:effectLst/>
              <a:latin typeface="Söhne"/>
            </a:endParaRPr>
          </a:p>
          <a:p>
            <a:pPr algn="l"/>
            <a:r>
              <a:rPr lang="en-AU" b="0" i="0" dirty="0">
                <a:solidFill>
                  <a:srgbClr val="374151"/>
                </a:solidFill>
                <a:effectLst/>
                <a:latin typeface="Söhne"/>
              </a:rPr>
              <a:t>Var(W) = 1/n</a:t>
            </a:r>
            <a:endParaRPr lang="en-AU" b="0" i="0" dirty="0">
              <a:solidFill>
                <a:srgbClr val="374151"/>
              </a:solidFill>
              <a:effectLst/>
              <a:latin typeface="Söhne"/>
            </a:endParaRPr>
          </a:p>
          <a:p>
            <a:pPr algn="l"/>
            <a:r>
              <a:rPr lang="zh-CN" altLang="en-US" b="0" i="0" dirty="0">
                <a:solidFill>
                  <a:srgbClr val="374151"/>
                </a:solidFill>
                <a:effectLst/>
                <a:latin typeface="Söhne"/>
              </a:rPr>
              <a:t>其中 </a:t>
            </a:r>
            <a:r>
              <a:rPr lang="en-AU" b="0" i="0" dirty="0">
                <a:solidFill>
                  <a:srgbClr val="374151"/>
                </a:solidFill>
                <a:effectLst/>
                <a:latin typeface="Söhne"/>
              </a:rPr>
              <a:t>n </a:t>
            </a:r>
            <a:r>
              <a:rPr lang="zh-CN" altLang="en-US" b="0" i="0" dirty="0">
                <a:solidFill>
                  <a:srgbClr val="374151"/>
                </a:solidFill>
                <a:effectLst/>
                <a:latin typeface="Söhne"/>
              </a:rPr>
              <a:t>是一个神经元的输入数量。</a:t>
            </a:r>
            <a:endParaRPr lang="zh-CN" altLang="en-US" b="0" i="0" dirty="0">
              <a:solidFill>
                <a:srgbClr val="374151"/>
              </a:solidFill>
              <a:effectLst/>
              <a:latin typeface="Söhne"/>
            </a:endParaRPr>
          </a:p>
          <a:p>
            <a:pPr algn="l"/>
            <a:r>
              <a:rPr lang="zh-CN" altLang="en-US" b="0" i="0" dirty="0">
                <a:solidFill>
                  <a:srgbClr val="374151"/>
                </a:solidFill>
                <a:effectLst/>
                <a:latin typeface="Söhne"/>
              </a:rPr>
              <a:t>这确保了权重不会太小（可能导致梯度消失）也不会太大（可能导致梯度爆炸），使得更容易训练深度神经网络。</a:t>
            </a:r>
            <a:endParaRPr lang="zh-CN" alt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/@romybuch22/in-between-resnets-and-densenets-b12e4ad0025a</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4C2731-5CB2-9F4C-A9BC-BD7087B27E8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binarystudy.com/2023/03/weight-initialization-in-pytorch.html" TargetMode="External"/><Relationship Id="rId2" Type="http://schemas.openxmlformats.org/officeDocument/2006/relationships/hyperlink" Target="https://deeplizard.com/learn/video/8krd5qKVw-Q" TargetMode="External"/><Relationship Id="rId1" Type="http://schemas.openxmlformats.org/officeDocument/2006/relationships/hyperlink" Target="https://medium.com/geekculture/how-to-deal-with-vanishing-and-exploding-gradients-in-neural-networks-24eb00c80e84"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hyperlink" Target="https://medium.com/@romybuch22/in-between-resnets-and-densenets-b12e4ad0025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mailto:JINGYING.GAO@UNSW.EUD.A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3548" y="2474654"/>
            <a:ext cx="7878438" cy="1508105"/>
          </a:xfrm>
          <a:prstGeom prst="rect">
            <a:avLst/>
          </a:prstGeom>
          <a:noFill/>
        </p:spPr>
        <p:txBody>
          <a:bodyPr wrap="square" rtlCol="0">
            <a:spAutoFit/>
          </a:bodyPr>
          <a:lstStyle/>
          <a:p>
            <a:pPr algn="ctr"/>
            <a:r>
              <a:rPr lang="en-US" sz="6000" dirty="0">
                <a:latin typeface="Times New Roman" panose="02020603050405020304" pitchFamily="18" charset="0"/>
                <a:cs typeface="Times New Roman" panose="02020603050405020304" pitchFamily="18" charset="0"/>
              </a:rPr>
              <a:t>Week 5 - Tutorial</a:t>
            </a:r>
            <a:endParaRPr lang="en-US" sz="60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496" y="485149"/>
            <a:ext cx="10999533" cy="584775"/>
          </a:xfrm>
          <a:prstGeom prst="rect">
            <a:avLst/>
          </a:prstGeom>
          <a:noFill/>
        </p:spPr>
        <p:txBody>
          <a:bodyPr wrap="square">
            <a:spAutoFit/>
          </a:bodyPr>
          <a:lstStyle/>
          <a:p>
            <a:pPr algn="l"/>
            <a:r>
              <a:rPr lang="en-AU" sz="3200" dirty="0">
                <a:solidFill>
                  <a:srgbClr val="4A4A4A"/>
                </a:solidFill>
                <a:latin typeface="Times New Roman" panose="02020603050405020304" pitchFamily="18" charset="0"/>
                <a:cs typeface="Times New Roman" panose="02020603050405020304" pitchFamily="18" charset="0"/>
              </a:rPr>
              <a:t>Convolutional Neural Network – Second Convolutional Layer:</a:t>
            </a:r>
            <a:endParaRPr lang="en-AU" sz="3200" dirty="0">
              <a:solidFill>
                <a:srgbClr val="4A4A4A"/>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2465614" y="1069924"/>
            <a:ext cx="7260771" cy="617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Q</a:t>
            </a:r>
            <a:r>
              <a:rPr lang="en-US" sz="3200" dirty="0">
                <a:solidFill>
                  <a:srgbClr val="4A4A4A"/>
                </a:solidFill>
                <a:latin typeface="Times New Roman" panose="02020603050405020304" pitchFamily="18" charset="0"/>
                <a:cs typeface="Times New Roman" panose="02020603050405020304" pitchFamily="18" charset="0"/>
              </a:rPr>
              <a:t>2</a:t>
            </a:r>
            <a:r>
              <a:rPr lang="en-AU" sz="3200" dirty="0">
                <a:solidFill>
                  <a:srgbClr val="4A4A4A"/>
                </a:solidFill>
                <a:latin typeface="Times New Roman" panose="02020603050405020304" pitchFamily="18" charset="0"/>
                <a:cs typeface="Times New Roman" panose="02020603050405020304" pitchFamily="18" charset="0"/>
              </a:rPr>
              <a:t>. Weight Initialization</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1500244"/>
            <a:ext cx="10595094" cy="1200329"/>
          </a:xfrm>
          <a:prstGeom prst="rect">
            <a:avLst/>
          </a:prstGeom>
          <a:noFill/>
        </p:spPr>
        <p:txBody>
          <a:bodyPr wrap="square">
            <a:spAutoFit/>
          </a:bodyPr>
          <a:lstStyle/>
          <a:p>
            <a:r>
              <a:rPr lang="en-AU" sz="2400" dirty="0">
                <a:solidFill>
                  <a:srgbClr val="4A4A4A"/>
                </a:solidFill>
                <a:latin typeface="Times New Roman" panose="02020603050405020304" pitchFamily="18" charset="0"/>
                <a:cs typeface="Times New Roman" panose="02020603050405020304" pitchFamily="18" charset="0"/>
              </a:rPr>
              <a:t>Briefly describe the problem of vanishing or exploding gradients, and how Weight Initialization can be used to prevent it.</a:t>
            </a:r>
            <a:endParaRPr lang="en-AU" sz="2400" dirty="0">
              <a:solidFill>
                <a:srgbClr val="4A4A4A"/>
              </a:solidFill>
              <a:latin typeface="Times New Roman" panose="02020603050405020304" pitchFamily="18" charset="0"/>
              <a:cs typeface="Times New Roman" panose="02020603050405020304" pitchFamily="18" charset="0"/>
            </a:endParaRPr>
          </a:p>
          <a:p>
            <a:endParaRPr lang="en-AU" sz="24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A</a:t>
            </a:r>
            <a:r>
              <a:rPr lang="en-US" sz="3200" dirty="0">
                <a:solidFill>
                  <a:srgbClr val="4A4A4A"/>
                </a:solidFill>
                <a:latin typeface="Times New Roman" panose="02020603050405020304" pitchFamily="18" charset="0"/>
                <a:cs typeface="Times New Roman" panose="02020603050405020304" pitchFamily="18" charset="0"/>
              </a:rPr>
              <a:t>2</a:t>
            </a:r>
            <a:r>
              <a:rPr lang="en-AU" sz="3200" dirty="0">
                <a:solidFill>
                  <a:srgbClr val="4A4A4A"/>
                </a:solidFill>
                <a:latin typeface="Times New Roman" panose="02020603050405020304" pitchFamily="18" charset="0"/>
                <a:cs typeface="Times New Roman" panose="02020603050405020304" pitchFamily="18" charset="0"/>
              </a:rPr>
              <a:t>. Weight Initialization</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1430793"/>
            <a:ext cx="10595094" cy="2677656"/>
          </a:xfrm>
          <a:prstGeom prst="rect">
            <a:avLst/>
          </a:prstGeom>
          <a:noFill/>
        </p:spPr>
        <p:txBody>
          <a:bodyPr wrap="square">
            <a:spAutoFit/>
          </a:bodyPr>
          <a:lstStyle/>
          <a:p>
            <a:r>
              <a:rPr lang="en-AU" sz="2400" dirty="0">
                <a:solidFill>
                  <a:srgbClr val="4A4A4A"/>
                </a:solidFill>
                <a:latin typeface="Times New Roman" panose="02020603050405020304" pitchFamily="18" charset="0"/>
                <a:cs typeface="Times New Roman" panose="02020603050405020304" pitchFamily="18" charset="0"/>
              </a:rPr>
              <a:t>"Weight Initialization" refers to the process of setting initial values for the weights of neurons before training a neural network. This process is vital for the efficiency of the training and the final outcome of the network.</a:t>
            </a:r>
            <a:endParaRPr lang="en-AU" sz="2400" dirty="0">
              <a:solidFill>
                <a:srgbClr val="4A4A4A"/>
              </a:solidFill>
              <a:latin typeface="Times New Roman" panose="02020603050405020304" pitchFamily="18" charset="0"/>
              <a:cs typeface="Times New Roman" panose="02020603050405020304" pitchFamily="18" charset="0"/>
            </a:endParaRPr>
          </a:p>
          <a:p>
            <a:endParaRPr lang="en-AU" sz="2400" dirty="0">
              <a:solidFill>
                <a:srgbClr val="4A4A4A"/>
              </a:solidFill>
              <a:latin typeface="Times New Roman" panose="02020603050405020304" pitchFamily="18" charset="0"/>
              <a:cs typeface="Times New Roman" panose="02020603050405020304" pitchFamily="18" charset="0"/>
            </a:endParaRPr>
          </a:p>
          <a:p>
            <a:r>
              <a:rPr lang="en-AU" sz="2400" dirty="0">
                <a:solidFill>
                  <a:srgbClr val="4A4A4A"/>
                </a:solidFill>
                <a:latin typeface="Times New Roman" panose="02020603050405020304" pitchFamily="18" charset="0"/>
                <a:cs typeface="Times New Roman" panose="02020603050405020304" pitchFamily="18" charset="0"/>
              </a:rPr>
              <a:t>The problems of "Vanishing and Exploding Gradients" refer to the possibility that gradients might become extremely small or large during the training process of deep neural networks, which could make training very challenging. </a:t>
            </a:r>
            <a:endParaRPr lang="en-AU" sz="24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A</a:t>
            </a:r>
            <a:r>
              <a:rPr lang="en-US" sz="3200" dirty="0">
                <a:solidFill>
                  <a:srgbClr val="4A4A4A"/>
                </a:solidFill>
                <a:latin typeface="Times New Roman" panose="02020603050405020304" pitchFamily="18" charset="0"/>
                <a:cs typeface="Times New Roman" panose="02020603050405020304" pitchFamily="18" charset="0"/>
              </a:rPr>
              <a:t>2</a:t>
            </a:r>
            <a:r>
              <a:rPr lang="en-AU" sz="3200" dirty="0">
                <a:solidFill>
                  <a:srgbClr val="4A4A4A"/>
                </a:solidFill>
                <a:latin typeface="Times New Roman" panose="02020603050405020304" pitchFamily="18" charset="0"/>
                <a:cs typeface="Times New Roman" panose="02020603050405020304" pitchFamily="18" charset="0"/>
              </a:rPr>
              <a:t>. Vanishing and Exploding Gradients</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1396069"/>
            <a:ext cx="10595094" cy="3416320"/>
          </a:xfrm>
          <a:prstGeom prst="rect">
            <a:avLst/>
          </a:prstGeom>
          <a:noFill/>
        </p:spPr>
        <p:txBody>
          <a:bodyPr wrap="square">
            <a:spAutoFit/>
          </a:bodyPr>
          <a:lstStyle/>
          <a:p>
            <a:r>
              <a:rPr lang="en-AU" sz="2400" dirty="0">
                <a:solidFill>
                  <a:srgbClr val="4A4A4A"/>
                </a:solidFill>
                <a:latin typeface="Times New Roman" panose="02020603050405020304" pitchFamily="18" charset="0"/>
                <a:cs typeface="Times New Roman" panose="02020603050405020304" pitchFamily="18" charset="0"/>
              </a:rPr>
              <a:t>1. Vanishing Gradients: If gradients become too small (close to 0), during the backpropagation process, the error gets multiplied by a value close to 0 at each layer. Thus, in a deep network, this error practically 'vanishes,' leading to extremely minimal updates to the weights, known as the "Vanishing Gradient" problem. </a:t>
            </a:r>
            <a:br>
              <a:rPr lang="en-AU" sz="2400" dirty="0">
                <a:solidFill>
                  <a:srgbClr val="4A4A4A"/>
                </a:solidFill>
                <a:latin typeface="Times New Roman" panose="02020603050405020304" pitchFamily="18" charset="0"/>
                <a:cs typeface="Times New Roman" panose="02020603050405020304" pitchFamily="18" charset="0"/>
              </a:rPr>
            </a:br>
            <a:br>
              <a:rPr lang="en-AU" sz="2400" dirty="0">
                <a:solidFill>
                  <a:srgbClr val="4A4A4A"/>
                </a:solidFill>
                <a:latin typeface="Times New Roman" panose="02020603050405020304" pitchFamily="18" charset="0"/>
                <a:cs typeface="Times New Roman" panose="02020603050405020304" pitchFamily="18" charset="0"/>
              </a:rPr>
            </a:br>
            <a:br>
              <a:rPr lang="en-AU" sz="2400" dirty="0">
                <a:solidFill>
                  <a:srgbClr val="4A4A4A"/>
                </a:solidFill>
                <a:latin typeface="Times New Roman" panose="02020603050405020304" pitchFamily="18" charset="0"/>
                <a:cs typeface="Times New Roman" panose="02020603050405020304" pitchFamily="18" charset="0"/>
              </a:rPr>
            </a:br>
            <a:r>
              <a:rPr lang="en-AU" sz="2400" dirty="0">
                <a:solidFill>
                  <a:srgbClr val="4A4A4A"/>
                </a:solidFill>
                <a:latin typeface="Times New Roman" panose="02020603050405020304" pitchFamily="18" charset="0"/>
                <a:cs typeface="Times New Roman" panose="02020603050405020304" pitchFamily="18" charset="0"/>
              </a:rPr>
              <a:t>2. Exploding Gradients: If gradients become too large, the error becomes increasingly larger during backpropagation, leading to an excessive update of weights, known as the "Exploding Gradient" problem.</a:t>
            </a:r>
            <a:endParaRPr lang="en-AU" sz="24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A</a:t>
            </a:r>
            <a:r>
              <a:rPr lang="en-US" sz="3200" dirty="0">
                <a:solidFill>
                  <a:srgbClr val="4A4A4A"/>
                </a:solidFill>
                <a:latin typeface="Times New Roman" panose="02020603050405020304" pitchFamily="18" charset="0"/>
                <a:cs typeface="Times New Roman" panose="02020603050405020304" pitchFamily="18" charset="0"/>
              </a:rPr>
              <a:t>2</a:t>
            </a:r>
            <a:r>
              <a:rPr lang="en-AU" sz="3200" dirty="0">
                <a:solidFill>
                  <a:srgbClr val="4A4A4A"/>
                </a:solidFill>
                <a:latin typeface="Times New Roman" panose="02020603050405020304" pitchFamily="18" charset="0"/>
                <a:cs typeface="Times New Roman" panose="02020603050405020304" pitchFamily="18" charset="0"/>
              </a:rPr>
              <a:t>. Weight Initialization</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1500244"/>
            <a:ext cx="10595094" cy="2677656"/>
          </a:xfrm>
          <a:prstGeom prst="rect">
            <a:avLst/>
          </a:prstGeom>
          <a:noFill/>
        </p:spPr>
        <p:txBody>
          <a:bodyPr wrap="square">
            <a:spAutoFit/>
          </a:bodyPr>
          <a:lstStyle/>
          <a:p>
            <a:r>
              <a:rPr lang="en-AU" sz="2400" dirty="0">
                <a:solidFill>
                  <a:srgbClr val="4A4A4A"/>
                </a:solidFill>
                <a:latin typeface="Times New Roman" panose="02020603050405020304" pitchFamily="18" charset="0"/>
                <a:cs typeface="Times New Roman" panose="02020603050405020304" pitchFamily="18" charset="0"/>
              </a:rPr>
              <a:t>To prevent these problems, we can ensure that during the initial stage of training, neither the forward-propagated signals nor the backward-propagated signals will vanish or explode by properly initializing the weights. </a:t>
            </a:r>
            <a:endParaRPr lang="en-AU" sz="2400" dirty="0">
              <a:solidFill>
                <a:srgbClr val="4A4A4A"/>
              </a:solidFill>
              <a:latin typeface="Times New Roman" panose="02020603050405020304" pitchFamily="18" charset="0"/>
              <a:cs typeface="Times New Roman" panose="02020603050405020304" pitchFamily="18" charset="0"/>
            </a:endParaRPr>
          </a:p>
          <a:p>
            <a:endParaRPr lang="en-AU" sz="2400" dirty="0">
              <a:solidFill>
                <a:srgbClr val="4A4A4A"/>
              </a:solidFill>
              <a:latin typeface="Times New Roman" panose="02020603050405020304" pitchFamily="18" charset="0"/>
              <a:cs typeface="Times New Roman" panose="02020603050405020304" pitchFamily="18" charset="0"/>
            </a:endParaRPr>
          </a:p>
          <a:p>
            <a:r>
              <a:rPr lang="en-AU" sz="2400" dirty="0">
                <a:solidFill>
                  <a:srgbClr val="4A4A4A"/>
                </a:solidFill>
                <a:latin typeface="Times New Roman" panose="02020603050405020304" pitchFamily="18" charset="0"/>
                <a:cs typeface="Times New Roman" panose="02020603050405020304" pitchFamily="18" charset="0"/>
              </a:rPr>
              <a:t>Common methods for weight initialization include Xavier/</a:t>
            </a:r>
            <a:r>
              <a:rPr lang="en-AU" sz="2400" dirty="0" err="1">
                <a:solidFill>
                  <a:srgbClr val="4A4A4A"/>
                </a:solidFill>
                <a:latin typeface="Times New Roman" panose="02020603050405020304" pitchFamily="18" charset="0"/>
                <a:cs typeface="Times New Roman" panose="02020603050405020304" pitchFamily="18" charset="0"/>
              </a:rPr>
              <a:t>Glorot</a:t>
            </a:r>
            <a:r>
              <a:rPr lang="en-AU" sz="2400" dirty="0">
                <a:solidFill>
                  <a:srgbClr val="4A4A4A"/>
                </a:solidFill>
                <a:latin typeface="Times New Roman" panose="02020603050405020304" pitchFamily="18" charset="0"/>
                <a:cs typeface="Times New Roman" panose="02020603050405020304" pitchFamily="18" charset="0"/>
              </a:rPr>
              <a:t> initialization, which adjust the variance of the initial values of the weights based on the number of input and output neurons to maintain a reasonable size of the signals.</a:t>
            </a:r>
            <a:endParaRPr lang="en-AU" sz="24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9990" y="1550509"/>
            <a:ext cx="10232019" cy="4524315"/>
          </a:xfrm>
          <a:prstGeom prst="rect">
            <a:avLst/>
          </a:prstGeom>
          <a:noFill/>
        </p:spPr>
        <p:txBody>
          <a:bodyPr wrap="square">
            <a:spAutoFit/>
          </a:bodyPr>
          <a:lstStyle/>
          <a:p>
            <a:pPr algn="l"/>
            <a:r>
              <a:rPr lang="en-AU" sz="2400" dirty="0">
                <a:solidFill>
                  <a:srgbClr val="4A4A4A"/>
                </a:solidFill>
                <a:latin typeface="Times New Roman" panose="02020603050405020304" pitchFamily="18" charset="0"/>
                <a:cs typeface="Times New Roman" panose="02020603050405020304" pitchFamily="18" charset="0"/>
              </a:rPr>
              <a:t>The main idea of Xavier initialization is to have the variance of the outputs be equal to the variance of the inputs, and to ensure the gradients have the same variance before and after flowing through a layer in the backpropagation pass.</a:t>
            </a:r>
            <a:endParaRPr lang="en-AU" sz="2400" dirty="0">
              <a:solidFill>
                <a:srgbClr val="4A4A4A"/>
              </a:solidFill>
              <a:latin typeface="Times New Roman" panose="02020603050405020304" pitchFamily="18" charset="0"/>
              <a:cs typeface="Times New Roman" panose="02020603050405020304" pitchFamily="18" charset="0"/>
            </a:endParaRPr>
          </a:p>
          <a:p>
            <a:pPr algn="l"/>
            <a:endParaRPr lang="en-AU" sz="2400" dirty="0">
              <a:solidFill>
                <a:srgbClr val="4A4A4A"/>
              </a:solidFill>
              <a:latin typeface="Times New Roman" panose="02020603050405020304" pitchFamily="18" charset="0"/>
              <a:cs typeface="Times New Roman" panose="02020603050405020304" pitchFamily="18" charset="0"/>
            </a:endParaRPr>
          </a:p>
          <a:p>
            <a:r>
              <a:rPr lang="en-AU" sz="2400" dirty="0">
                <a:solidFill>
                  <a:srgbClr val="4A4A4A"/>
                </a:solidFill>
                <a:latin typeface="Times New Roman" panose="02020603050405020304" pitchFamily="18" charset="0"/>
                <a:cs typeface="Times New Roman" panose="02020603050405020304" pitchFamily="18" charset="0"/>
              </a:rPr>
              <a:t>Propose the weights of a layer should be initialized from a random distribution with zero mean and a specific variance, specifically:</a:t>
            </a:r>
            <a:endParaRPr lang="en-AU" sz="2400" dirty="0">
              <a:solidFill>
                <a:srgbClr val="4A4A4A"/>
              </a:solidFill>
              <a:latin typeface="Times New Roman" panose="02020603050405020304" pitchFamily="18" charset="0"/>
              <a:cs typeface="Times New Roman" panose="02020603050405020304" pitchFamily="18" charset="0"/>
            </a:endParaRPr>
          </a:p>
          <a:p>
            <a:r>
              <a:rPr lang="en-AU" sz="2400" dirty="0">
                <a:solidFill>
                  <a:srgbClr val="4A4A4A"/>
                </a:solidFill>
                <a:latin typeface="Times New Roman" panose="02020603050405020304" pitchFamily="18" charset="0"/>
                <a:cs typeface="Times New Roman" panose="02020603050405020304" pitchFamily="18" charset="0"/>
              </a:rPr>
              <a:t>Var(W) = 1/n</a:t>
            </a:r>
            <a:endParaRPr lang="en-AU" sz="2400" dirty="0">
              <a:solidFill>
                <a:srgbClr val="4A4A4A"/>
              </a:solidFill>
              <a:latin typeface="Times New Roman" panose="02020603050405020304" pitchFamily="18" charset="0"/>
              <a:cs typeface="Times New Roman" panose="02020603050405020304" pitchFamily="18" charset="0"/>
            </a:endParaRPr>
          </a:p>
          <a:p>
            <a:pPr algn="l"/>
            <a:r>
              <a:rPr lang="en-AU" sz="2400" dirty="0">
                <a:solidFill>
                  <a:srgbClr val="4A4A4A"/>
                </a:solidFill>
                <a:latin typeface="Times New Roman" panose="02020603050405020304" pitchFamily="18" charset="0"/>
                <a:cs typeface="Times New Roman" panose="02020603050405020304" pitchFamily="18" charset="0"/>
              </a:rPr>
              <a:t>where n is the number of inputs to a neuron.</a:t>
            </a:r>
            <a:endParaRPr lang="en-AU" sz="2400" dirty="0">
              <a:solidFill>
                <a:srgbClr val="4A4A4A"/>
              </a:solidFill>
              <a:latin typeface="Times New Roman" panose="02020603050405020304" pitchFamily="18" charset="0"/>
              <a:cs typeface="Times New Roman" panose="02020603050405020304" pitchFamily="18" charset="0"/>
            </a:endParaRPr>
          </a:p>
          <a:p>
            <a:pPr algn="l"/>
            <a:br>
              <a:rPr lang="en-AU" sz="2400" dirty="0">
                <a:solidFill>
                  <a:srgbClr val="4A4A4A"/>
                </a:solidFill>
                <a:latin typeface="Times New Roman" panose="02020603050405020304" pitchFamily="18" charset="0"/>
                <a:cs typeface="Times New Roman" panose="02020603050405020304" pitchFamily="18" charset="0"/>
              </a:rPr>
            </a:br>
            <a:r>
              <a:rPr lang="en-AU" sz="2400" dirty="0">
                <a:solidFill>
                  <a:srgbClr val="4A4A4A"/>
                </a:solidFill>
                <a:latin typeface="Times New Roman" panose="02020603050405020304" pitchFamily="18" charset="0"/>
                <a:cs typeface="Times New Roman" panose="02020603050405020304" pitchFamily="18" charset="0"/>
              </a:rPr>
              <a:t>This ensures that the weights are not too small (which can lead to vanishing gradients) and not too large (which can lead to exploding gradients), making it easier to train deep neural networks.</a:t>
            </a:r>
            <a:endParaRPr lang="en-AU" sz="24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A</a:t>
            </a:r>
            <a:r>
              <a:rPr lang="en-US" sz="3200" dirty="0">
                <a:solidFill>
                  <a:srgbClr val="4A4A4A"/>
                </a:solidFill>
                <a:latin typeface="Times New Roman" panose="02020603050405020304" pitchFamily="18" charset="0"/>
                <a:cs typeface="Times New Roman" panose="02020603050405020304" pitchFamily="18" charset="0"/>
              </a:rPr>
              <a:t>2</a:t>
            </a:r>
            <a:r>
              <a:rPr lang="en-AU" sz="3200" dirty="0">
                <a:solidFill>
                  <a:srgbClr val="4A4A4A"/>
                </a:solidFill>
                <a:latin typeface="Times New Roman" panose="02020603050405020304" pitchFamily="18" charset="0"/>
                <a:cs typeface="Times New Roman" panose="02020603050405020304" pitchFamily="18" charset="0"/>
              </a:rPr>
              <a:t>. Xavier Initialization</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209800" y="1893026"/>
            <a:ext cx="7772400" cy="3071948"/>
          </a:xfrm>
          <a:prstGeom prst="rect">
            <a:avLst/>
          </a:prstGeom>
        </p:spPr>
      </p:pic>
      <p:sp>
        <p:nvSpPr>
          <p:cNvPr id="3" name="TextBox 2"/>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A</a:t>
            </a:r>
            <a:r>
              <a:rPr lang="en-US" sz="3200" dirty="0">
                <a:solidFill>
                  <a:srgbClr val="4A4A4A"/>
                </a:solidFill>
                <a:latin typeface="Times New Roman" panose="02020603050405020304" pitchFamily="18" charset="0"/>
                <a:cs typeface="Times New Roman" panose="02020603050405020304" pitchFamily="18" charset="0"/>
              </a:rPr>
              <a:t>2</a:t>
            </a:r>
            <a:r>
              <a:rPr lang="en-AU" sz="3200" dirty="0">
                <a:solidFill>
                  <a:srgbClr val="4A4A4A"/>
                </a:solidFill>
                <a:latin typeface="Times New Roman" panose="02020603050405020304" pitchFamily="18" charset="0"/>
                <a:cs typeface="Times New Roman" panose="02020603050405020304" pitchFamily="18" charset="0"/>
              </a:rPr>
              <a:t>. Xavier Initialization - </a:t>
            </a:r>
            <a:r>
              <a:rPr lang="en-AU" sz="3200" dirty="0" err="1">
                <a:solidFill>
                  <a:srgbClr val="4A4A4A"/>
                </a:solidFill>
                <a:latin typeface="Times New Roman" panose="02020603050405020304" pitchFamily="18" charset="0"/>
                <a:cs typeface="Times New Roman" panose="02020603050405020304" pitchFamily="18" charset="0"/>
              </a:rPr>
              <a:t>Numpy</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209800" y="1209278"/>
            <a:ext cx="7772400" cy="5464680"/>
          </a:xfrm>
          <a:prstGeom prst="rect">
            <a:avLst/>
          </a:prstGeom>
        </p:spPr>
      </p:pic>
      <p:sp>
        <p:nvSpPr>
          <p:cNvPr id="3" name="TextBox 2"/>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A</a:t>
            </a:r>
            <a:r>
              <a:rPr lang="en-US" sz="3200" dirty="0">
                <a:solidFill>
                  <a:srgbClr val="4A4A4A"/>
                </a:solidFill>
                <a:latin typeface="Times New Roman" panose="02020603050405020304" pitchFamily="18" charset="0"/>
                <a:cs typeface="Times New Roman" panose="02020603050405020304" pitchFamily="18" charset="0"/>
              </a:rPr>
              <a:t>2</a:t>
            </a:r>
            <a:r>
              <a:rPr lang="en-AU" sz="3200" dirty="0">
                <a:solidFill>
                  <a:srgbClr val="4A4A4A"/>
                </a:solidFill>
                <a:latin typeface="Times New Roman" panose="02020603050405020304" pitchFamily="18" charset="0"/>
                <a:cs typeface="Times New Roman" panose="02020603050405020304" pitchFamily="18" charset="0"/>
              </a:rPr>
              <a:t>. Xavier Initialization - </a:t>
            </a:r>
            <a:r>
              <a:rPr lang="en-AU" sz="3200" dirty="0" err="1">
                <a:solidFill>
                  <a:srgbClr val="4A4A4A"/>
                </a:solidFill>
                <a:latin typeface="Times New Roman" panose="02020603050405020304" pitchFamily="18" charset="0"/>
                <a:cs typeface="Times New Roman" panose="02020603050405020304" pitchFamily="18" charset="0"/>
              </a:rPr>
              <a:t>Pytorch</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8532" y="1511422"/>
            <a:ext cx="8918294" cy="2585323"/>
          </a:xfrm>
          <a:prstGeom prst="rect">
            <a:avLst/>
          </a:prstGeom>
          <a:noFill/>
        </p:spPr>
        <p:txBody>
          <a:bodyPr wrap="square">
            <a:spAutoFit/>
          </a:bodyPr>
          <a:lstStyle/>
          <a:p>
            <a:r>
              <a:rPr lang="en-US" dirty="0">
                <a:hlinkClick r:id="rId1"/>
              </a:rPr>
              <a:t>https://medium.com/geekculture/how-to-deal-with-vanishing-and-exploding-gradients-in-neural-networks-24eb00c80e84</a:t>
            </a:r>
            <a:endParaRPr lang="en-US" dirty="0"/>
          </a:p>
          <a:p>
            <a:endParaRPr lang="en-US" dirty="0"/>
          </a:p>
          <a:p>
            <a:endParaRPr lang="en-US" dirty="0"/>
          </a:p>
          <a:p>
            <a:r>
              <a:rPr lang="en-US" dirty="0">
                <a:hlinkClick r:id="rId2"/>
              </a:rPr>
              <a:t>https://deeplizard.com/learn/video/8krd5qKVw-Q</a:t>
            </a:r>
            <a:endParaRPr lang="en-US" dirty="0"/>
          </a:p>
          <a:p>
            <a:endParaRPr lang="en-US" dirty="0"/>
          </a:p>
          <a:p>
            <a:r>
              <a:rPr lang="en-US" dirty="0">
                <a:hlinkClick r:id="rId3"/>
              </a:rPr>
              <a:t>https://www.binarystudy.com/2023/03/weight-initialization-in-pytorch.html</a:t>
            </a:r>
            <a:endParaRPr lang="en-US" dirty="0"/>
          </a:p>
          <a:p>
            <a:endParaRPr lang="en-US" dirty="0"/>
          </a:p>
          <a:p>
            <a:endParaRPr lang="en-US" dirty="0"/>
          </a:p>
        </p:txBody>
      </p:sp>
      <p:sp>
        <p:nvSpPr>
          <p:cNvPr id="6" name="TextBox 5"/>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A</a:t>
            </a:r>
            <a:r>
              <a:rPr lang="en-US" sz="3200" dirty="0">
                <a:solidFill>
                  <a:srgbClr val="4A4A4A"/>
                </a:solidFill>
                <a:latin typeface="Times New Roman" panose="02020603050405020304" pitchFamily="18" charset="0"/>
                <a:cs typeface="Times New Roman" panose="02020603050405020304" pitchFamily="18" charset="0"/>
              </a:rPr>
              <a:t>2</a:t>
            </a:r>
            <a:r>
              <a:rPr lang="en-AU" sz="3200" dirty="0">
                <a:solidFill>
                  <a:srgbClr val="4A4A4A"/>
                </a:solidFill>
                <a:latin typeface="Times New Roman" panose="02020603050405020304" pitchFamily="18" charset="0"/>
                <a:cs typeface="Times New Roman" panose="02020603050405020304" pitchFamily="18" charset="0"/>
              </a:rPr>
              <a:t>. Weights Initialization</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9671" y="1754489"/>
            <a:ext cx="9448800" cy="1938992"/>
          </a:xfrm>
          <a:prstGeom prst="rect">
            <a:avLst/>
          </a:prstGeom>
          <a:noFill/>
        </p:spPr>
        <p:txBody>
          <a:bodyPr wrap="square">
            <a:spAutoFit/>
          </a:bodyPr>
          <a:lstStyle/>
          <a:p>
            <a:pPr marL="0" lvl="7"/>
            <a:r>
              <a:rPr lang="en-AU" sz="2400" dirty="0">
                <a:solidFill>
                  <a:srgbClr val="4A4A4A"/>
                </a:solidFill>
                <a:latin typeface="Times New Roman" panose="02020603050405020304" pitchFamily="18" charset="0"/>
                <a:cs typeface="Times New Roman" panose="02020603050405020304" pitchFamily="18" charset="0"/>
              </a:rPr>
              <a:t>Explain the difference between a Residual Network and a Dense Network.</a:t>
            </a:r>
            <a:br>
              <a:rPr lang="en-AU" sz="2400" dirty="0">
                <a:solidFill>
                  <a:srgbClr val="4A4A4A"/>
                </a:solidFill>
                <a:latin typeface="Times New Roman" panose="02020603050405020304" pitchFamily="18" charset="0"/>
                <a:cs typeface="Times New Roman" panose="02020603050405020304" pitchFamily="18" charset="0"/>
              </a:rPr>
            </a:br>
            <a:br>
              <a:rPr lang="en-AU" sz="2400" dirty="0">
                <a:solidFill>
                  <a:srgbClr val="4A4A4A"/>
                </a:solidFill>
                <a:latin typeface="Times New Roman" panose="02020603050405020304" pitchFamily="18" charset="0"/>
                <a:cs typeface="Times New Roman" panose="02020603050405020304" pitchFamily="18" charset="0"/>
              </a:rPr>
            </a:br>
            <a:r>
              <a:rPr lang="en-AU" sz="2400" dirty="0">
                <a:solidFill>
                  <a:srgbClr val="4A4A4A"/>
                </a:solidFill>
                <a:latin typeface="Times New Roman" panose="02020603050405020304" pitchFamily="18" charset="0"/>
                <a:cs typeface="Times New Roman" panose="02020603050405020304" pitchFamily="18" charset="0"/>
                <a:hlinkClick r:id="rId1"/>
              </a:rPr>
              <a:t>https://medium.com/@romybuch22/in-between-resnets-and-densenets-b12e4ad0025a</a:t>
            </a:r>
            <a:endParaRPr lang="en-AU" sz="2400" dirty="0">
              <a:solidFill>
                <a:srgbClr val="4A4A4A"/>
              </a:solidFill>
              <a:latin typeface="Times New Roman" panose="02020603050405020304" pitchFamily="18" charset="0"/>
              <a:cs typeface="Times New Roman" panose="02020603050405020304" pitchFamily="18" charset="0"/>
            </a:endParaRPr>
          </a:p>
          <a:p>
            <a:pPr marL="0" lvl="7"/>
            <a:endParaRPr lang="en-AU" sz="24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Q</a:t>
            </a:r>
            <a:r>
              <a:rPr lang="en-US" sz="3200" dirty="0">
                <a:solidFill>
                  <a:srgbClr val="4A4A4A"/>
                </a:solidFill>
                <a:latin typeface="Times New Roman" panose="02020603050405020304" pitchFamily="18" charset="0"/>
                <a:cs typeface="Times New Roman" panose="02020603050405020304" pitchFamily="18" charset="0"/>
              </a:rPr>
              <a:t>3</a:t>
            </a:r>
            <a:r>
              <a:rPr lang="en-AU" sz="3200" dirty="0">
                <a:solidFill>
                  <a:srgbClr val="4A4A4A"/>
                </a:solidFill>
                <a:latin typeface="Times New Roman" panose="02020603050405020304" pitchFamily="18" charset="0"/>
                <a:cs typeface="Times New Roman" panose="02020603050405020304" pitchFamily="18" charset="0"/>
              </a:rPr>
              <a:t>. Residual and Dense Networks</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5382" y="2036939"/>
            <a:ext cx="7575997" cy="923330"/>
          </a:xfrm>
          <a:prstGeom prst="rect">
            <a:avLst/>
          </a:prstGeom>
          <a:noFill/>
        </p:spPr>
        <p:txBody>
          <a:bodyPr wrap="square">
            <a:spAutoFit/>
          </a:bodyPr>
          <a:lstStyle/>
          <a:p>
            <a:r>
              <a:rPr lang="en-US" dirty="0"/>
              <a:t>Materials: </a:t>
            </a:r>
            <a:endParaRPr lang="en-US" dirty="0"/>
          </a:p>
          <a:p>
            <a:endParaRPr lang="en-US" dirty="0"/>
          </a:p>
          <a:p>
            <a:r>
              <a:rPr lang="en-US" dirty="0"/>
              <a:t>https://e2eml.school/</a:t>
            </a:r>
            <a:r>
              <a:rPr lang="en-US" dirty="0" err="1"/>
              <a:t>how_convolutional_neural_networks_work.html</a:t>
            </a:r>
            <a:endParaRPr lang="en-US" dirty="0"/>
          </a:p>
        </p:txBody>
      </p:sp>
      <p:sp>
        <p:nvSpPr>
          <p:cNvPr id="4" name="TextBox 3"/>
          <p:cNvSpPr txBox="1"/>
          <p:nvPr/>
        </p:nvSpPr>
        <p:spPr>
          <a:xfrm>
            <a:off x="1105382" y="735520"/>
            <a:ext cx="927107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Convolutional Neural Network Architecture</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9671" y="1754489"/>
            <a:ext cx="9448800" cy="461665"/>
          </a:xfrm>
          <a:prstGeom prst="rect">
            <a:avLst/>
          </a:prstGeom>
          <a:noFill/>
        </p:spPr>
        <p:txBody>
          <a:bodyPr wrap="square">
            <a:spAutoFit/>
          </a:bodyPr>
          <a:lstStyle/>
          <a:p>
            <a:pPr marL="0" lvl="7"/>
            <a:r>
              <a:rPr lang="en-AU" sz="2400" dirty="0">
                <a:solidFill>
                  <a:srgbClr val="4A4A4A"/>
                </a:solidFill>
                <a:latin typeface="Times New Roman" panose="02020603050405020304" pitchFamily="18" charset="0"/>
                <a:cs typeface="Times New Roman" panose="02020603050405020304" pitchFamily="18" charset="0"/>
              </a:rPr>
              <a:t>Explain the difference between a Residual Network and a Dense Network.</a:t>
            </a:r>
            <a:endParaRPr lang="en-AU" sz="24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Q</a:t>
            </a:r>
            <a:r>
              <a:rPr lang="en-US" sz="3200" dirty="0">
                <a:solidFill>
                  <a:srgbClr val="4A4A4A"/>
                </a:solidFill>
                <a:latin typeface="Times New Roman" panose="02020603050405020304" pitchFamily="18" charset="0"/>
                <a:cs typeface="Times New Roman" panose="02020603050405020304" pitchFamily="18" charset="0"/>
              </a:rPr>
              <a:t>3</a:t>
            </a:r>
            <a:r>
              <a:rPr lang="en-AU" sz="3200" dirty="0">
                <a:solidFill>
                  <a:srgbClr val="4A4A4A"/>
                </a:solidFill>
                <a:latin typeface="Times New Roman" panose="02020603050405020304" pitchFamily="18" charset="0"/>
                <a:cs typeface="Times New Roman" panose="02020603050405020304" pitchFamily="18" charset="0"/>
              </a:rPr>
              <a:t>. Residual and Dense Networks</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3180" y="1615944"/>
            <a:ext cx="10717655" cy="4154984"/>
          </a:xfrm>
          <a:prstGeom prst="rect">
            <a:avLst/>
          </a:prstGeom>
          <a:noFill/>
        </p:spPr>
        <p:txBody>
          <a:bodyPr wrap="square">
            <a:spAutoFit/>
          </a:bodyPr>
          <a:lstStyle/>
          <a:p>
            <a:pPr marL="0" lvl="7"/>
            <a:r>
              <a:rPr lang="en-AU" sz="2400" dirty="0">
                <a:solidFill>
                  <a:srgbClr val="4A4A4A"/>
                </a:solidFill>
                <a:latin typeface="Times New Roman" panose="02020603050405020304" pitchFamily="18" charset="0"/>
                <a:cs typeface="Times New Roman" panose="02020603050405020304" pitchFamily="18" charset="0"/>
              </a:rPr>
              <a:t>In traditional neural networks, the output of each layer is the result of a linear transformation of the output of the previous layer through some weights, followed by a nonlinear activation function. In this setting, each layer needs to learn a complete mapping from input to output. This can be difficult in deeper networks because the model needs to remember many complex mappings.</a:t>
            </a:r>
            <a:endParaRPr lang="en-AU" sz="2400" dirty="0">
              <a:solidFill>
                <a:srgbClr val="4A4A4A"/>
              </a:solidFill>
              <a:latin typeface="Times New Roman" panose="02020603050405020304" pitchFamily="18" charset="0"/>
              <a:cs typeface="Times New Roman" panose="02020603050405020304" pitchFamily="18" charset="0"/>
            </a:endParaRPr>
          </a:p>
          <a:p>
            <a:pPr marL="0" lvl="7"/>
            <a:endParaRPr lang="en-AU" sz="2400" dirty="0">
              <a:solidFill>
                <a:srgbClr val="4A4A4A"/>
              </a:solidFill>
              <a:latin typeface="Times New Roman" panose="02020603050405020304" pitchFamily="18" charset="0"/>
              <a:cs typeface="Times New Roman" panose="02020603050405020304" pitchFamily="18" charset="0"/>
            </a:endParaRPr>
          </a:p>
          <a:p>
            <a:pPr marL="0" lvl="7"/>
            <a:r>
              <a:rPr lang="en-AU" sz="2400" dirty="0">
                <a:solidFill>
                  <a:srgbClr val="4A4A4A"/>
                </a:solidFill>
                <a:latin typeface="Times New Roman" panose="02020603050405020304" pitchFamily="18" charset="0"/>
                <a:cs typeface="Times New Roman" panose="02020603050405020304" pitchFamily="18" charset="0"/>
              </a:rPr>
              <a:t>The main idea of Residual Networks (</a:t>
            </a:r>
            <a:r>
              <a:rPr lang="en-AU" sz="2400" dirty="0" err="1">
                <a:solidFill>
                  <a:srgbClr val="4A4A4A"/>
                </a:solidFill>
                <a:latin typeface="Times New Roman" panose="02020603050405020304" pitchFamily="18" charset="0"/>
                <a:cs typeface="Times New Roman" panose="02020603050405020304" pitchFamily="18" charset="0"/>
              </a:rPr>
              <a:t>ResNet</a:t>
            </a:r>
            <a:r>
              <a:rPr lang="en-AU" sz="2400" dirty="0">
                <a:solidFill>
                  <a:srgbClr val="4A4A4A"/>
                </a:solidFill>
                <a:latin typeface="Times New Roman" panose="02020603050405020304" pitchFamily="18" charset="0"/>
                <a:cs typeface="Times New Roman" panose="02020603050405020304" pitchFamily="18" charset="0"/>
              </a:rPr>
              <a:t>) is not to let each layer learn a complete mapping, but to let each layer learn the difference, or the "residual", between the input and the output. In this way, each layer only needs to adjust the input, rather than learning from scratch. This greatly simplifies the learning task.</a:t>
            </a:r>
            <a:endParaRPr lang="en-AU" sz="2400" dirty="0">
              <a:solidFill>
                <a:srgbClr val="4A4A4A"/>
              </a:solidFill>
              <a:latin typeface="Times New Roman" panose="02020603050405020304" pitchFamily="18" charset="0"/>
              <a:cs typeface="Times New Roman" panose="02020603050405020304" pitchFamily="18" charset="0"/>
            </a:endParaRPr>
          </a:p>
          <a:p>
            <a:pPr marL="0" lvl="7"/>
            <a:endParaRPr lang="en-AU" sz="24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Q</a:t>
            </a:r>
            <a:r>
              <a:rPr lang="en-US" sz="3200" dirty="0">
                <a:solidFill>
                  <a:srgbClr val="4A4A4A"/>
                </a:solidFill>
                <a:latin typeface="Times New Roman" panose="02020603050405020304" pitchFamily="18" charset="0"/>
                <a:cs typeface="Times New Roman" panose="02020603050405020304" pitchFamily="18" charset="0"/>
              </a:rPr>
              <a:t>3</a:t>
            </a:r>
            <a:r>
              <a:rPr lang="en-AU" sz="3200" dirty="0">
                <a:solidFill>
                  <a:srgbClr val="4A4A4A"/>
                </a:solidFill>
                <a:latin typeface="Times New Roman" panose="02020603050405020304" pitchFamily="18" charset="0"/>
                <a:cs typeface="Times New Roman" panose="02020603050405020304" pitchFamily="18" charset="0"/>
              </a:rPr>
              <a:t>. Residual Networks</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9670" y="1394271"/>
            <a:ext cx="10878147" cy="5262979"/>
          </a:xfrm>
          <a:prstGeom prst="rect">
            <a:avLst/>
          </a:prstGeom>
          <a:noFill/>
        </p:spPr>
        <p:txBody>
          <a:bodyPr wrap="square">
            <a:spAutoFit/>
          </a:bodyPr>
          <a:lstStyle/>
          <a:p>
            <a:pPr marL="0" lvl="7"/>
            <a:r>
              <a:rPr lang="en-AU" sz="2400" dirty="0">
                <a:solidFill>
                  <a:srgbClr val="4A4A4A"/>
                </a:solidFill>
                <a:latin typeface="Times New Roman" panose="02020603050405020304" pitchFamily="18" charset="0"/>
                <a:cs typeface="Times New Roman" panose="02020603050405020304" pitchFamily="18" charset="0"/>
              </a:rPr>
              <a:t>For example, suppose we have a layer with input x and we want the output to be y. </a:t>
            </a:r>
            <a:endParaRPr lang="en-AU" sz="2400" dirty="0">
              <a:solidFill>
                <a:srgbClr val="4A4A4A"/>
              </a:solidFill>
              <a:latin typeface="Times New Roman" panose="02020603050405020304" pitchFamily="18" charset="0"/>
              <a:cs typeface="Times New Roman" panose="02020603050405020304" pitchFamily="18" charset="0"/>
            </a:endParaRPr>
          </a:p>
          <a:p>
            <a:pPr marL="0" lvl="7"/>
            <a:endParaRPr lang="en-AU" sz="2400" dirty="0">
              <a:solidFill>
                <a:srgbClr val="4A4A4A"/>
              </a:solidFill>
              <a:latin typeface="Times New Roman" panose="02020603050405020304" pitchFamily="18" charset="0"/>
              <a:cs typeface="Times New Roman" panose="02020603050405020304" pitchFamily="18" charset="0"/>
            </a:endParaRPr>
          </a:p>
          <a:p>
            <a:pPr marL="457200" lvl="7" indent="-457200">
              <a:buAutoNum type="arabicParenBoth"/>
            </a:pPr>
            <a:r>
              <a:rPr lang="en-AU" sz="2400" dirty="0">
                <a:solidFill>
                  <a:srgbClr val="4A4A4A"/>
                </a:solidFill>
                <a:latin typeface="Times New Roman" panose="02020603050405020304" pitchFamily="18" charset="0"/>
                <a:cs typeface="Times New Roman" panose="02020603050405020304" pitchFamily="18" charset="0"/>
              </a:rPr>
              <a:t>In traditional neural networks, this layer needs to directly learn a function F such that F(x) = y. </a:t>
            </a:r>
            <a:endParaRPr lang="en-AU" sz="2400" dirty="0">
              <a:solidFill>
                <a:srgbClr val="4A4A4A"/>
              </a:solidFill>
              <a:latin typeface="Times New Roman" panose="02020603050405020304" pitchFamily="18" charset="0"/>
              <a:cs typeface="Times New Roman" panose="02020603050405020304" pitchFamily="18" charset="0"/>
            </a:endParaRPr>
          </a:p>
          <a:p>
            <a:pPr marL="457200" lvl="7" indent="-457200">
              <a:buAutoNum type="arabicParenBoth"/>
            </a:pPr>
            <a:r>
              <a:rPr lang="en-AU" sz="2400" dirty="0">
                <a:solidFill>
                  <a:srgbClr val="4A4A4A"/>
                </a:solidFill>
                <a:latin typeface="Times New Roman" panose="02020603050405020304" pitchFamily="18" charset="0"/>
                <a:cs typeface="Times New Roman" panose="02020603050405020304" pitchFamily="18" charset="0"/>
              </a:rPr>
              <a:t>In a residual network, this layer only needs to learn a function F such that </a:t>
            </a:r>
            <a:endParaRPr lang="en-AU" sz="2400" dirty="0">
              <a:solidFill>
                <a:srgbClr val="4A4A4A"/>
              </a:solidFill>
              <a:latin typeface="Times New Roman" panose="02020603050405020304" pitchFamily="18" charset="0"/>
              <a:cs typeface="Times New Roman" panose="02020603050405020304" pitchFamily="18" charset="0"/>
            </a:endParaRPr>
          </a:p>
          <a:p>
            <a:pPr marL="0" lvl="7"/>
            <a:r>
              <a:rPr lang="en-AU" sz="2400" dirty="0">
                <a:solidFill>
                  <a:srgbClr val="4A4A4A"/>
                </a:solidFill>
                <a:latin typeface="Times New Roman" panose="02020603050405020304" pitchFamily="18" charset="0"/>
                <a:cs typeface="Times New Roman" panose="02020603050405020304" pitchFamily="18" charset="0"/>
              </a:rPr>
              <a:t>F(x) = y - x, i.e., it learns the difference between the input and output. </a:t>
            </a:r>
            <a:endParaRPr lang="en-AU" sz="2400" dirty="0">
              <a:solidFill>
                <a:srgbClr val="4A4A4A"/>
              </a:solidFill>
              <a:latin typeface="Times New Roman" panose="02020603050405020304" pitchFamily="18" charset="0"/>
              <a:cs typeface="Times New Roman" panose="02020603050405020304" pitchFamily="18" charset="0"/>
            </a:endParaRPr>
          </a:p>
          <a:p>
            <a:pPr marL="0" lvl="7"/>
            <a:endParaRPr lang="en-AU" sz="2400" dirty="0">
              <a:solidFill>
                <a:srgbClr val="4A4A4A"/>
              </a:solidFill>
              <a:latin typeface="Times New Roman" panose="02020603050405020304" pitchFamily="18" charset="0"/>
              <a:cs typeface="Times New Roman" panose="02020603050405020304" pitchFamily="18" charset="0"/>
            </a:endParaRPr>
          </a:p>
          <a:p>
            <a:pPr marL="0" lvl="7"/>
            <a:r>
              <a:rPr lang="en-AU" sz="2400" dirty="0">
                <a:solidFill>
                  <a:srgbClr val="4A4A4A"/>
                </a:solidFill>
                <a:latin typeface="Times New Roman" panose="02020603050405020304" pitchFamily="18" charset="0"/>
                <a:cs typeface="Times New Roman" panose="02020603050405020304" pitchFamily="18" charset="0"/>
              </a:rPr>
              <a:t>Then, we can simply add this difference to the input to get the desired output, i.e., </a:t>
            </a:r>
            <a:endParaRPr lang="en-AU" sz="2400" dirty="0">
              <a:solidFill>
                <a:srgbClr val="4A4A4A"/>
              </a:solidFill>
              <a:latin typeface="Times New Roman" panose="02020603050405020304" pitchFamily="18" charset="0"/>
              <a:cs typeface="Times New Roman" panose="02020603050405020304" pitchFamily="18" charset="0"/>
            </a:endParaRPr>
          </a:p>
          <a:p>
            <a:pPr marL="0" lvl="7"/>
            <a:r>
              <a:rPr lang="en-AU" sz="2400" dirty="0">
                <a:solidFill>
                  <a:srgbClr val="4A4A4A"/>
                </a:solidFill>
                <a:latin typeface="Times New Roman" panose="02020603050405020304" pitchFamily="18" charset="0"/>
                <a:cs typeface="Times New Roman" panose="02020603050405020304" pitchFamily="18" charset="0"/>
              </a:rPr>
              <a:t>F(x) + x = y. This is why we say that a building block is defined as y = F{x, {Wᵢ}} + x.</a:t>
            </a:r>
            <a:endParaRPr lang="en-AU" sz="2400" dirty="0">
              <a:solidFill>
                <a:srgbClr val="4A4A4A"/>
              </a:solidFill>
              <a:latin typeface="Times New Roman" panose="02020603050405020304" pitchFamily="18" charset="0"/>
              <a:cs typeface="Times New Roman" panose="02020603050405020304" pitchFamily="18" charset="0"/>
            </a:endParaRPr>
          </a:p>
          <a:p>
            <a:pPr marL="0" lvl="7"/>
            <a:endParaRPr lang="en-AU" sz="2400" dirty="0">
              <a:solidFill>
                <a:srgbClr val="4A4A4A"/>
              </a:solidFill>
              <a:latin typeface="Times New Roman" panose="02020603050405020304" pitchFamily="18" charset="0"/>
              <a:cs typeface="Times New Roman" panose="02020603050405020304" pitchFamily="18" charset="0"/>
            </a:endParaRPr>
          </a:p>
          <a:p>
            <a:pPr marL="0" lvl="7"/>
            <a:r>
              <a:rPr lang="en-AU" sz="2400" dirty="0">
                <a:solidFill>
                  <a:srgbClr val="4A4A4A"/>
                </a:solidFill>
                <a:latin typeface="Times New Roman" panose="02020603050405020304" pitchFamily="18" charset="0"/>
                <a:cs typeface="Times New Roman" panose="02020603050405020304" pitchFamily="18" charset="0"/>
              </a:rPr>
              <a:t>Residual connections, also known as skip connections, are tools to implement this idea. For each layer, we have an extra connection that adds the input directly to the output. This is why we say that this connection connects the output of the t layer and the hypothesis of the t+2 layer. </a:t>
            </a:r>
            <a:endParaRPr lang="en-AU" sz="24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Q</a:t>
            </a:r>
            <a:r>
              <a:rPr lang="en-US" sz="3200" dirty="0">
                <a:solidFill>
                  <a:srgbClr val="4A4A4A"/>
                </a:solidFill>
                <a:latin typeface="Times New Roman" panose="02020603050405020304" pitchFamily="18" charset="0"/>
                <a:cs typeface="Times New Roman" panose="02020603050405020304" pitchFamily="18" charset="0"/>
              </a:rPr>
              <a:t>3</a:t>
            </a:r>
            <a:r>
              <a:rPr lang="en-AU" sz="3200" dirty="0">
                <a:solidFill>
                  <a:srgbClr val="4A4A4A"/>
                </a:solidFill>
                <a:latin typeface="Times New Roman" panose="02020603050405020304" pitchFamily="18" charset="0"/>
                <a:cs typeface="Times New Roman" panose="02020603050405020304" pitchFamily="18" charset="0"/>
              </a:rPr>
              <a:t>. Residual Networks</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9671" y="1488436"/>
            <a:ext cx="10625560" cy="4524315"/>
          </a:xfrm>
          <a:prstGeom prst="rect">
            <a:avLst/>
          </a:prstGeom>
          <a:noFill/>
        </p:spPr>
        <p:txBody>
          <a:bodyPr wrap="square">
            <a:spAutoFit/>
          </a:bodyPr>
          <a:lstStyle/>
          <a:p>
            <a:pPr marL="457200" indent="-457200">
              <a:buAutoNum type="arabicParenBoth"/>
            </a:pPr>
            <a:r>
              <a:rPr lang="en-US" sz="2400" dirty="0">
                <a:solidFill>
                  <a:srgbClr val="4A4A4A"/>
                </a:solidFill>
                <a:latin typeface="Times New Roman" panose="02020603050405020304" pitchFamily="18" charset="0"/>
                <a:cs typeface="Times New Roman" panose="02020603050405020304" pitchFamily="18" charset="0"/>
              </a:rPr>
              <a:t>In traditional Convolutional Neural Networks (CNNs), the output of each layer indeed serves as the input to the next layer. </a:t>
            </a:r>
            <a:endParaRPr lang="en-US" sz="2400" dirty="0">
              <a:solidFill>
                <a:srgbClr val="4A4A4A"/>
              </a:solidFill>
              <a:latin typeface="Times New Roman" panose="02020603050405020304" pitchFamily="18" charset="0"/>
              <a:cs typeface="Times New Roman" panose="02020603050405020304" pitchFamily="18" charset="0"/>
            </a:endParaRPr>
          </a:p>
          <a:p>
            <a:pPr marL="457200" indent="-457200">
              <a:buAutoNum type="arabicParenBoth"/>
            </a:pPr>
            <a:r>
              <a:rPr lang="en-US" sz="2400" dirty="0">
                <a:solidFill>
                  <a:srgbClr val="4A4A4A"/>
                </a:solidFill>
                <a:latin typeface="Times New Roman" panose="02020603050405020304" pitchFamily="18" charset="0"/>
                <a:cs typeface="Times New Roman" panose="02020603050405020304" pitchFamily="18" charset="0"/>
              </a:rPr>
              <a:t>In </a:t>
            </a:r>
            <a:r>
              <a:rPr lang="en-US" sz="2400" dirty="0" err="1">
                <a:solidFill>
                  <a:srgbClr val="4A4A4A"/>
                </a:solidFill>
                <a:latin typeface="Times New Roman" panose="02020603050405020304" pitchFamily="18" charset="0"/>
                <a:cs typeface="Times New Roman" panose="02020603050405020304" pitchFamily="18" charset="0"/>
              </a:rPr>
              <a:t>DenseNets</a:t>
            </a:r>
            <a:r>
              <a:rPr lang="en-US" sz="2400" dirty="0">
                <a:solidFill>
                  <a:srgbClr val="4A4A4A"/>
                </a:solidFill>
                <a:latin typeface="Times New Roman" panose="02020603050405020304" pitchFamily="18" charset="0"/>
                <a:cs typeface="Times New Roman" panose="02020603050405020304" pitchFamily="18" charset="0"/>
              </a:rPr>
              <a:t>, the output of each layer is forwarded not just to the next layer, but to all subsequent layers. This key feature of </a:t>
            </a:r>
            <a:r>
              <a:rPr lang="en-US" sz="2400" dirty="0" err="1">
                <a:solidFill>
                  <a:srgbClr val="4A4A4A"/>
                </a:solidFill>
                <a:latin typeface="Times New Roman" panose="02020603050405020304" pitchFamily="18" charset="0"/>
                <a:cs typeface="Times New Roman" panose="02020603050405020304" pitchFamily="18" charset="0"/>
              </a:rPr>
              <a:t>DenseNets</a:t>
            </a:r>
            <a:r>
              <a:rPr lang="en-US" sz="2400" dirty="0">
                <a:solidFill>
                  <a:srgbClr val="4A4A4A"/>
                </a:solidFill>
                <a:latin typeface="Times New Roman" panose="02020603050405020304" pitchFamily="18" charset="0"/>
                <a:cs typeface="Times New Roman" panose="02020603050405020304" pitchFamily="18" charset="0"/>
              </a:rPr>
              <a:t> allows information to flow directly from any layer of the network to all subsequent layers.</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So, a defining characteristic of </a:t>
            </a:r>
            <a:r>
              <a:rPr lang="en-US" sz="2400" dirty="0" err="1">
                <a:solidFill>
                  <a:srgbClr val="4A4A4A"/>
                </a:solidFill>
                <a:latin typeface="Times New Roman" panose="02020603050405020304" pitchFamily="18" charset="0"/>
                <a:cs typeface="Times New Roman" panose="02020603050405020304" pitchFamily="18" charset="0"/>
              </a:rPr>
              <a:t>DenseNets</a:t>
            </a:r>
            <a:r>
              <a:rPr lang="en-US" sz="2400" dirty="0">
                <a:solidFill>
                  <a:srgbClr val="4A4A4A"/>
                </a:solidFill>
                <a:latin typeface="Times New Roman" panose="02020603050405020304" pitchFamily="18" charset="0"/>
                <a:cs typeface="Times New Roman" panose="02020603050405020304" pitchFamily="18" charset="0"/>
              </a:rPr>
              <a:t> is their "dense" connectivity, meaning each neuron is able to receive the outputs from all neurons of preceding layers. This comprehensive manner of connection can enhance model performance as each layer has access to information from all previous layers, not just the immediate previous layer. This network architecture helps reduce vanishing gradient problems, enhances feature reuse, and increases the stability of training.</a:t>
            </a:r>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Q</a:t>
            </a:r>
            <a:r>
              <a:rPr lang="en-US" sz="3200" dirty="0">
                <a:solidFill>
                  <a:srgbClr val="4A4A4A"/>
                </a:solidFill>
                <a:latin typeface="Times New Roman" panose="02020603050405020304" pitchFamily="18" charset="0"/>
                <a:cs typeface="Times New Roman" panose="02020603050405020304" pitchFamily="18" charset="0"/>
              </a:rPr>
              <a:t>3</a:t>
            </a:r>
            <a:r>
              <a:rPr lang="en-AU" sz="3200" dirty="0">
                <a:solidFill>
                  <a:srgbClr val="4A4A4A"/>
                </a:solidFill>
                <a:latin typeface="Times New Roman" panose="02020603050405020304" pitchFamily="18" charset="0"/>
                <a:cs typeface="Times New Roman" panose="02020603050405020304" pitchFamily="18" charset="0"/>
              </a:rPr>
              <a:t>. Dense Networks</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9671" y="1335544"/>
            <a:ext cx="10637134" cy="5262979"/>
          </a:xfrm>
          <a:prstGeom prst="rect">
            <a:avLst/>
          </a:prstGeom>
          <a:noFill/>
        </p:spPr>
        <p:txBody>
          <a:bodyPr wrap="square">
            <a:spAutoFit/>
          </a:bodyPr>
          <a:lstStyle/>
          <a:p>
            <a:pPr marL="0" lvl="7"/>
            <a:r>
              <a:rPr lang="en-US" sz="2400" dirty="0">
                <a:solidFill>
                  <a:srgbClr val="4A4A4A"/>
                </a:solidFill>
                <a:latin typeface="Times New Roman" panose="02020603050405020304" pitchFamily="18" charset="0"/>
                <a:cs typeface="Times New Roman" panose="02020603050405020304" pitchFamily="18" charset="0"/>
              </a:rPr>
              <a:t>In </a:t>
            </a:r>
            <a:r>
              <a:rPr lang="en-US" sz="2400" dirty="0" err="1">
                <a:solidFill>
                  <a:srgbClr val="4A4A4A"/>
                </a:solidFill>
                <a:latin typeface="Times New Roman" panose="02020603050405020304" pitchFamily="18" charset="0"/>
                <a:cs typeface="Times New Roman" panose="02020603050405020304" pitchFamily="18" charset="0"/>
              </a:rPr>
              <a:t>DenseNets</a:t>
            </a:r>
            <a:r>
              <a:rPr lang="en-US" sz="2400" dirty="0">
                <a:solidFill>
                  <a:srgbClr val="4A4A4A"/>
                </a:solidFill>
                <a:latin typeface="Times New Roman" panose="02020603050405020304" pitchFamily="18" charset="0"/>
                <a:cs typeface="Times New Roman" panose="02020603050405020304" pitchFamily="18" charset="0"/>
              </a:rPr>
              <a:t> (Densely Connected Networks), every layer is directly connected to every other layer that is in front of it. This means that each neuron receives the outputs of all previous neurons in the network as inputs. This is a sharp contrast to traditional Convolutional Neural Networks, where each layer is connected only to the previous one.</a:t>
            </a:r>
            <a:endParaRPr lang="en-US" sz="2400" dirty="0">
              <a:solidFill>
                <a:srgbClr val="4A4A4A"/>
              </a:solidFill>
              <a:latin typeface="Times New Roman" panose="02020603050405020304" pitchFamily="18" charset="0"/>
              <a:cs typeface="Times New Roman" panose="02020603050405020304" pitchFamily="18" charset="0"/>
            </a:endParaRPr>
          </a:p>
          <a:p>
            <a:pPr marL="0" lvl="7"/>
            <a:endParaRPr lang="en-US" sz="2400" dirty="0">
              <a:solidFill>
                <a:srgbClr val="4A4A4A"/>
              </a:solidFill>
              <a:latin typeface="Times New Roman" panose="02020603050405020304" pitchFamily="18" charset="0"/>
              <a:cs typeface="Times New Roman" panose="02020603050405020304" pitchFamily="18" charset="0"/>
            </a:endParaRPr>
          </a:p>
          <a:p>
            <a:pPr marL="0" lvl="7"/>
            <a:r>
              <a:rPr lang="en-US" sz="2400" dirty="0">
                <a:solidFill>
                  <a:srgbClr val="4A4A4A"/>
                </a:solidFill>
                <a:latin typeface="Times New Roman" panose="02020603050405020304" pitchFamily="18" charset="0"/>
                <a:cs typeface="Times New Roman" panose="02020603050405020304" pitchFamily="18" charset="0"/>
              </a:rPr>
              <a:t>An important consequence of this type of connection is that in a </a:t>
            </a:r>
            <a:r>
              <a:rPr lang="en-US" sz="2400" dirty="0" err="1">
                <a:solidFill>
                  <a:srgbClr val="4A4A4A"/>
                </a:solidFill>
                <a:latin typeface="Times New Roman" panose="02020603050405020304" pitchFamily="18" charset="0"/>
                <a:cs typeface="Times New Roman" panose="02020603050405020304" pitchFamily="18" charset="0"/>
              </a:rPr>
              <a:t>DenseNet</a:t>
            </a:r>
            <a:r>
              <a:rPr lang="en-US" sz="2400" dirty="0">
                <a:solidFill>
                  <a:srgbClr val="4A4A4A"/>
                </a:solidFill>
                <a:latin typeface="Times New Roman" panose="02020603050405020304" pitchFamily="18" charset="0"/>
                <a:cs typeface="Times New Roman" panose="02020603050405020304" pitchFamily="18" charset="0"/>
              </a:rPr>
              <a:t> with L layers, there will be [L(L+1)]/2 direct connections. </a:t>
            </a:r>
            <a:endParaRPr lang="en-US" sz="2400" dirty="0">
              <a:solidFill>
                <a:srgbClr val="4A4A4A"/>
              </a:solidFill>
              <a:latin typeface="Times New Roman" panose="02020603050405020304" pitchFamily="18" charset="0"/>
              <a:cs typeface="Times New Roman" panose="02020603050405020304" pitchFamily="18" charset="0"/>
            </a:endParaRPr>
          </a:p>
          <a:p>
            <a:pPr marL="0" lvl="7"/>
            <a:endParaRPr lang="en-US" sz="2400" dirty="0">
              <a:solidFill>
                <a:srgbClr val="4A4A4A"/>
              </a:solidFill>
              <a:latin typeface="Times New Roman" panose="02020603050405020304" pitchFamily="18" charset="0"/>
              <a:cs typeface="Times New Roman" panose="02020603050405020304" pitchFamily="18" charset="0"/>
            </a:endParaRPr>
          </a:p>
          <a:p>
            <a:pPr marL="0" lvl="7"/>
            <a:r>
              <a:rPr lang="en-US" sz="2400" dirty="0">
                <a:solidFill>
                  <a:srgbClr val="4A4A4A"/>
                </a:solidFill>
                <a:latin typeface="Times New Roman" panose="02020603050405020304" pitchFamily="18" charset="0"/>
                <a:cs typeface="Times New Roman" panose="02020603050405020304" pitchFamily="18" charset="0"/>
              </a:rPr>
              <a:t>The first layer has 1 output, the second layer has 2 outputs (as it receives outputs from the first and second layers), the third layer has 3 outputs (as it receives outputs from the first, second, and third layers), and so forth, up to the Lth layer. If you add up all these outputs, you will get [L(L+1)]/2 connections.</a:t>
            </a:r>
            <a:endParaRPr lang="en-US" sz="2400" dirty="0">
              <a:solidFill>
                <a:srgbClr val="4A4A4A"/>
              </a:solidFill>
              <a:latin typeface="Times New Roman" panose="02020603050405020304" pitchFamily="18" charset="0"/>
              <a:cs typeface="Times New Roman" panose="02020603050405020304" pitchFamily="18" charset="0"/>
            </a:endParaRPr>
          </a:p>
          <a:p>
            <a:pPr marL="0" lvl="7"/>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Q</a:t>
            </a:r>
            <a:r>
              <a:rPr lang="en-US" sz="3200" dirty="0">
                <a:solidFill>
                  <a:srgbClr val="4A4A4A"/>
                </a:solidFill>
                <a:latin typeface="Times New Roman" panose="02020603050405020304" pitchFamily="18" charset="0"/>
                <a:cs typeface="Times New Roman" panose="02020603050405020304" pitchFamily="18" charset="0"/>
              </a:rPr>
              <a:t>3</a:t>
            </a:r>
            <a:r>
              <a:rPr lang="en-AU" sz="3200" dirty="0">
                <a:solidFill>
                  <a:srgbClr val="4A4A4A"/>
                </a:solidFill>
                <a:latin typeface="Times New Roman" panose="02020603050405020304" pitchFamily="18" charset="0"/>
                <a:cs typeface="Times New Roman" panose="02020603050405020304" pitchFamily="18" charset="0"/>
              </a:rPr>
              <a:t>. Dense Networks</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907" y="1720840"/>
            <a:ext cx="10637134" cy="4524315"/>
          </a:xfrm>
          <a:prstGeom prst="rect">
            <a:avLst/>
          </a:prstGeom>
          <a:noFill/>
        </p:spPr>
        <p:txBody>
          <a:bodyPr wrap="square">
            <a:spAutoFit/>
          </a:bodyPr>
          <a:lstStyle/>
          <a:p>
            <a:pPr marL="0" lvl="7"/>
            <a:r>
              <a:rPr lang="en-US" sz="2400" dirty="0">
                <a:solidFill>
                  <a:srgbClr val="4A4A4A"/>
                </a:solidFill>
                <a:latin typeface="Times New Roman" panose="02020603050405020304" pitchFamily="18" charset="0"/>
                <a:cs typeface="Times New Roman" panose="02020603050405020304" pitchFamily="18" charset="0"/>
              </a:rPr>
              <a:t>More specifically, the </a:t>
            </a:r>
            <a:r>
              <a:rPr lang="en-US" sz="2400" dirty="0" err="1">
                <a:solidFill>
                  <a:srgbClr val="4A4A4A"/>
                </a:solidFill>
                <a:latin typeface="Times New Roman" panose="02020603050405020304" pitchFamily="18" charset="0"/>
                <a:cs typeface="Times New Roman" panose="02020603050405020304" pitchFamily="18" charset="0"/>
              </a:rPr>
              <a:t>ith</a:t>
            </a:r>
            <a:r>
              <a:rPr lang="en-US" sz="2400" dirty="0">
                <a:solidFill>
                  <a:srgbClr val="4A4A4A"/>
                </a:solidFill>
                <a:latin typeface="Times New Roman" panose="02020603050405020304" pitchFamily="18" charset="0"/>
                <a:cs typeface="Times New Roman" panose="02020603050405020304" pitchFamily="18" charset="0"/>
              </a:rPr>
              <a:t> layer in the network, denoted as Xi, receives feature maps from all preceding layers as input: Xi=Hi([X₀, X₁,..., Xᵢ₋₁]). </a:t>
            </a:r>
            <a:endParaRPr lang="en-US" sz="2400" dirty="0">
              <a:solidFill>
                <a:srgbClr val="4A4A4A"/>
              </a:solidFill>
              <a:latin typeface="Times New Roman" panose="02020603050405020304" pitchFamily="18" charset="0"/>
              <a:cs typeface="Times New Roman" panose="02020603050405020304" pitchFamily="18" charset="0"/>
            </a:endParaRPr>
          </a:p>
          <a:p>
            <a:pPr marL="0" lvl="7"/>
            <a:endParaRPr lang="en-US" sz="2400" dirty="0">
              <a:solidFill>
                <a:srgbClr val="4A4A4A"/>
              </a:solidFill>
              <a:latin typeface="Times New Roman" panose="02020603050405020304" pitchFamily="18" charset="0"/>
              <a:cs typeface="Times New Roman" panose="02020603050405020304" pitchFamily="18" charset="0"/>
            </a:endParaRPr>
          </a:p>
          <a:p>
            <a:pPr marL="0" lvl="7"/>
            <a:r>
              <a:rPr lang="en-US" sz="2400" dirty="0">
                <a:solidFill>
                  <a:srgbClr val="4A4A4A"/>
                </a:solidFill>
                <a:latin typeface="Times New Roman" panose="02020603050405020304" pitchFamily="18" charset="0"/>
                <a:cs typeface="Times New Roman" panose="02020603050405020304" pitchFamily="18" charset="0"/>
              </a:rPr>
              <a:t>Here, Hi is a composite function that performs three operations: Batch Normalization, </a:t>
            </a:r>
            <a:r>
              <a:rPr lang="en-US" sz="2400" dirty="0" err="1">
                <a:solidFill>
                  <a:srgbClr val="4A4A4A"/>
                </a:solidFill>
                <a:latin typeface="Times New Roman" panose="02020603050405020304" pitchFamily="18" charset="0"/>
                <a:cs typeface="Times New Roman" panose="02020603050405020304" pitchFamily="18" charset="0"/>
              </a:rPr>
              <a:t>ReLU</a:t>
            </a:r>
            <a:r>
              <a:rPr lang="en-US" sz="2400" dirty="0">
                <a:solidFill>
                  <a:srgbClr val="4A4A4A"/>
                </a:solidFill>
                <a:latin typeface="Times New Roman" panose="02020603050405020304" pitchFamily="18" charset="0"/>
                <a:cs typeface="Times New Roman" panose="02020603050405020304" pitchFamily="18" charset="0"/>
              </a:rPr>
              <a:t> activation, and a 3x3 Convolution. Batch Normalization is a technique used for training deep neural networks that standardizes the inputs for each mini-batch, thereby improving the performance and stability of neural networks. </a:t>
            </a:r>
            <a:endParaRPr lang="en-US" sz="2400" dirty="0">
              <a:solidFill>
                <a:srgbClr val="4A4A4A"/>
              </a:solidFill>
              <a:latin typeface="Times New Roman" panose="02020603050405020304" pitchFamily="18" charset="0"/>
              <a:cs typeface="Times New Roman" panose="02020603050405020304" pitchFamily="18" charset="0"/>
            </a:endParaRPr>
          </a:p>
          <a:p>
            <a:pPr marL="0" lvl="7"/>
            <a:endParaRPr lang="en-US" sz="2400" dirty="0">
              <a:solidFill>
                <a:srgbClr val="4A4A4A"/>
              </a:solidFill>
              <a:latin typeface="Times New Roman" panose="02020603050405020304" pitchFamily="18" charset="0"/>
              <a:cs typeface="Times New Roman" panose="02020603050405020304" pitchFamily="18" charset="0"/>
            </a:endParaRPr>
          </a:p>
          <a:p>
            <a:pPr marL="0" lvl="7"/>
            <a:r>
              <a:rPr lang="en-US" sz="2400" dirty="0">
                <a:solidFill>
                  <a:srgbClr val="4A4A4A"/>
                </a:solidFill>
                <a:latin typeface="Times New Roman" panose="02020603050405020304" pitchFamily="18" charset="0"/>
                <a:cs typeface="Times New Roman" panose="02020603050405020304" pitchFamily="18" charset="0"/>
              </a:rPr>
              <a:t>The </a:t>
            </a:r>
            <a:r>
              <a:rPr lang="en-US" sz="2400" dirty="0" err="1">
                <a:solidFill>
                  <a:srgbClr val="4A4A4A"/>
                </a:solidFill>
                <a:latin typeface="Times New Roman" panose="02020603050405020304" pitchFamily="18" charset="0"/>
                <a:cs typeface="Times New Roman" panose="02020603050405020304" pitchFamily="18" charset="0"/>
              </a:rPr>
              <a:t>ReLU</a:t>
            </a:r>
            <a:r>
              <a:rPr lang="en-US" sz="2400" dirty="0">
                <a:solidFill>
                  <a:srgbClr val="4A4A4A"/>
                </a:solidFill>
                <a:latin typeface="Times New Roman" panose="02020603050405020304" pitchFamily="18" charset="0"/>
                <a:cs typeface="Times New Roman" panose="02020603050405020304" pitchFamily="18" charset="0"/>
              </a:rPr>
              <a:t> (Rectified Linear Unit) activation function is a popular nonlinear function that outputs all negative numbers as zero and all positive numbers as their own value. The 3x3 Convolution is a convolution operation performed on the input feature maps to extract features.</a:t>
            </a:r>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59671" y="474985"/>
            <a:ext cx="944880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Q</a:t>
            </a:r>
            <a:r>
              <a:rPr lang="en-US" sz="3200" dirty="0">
                <a:solidFill>
                  <a:srgbClr val="4A4A4A"/>
                </a:solidFill>
                <a:latin typeface="Times New Roman" panose="02020603050405020304" pitchFamily="18" charset="0"/>
                <a:cs typeface="Times New Roman" panose="02020603050405020304" pitchFamily="18" charset="0"/>
              </a:rPr>
              <a:t>3</a:t>
            </a:r>
            <a:r>
              <a:rPr lang="en-AU" sz="3200" dirty="0">
                <a:solidFill>
                  <a:srgbClr val="4A4A4A"/>
                </a:solidFill>
                <a:latin typeface="Times New Roman" panose="02020603050405020304" pitchFamily="18" charset="0"/>
                <a:cs typeface="Times New Roman" panose="02020603050405020304" pitchFamily="18" charset="0"/>
              </a:rPr>
              <a:t>. Dense Networks</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0567" y="1098834"/>
            <a:ext cx="7928828" cy="3416320"/>
          </a:xfrm>
          <a:prstGeom prst="rect">
            <a:avLst/>
          </a:prstGeom>
        </p:spPr>
        <p:txBody>
          <a:bodyPr wrap="square">
            <a:spAutoFit/>
          </a:bodyPr>
          <a:lstStyle/>
          <a:p>
            <a:pPr eaLnBrk="0" fontAlgn="base" hangingPunct="0">
              <a:spcBef>
                <a:spcPct val="0"/>
              </a:spcBef>
              <a:spcAft>
                <a:spcPct val="0"/>
              </a:spcAft>
            </a:pPr>
            <a:r>
              <a:rPr lang="en-AU" sz="3600" dirty="0">
                <a:latin typeface="Times New Roman" panose="02020603050405020304" pitchFamily="18" charset="0"/>
                <a:cs typeface="Times New Roman" panose="02020603050405020304" pitchFamily="18" charset="0"/>
              </a:rPr>
              <a:t>Email: </a:t>
            </a:r>
            <a:r>
              <a:rPr lang="en-US" sz="3600" dirty="0">
                <a:solidFill>
                  <a:srgbClr val="000000"/>
                </a:solidFill>
                <a:latin typeface="Times New Roman" panose="02020603050405020304" pitchFamily="18" charset="0"/>
                <a:cs typeface="Times New Roman" panose="02020603050405020304" pitchFamily="18" charset="0"/>
                <a:hlinkClick r:id="rId1"/>
              </a:rPr>
              <a:t>JINGYING.GAO@UNSW.EUD.AU</a:t>
            </a:r>
            <a:endParaRPr lang="en-US" sz="36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sz="36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AU" sz="3600" dirty="0">
                <a:latin typeface="Times New Roman" panose="02020603050405020304" pitchFamily="18" charset="0"/>
                <a:cs typeface="Times New Roman" panose="02020603050405020304" pitchFamily="18" charset="0"/>
              </a:rPr>
              <a:t>Assignment Question Email: cs3411@cse.unsw.edu.au</a:t>
            </a:r>
            <a:endParaRPr lang="en-US" altLang="en-US" sz="3600" dirty="0">
              <a:latin typeface="Arial" panose="020B0604020202090204" pitchFamily="34" charset="0"/>
            </a:endParaRPr>
          </a:p>
          <a:p>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5382" y="1905506"/>
            <a:ext cx="10245105" cy="3416320"/>
          </a:xfrm>
          <a:prstGeom prst="rect">
            <a:avLst/>
          </a:prstGeom>
          <a:noFill/>
        </p:spPr>
        <p:txBody>
          <a:bodyPr wrap="square">
            <a:spAutoFit/>
          </a:bodyPr>
          <a:lstStyle/>
          <a:p>
            <a:r>
              <a:rPr lang="en-AU" sz="2400" dirty="0">
                <a:solidFill>
                  <a:srgbClr val="4A4A4A"/>
                </a:solidFill>
                <a:latin typeface="Times New Roman" panose="02020603050405020304" pitchFamily="18" charset="0"/>
                <a:cs typeface="Times New Roman" panose="02020603050405020304" pitchFamily="18" charset="0"/>
              </a:rPr>
              <a:t>The input to the neural network consists of an 84 × 84 × 4 image. </a:t>
            </a:r>
            <a:endParaRPr lang="en-AU" sz="2400" dirty="0">
              <a:solidFill>
                <a:srgbClr val="4A4A4A"/>
              </a:solidFill>
              <a:latin typeface="Times New Roman" panose="02020603050405020304" pitchFamily="18" charset="0"/>
              <a:cs typeface="Times New Roman" panose="02020603050405020304" pitchFamily="18" charset="0"/>
            </a:endParaRPr>
          </a:p>
          <a:p>
            <a:endParaRPr lang="en-AU" sz="2400" dirty="0">
              <a:solidFill>
                <a:srgbClr val="4A4A4A"/>
              </a:solidFill>
              <a:latin typeface="Times New Roman" panose="02020603050405020304" pitchFamily="18" charset="0"/>
              <a:cs typeface="Times New Roman" panose="02020603050405020304" pitchFamily="18" charset="0"/>
            </a:endParaRPr>
          </a:p>
          <a:p>
            <a:r>
              <a:rPr lang="en-AU" sz="2400" dirty="0">
                <a:solidFill>
                  <a:srgbClr val="4A4A4A"/>
                </a:solidFill>
                <a:latin typeface="Times New Roman" panose="02020603050405020304" pitchFamily="18" charset="0"/>
                <a:cs typeface="Times New Roman" panose="02020603050405020304" pitchFamily="18" charset="0"/>
              </a:rPr>
              <a:t>The first hidden layer convolves 16   8 × 8 filters with stride 4 with the input image and applies a rectifier nonlinearity. The second hidden layer convolves 32   4 × 4 filters with stride 2, again followed by a rectifier nonlinearity. The final hidden layer is fully-connected and consists of 256 rectifier units. The output layer is a fully-connected linear layer with a single output for each valid action. The number of valid actions varied between 4 and 18 on the games we considered."</a:t>
            </a:r>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05382" y="735520"/>
            <a:ext cx="927107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Convolutional Neural Network Architecture</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3305" y="1939801"/>
            <a:ext cx="10475843" cy="3785652"/>
          </a:xfrm>
          <a:prstGeom prst="rect">
            <a:avLst/>
          </a:prstGeom>
          <a:noFill/>
        </p:spPr>
        <p:txBody>
          <a:bodyPr wrap="square">
            <a:spAutoFit/>
          </a:bodyPr>
          <a:lstStyle/>
          <a:p>
            <a:r>
              <a:rPr lang="en-AU" sz="2400" dirty="0">
                <a:solidFill>
                  <a:srgbClr val="4A4A4A"/>
                </a:solidFill>
                <a:latin typeface="Times New Roman" panose="02020603050405020304" pitchFamily="18" charset="0"/>
                <a:cs typeface="Times New Roman" panose="02020603050405020304" pitchFamily="18" charset="0"/>
              </a:rPr>
              <a:t>For each layer in this network, compute the number of</a:t>
            </a:r>
            <a:endParaRPr lang="en-AU" sz="2400" dirty="0">
              <a:solidFill>
                <a:srgbClr val="4A4A4A"/>
              </a:solidFill>
              <a:latin typeface="Times New Roman" panose="02020603050405020304" pitchFamily="18" charset="0"/>
              <a:cs typeface="Times New Roman" panose="02020603050405020304" pitchFamily="18" charset="0"/>
            </a:endParaRPr>
          </a:p>
          <a:p>
            <a:pPr>
              <a:buFont typeface="+mj-lt"/>
              <a:buAutoNum type="alphaLcPeriod"/>
            </a:pPr>
            <a:r>
              <a:rPr lang="en-AU" sz="2400" dirty="0">
                <a:solidFill>
                  <a:srgbClr val="4A4A4A"/>
                </a:solidFill>
                <a:latin typeface="Times New Roman" panose="02020603050405020304" pitchFamily="18" charset="0"/>
                <a:cs typeface="Times New Roman" panose="02020603050405020304" pitchFamily="18" charset="0"/>
              </a:rPr>
              <a:t>weights per filter in this layer (including bias)</a:t>
            </a:r>
            <a:endParaRPr lang="en-AU" sz="2400" dirty="0">
              <a:solidFill>
                <a:srgbClr val="4A4A4A"/>
              </a:solidFill>
              <a:latin typeface="Times New Roman" panose="02020603050405020304" pitchFamily="18" charset="0"/>
              <a:cs typeface="Times New Roman" panose="02020603050405020304" pitchFamily="18" charset="0"/>
            </a:endParaRPr>
          </a:p>
          <a:p>
            <a:pPr>
              <a:buFont typeface="+mj-lt"/>
              <a:buAutoNum type="alphaLcPeriod"/>
            </a:pPr>
            <a:r>
              <a:rPr lang="en-AU" sz="2400" dirty="0">
                <a:solidFill>
                  <a:srgbClr val="4A4A4A"/>
                </a:solidFill>
                <a:latin typeface="Times New Roman" panose="02020603050405020304" pitchFamily="18" charset="0"/>
                <a:cs typeface="Times New Roman" panose="02020603050405020304" pitchFamily="18" charset="0"/>
              </a:rPr>
              <a:t>width and height of layer (convolutional layers)</a:t>
            </a:r>
            <a:endParaRPr lang="en-AU" sz="2400" dirty="0">
              <a:solidFill>
                <a:srgbClr val="4A4A4A"/>
              </a:solidFill>
              <a:latin typeface="Times New Roman" panose="02020603050405020304" pitchFamily="18" charset="0"/>
              <a:cs typeface="Times New Roman" panose="02020603050405020304" pitchFamily="18" charset="0"/>
            </a:endParaRPr>
          </a:p>
          <a:p>
            <a:pPr>
              <a:buFont typeface="+mj-lt"/>
              <a:buAutoNum type="alphaLcPeriod"/>
            </a:pPr>
            <a:r>
              <a:rPr lang="en-AU" sz="2400" dirty="0">
                <a:solidFill>
                  <a:srgbClr val="4A4A4A"/>
                </a:solidFill>
                <a:latin typeface="Times New Roman" panose="02020603050405020304" pitchFamily="18" charset="0"/>
                <a:cs typeface="Times New Roman" panose="02020603050405020304" pitchFamily="18" charset="0"/>
              </a:rPr>
              <a:t>neurons in this layer</a:t>
            </a:r>
            <a:endParaRPr lang="en-AU" sz="2400" dirty="0">
              <a:solidFill>
                <a:srgbClr val="4A4A4A"/>
              </a:solidFill>
              <a:latin typeface="Times New Roman" panose="02020603050405020304" pitchFamily="18" charset="0"/>
              <a:cs typeface="Times New Roman" panose="02020603050405020304" pitchFamily="18" charset="0"/>
            </a:endParaRPr>
          </a:p>
          <a:p>
            <a:pPr>
              <a:buFont typeface="+mj-lt"/>
              <a:buAutoNum type="alphaLcPeriod"/>
            </a:pPr>
            <a:r>
              <a:rPr lang="en-AU" sz="2400" dirty="0">
                <a:solidFill>
                  <a:srgbClr val="4A4A4A"/>
                </a:solidFill>
                <a:latin typeface="Times New Roman" panose="02020603050405020304" pitchFamily="18" charset="0"/>
                <a:cs typeface="Times New Roman" panose="02020603050405020304" pitchFamily="18" charset="0"/>
              </a:rPr>
              <a:t>connections into the neurons in this layer</a:t>
            </a:r>
            <a:endParaRPr lang="en-AU" sz="2400" dirty="0">
              <a:solidFill>
                <a:srgbClr val="4A4A4A"/>
              </a:solidFill>
              <a:latin typeface="Times New Roman" panose="02020603050405020304" pitchFamily="18" charset="0"/>
              <a:cs typeface="Times New Roman" panose="02020603050405020304" pitchFamily="18" charset="0"/>
            </a:endParaRPr>
          </a:p>
          <a:p>
            <a:pPr>
              <a:buFont typeface="+mj-lt"/>
              <a:buAutoNum type="alphaLcPeriod"/>
            </a:pPr>
            <a:r>
              <a:rPr lang="en-AU" sz="2400" dirty="0">
                <a:solidFill>
                  <a:srgbClr val="4A4A4A"/>
                </a:solidFill>
                <a:latin typeface="Times New Roman" panose="02020603050405020304" pitchFamily="18" charset="0"/>
                <a:cs typeface="Times New Roman" panose="02020603050405020304" pitchFamily="18" charset="0"/>
              </a:rPr>
              <a:t>independent parameters in this layer</a:t>
            </a:r>
            <a:endParaRPr lang="en-AU" sz="2400" dirty="0">
              <a:solidFill>
                <a:srgbClr val="4A4A4A"/>
              </a:solidFill>
              <a:latin typeface="Times New Roman" panose="02020603050405020304" pitchFamily="18" charset="0"/>
              <a:cs typeface="Times New Roman" panose="02020603050405020304" pitchFamily="18" charset="0"/>
            </a:endParaRPr>
          </a:p>
          <a:p>
            <a:endParaRPr lang="en-AU" sz="2400" dirty="0">
              <a:solidFill>
                <a:srgbClr val="4A4A4A"/>
              </a:solidFill>
              <a:latin typeface="Times New Roman" panose="02020603050405020304" pitchFamily="18" charset="0"/>
              <a:cs typeface="Times New Roman" panose="02020603050405020304" pitchFamily="18" charset="0"/>
            </a:endParaRPr>
          </a:p>
          <a:p>
            <a:r>
              <a:rPr lang="en-AU" sz="2400" dirty="0">
                <a:solidFill>
                  <a:srgbClr val="4A4A4A"/>
                </a:solidFill>
                <a:latin typeface="Times New Roman" panose="02020603050405020304" pitchFamily="18" charset="0"/>
                <a:cs typeface="Times New Roman" panose="02020603050405020304" pitchFamily="18" charset="0"/>
              </a:rPr>
              <a:t>You should assume the input images are </a:t>
            </a:r>
            <a:r>
              <a:rPr lang="en-AU" sz="2400" dirty="0" err="1">
                <a:solidFill>
                  <a:srgbClr val="4A4A4A"/>
                </a:solidFill>
                <a:latin typeface="Times New Roman" panose="02020603050405020304" pitchFamily="18" charset="0"/>
                <a:cs typeface="Times New Roman" panose="02020603050405020304" pitchFamily="18" charset="0"/>
              </a:rPr>
              <a:t>gray</a:t>
            </a:r>
            <a:r>
              <a:rPr lang="en-AU" sz="2400" dirty="0">
                <a:solidFill>
                  <a:srgbClr val="4A4A4A"/>
                </a:solidFill>
                <a:latin typeface="Times New Roman" panose="02020603050405020304" pitchFamily="18" charset="0"/>
                <a:cs typeface="Times New Roman" panose="02020603050405020304" pitchFamily="18" charset="0"/>
              </a:rPr>
              <a:t>-scale, there is no padding, and there are 18 valid actions (outputs).</a:t>
            </a:r>
            <a:br>
              <a:rPr lang="en-AU" sz="2400" dirty="0">
                <a:solidFill>
                  <a:srgbClr val="4A4A4A"/>
                </a:solidFill>
                <a:latin typeface="Times New Roman" panose="02020603050405020304" pitchFamily="18" charset="0"/>
                <a:cs typeface="Times New Roman" panose="02020603050405020304" pitchFamily="18" charset="0"/>
              </a:rPr>
            </a:br>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105382" y="735520"/>
            <a:ext cx="927107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Convolutional Neural Network Architecture</a:t>
            </a:r>
            <a:endParaRPr lang="en-US" sz="32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497" y="485149"/>
            <a:ext cx="927107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Convolutional Neural Network – First Layer</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3497" y="2921122"/>
            <a:ext cx="10683846" cy="3693319"/>
          </a:xfrm>
          <a:prstGeom prst="rect">
            <a:avLst/>
          </a:prstGeom>
          <a:noFill/>
        </p:spPr>
        <p:txBody>
          <a:bodyPr wrap="square">
            <a:spAutoFit/>
          </a:bodyPr>
          <a:lstStyle/>
          <a:p>
            <a:r>
              <a:rPr lang="en-US" sz="2400" dirty="0">
                <a:solidFill>
                  <a:srgbClr val="4A4A4A"/>
                </a:solidFill>
                <a:latin typeface="Times New Roman" panose="02020603050405020304" pitchFamily="18" charset="0"/>
                <a:cs typeface="Times New Roman" panose="02020603050405020304" pitchFamily="18" charset="0"/>
              </a:rPr>
              <a:t>First Convolutional Layer:</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dirty="0"/>
          </a:p>
          <a:p>
            <a:r>
              <a:rPr lang="en-US" sz="2400" dirty="0">
                <a:solidFill>
                  <a:srgbClr val="4A4A4A"/>
                </a:solidFill>
                <a:latin typeface="Times New Roman" panose="02020603050405020304" pitchFamily="18" charset="0"/>
                <a:cs typeface="Times New Roman" panose="02020603050405020304" pitchFamily="18" charset="0"/>
              </a:rPr>
              <a:t>a. </a:t>
            </a:r>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Weights per filter: 1 + M × N × L = 1 + 8 × 8 × 4 = 257. </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This formula calculates the number of weights per filter. </a:t>
            </a:r>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M and N represent the width and height of the filter (8x8), while L is the depth of the input (which is 4 in this case, as the input is a stack of 4 frames of images). We add one for a bias term, resulting in 257 weights per filter.</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94657" y="1212962"/>
            <a:ext cx="10245105" cy="1569660"/>
          </a:xfrm>
          <a:prstGeom prst="rect">
            <a:avLst/>
          </a:prstGeom>
          <a:noFill/>
        </p:spPr>
        <p:txBody>
          <a:bodyPr wrap="square">
            <a:spAutoFit/>
          </a:bodyPr>
          <a:lstStyle/>
          <a:p>
            <a:r>
              <a:rPr lang="en-AU" sz="1600" dirty="0">
                <a:solidFill>
                  <a:srgbClr val="4A4A4A"/>
                </a:solidFill>
                <a:latin typeface="Times New Roman" panose="02020603050405020304" pitchFamily="18" charset="0"/>
                <a:cs typeface="Times New Roman" panose="02020603050405020304" pitchFamily="18" charset="0"/>
              </a:rPr>
              <a:t>The input to the neural network consists of an 84 × 84 × 4 image. </a:t>
            </a:r>
            <a:endParaRPr lang="en-AU" sz="1600" dirty="0">
              <a:solidFill>
                <a:srgbClr val="4A4A4A"/>
              </a:solidFill>
              <a:latin typeface="Times New Roman" panose="02020603050405020304" pitchFamily="18" charset="0"/>
              <a:cs typeface="Times New Roman" panose="02020603050405020304" pitchFamily="18" charset="0"/>
            </a:endParaRPr>
          </a:p>
          <a:p>
            <a:endParaRPr lang="en-AU" sz="1600" dirty="0">
              <a:solidFill>
                <a:srgbClr val="4A4A4A"/>
              </a:solidFill>
              <a:latin typeface="Times New Roman" panose="02020603050405020304" pitchFamily="18" charset="0"/>
              <a:cs typeface="Times New Roman" panose="02020603050405020304" pitchFamily="18" charset="0"/>
            </a:endParaRPr>
          </a:p>
          <a:p>
            <a:r>
              <a:rPr lang="en-AU" sz="1600" dirty="0">
                <a:solidFill>
                  <a:srgbClr val="4A4A4A"/>
                </a:solidFill>
                <a:latin typeface="Times New Roman" panose="02020603050405020304" pitchFamily="18" charset="0"/>
                <a:cs typeface="Times New Roman" panose="02020603050405020304" pitchFamily="18" charset="0"/>
              </a:rPr>
              <a:t>The first hidden layer convolves 16   8 × 8 filters with stride 4 with the input image and applies a rectifier nonlinearity. The second hidden layer convolves 32   4 × 4 filters with stride 2, again followed by a rectifier nonlinearity. The final hidden layer is fully-connected and consists of 256 rectifier units. The output layer is a fully-connected linear layer with a single output for each valid action. The number of valid actions varied between 4 and 18 on the games we considered."</a:t>
            </a:r>
            <a:endParaRPr lang="en-US" sz="16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497" y="485149"/>
            <a:ext cx="927107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Convolutional Neural Network – First Layer</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94657" y="2782622"/>
            <a:ext cx="10683846" cy="3416320"/>
          </a:xfrm>
          <a:prstGeom prst="rect">
            <a:avLst/>
          </a:prstGeom>
          <a:noFill/>
        </p:spPr>
        <p:txBody>
          <a:bodyPr wrap="square">
            <a:spAutoFit/>
          </a:bodyPr>
          <a:lstStyle/>
          <a:p>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b. </a:t>
            </a:r>
            <a:r>
              <a:rPr lang="en-AU" sz="2400" dirty="0">
                <a:solidFill>
                  <a:srgbClr val="4A4A4A"/>
                </a:solidFill>
                <a:latin typeface="Times New Roman" panose="02020603050405020304" pitchFamily="18" charset="0"/>
                <a:cs typeface="Times New Roman" panose="02020603050405020304" pitchFamily="18" charset="0"/>
              </a:rPr>
              <a:t>Width and height of layer (convolutional layers)</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1 + (J – M) / s = 1 + (84 – 8) / 4 = 20. </a:t>
            </a:r>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This formula calculates the width and height of the output after convolution. </a:t>
            </a:r>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J and K represent the width and height of the input (84x84), M and N represent the width and height of the filter (8x8), and s is the stride (4). There is no padding (P=0), so the width and height of the output are both 20.</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94657" y="1212962"/>
            <a:ext cx="10245105" cy="1569660"/>
          </a:xfrm>
          <a:prstGeom prst="rect">
            <a:avLst/>
          </a:prstGeom>
          <a:noFill/>
        </p:spPr>
        <p:txBody>
          <a:bodyPr wrap="square">
            <a:spAutoFit/>
          </a:bodyPr>
          <a:lstStyle/>
          <a:p>
            <a:r>
              <a:rPr lang="en-AU" sz="1600" dirty="0">
                <a:solidFill>
                  <a:srgbClr val="4A4A4A"/>
                </a:solidFill>
                <a:latin typeface="Times New Roman" panose="02020603050405020304" pitchFamily="18" charset="0"/>
                <a:cs typeface="Times New Roman" panose="02020603050405020304" pitchFamily="18" charset="0"/>
              </a:rPr>
              <a:t>The input to the neural network consists of an 84 × 84 × 4 image. </a:t>
            </a:r>
            <a:endParaRPr lang="en-AU" sz="1600" dirty="0">
              <a:solidFill>
                <a:srgbClr val="4A4A4A"/>
              </a:solidFill>
              <a:latin typeface="Times New Roman" panose="02020603050405020304" pitchFamily="18" charset="0"/>
              <a:cs typeface="Times New Roman" panose="02020603050405020304" pitchFamily="18" charset="0"/>
            </a:endParaRPr>
          </a:p>
          <a:p>
            <a:endParaRPr lang="en-AU" sz="1600" dirty="0">
              <a:solidFill>
                <a:srgbClr val="4A4A4A"/>
              </a:solidFill>
              <a:latin typeface="Times New Roman" panose="02020603050405020304" pitchFamily="18" charset="0"/>
              <a:cs typeface="Times New Roman" panose="02020603050405020304" pitchFamily="18" charset="0"/>
            </a:endParaRPr>
          </a:p>
          <a:p>
            <a:r>
              <a:rPr lang="en-AU" sz="1600" dirty="0">
                <a:solidFill>
                  <a:srgbClr val="4A4A4A"/>
                </a:solidFill>
                <a:latin typeface="Times New Roman" panose="02020603050405020304" pitchFamily="18" charset="0"/>
                <a:cs typeface="Times New Roman" panose="02020603050405020304" pitchFamily="18" charset="0"/>
              </a:rPr>
              <a:t>The first hidden layer convolves 16   8 × 8 filters with stride 4 with the input image and applies a rectifier nonlinearity. The second hidden layer convolves 32   4 × 4 filters with stride 2, again followed by a rectifier nonlinearity. The final hidden layer is fully-connected and consists of 256 rectifier units. The output layer is a fully-connected linear layer with a single output for each valid action. The number of valid actions varied between 4 and 18 on the games we considered."</a:t>
            </a:r>
            <a:endParaRPr lang="en-US" sz="16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497" y="485149"/>
            <a:ext cx="927107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Convolutional Neural Network – First Layer</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3497" y="3160608"/>
            <a:ext cx="10683846" cy="1938992"/>
          </a:xfrm>
          <a:prstGeom prst="rect">
            <a:avLst/>
          </a:prstGeom>
          <a:noFill/>
        </p:spPr>
        <p:txBody>
          <a:bodyPr wrap="square">
            <a:spAutoFit/>
          </a:bodyPr>
          <a:lstStyle/>
          <a:p>
            <a:r>
              <a:rPr lang="en-US" sz="2400" dirty="0">
                <a:solidFill>
                  <a:srgbClr val="4A4A4A"/>
                </a:solidFill>
                <a:latin typeface="Times New Roman" panose="02020603050405020304" pitchFamily="18" charset="0"/>
                <a:cs typeface="Times New Roman" panose="02020603050405020304" pitchFamily="18" charset="0"/>
              </a:rPr>
              <a:t>c. Number of neurons in the layer: 20 × 20 × 16 = 6400. </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Each element on each feature map (generated by a filter) can be considered as a neuron, so the number of neurons is the width x height x depth (number of filters) of the feature map.</a:t>
            </a:r>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94657" y="1212962"/>
            <a:ext cx="10245105" cy="1569660"/>
          </a:xfrm>
          <a:prstGeom prst="rect">
            <a:avLst/>
          </a:prstGeom>
          <a:noFill/>
        </p:spPr>
        <p:txBody>
          <a:bodyPr wrap="square">
            <a:spAutoFit/>
          </a:bodyPr>
          <a:lstStyle/>
          <a:p>
            <a:r>
              <a:rPr lang="en-AU" sz="1600" dirty="0">
                <a:solidFill>
                  <a:srgbClr val="4A4A4A"/>
                </a:solidFill>
                <a:latin typeface="Times New Roman" panose="02020603050405020304" pitchFamily="18" charset="0"/>
                <a:cs typeface="Times New Roman" panose="02020603050405020304" pitchFamily="18" charset="0"/>
              </a:rPr>
              <a:t>The input to the neural network consists of an 84 × 84 × 4 image. </a:t>
            </a:r>
            <a:endParaRPr lang="en-AU" sz="1600" dirty="0">
              <a:solidFill>
                <a:srgbClr val="4A4A4A"/>
              </a:solidFill>
              <a:latin typeface="Times New Roman" panose="02020603050405020304" pitchFamily="18" charset="0"/>
              <a:cs typeface="Times New Roman" panose="02020603050405020304" pitchFamily="18" charset="0"/>
            </a:endParaRPr>
          </a:p>
          <a:p>
            <a:endParaRPr lang="en-AU" sz="1600" dirty="0">
              <a:solidFill>
                <a:srgbClr val="4A4A4A"/>
              </a:solidFill>
              <a:latin typeface="Times New Roman" panose="02020603050405020304" pitchFamily="18" charset="0"/>
              <a:cs typeface="Times New Roman" panose="02020603050405020304" pitchFamily="18" charset="0"/>
            </a:endParaRPr>
          </a:p>
          <a:p>
            <a:r>
              <a:rPr lang="en-AU" sz="1600" dirty="0">
                <a:solidFill>
                  <a:srgbClr val="4A4A4A"/>
                </a:solidFill>
                <a:latin typeface="Times New Roman" panose="02020603050405020304" pitchFamily="18" charset="0"/>
                <a:cs typeface="Times New Roman" panose="02020603050405020304" pitchFamily="18" charset="0"/>
              </a:rPr>
              <a:t>The first hidden layer convolves 16   8 × 8 filters with stride 4 with the input image and applies a rectifier nonlinearity. The second hidden layer convolves 32   4 × 4 filters with stride 2, again followed by a rectifier nonlinearity. The final hidden layer is fully-connected and consists of 256 rectifier units. The output layer is a fully-connected linear layer with a single output for each valid action. The number of valid actions varied between 4 and 18 on the games we considered."</a:t>
            </a:r>
            <a:endParaRPr lang="en-US" sz="16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497" y="485149"/>
            <a:ext cx="927107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Convolutional Neural Network – First Layer</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4077" y="3437289"/>
            <a:ext cx="10683846" cy="1938992"/>
          </a:xfrm>
          <a:prstGeom prst="rect">
            <a:avLst/>
          </a:prstGeom>
          <a:noFill/>
        </p:spPr>
        <p:txBody>
          <a:bodyPr wrap="square">
            <a:spAutoFit/>
          </a:bodyPr>
          <a:lstStyle/>
          <a:p>
            <a:r>
              <a:rPr lang="en-US" sz="2400" dirty="0">
                <a:solidFill>
                  <a:srgbClr val="4A4A4A"/>
                </a:solidFill>
                <a:latin typeface="Times New Roman" panose="02020603050405020304" pitchFamily="18" charset="0"/>
                <a:cs typeface="Times New Roman" panose="02020603050405020304" pitchFamily="18" charset="0"/>
              </a:rPr>
              <a:t>d. Number of connections in the layer: 20 × 20 × 16 × 257 = 1,644,800. </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Each neuron is connected to 257 units (including one bias) in the previous layer, so the total number of connections is the number of neurons times the number of connections per neuron.</a:t>
            </a:r>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94657" y="1212962"/>
            <a:ext cx="10245105" cy="1569660"/>
          </a:xfrm>
          <a:prstGeom prst="rect">
            <a:avLst/>
          </a:prstGeom>
          <a:noFill/>
        </p:spPr>
        <p:txBody>
          <a:bodyPr wrap="square">
            <a:spAutoFit/>
          </a:bodyPr>
          <a:lstStyle/>
          <a:p>
            <a:r>
              <a:rPr lang="en-AU" sz="1600" dirty="0">
                <a:solidFill>
                  <a:srgbClr val="4A4A4A"/>
                </a:solidFill>
                <a:latin typeface="Times New Roman" panose="02020603050405020304" pitchFamily="18" charset="0"/>
                <a:cs typeface="Times New Roman" panose="02020603050405020304" pitchFamily="18" charset="0"/>
              </a:rPr>
              <a:t>The input to the neural network consists of an 84 × 84 × 4 image. </a:t>
            </a:r>
            <a:endParaRPr lang="en-AU" sz="1600" dirty="0">
              <a:solidFill>
                <a:srgbClr val="4A4A4A"/>
              </a:solidFill>
              <a:latin typeface="Times New Roman" panose="02020603050405020304" pitchFamily="18" charset="0"/>
              <a:cs typeface="Times New Roman" panose="02020603050405020304" pitchFamily="18" charset="0"/>
            </a:endParaRPr>
          </a:p>
          <a:p>
            <a:endParaRPr lang="en-AU" sz="1600" dirty="0">
              <a:solidFill>
                <a:srgbClr val="4A4A4A"/>
              </a:solidFill>
              <a:latin typeface="Times New Roman" panose="02020603050405020304" pitchFamily="18" charset="0"/>
              <a:cs typeface="Times New Roman" panose="02020603050405020304" pitchFamily="18" charset="0"/>
            </a:endParaRPr>
          </a:p>
          <a:p>
            <a:r>
              <a:rPr lang="en-AU" sz="1600" dirty="0">
                <a:solidFill>
                  <a:srgbClr val="4A4A4A"/>
                </a:solidFill>
                <a:latin typeface="Times New Roman" panose="02020603050405020304" pitchFamily="18" charset="0"/>
                <a:cs typeface="Times New Roman" panose="02020603050405020304" pitchFamily="18" charset="0"/>
              </a:rPr>
              <a:t>The first hidden layer convolves 16   8 × 8 filters with stride 4 with the input image and applies a rectifier nonlinearity. The second hidden layer convolves 32   4 × 4 filters with stride 2, again followed by a rectifier nonlinearity. The final hidden layer is fully-connected and consists of 256 rectifier units. The output layer is a fully-connected linear layer with a single output for each valid action. The number of valid actions varied between 4 and 18 on the games we considered."</a:t>
            </a:r>
            <a:endParaRPr lang="en-US" sz="16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497" y="485149"/>
            <a:ext cx="9271070" cy="584775"/>
          </a:xfrm>
          <a:prstGeom prst="rect">
            <a:avLst/>
          </a:prstGeom>
          <a:noFill/>
        </p:spPr>
        <p:txBody>
          <a:bodyPr wrap="square">
            <a:spAutoFit/>
          </a:bodyPr>
          <a:lstStyle/>
          <a:p>
            <a:r>
              <a:rPr lang="en-AU" sz="3200" dirty="0">
                <a:solidFill>
                  <a:srgbClr val="4A4A4A"/>
                </a:solidFill>
                <a:latin typeface="Times New Roman" panose="02020603050405020304" pitchFamily="18" charset="0"/>
                <a:cs typeface="Times New Roman" panose="02020603050405020304" pitchFamily="18" charset="0"/>
              </a:rPr>
              <a:t>Convolutional Neural Network – First Layer</a:t>
            </a:r>
            <a:endParaRPr lang="en-US" sz="3200" dirty="0">
              <a:solidFill>
                <a:srgbClr val="4A4A4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4077" y="3323895"/>
            <a:ext cx="10683846" cy="1938992"/>
          </a:xfrm>
          <a:prstGeom prst="rect">
            <a:avLst/>
          </a:prstGeom>
          <a:noFill/>
        </p:spPr>
        <p:txBody>
          <a:bodyPr wrap="square">
            <a:spAutoFit/>
          </a:bodyPr>
          <a:lstStyle/>
          <a:p>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d. Number of independent parameters in the layer: 16 × 257 = 4112. </a:t>
            </a:r>
            <a:endParaRPr lang="en-US" sz="2400" dirty="0">
              <a:solidFill>
                <a:srgbClr val="4A4A4A"/>
              </a:solidFill>
              <a:latin typeface="Times New Roman" panose="02020603050405020304" pitchFamily="18" charset="0"/>
              <a:cs typeface="Times New Roman" panose="02020603050405020304" pitchFamily="18" charset="0"/>
            </a:endParaRPr>
          </a:p>
          <a:p>
            <a:endParaRPr lang="en-US" sz="2400" dirty="0">
              <a:solidFill>
                <a:srgbClr val="4A4A4A"/>
              </a:solidFill>
              <a:latin typeface="Times New Roman" panose="02020603050405020304" pitchFamily="18" charset="0"/>
              <a:cs typeface="Times New Roman" panose="02020603050405020304" pitchFamily="18" charset="0"/>
            </a:endParaRPr>
          </a:p>
          <a:p>
            <a:r>
              <a:rPr lang="en-US" sz="2400" dirty="0">
                <a:solidFill>
                  <a:srgbClr val="4A4A4A"/>
                </a:solidFill>
                <a:latin typeface="Times New Roman" panose="02020603050405020304" pitchFamily="18" charset="0"/>
                <a:cs typeface="Times New Roman" panose="02020603050405020304" pitchFamily="18" charset="0"/>
              </a:rPr>
              <a:t>Each filter has 257 independent parameters (including bias), so the total number of parameters is the number of filters times the number of parameters per filter.</a:t>
            </a:r>
            <a:endParaRPr lang="en-US" sz="2400" dirty="0">
              <a:solidFill>
                <a:srgbClr val="4A4A4A"/>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54077" y="1515493"/>
            <a:ext cx="10245105" cy="1569660"/>
          </a:xfrm>
          <a:prstGeom prst="rect">
            <a:avLst/>
          </a:prstGeom>
          <a:noFill/>
        </p:spPr>
        <p:txBody>
          <a:bodyPr wrap="square">
            <a:spAutoFit/>
          </a:bodyPr>
          <a:lstStyle/>
          <a:p>
            <a:r>
              <a:rPr lang="en-AU" sz="1600" dirty="0">
                <a:solidFill>
                  <a:srgbClr val="4A4A4A"/>
                </a:solidFill>
                <a:latin typeface="Times New Roman" panose="02020603050405020304" pitchFamily="18" charset="0"/>
                <a:cs typeface="Times New Roman" panose="02020603050405020304" pitchFamily="18" charset="0"/>
              </a:rPr>
              <a:t>The input to the neural network consists of an 84 × 84 × 4 image. </a:t>
            </a:r>
            <a:endParaRPr lang="en-AU" sz="1600" dirty="0">
              <a:solidFill>
                <a:srgbClr val="4A4A4A"/>
              </a:solidFill>
              <a:latin typeface="Times New Roman" panose="02020603050405020304" pitchFamily="18" charset="0"/>
              <a:cs typeface="Times New Roman" panose="02020603050405020304" pitchFamily="18" charset="0"/>
            </a:endParaRPr>
          </a:p>
          <a:p>
            <a:endParaRPr lang="en-AU" sz="1600" dirty="0">
              <a:solidFill>
                <a:srgbClr val="4A4A4A"/>
              </a:solidFill>
              <a:latin typeface="Times New Roman" panose="02020603050405020304" pitchFamily="18" charset="0"/>
              <a:cs typeface="Times New Roman" panose="02020603050405020304" pitchFamily="18" charset="0"/>
            </a:endParaRPr>
          </a:p>
          <a:p>
            <a:r>
              <a:rPr lang="en-AU" sz="1600" dirty="0">
                <a:solidFill>
                  <a:srgbClr val="4A4A4A"/>
                </a:solidFill>
                <a:latin typeface="Times New Roman" panose="02020603050405020304" pitchFamily="18" charset="0"/>
                <a:cs typeface="Times New Roman" panose="02020603050405020304" pitchFamily="18" charset="0"/>
              </a:rPr>
              <a:t>The first hidden layer convolves 16   8 × 8 filters with stride 4 with the input image and applies a rectifier nonlinearity. The second hidden layer convolves 32   4 × 4 filters with stride 2, again followed by a rectifier nonlinearity. The final hidden layer is fully-connected and consists of 256 rectifier units. The output layer is a fully-connected linear layer with a single output for each valid action. The number of valid actions varied between 4 and 18 on the games we considered."</a:t>
            </a:r>
            <a:endParaRPr lang="en-US" sz="1600" dirty="0">
              <a:solidFill>
                <a:srgbClr val="4A4A4A"/>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12656</Words>
  <Application>WPS Presentation</Application>
  <PresentationFormat>Widescreen</PresentationFormat>
  <Paragraphs>189</Paragraphs>
  <Slides>26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SimSun</vt:lpstr>
      <vt:lpstr>Wingdings</vt:lpstr>
      <vt:lpstr>Arial Unicode MS</vt:lpstr>
      <vt:lpstr>Calibri Light</vt:lpstr>
      <vt:lpstr>Helvetica Neue</vt:lpstr>
      <vt:lpstr>Calibri</vt:lpstr>
      <vt:lpstr>微软雅黑</vt:lpstr>
      <vt:lpstr>汉仪旗黑</vt:lpstr>
      <vt:lpstr>Times New Roman</vt:lpstr>
      <vt:lpstr>Söhne</vt:lpstr>
      <vt:lpstr>Thonburi</vt:lpstr>
      <vt:lpstr>宋体-简</vt:lpstr>
      <vt:lpstr>汉仪书宋二KW</vt:lpstr>
      <vt:lpstr>SimSun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jiangcheng</dc:creator>
  <cp:lastModifiedBy>jiangcheng</cp:lastModifiedBy>
  <cp:revision>1</cp:revision>
  <dcterms:created xsi:type="dcterms:W3CDTF">2023-06-30T01:54:54Z</dcterms:created>
  <dcterms:modified xsi:type="dcterms:W3CDTF">2023-06-30T01:54:54Z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1033-4.0.0.6524</vt:lpwstr>
  </property>
</Properties>
</file>