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98EF6-095A-F994-73A9-EE99AC01240D}" v="108" dt="2024-06-28T18:23:45.397"/>
    <p1510:client id="{5DB77986-046E-CE27-DB3D-B05DDEB96445}" v="434" dt="2024-06-28T12:24:12.786"/>
    <p1510:client id="{C3ED6102-A8E2-4E2A-84DD-5EF40D48F114}" v="408" dt="2024-06-29T01:55:15.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75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12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93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30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4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93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4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54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08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08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6/28/2024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8674227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SDp7p1y6m7N5xD5_fpOkYOrJvd68V7iy6etXy2cetb8/edit#gid=1448957446" TargetMode="External"/><Relationship Id="rId2" Type="http://schemas.openxmlformats.org/officeDocument/2006/relationships/hyperlink" Target="https://www.faa.gov/" TargetMode="External"/><Relationship Id="rId1" Type="http://schemas.openxmlformats.org/officeDocument/2006/relationships/slideLayout" Target="../slideLayouts/slideLayout2.xml"/><Relationship Id="rId6" Type="http://schemas.openxmlformats.org/officeDocument/2006/relationships/hyperlink" Target="http://www.airlines.org" TargetMode="External"/><Relationship Id="rId5" Type="http://schemas.openxmlformats.org/officeDocument/2006/relationships/hyperlink" Target="https://www.nhtsa.gov/research-data/fatality-analysis-reporting-system-fars" TargetMode="External"/><Relationship Id="rId4" Type="http://schemas.openxmlformats.org/officeDocument/2006/relationships/hyperlink" Target="https://one.nhtsa.gov/Da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ATA sets target for 1 billion passengers to fly on sustainable fuel ...">
            <a:extLst>
              <a:ext uri="{FF2B5EF4-FFF2-40B4-BE49-F238E27FC236}">
                <a16:creationId xmlns:a16="http://schemas.microsoft.com/office/drawing/2014/main" id="{28FBEEA3-FD3D-9699-E04A-12B2ECAC9C6A}"/>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42" name="Rectangle 14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2"/>
            <a:ext cx="4023360" cy="2802219"/>
          </a:xfrm>
        </p:spPr>
        <p:txBody>
          <a:bodyPr anchor="b">
            <a:normAutofit/>
          </a:bodyPr>
          <a:lstStyle/>
          <a:p>
            <a:r>
              <a:rPr lang="en-US" sz="3800" b="0">
                <a:latin typeface="Times New Roman"/>
                <a:ea typeface="+mj-lt"/>
                <a:cs typeface="+mj-lt"/>
              </a:rPr>
              <a:t>SAFETY TRENDS AND ECONOMIC BENEFITS OF AIR TRAVEL</a:t>
            </a:r>
            <a:endParaRPr lang="en-US" sz="3800">
              <a:latin typeface="Times New Roman"/>
              <a:cs typeface="Times New Roman"/>
            </a:endParaRPr>
          </a:p>
        </p:txBody>
      </p:sp>
      <p:sp>
        <p:nvSpPr>
          <p:cNvPr id="3" name="Subtitle 2"/>
          <p:cNvSpPr>
            <a:spLocks noGrp="1"/>
          </p:cNvSpPr>
          <p:nvPr>
            <p:ph type="subTitle" idx="1"/>
          </p:nvPr>
        </p:nvSpPr>
        <p:spPr>
          <a:xfrm>
            <a:off x="477980" y="4065146"/>
            <a:ext cx="4023359" cy="1208141"/>
          </a:xfrm>
        </p:spPr>
        <p:txBody>
          <a:bodyPr vert="horz" lIns="91440" tIns="45720" rIns="91440" bIns="45720" rtlCol="0">
            <a:normAutofit/>
          </a:bodyPr>
          <a:lstStyle/>
          <a:p>
            <a:r>
              <a:rPr lang="en-US">
                <a:latin typeface="Times New Roman"/>
                <a:cs typeface="Times New Roman"/>
              </a:rPr>
              <a:t>DSC 640 DATA PRESENTATION AND VISUALIZATION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4392-0B42-55E3-64A1-F79A16607591}"/>
              </a:ext>
            </a:extLst>
          </p:cNvPr>
          <p:cNvSpPr>
            <a:spLocks noGrp="1"/>
          </p:cNvSpPr>
          <p:nvPr>
            <p:ph type="title"/>
          </p:nvPr>
        </p:nvSpPr>
        <p:spPr>
          <a:xfrm>
            <a:off x="838200" y="365125"/>
            <a:ext cx="10515600" cy="1823794"/>
          </a:xfrm>
        </p:spPr>
        <p:txBody>
          <a:bodyPr>
            <a:normAutofit/>
          </a:bodyPr>
          <a:lstStyle/>
          <a:p>
            <a:r>
              <a:rPr lang="en-US" sz="2400" dirty="0">
                <a:solidFill>
                  <a:schemeClr val="accent1"/>
                </a:solidFill>
                <a:latin typeface="Times New Roman"/>
                <a:cs typeface="Times New Roman"/>
              </a:rPr>
              <a:t>Questions..? </a:t>
            </a:r>
            <a:br>
              <a:rPr lang="en-US" sz="2400" dirty="0">
                <a:solidFill>
                  <a:schemeClr val="accent1"/>
                </a:solidFill>
                <a:latin typeface="Times New Roman"/>
                <a:cs typeface="Times New Roman"/>
              </a:rPr>
            </a:br>
            <a:r>
              <a:rPr lang="en-US" sz="2400" dirty="0">
                <a:solidFill>
                  <a:schemeClr val="accent1"/>
                </a:solidFill>
                <a:latin typeface="Times New Roman"/>
                <a:cs typeface="Times New Roman"/>
              </a:rPr>
              <a:t>   </a:t>
            </a:r>
            <a:r>
              <a:rPr lang="en-US" sz="1100" dirty="0">
                <a:solidFill>
                  <a:srgbClr val="262626"/>
                </a:solidFill>
                <a:ea typeface="+mj-lt"/>
                <a:cs typeface="+mj-lt"/>
              </a:rPr>
              <a:t>- email: amahalingam@my365.bellevue.edu</a:t>
            </a:r>
            <a:endParaRPr lang="en-US" sz="2400" dirty="0">
              <a:solidFill>
                <a:schemeClr val="accent1"/>
              </a:solidFill>
              <a:latin typeface="Times New Roman"/>
              <a:cs typeface="Times New Roman"/>
            </a:endParaRPr>
          </a:p>
        </p:txBody>
      </p:sp>
      <p:sp>
        <p:nvSpPr>
          <p:cNvPr id="3" name="Content Placeholder 2">
            <a:extLst>
              <a:ext uri="{FF2B5EF4-FFF2-40B4-BE49-F238E27FC236}">
                <a16:creationId xmlns:a16="http://schemas.microsoft.com/office/drawing/2014/main" id="{979CE406-F2EB-31B5-B83A-4E44AD2DE526}"/>
              </a:ext>
            </a:extLst>
          </p:cNvPr>
          <p:cNvSpPr>
            <a:spLocks noGrp="1"/>
          </p:cNvSpPr>
          <p:nvPr>
            <p:ph idx="1"/>
          </p:nvPr>
        </p:nvSpPr>
        <p:spPr>
          <a:xfrm>
            <a:off x="838200" y="2968625"/>
            <a:ext cx="10515600" cy="3208338"/>
          </a:xfrm>
        </p:spPr>
        <p:txBody>
          <a:bodyPr vert="horz" lIns="91440" tIns="45720" rIns="91440" bIns="45720" rtlCol="0" anchor="t">
            <a:normAutofit/>
          </a:bodyPr>
          <a:lstStyle/>
          <a:p>
            <a:pPr marL="0" indent="0">
              <a:buNone/>
            </a:pPr>
            <a:r>
              <a:rPr lang="en-US" sz="2400" dirty="0">
                <a:solidFill>
                  <a:schemeClr val="accent1"/>
                </a:solidFill>
                <a:latin typeface="Times New Roman"/>
                <a:ea typeface="+mn-lt"/>
                <a:cs typeface="Times New Roman"/>
              </a:rPr>
              <a:t>Reference</a:t>
            </a:r>
            <a:endParaRPr lang="en-US" sz="1600" dirty="0">
              <a:latin typeface="Times New Roman"/>
              <a:ea typeface="+mn-lt"/>
              <a:cs typeface="+mn-lt"/>
            </a:endParaRPr>
          </a:p>
          <a:p>
            <a:r>
              <a:rPr lang="en-US" sz="1600" dirty="0">
                <a:latin typeface="Times New Roman"/>
                <a:ea typeface="+mn-lt"/>
                <a:cs typeface="+mn-lt"/>
              </a:rPr>
              <a:t>Federal Aviation Administration, </a:t>
            </a:r>
            <a:r>
              <a:rPr lang="en-US" sz="1600" dirty="0">
                <a:latin typeface="Times New Roman"/>
                <a:ea typeface="+mn-lt"/>
                <a:cs typeface="+mn-lt"/>
                <a:hlinkClick r:id="rId2"/>
              </a:rPr>
              <a:t>https://www.faa.gov/</a:t>
            </a:r>
            <a:endParaRPr lang="en-US" sz="1600">
              <a:latin typeface="Times New Roman"/>
              <a:ea typeface="+mn-lt"/>
              <a:cs typeface="Times New Roman"/>
            </a:endParaRPr>
          </a:p>
          <a:p>
            <a:r>
              <a:rPr lang="en-US" sz="1600" dirty="0">
                <a:latin typeface="Times New Roman"/>
                <a:ea typeface="Calibri"/>
                <a:cs typeface="Calibri"/>
              </a:rPr>
              <a:t>Primary dataset utilized for the project, </a:t>
            </a:r>
            <a:r>
              <a:rPr lang="en-US" sz="1600" u="sng" dirty="0">
                <a:latin typeface="Times New Roman"/>
                <a:ea typeface="Calibri"/>
                <a:cs typeface="Calibri"/>
                <a:hlinkClick r:id="rId3"/>
              </a:rPr>
              <a:t>air travel accidents and fatalist per year</a:t>
            </a:r>
            <a:r>
              <a:rPr lang="en-US" sz="1600" dirty="0">
                <a:latin typeface="Times New Roman"/>
                <a:ea typeface="Calibri"/>
                <a:cs typeface="Calibri"/>
              </a:rPr>
              <a:t>.</a:t>
            </a:r>
          </a:p>
          <a:p>
            <a:r>
              <a:rPr lang="en-US" sz="1600" dirty="0">
                <a:latin typeface="Times New Roman"/>
                <a:ea typeface="Calibri"/>
                <a:cs typeface="Calibri"/>
              </a:rPr>
              <a:t>Supplemental data utilized for the project, CRSS</a:t>
            </a:r>
            <a:r>
              <a:rPr lang="en-US" sz="1600" u="sng" dirty="0">
                <a:solidFill>
                  <a:srgbClr val="1874A4"/>
                </a:solidFill>
                <a:latin typeface="Times New Roman"/>
                <a:ea typeface="Calibri"/>
                <a:cs typeface="Calibri"/>
              </a:rPr>
              <a:t> </a:t>
            </a:r>
            <a:r>
              <a:rPr lang="en-US" sz="1600" u="sng" dirty="0">
                <a:latin typeface="Times New Roman"/>
                <a:ea typeface="Calibri"/>
                <a:cs typeface="Calibri"/>
                <a:hlinkClick r:id="rId4"/>
              </a:rPr>
              <a:t>Crash Stats &amp; Reports</a:t>
            </a:r>
            <a:r>
              <a:rPr lang="en-US" sz="1600" dirty="0">
                <a:latin typeface="Times New Roman"/>
                <a:ea typeface="Calibri"/>
                <a:cs typeface="Calibri"/>
              </a:rPr>
              <a:t>, and FARS - </a:t>
            </a:r>
            <a:r>
              <a:rPr lang="en-US" sz="1600" u="sng" dirty="0">
                <a:latin typeface="Times New Roman"/>
                <a:ea typeface="Calibri"/>
                <a:cs typeface="Calibri"/>
                <a:hlinkClick r:id="rId5"/>
              </a:rPr>
              <a:t>Fatality Analysis Reporting System (FARS)</a:t>
            </a:r>
            <a:r>
              <a:rPr lang="en-US" sz="1600" dirty="0">
                <a:latin typeface="Times New Roman"/>
                <a:ea typeface="Calibri"/>
                <a:cs typeface="Calibri"/>
              </a:rPr>
              <a:t>, NHTSA</a:t>
            </a:r>
          </a:p>
          <a:p>
            <a:r>
              <a:rPr lang="en-US" sz="1600" dirty="0">
                <a:latin typeface="Times New Roman"/>
                <a:ea typeface="Calibri"/>
                <a:cs typeface="Calibri"/>
              </a:rPr>
              <a:t>Airlines of America, airlines economic impact </a:t>
            </a:r>
            <a:r>
              <a:rPr lang="en-US" sz="1600" dirty="0">
                <a:latin typeface="Times New Roman"/>
                <a:ea typeface="Calibri"/>
                <a:cs typeface="Calibri"/>
                <a:hlinkClick r:id="rId6"/>
              </a:rPr>
              <a:t>www</a:t>
            </a:r>
            <a:r>
              <a:rPr lang="en-US" sz="1600" dirty="0">
                <a:latin typeface="Times New Roman"/>
                <a:ea typeface="+mn-lt"/>
                <a:cs typeface="+mn-lt"/>
                <a:hlinkClick r:id="rId6"/>
              </a:rPr>
              <a:t>.airlines.org</a:t>
            </a:r>
            <a:endParaRPr lang="en-US" sz="1600" dirty="0">
              <a:latin typeface="Times New Roman"/>
              <a:ea typeface="Calibri"/>
              <a:cs typeface="Calibri"/>
            </a:endParaRPr>
          </a:p>
          <a:p>
            <a:endParaRPr lang="en-US" sz="1600" dirty="0">
              <a:latin typeface="Univers"/>
              <a:cs typeface="Times New Roman"/>
            </a:endParaRPr>
          </a:p>
          <a:p>
            <a:endParaRPr lang="en-US" sz="1600" dirty="0">
              <a:latin typeface="Times New Roman"/>
              <a:cs typeface="Times New Roman"/>
            </a:endParaRPr>
          </a:p>
        </p:txBody>
      </p:sp>
    </p:spTree>
    <p:extLst>
      <p:ext uri="{BB962C8B-B14F-4D97-AF65-F5344CB8AC3E}">
        <p14:creationId xmlns:p14="http://schemas.microsoft.com/office/powerpoint/2010/main" val="213935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098C-DF1D-E5E2-B08A-A137E53C980A}"/>
              </a:ext>
            </a:extLst>
          </p:cNvPr>
          <p:cNvSpPr>
            <a:spLocks noGrp="1"/>
          </p:cNvSpPr>
          <p:nvPr>
            <p:ph type="title"/>
          </p:nvPr>
        </p:nvSpPr>
        <p:spPr>
          <a:xfrm>
            <a:off x="466969" y="32971"/>
            <a:ext cx="10515600" cy="679980"/>
          </a:xfrm>
        </p:spPr>
        <p:txBody>
          <a:bodyPr>
            <a:normAutofit/>
          </a:bodyPr>
          <a:lstStyle/>
          <a:p>
            <a:pPr algn="ctr"/>
            <a:r>
              <a:rPr lang="en-US" sz="3600" b="1" u="sng" dirty="0">
                <a:solidFill>
                  <a:schemeClr val="accent1"/>
                </a:solidFill>
                <a:latin typeface="Times New Roman"/>
                <a:ea typeface="+mj-lt"/>
                <a:cs typeface="Times New Roman"/>
              </a:rPr>
              <a:t>Introduction</a:t>
            </a:r>
            <a:endParaRPr lang="en-US" b="1" u="sng">
              <a:solidFill>
                <a:schemeClr val="accent1"/>
              </a:solidFill>
              <a:latin typeface="Times New Roman"/>
              <a:cs typeface="Times New Roman"/>
            </a:endParaRPr>
          </a:p>
        </p:txBody>
      </p:sp>
      <p:sp>
        <p:nvSpPr>
          <p:cNvPr id="3" name="Content Placeholder 2">
            <a:extLst>
              <a:ext uri="{FF2B5EF4-FFF2-40B4-BE49-F238E27FC236}">
                <a16:creationId xmlns:a16="http://schemas.microsoft.com/office/drawing/2014/main" id="{0D524100-80D6-5289-0459-FF7A648BC18E}"/>
              </a:ext>
            </a:extLst>
          </p:cNvPr>
          <p:cNvSpPr>
            <a:spLocks noGrp="1"/>
          </p:cNvSpPr>
          <p:nvPr>
            <p:ph idx="1"/>
          </p:nvPr>
        </p:nvSpPr>
        <p:spPr>
          <a:xfrm>
            <a:off x="847969" y="712392"/>
            <a:ext cx="10506397" cy="3883229"/>
          </a:xfrm>
        </p:spPr>
        <p:txBody>
          <a:bodyPr vert="horz" lIns="91440" tIns="45720" rIns="91440" bIns="45720" rtlCol="0" anchor="t">
            <a:noAutofit/>
          </a:bodyPr>
          <a:lstStyle/>
          <a:p>
            <a:pPr>
              <a:buFont typeface="Wingdings" panose="020B0604020202020204" pitchFamily="34" charset="0"/>
              <a:buChar char="Ø"/>
            </a:pPr>
            <a:r>
              <a:rPr lang="en-US" sz="2000" dirty="0">
                <a:latin typeface="Times New Roman"/>
                <a:ea typeface="+mn-lt"/>
                <a:cs typeface="Times New Roman"/>
              </a:rPr>
              <a:t>This analysis focuses on providing an overview of safety trends in Air travel.</a:t>
            </a:r>
            <a:endParaRPr lang="en-US" sz="2000" dirty="0">
              <a:latin typeface="Times New Roman"/>
              <a:cs typeface="Times New Roman"/>
            </a:endParaRPr>
          </a:p>
          <a:p>
            <a:pPr>
              <a:buFont typeface="Wingdings" panose="020B0604020202020204" pitchFamily="34" charset="0"/>
              <a:buChar char="Ø"/>
            </a:pPr>
            <a:r>
              <a:rPr lang="en-US" sz="2000" dirty="0">
                <a:latin typeface="Times New Roman"/>
                <a:ea typeface="+mn-lt"/>
                <a:cs typeface="Times New Roman"/>
              </a:rPr>
              <a:t>Analysis focuses on providing a comprehensive overview of safety trends in both air travel and motor vehicle travel. By examining historical data on accidents and fatalities, we aim to illustrate the significant improvements in air travel safety over the years and compare these trends with motor vehicle safety</a:t>
            </a:r>
          </a:p>
          <a:p>
            <a:pPr>
              <a:buFont typeface="Wingdings" panose="020B0604020202020204" pitchFamily="34" charset="0"/>
              <a:buChar char="Ø"/>
            </a:pPr>
            <a:r>
              <a:rPr lang="en-US" sz="2000" dirty="0">
                <a:latin typeface="Times New Roman"/>
                <a:ea typeface="+mn-lt"/>
                <a:cs typeface="Times New Roman"/>
              </a:rPr>
              <a:t>The insights derived from this analysis will guide our strategic decisions. It helps in identifying areas where we can further enhance safety measures and improve operational efficiencies. Shareholders need to be confident that the company is proactively managing risks and capitalizing on opportunities for growth.</a:t>
            </a:r>
            <a:endParaRPr lang="en-US" sz="2000" dirty="0">
              <a:latin typeface="Times New Roman"/>
              <a:cs typeface="Times New Roman"/>
            </a:endParaRPr>
          </a:p>
          <a:p>
            <a:pPr marL="0" indent="0">
              <a:buNone/>
            </a:pPr>
            <a:r>
              <a:rPr lang="en-US" sz="2000" b="1" dirty="0">
                <a:solidFill>
                  <a:srgbClr val="00B050"/>
                </a:solidFill>
                <a:latin typeface="Times New Roman"/>
                <a:ea typeface="+mn-lt"/>
                <a:cs typeface="Times New Roman"/>
              </a:rPr>
              <a:t>Objectives</a:t>
            </a:r>
            <a:endParaRPr lang="en-US" dirty="0"/>
          </a:p>
          <a:p>
            <a:pPr lvl="1">
              <a:buFont typeface="Wingdings" panose="020B0604020202020204" pitchFamily="34" charset="0"/>
              <a:buChar char="Ø"/>
            </a:pPr>
            <a:r>
              <a:rPr lang="en-US" sz="2000" dirty="0">
                <a:solidFill>
                  <a:srgbClr val="000000"/>
                </a:solidFill>
                <a:latin typeface="Times New Roman"/>
                <a:ea typeface="+mn-lt"/>
                <a:cs typeface="Times New Roman"/>
              </a:rPr>
              <a:t>Analyze</a:t>
            </a:r>
            <a:r>
              <a:rPr lang="en-US" sz="2000" dirty="0">
                <a:latin typeface="Times New Roman"/>
                <a:ea typeface="+mn-lt"/>
                <a:cs typeface="Times New Roman"/>
              </a:rPr>
              <a:t> and visualize safety trends in air travel vs. motor vehicle travel</a:t>
            </a:r>
            <a:endParaRPr lang="en-US" sz="2000" dirty="0">
              <a:latin typeface="Times New Roman"/>
              <a:cs typeface="Times New Roman"/>
            </a:endParaRPr>
          </a:p>
          <a:p>
            <a:pPr lvl="1">
              <a:buFont typeface="Wingdings" panose="020B0604020202020204" pitchFamily="34" charset="0"/>
              <a:buChar char="Ø"/>
            </a:pPr>
            <a:r>
              <a:rPr lang="en-US" sz="2000" dirty="0">
                <a:latin typeface="Times New Roman"/>
                <a:ea typeface="+mn-lt"/>
                <a:cs typeface="Times New Roman"/>
              </a:rPr>
              <a:t>Demonstrate the economic benefits of commercial aviation</a:t>
            </a:r>
            <a:endParaRPr lang="en-US" sz="2000">
              <a:latin typeface="Times New Roman"/>
              <a:cs typeface="Times New Roman"/>
            </a:endParaRPr>
          </a:p>
          <a:p>
            <a:pPr lvl="1">
              <a:buFont typeface="Wingdings" panose="020B0604020202020204" pitchFamily="34" charset="0"/>
              <a:buChar char="Ø"/>
            </a:pPr>
            <a:r>
              <a:rPr lang="en-US" sz="2000" dirty="0">
                <a:latin typeface="Times New Roman"/>
                <a:ea typeface="+mn-lt"/>
                <a:cs typeface="Times New Roman"/>
              </a:rPr>
              <a:t>Provide data-driven insights for strategic business decisions</a:t>
            </a:r>
            <a:endParaRPr lang="en-US" sz="2000" dirty="0">
              <a:latin typeface="Times New Roman"/>
              <a:cs typeface="Times New Roman"/>
            </a:endParaRPr>
          </a:p>
          <a:p>
            <a:pPr marL="0" indent="0">
              <a:buNone/>
            </a:pPr>
            <a:endParaRPr lang="en-US" sz="2000" dirty="0">
              <a:latin typeface="Times New Roman"/>
              <a:cs typeface="Times New Roman"/>
            </a:endParaRPr>
          </a:p>
        </p:txBody>
      </p:sp>
      <p:pic>
        <p:nvPicPr>
          <p:cNvPr id="4" name="Picture 3" descr="A plane with people in the water&#10;&#10;Description automatically generated">
            <a:extLst>
              <a:ext uri="{FF2B5EF4-FFF2-40B4-BE49-F238E27FC236}">
                <a16:creationId xmlns:a16="http://schemas.microsoft.com/office/drawing/2014/main" id="{E3A38565-7AB8-0CE8-F366-C6D4EB9420E6}"/>
              </a:ext>
            </a:extLst>
          </p:cNvPr>
          <p:cNvPicPr>
            <a:picLocks noChangeAspect="1"/>
          </p:cNvPicPr>
          <p:nvPr/>
        </p:nvPicPr>
        <p:blipFill>
          <a:blip r:embed="rId2"/>
          <a:stretch>
            <a:fillRect/>
          </a:stretch>
        </p:blipFill>
        <p:spPr>
          <a:xfrm>
            <a:off x="2815002" y="4881525"/>
            <a:ext cx="3845728" cy="1822655"/>
          </a:xfrm>
          <a:prstGeom prst="rect">
            <a:avLst/>
          </a:prstGeom>
        </p:spPr>
      </p:pic>
      <p:pic>
        <p:nvPicPr>
          <p:cNvPr id="5" name="Picture 4" descr="A car crashed into a car on the side of the road&#10;&#10;Description automatically generated">
            <a:extLst>
              <a:ext uri="{FF2B5EF4-FFF2-40B4-BE49-F238E27FC236}">
                <a16:creationId xmlns:a16="http://schemas.microsoft.com/office/drawing/2014/main" id="{DC3CDEC1-548B-F192-7193-B5CFC08A6080}"/>
              </a:ext>
            </a:extLst>
          </p:cNvPr>
          <p:cNvPicPr>
            <a:picLocks noChangeAspect="1"/>
          </p:cNvPicPr>
          <p:nvPr/>
        </p:nvPicPr>
        <p:blipFill>
          <a:blip r:embed="rId3"/>
          <a:stretch>
            <a:fillRect/>
          </a:stretch>
        </p:blipFill>
        <p:spPr>
          <a:xfrm>
            <a:off x="7750856" y="4880856"/>
            <a:ext cx="3737757" cy="1820767"/>
          </a:xfrm>
          <a:prstGeom prst="rect">
            <a:avLst/>
          </a:prstGeom>
        </p:spPr>
      </p:pic>
    </p:spTree>
    <p:extLst>
      <p:ext uri="{BB962C8B-B14F-4D97-AF65-F5344CB8AC3E}">
        <p14:creationId xmlns:p14="http://schemas.microsoft.com/office/powerpoint/2010/main" val="401512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872C-457B-83A9-53BF-492EA18F7CF0}"/>
              </a:ext>
            </a:extLst>
          </p:cNvPr>
          <p:cNvSpPr>
            <a:spLocks noGrp="1"/>
          </p:cNvSpPr>
          <p:nvPr>
            <p:ph type="title"/>
          </p:nvPr>
        </p:nvSpPr>
        <p:spPr>
          <a:xfrm>
            <a:off x="838200" y="257663"/>
            <a:ext cx="11355753" cy="1611313"/>
          </a:xfrm>
        </p:spPr>
        <p:txBody>
          <a:bodyPr vert="horz" lIns="91440" tIns="45720" rIns="91440" bIns="45720" rtlCol="0" anchor="t">
            <a:noAutofit/>
          </a:bodyPr>
          <a:lstStyle/>
          <a:p>
            <a:r>
              <a:rPr lang="en-US" sz="2000" b="1" u="sng" dirty="0">
                <a:solidFill>
                  <a:schemeClr val="accent1"/>
                </a:solidFill>
                <a:latin typeface="Times New Roman"/>
                <a:ea typeface="+mj-lt"/>
                <a:cs typeface="Times New Roman"/>
              </a:rPr>
              <a:t>Historical Air Accidents &amp; Trend</a:t>
            </a:r>
            <a:br>
              <a:rPr lang="en-US" sz="1600" dirty="0">
                <a:solidFill>
                  <a:schemeClr val="accent1"/>
                </a:solidFill>
                <a:latin typeface="Times New Roman"/>
                <a:ea typeface="+mj-lt"/>
                <a:cs typeface="Times New Roman"/>
              </a:rPr>
            </a:br>
            <a:br>
              <a:rPr lang="en-US" sz="1600" dirty="0">
                <a:latin typeface="Times New Roman"/>
                <a:ea typeface="+mj-lt"/>
                <a:cs typeface="Times New Roman"/>
              </a:rPr>
            </a:br>
            <a:r>
              <a:rPr lang="en-US" sz="1600" dirty="0">
                <a:latin typeface="Times New Roman"/>
                <a:ea typeface="+mn-lt"/>
                <a:cs typeface="Times New Roman"/>
              </a:rPr>
              <a:t>1940s-1950s: High volatility with peaks and troughs in the number of accidents.</a:t>
            </a:r>
            <a:endParaRPr lang="en-US" sz="1600" dirty="0">
              <a:latin typeface="Times New Roman"/>
              <a:cs typeface="Times New Roman"/>
            </a:endParaRPr>
          </a:p>
          <a:p>
            <a:r>
              <a:rPr lang="en-US" sz="1600" dirty="0">
                <a:latin typeface="Times New Roman"/>
                <a:ea typeface="+mn-lt"/>
                <a:cs typeface="Times New Roman"/>
              </a:rPr>
              <a:t>1960s-1970s: Continued fluctuations but with a general downward trend starting in the mid-1970s.</a:t>
            </a:r>
          </a:p>
          <a:p>
            <a:r>
              <a:rPr lang="en-US" sz="1600" dirty="0">
                <a:latin typeface="Times New Roman"/>
                <a:ea typeface="+mn-lt"/>
                <a:cs typeface="Times New Roman"/>
              </a:rPr>
              <a:t>1980s Onwards: A clear and steady decline in the number of accidents, highlighting the industry's progress in improving safety measures.</a:t>
            </a:r>
          </a:p>
          <a:p>
            <a:r>
              <a:rPr lang="en-US" sz="1600" dirty="0">
                <a:solidFill>
                  <a:schemeClr val="accent1"/>
                </a:solidFill>
                <a:latin typeface="Times New Roman"/>
                <a:ea typeface="+mn-lt"/>
                <a:cs typeface="Times New Roman"/>
              </a:rPr>
              <a:t>2000s and Beyond</a:t>
            </a:r>
            <a:r>
              <a:rPr lang="en-US" sz="1600" dirty="0">
                <a:latin typeface="Times New Roman"/>
                <a:ea typeface="+mn-lt"/>
                <a:cs typeface="Times New Roman"/>
              </a:rPr>
              <a:t>: The accident rate remains low, with some minor fluctuations, reflecting </a:t>
            </a:r>
            <a:r>
              <a:rPr lang="en-US" sz="1600" dirty="0">
                <a:solidFill>
                  <a:schemeClr val="accent1"/>
                </a:solidFill>
                <a:latin typeface="Times New Roman"/>
                <a:ea typeface="+mn-lt"/>
                <a:cs typeface="Times New Roman"/>
              </a:rPr>
              <a:t>ongoing improvements and effective safety practices.</a:t>
            </a:r>
          </a:p>
          <a:p>
            <a:endParaRPr lang="en-US" sz="1600" dirty="0">
              <a:solidFill>
                <a:schemeClr val="accent1"/>
              </a:solidFill>
              <a:latin typeface="Times New Roman"/>
              <a:ea typeface="+mj-lt"/>
              <a:cs typeface="Times New Roman"/>
            </a:endParaRPr>
          </a:p>
        </p:txBody>
      </p:sp>
      <p:pic>
        <p:nvPicPr>
          <p:cNvPr id="3" name="Picture 2" descr="A group of people standing next to a crashed airplane&#10;&#10;Description automatically generated">
            <a:extLst>
              <a:ext uri="{FF2B5EF4-FFF2-40B4-BE49-F238E27FC236}">
                <a16:creationId xmlns:a16="http://schemas.microsoft.com/office/drawing/2014/main" id="{0F7EB4C3-0E6F-A0E3-06BA-F12C05268A34}"/>
              </a:ext>
            </a:extLst>
          </p:cNvPr>
          <p:cNvPicPr>
            <a:picLocks noChangeAspect="1"/>
          </p:cNvPicPr>
          <p:nvPr/>
        </p:nvPicPr>
        <p:blipFill>
          <a:blip r:embed="rId2"/>
          <a:stretch>
            <a:fillRect/>
          </a:stretch>
        </p:blipFill>
        <p:spPr>
          <a:xfrm>
            <a:off x="8846282" y="2909032"/>
            <a:ext cx="3330820" cy="2417397"/>
          </a:xfrm>
          <a:prstGeom prst="rect">
            <a:avLst/>
          </a:prstGeom>
        </p:spPr>
      </p:pic>
      <p:pic>
        <p:nvPicPr>
          <p:cNvPr id="13" name="Content Placeholder 12" descr="A graph showing the number of people&#10;&#10;Description automatically generated">
            <a:extLst>
              <a:ext uri="{FF2B5EF4-FFF2-40B4-BE49-F238E27FC236}">
                <a16:creationId xmlns:a16="http://schemas.microsoft.com/office/drawing/2014/main" id="{1C59436C-C905-9BB4-1BC9-79F1487B16CA}"/>
              </a:ext>
            </a:extLst>
          </p:cNvPr>
          <p:cNvPicPr>
            <a:picLocks noGrp="1" noChangeAspect="1"/>
          </p:cNvPicPr>
          <p:nvPr>
            <p:ph idx="1"/>
          </p:nvPr>
        </p:nvPicPr>
        <p:blipFill>
          <a:blip r:embed="rId3"/>
          <a:stretch>
            <a:fillRect/>
          </a:stretch>
        </p:blipFill>
        <p:spPr>
          <a:xfrm>
            <a:off x="932149" y="2275010"/>
            <a:ext cx="7904931" cy="4351338"/>
          </a:xfrm>
        </p:spPr>
      </p:pic>
    </p:spTree>
    <p:extLst>
      <p:ext uri="{BB962C8B-B14F-4D97-AF65-F5344CB8AC3E}">
        <p14:creationId xmlns:p14="http://schemas.microsoft.com/office/powerpoint/2010/main" val="335967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62B5-EEB3-6B2D-328E-B9B61459E293}"/>
              </a:ext>
            </a:extLst>
          </p:cNvPr>
          <p:cNvSpPr>
            <a:spLocks noGrp="1"/>
          </p:cNvSpPr>
          <p:nvPr>
            <p:ph type="title"/>
          </p:nvPr>
        </p:nvSpPr>
        <p:spPr/>
        <p:txBody>
          <a:bodyPr>
            <a:normAutofit/>
          </a:bodyPr>
          <a:lstStyle/>
          <a:p>
            <a:r>
              <a:rPr lang="en-US" sz="2000" b="1" u="sng" dirty="0">
                <a:solidFill>
                  <a:schemeClr val="accent1"/>
                </a:solidFill>
                <a:latin typeface="Times New Roman"/>
                <a:ea typeface="+mj-lt"/>
                <a:cs typeface="Times New Roman"/>
              </a:rPr>
              <a:t>Fatalities from air travel accidents</a:t>
            </a:r>
            <a:br>
              <a:rPr lang="en-US" sz="1200" dirty="0">
                <a:latin typeface="Times New Roman"/>
                <a:ea typeface="+mj-lt"/>
                <a:cs typeface="Times New Roman"/>
              </a:rPr>
            </a:br>
            <a:br>
              <a:rPr lang="en-US" sz="1200" dirty="0">
                <a:latin typeface="Times New Roman"/>
                <a:ea typeface="+mn-lt"/>
                <a:cs typeface="Times New Roman"/>
              </a:rPr>
            </a:br>
            <a:r>
              <a:rPr lang="en-US" sz="1600" dirty="0">
                <a:latin typeface="Times New Roman"/>
                <a:ea typeface="+mn-lt"/>
                <a:cs typeface="Times New Roman"/>
              </a:rPr>
              <a:t>1940s-1970s: Significant peaks in fatalities, with a peak of 2,389 fatalities in 1972.</a:t>
            </a:r>
            <a:endParaRPr lang="en-US" sz="1600">
              <a:latin typeface="Times New Roman"/>
              <a:cs typeface="Times New Roman"/>
            </a:endParaRPr>
          </a:p>
          <a:p>
            <a:r>
              <a:rPr lang="en-US" sz="1600" dirty="0">
                <a:latin typeface="Times New Roman"/>
                <a:ea typeface="+mn-lt"/>
                <a:cs typeface="Times New Roman"/>
              </a:rPr>
              <a:t>1980s-Present: A general downward trend in fatalities, showing the impact of improved safety measures.</a:t>
            </a:r>
          </a:p>
          <a:p>
            <a:r>
              <a:rPr lang="en-US" sz="1600" dirty="0">
                <a:latin typeface="Times New Roman"/>
                <a:ea typeface="+mn-lt"/>
                <a:cs typeface="Times New Roman"/>
              </a:rPr>
              <a:t>Recent Years: The fatalities have </a:t>
            </a:r>
            <a:r>
              <a:rPr lang="en-US" sz="1600" dirty="0">
                <a:solidFill>
                  <a:schemeClr val="accent1"/>
                </a:solidFill>
                <a:latin typeface="Times New Roman"/>
                <a:ea typeface="+mn-lt"/>
                <a:cs typeface="Times New Roman"/>
              </a:rPr>
              <a:t>significantly decreased</a:t>
            </a:r>
            <a:r>
              <a:rPr lang="en-US" sz="1600" dirty="0">
                <a:latin typeface="Times New Roman"/>
                <a:ea typeface="+mn-lt"/>
                <a:cs typeface="Times New Roman"/>
              </a:rPr>
              <a:t>, with notable lows in 2017 (59 fatalities) and 2013 (136 fatalities).</a:t>
            </a:r>
          </a:p>
          <a:p>
            <a:endParaRPr lang="en-US" sz="1600" dirty="0">
              <a:latin typeface="Times New Roman"/>
              <a:ea typeface="+mn-lt"/>
              <a:cs typeface="Times New Roman"/>
            </a:endParaRPr>
          </a:p>
        </p:txBody>
      </p:sp>
      <p:pic>
        <p:nvPicPr>
          <p:cNvPr id="7" name="Content Placeholder 6" descr="A graph showing the number of crash fafafafafafafafafafafafafafafafafafafafafafafafafafafafafafafafa&#10;&#10;Description automatically generated">
            <a:extLst>
              <a:ext uri="{FF2B5EF4-FFF2-40B4-BE49-F238E27FC236}">
                <a16:creationId xmlns:a16="http://schemas.microsoft.com/office/drawing/2014/main" id="{115A6478-9B00-3252-D75D-CD7C58E356BF}"/>
              </a:ext>
            </a:extLst>
          </p:cNvPr>
          <p:cNvPicPr>
            <a:picLocks noGrp="1" noChangeAspect="1"/>
          </p:cNvPicPr>
          <p:nvPr>
            <p:ph idx="1"/>
          </p:nvPr>
        </p:nvPicPr>
        <p:blipFill>
          <a:blip r:embed="rId2"/>
          <a:stretch>
            <a:fillRect/>
          </a:stretch>
        </p:blipFill>
        <p:spPr>
          <a:xfrm>
            <a:off x="839157" y="1864702"/>
            <a:ext cx="7895531" cy="4351338"/>
          </a:xfrm>
        </p:spPr>
      </p:pic>
    </p:spTree>
    <p:extLst>
      <p:ext uri="{BB962C8B-B14F-4D97-AF65-F5344CB8AC3E}">
        <p14:creationId xmlns:p14="http://schemas.microsoft.com/office/powerpoint/2010/main" val="56682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1A98-524D-7D56-018D-52AEB014764C}"/>
              </a:ext>
            </a:extLst>
          </p:cNvPr>
          <p:cNvSpPr>
            <a:spLocks noGrp="1"/>
          </p:cNvSpPr>
          <p:nvPr>
            <p:ph type="title"/>
          </p:nvPr>
        </p:nvSpPr>
        <p:spPr>
          <a:xfrm>
            <a:off x="838200" y="365125"/>
            <a:ext cx="10949516" cy="2151062"/>
          </a:xfrm>
        </p:spPr>
        <p:txBody>
          <a:bodyPr vert="horz" lIns="91440" tIns="45720" rIns="91440" bIns="45720" rtlCol="0" anchor="t">
            <a:normAutofit fontScale="90000"/>
          </a:bodyPr>
          <a:lstStyle/>
          <a:p>
            <a:r>
              <a:rPr lang="en-US" sz="2000" b="1" u="sng" dirty="0">
                <a:solidFill>
                  <a:schemeClr val="accent1"/>
                </a:solidFill>
                <a:latin typeface="Times New Roman"/>
                <a:ea typeface="+mj-lt"/>
                <a:cs typeface="Times New Roman"/>
              </a:rPr>
              <a:t>Air vs. Motor Vehicle Accident Trend (2010 to 2018</a:t>
            </a:r>
            <a:r>
              <a:rPr lang="en-US" sz="2000" b="1" dirty="0">
                <a:solidFill>
                  <a:schemeClr val="accent1"/>
                </a:solidFill>
                <a:latin typeface="Times New Roman"/>
                <a:ea typeface="+mj-lt"/>
                <a:cs typeface="Times New Roman"/>
              </a:rPr>
              <a:t>)</a:t>
            </a:r>
            <a:br>
              <a:rPr lang="en-US" sz="2000" dirty="0">
                <a:solidFill>
                  <a:schemeClr val="accent1"/>
                </a:solidFill>
                <a:latin typeface="Times New Roman"/>
                <a:ea typeface="+mj-lt"/>
                <a:cs typeface="Times New Roman"/>
              </a:rPr>
            </a:br>
            <a:br>
              <a:rPr lang="en-US" sz="2000" dirty="0">
                <a:latin typeface="Times New Roman"/>
                <a:ea typeface="+mj-lt"/>
                <a:cs typeface="Times New Roman"/>
              </a:rPr>
            </a:br>
            <a:r>
              <a:rPr lang="en-US" sz="1600" dirty="0">
                <a:latin typeface="Times New Roman"/>
                <a:ea typeface="+mj-lt"/>
                <a:cs typeface="Times New Roman"/>
              </a:rPr>
              <a:t>Air Accidents Trend:</a:t>
            </a:r>
            <a:endParaRPr lang="en-US" sz="1600">
              <a:solidFill>
                <a:schemeClr val="accent1"/>
              </a:solidFill>
              <a:latin typeface="Times New Roman"/>
              <a:ea typeface="+mj-lt"/>
              <a:cs typeface="Times New Roman"/>
            </a:endParaRPr>
          </a:p>
          <a:p>
            <a:r>
              <a:rPr lang="en-US" sz="1600" dirty="0">
                <a:latin typeface="Times New Roman"/>
                <a:ea typeface="+mj-lt"/>
                <a:cs typeface="Times New Roman"/>
              </a:rPr>
              <a:t> 2010: 32 accidents, 2011: Increased to 36 accidents, 2014: Slight peak at 28 accidents, 2015-2018: Decrease from 28 to 18 accidents.</a:t>
            </a:r>
            <a:endParaRPr lang="en-US" sz="1600">
              <a:latin typeface="Times New Roman"/>
              <a:cs typeface="Times New Roman"/>
            </a:endParaRPr>
          </a:p>
          <a:p>
            <a:r>
              <a:rPr lang="en-US" sz="1600" dirty="0">
                <a:latin typeface="Times New Roman"/>
                <a:ea typeface="+mj-lt"/>
                <a:cs typeface="Times New Roman"/>
              </a:rPr>
              <a:t>Motor Vehicle Accidents Trend:</a:t>
            </a:r>
            <a:endParaRPr lang="en-US" sz="1600">
              <a:latin typeface="Times New Roman"/>
              <a:cs typeface="Times New Roman"/>
            </a:endParaRPr>
          </a:p>
          <a:p>
            <a:r>
              <a:rPr lang="en-US" sz="1600" dirty="0">
                <a:latin typeface="Times New Roman"/>
                <a:ea typeface="+mj-lt"/>
                <a:cs typeface="Times New Roman"/>
              </a:rPr>
              <a:t> 2010: 556 accidents, 2015: Peak at 579 accidents, 2018: Significant reduction to 75 accidents.</a:t>
            </a:r>
            <a:br>
              <a:rPr lang="en-US" sz="1600" dirty="0">
                <a:latin typeface="Times New Roman"/>
                <a:ea typeface="+mj-lt"/>
                <a:cs typeface="Times New Roman"/>
              </a:rPr>
            </a:br>
            <a:br>
              <a:rPr lang="en-US" sz="1600" dirty="0">
                <a:latin typeface="Times New Roman"/>
                <a:ea typeface="+mj-lt"/>
                <a:cs typeface="Times New Roman"/>
              </a:rPr>
            </a:br>
            <a:r>
              <a:rPr lang="en-US" sz="1600" dirty="0">
                <a:latin typeface="Times New Roman"/>
                <a:ea typeface="+mj-lt"/>
                <a:cs typeface="Times New Roman"/>
              </a:rPr>
              <a:t>Air travel maintains a relatively lower number of accidents compared to motor vehicles, reinforcing its superior safety record.</a:t>
            </a:r>
            <a:endParaRPr lang="en-US" sz="1600">
              <a:latin typeface="Times New Roman"/>
              <a:cs typeface="Times New Roman"/>
            </a:endParaRPr>
          </a:p>
        </p:txBody>
      </p:sp>
      <p:pic>
        <p:nvPicPr>
          <p:cNvPr id="6" name="Content Placeholder 5" descr="A graph with lines and numbers&#10;&#10;Description automatically generated">
            <a:extLst>
              <a:ext uri="{FF2B5EF4-FFF2-40B4-BE49-F238E27FC236}">
                <a16:creationId xmlns:a16="http://schemas.microsoft.com/office/drawing/2014/main" id="{97ECDCC7-7AFA-5386-39F6-3766B8838C04}"/>
              </a:ext>
            </a:extLst>
          </p:cNvPr>
          <p:cNvPicPr>
            <a:picLocks noGrp="1" noChangeAspect="1"/>
          </p:cNvPicPr>
          <p:nvPr>
            <p:ph idx="1"/>
          </p:nvPr>
        </p:nvPicPr>
        <p:blipFill>
          <a:blip r:embed="rId2"/>
          <a:stretch>
            <a:fillRect/>
          </a:stretch>
        </p:blipFill>
        <p:spPr>
          <a:xfrm>
            <a:off x="2030624" y="2148010"/>
            <a:ext cx="8033059" cy="4351338"/>
          </a:xfrm>
        </p:spPr>
      </p:pic>
    </p:spTree>
    <p:extLst>
      <p:ext uri="{BB962C8B-B14F-4D97-AF65-F5344CB8AC3E}">
        <p14:creationId xmlns:p14="http://schemas.microsoft.com/office/powerpoint/2010/main" val="19440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3437-C921-2E40-1D72-B297C7038889}"/>
              </a:ext>
            </a:extLst>
          </p:cNvPr>
          <p:cNvSpPr>
            <a:spLocks noGrp="1"/>
          </p:cNvSpPr>
          <p:nvPr>
            <p:ph type="title"/>
          </p:nvPr>
        </p:nvSpPr>
        <p:spPr>
          <a:xfrm>
            <a:off x="838200" y="365125"/>
            <a:ext cx="11203516" cy="2037088"/>
          </a:xfrm>
        </p:spPr>
        <p:txBody>
          <a:bodyPr vert="horz" lIns="91440" tIns="45720" rIns="91440" bIns="45720" rtlCol="0" anchor="t">
            <a:noAutofit/>
          </a:bodyPr>
          <a:lstStyle/>
          <a:p>
            <a:r>
              <a:rPr lang="en-US" sz="2000" b="1" u="sng" dirty="0">
                <a:solidFill>
                  <a:schemeClr val="accent1"/>
                </a:solidFill>
                <a:latin typeface="Times New Roman"/>
                <a:ea typeface="+mj-lt"/>
                <a:cs typeface="Times New Roman"/>
              </a:rPr>
              <a:t>Air vs. Motor Vehicle Accidents Fatal Trend (2016 to 2022)</a:t>
            </a:r>
            <a:br>
              <a:rPr lang="en-US" sz="1400" b="1" dirty="0">
                <a:latin typeface="Times New Roman"/>
                <a:ea typeface="+mj-lt"/>
                <a:cs typeface="Times New Roman"/>
              </a:rPr>
            </a:br>
            <a:br>
              <a:rPr lang="en-US" sz="1400" dirty="0">
                <a:latin typeface="Times New Roman"/>
                <a:ea typeface="+mj-lt"/>
                <a:cs typeface="Times New Roman"/>
              </a:rPr>
            </a:br>
            <a:r>
              <a:rPr lang="en-US" sz="1400" dirty="0">
                <a:latin typeface="Times New Roman"/>
                <a:ea typeface="+mj-lt"/>
                <a:cs typeface="Times New Roman"/>
              </a:rPr>
              <a:t>Air Accident Fatalities Trend:</a:t>
            </a:r>
            <a:endParaRPr lang="en-US" sz="1400">
              <a:solidFill>
                <a:schemeClr val="accent1"/>
              </a:solidFill>
              <a:latin typeface="Times New Roman"/>
              <a:ea typeface="+mj-lt"/>
              <a:cs typeface="Times New Roman"/>
            </a:endParaRPr>
          </a:p>
          <a:p>
            <a:r>
              <a:rPr lang="en-US" sz="1400" dirty="0">
                <a:latin typeface="Times New Roman"/>
                <a:ea typeface="+mj-lt"/>
                <a:cs typeface="Times New Roman"/>
              </a:rPr>
              <a:t> 2016: 258 fatalities, 2017: Sharp decline to 59 fatalities, 2019: Peak at 561 fatalities, 2022: Increase to 243 fatalities.</a:t>
            </a:r>
            <a:endParaRPr lang="en-US" sz="1400">
              <a:latin typeface="Times New Roman"/>
              <a:cs typeface="Times New Roman"/>
            </a:endParaRPr>
          </a:p>
          <a:p>
            <a:r>
              <a:rPr lang="en-US" sz="1400" dirty="0">
                <a:latin typeface="Times New Roman"/>
                <a:ea typeface="+mj-lt"/>
                <a:cs typeface="Times New Roman"/>
              </a:rPr>
              <a:t>Motor Vehicle Fatalities Trend:</a:t>
            </a:r>
            <a:endParaRPr lang="en-US" sz="1400">
              <a:latin typeface="Times New Roman"/>
              <a:cs typeface="Times New Roman"/>
            </a:endParaRPr>
          </a:p>
          <a:p>
            <a:r>
              <a:rPr lang="en-US" sz="1400" dirty="0">
                <a:latin typeface="Times New Roman"/>
                <a:ea typeface="+mj-lt"/>
                <a:cs typeface="Times New Roman"/>
              </a:rPr>
              <a:t> 2016: 34,748 fatalities, 2019: Slight decline to 33,487 fatalities, 2021: Peak at 39,785 fatalities, 2022: Slight decline to 39,221 fatalities.</a:t>
            </a:r>
            <a:br>
              <a:rPr lang="en-US" sz="1400" dirty="0">
                <a:latin typeface="Times New Roman"/>
                <a:ea typeface="+mj-lt"/>
                <a:cs typeface="Times New Roman"/>
              </a:rPr>
            </a:br>
            <a:br>
              <a:rPr lang="en-US" sz="1400" dirty="0">
                <a:latin typeface="Times New Roman"/>
                <a:ea typeface="+mj-lt"/>
                <a:cs typeface="Times New Roman"/>
              </a:rPr>
            </a:br>
            <a:r>
              <a:rPr lang="en-US" sz="1400" dirty="0">
                <a:latin typeface="Times New Roman"/>
                <a:ea typeface="+mj-lt"/>
                <a:cs typeface="Times New Roman"/>
              </a:rPr>
              <a:t>Air Travel Safety  -The peak in 2019 followed by a decline suggests responsiveness to safety improvements after incidents.</a:t>
            </a:r>
            <a:br>
              <a:rPr lang="en-US" sz="1400" dirty="0">
                <a:latin typeface="Times New Roman"/>
                <a:ea typeface="+mj-lt"/>
                <a:cs typeface="Times New Roman"/>
              </a:rPr>
            </a:br>
            <a:r>
              <a:rPr lang="en-US" sz="1400" dirty="0">
                <a:latin typeface="Times New Roman"/>
                <a:ea typeface="+mj-lt"/>
                <a:cs typeface="Times New Roman"/>
              </a:rPr>
              <a:t>Motor Vehicle Safety - The slight increases and decreases suggest marginal improvements, but overall high fatality rates remain a concern.</a:t>
            </a:r>
            <a:endParaRPr lang="en-US" sz="1400">
              <a:latin typeface="Times New Roman"/>
              <a:cs typeface="Times New Roman"/>
            </a:endParaRPr>
          </a:p>
        </p:txBody>
      </p:sp>
      <p:pic>
        <p:nvPicPr>
          <p:cNvPr id="3" name="Picture 2" descr="An airplane crashed on the ground&#10;&#10;Description automatically generated">
            <a:extLst>
              <a:ext uri="{FF2B5EF4-FFF2-40B4-BE49-F238E27FC236}">
                <a16:creationId xmlns:a16="http://schemas.microsoft.com/office/drawing/2014/main" id="{3A01169E-5DF6-99D4-C12A-3D81ADAD73CC}"/>
              </a:ext>
            </a:extLst>
          </p:cNvPr>
          <p:cNvPicPr>
            <a:picLocks noChangeAspect="1"/>
          </p:cNvPicPr>
          <p:nvPr/>
        </p:nvPicPr>
        <p:blipFill>
          <a:blip r:embed="rId2"/>
          <a:stretch>
            <a:fillRect/>
          </a:stretch>
        </p:blipFill>
        <p:spPr>
          <a:xfrm>
            <a:off x="8333154" y="2411657"/>
            <a:ext cx="3565771" cy="2171457"/>
          </a:xfrm>
          <a:prstGeom prst="rect">
            <a:avLst/>
          </a:prstGeom>
        </p:spPr>
      </p:pic>
      <p:pic>
        <p:nvPicPr>
          <p:cNvPr id="4" name="Picture 3" descr="A traffic accident on the highway&#10;&#10;Description automatically generated">
            <a:extLst>
              <a:ext uri="{FF2B5EF4-FFF2-40B4-BE49-F238E27FC236}">
                <a16:creationId xmlns:a16="http://schemas.microsoft.com/office/drawing/2014/main" id="{CCD0650E-D29D-F69C-45CB-61CA0DE2C0BF}"/>
              </a:ext>
            </a:extLst>
          </p:cNvPr>
          <p:cNvPicPr>
            <a:picLocks noChangeAspect="1"/>
          </p:cNvPicPr>
          <p:nvPr/>
        </p:nvPicPr>
        <p:blipFill>
          <a:blip r:embed="rId3"/>
          <a:stretch>
            <a:fillRect/>
          </a:stretch>
        </p:blipFill>
        <p:spPr>
          <a:xfrm>
            <a:off x="8323386" y="4586652"/>
            <a:ext cx="3575539" cy="2110155"/>
          </a:xfrm>
          <a:prstGeom prst="rect">
            <a:avLst/>
          </a:prstGeom>
        </p:spPr>
      </p:pic>
      <p:pic>
        <p:nvPicPr>
          <p:cNvPr id="7" name="Content Placeholder 6">
            <a:extLst>
              <a:ext uri="{FF2B5EF4-FFF2-40B4-BE49-F238E27FC236}">
                <a16:creationId xmlns:a16="http://schemas.microsoft.com/office/drawing/2014/main" id="{5ACDE0FA-DB83-F7C4-68C9-E0AEC362E9E5}"/>
              </a:ext>
            </a:extLst>
          </p:cNvPr>
          <p:cNvPicPr>
            <a:picLocks noGrp="1" noChangeAspect="1"/>
          </p:cNvPicPr>
          <p:nvPr>
            <p:ph idx="1"/>
          </p:nvPr>
        </p:nvPicPr>
        <p:blipFill>
          <a:blip r:embed="rId4"/>
          <a:stretch>
            <a:fillRect/>
          </a:stretch>
        </p:blipFill>
        <p:spPr>
          <a:xfrm>
            <a:off x="744014" y="2411779"/>
            <a:ext cx="8554741" cy="4351338"/>
          </a:xfrm>
        </p:spPr>
      </p:pic>
    </p:spTree>
    <p:extLst>
      <p:ext uri="{BB962C8B-B14F-4D97-AF65-F5344CB8AC3E}">
        <p14:creationId xmlns:p14="http://schemas.microsoft.com/office/powerpoint/2010/main" val="180929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579A-1C9B-2621-E4D3-626EBA775527}"/>
              </a:ext>
            </a:extLst>
          </p:cNvPr>
          <p:cNvSpPr>
            <a:spLocks noGrp="1"/>
          </p:cNvSpPr>
          <p:nvPr>
            <p:ph type="title"/>
          </p:nvPr>
        </p:nvSpPr>
        <p:spPr>
          <a:xfrm>
            <a:off x="838200" y="365125"/>
            <a:ext cx="10515600" cy="436563"/>
          </a:xfrm>
        </p:spPr>
        <p:txBody>
          <a:bodyPr vert="horz" lIns="91440" tIns="45720" rIns="91440" bIns="45720" rtlCol="0" anchor="t">
            <a:normAutofit/>
          </a:bodyPr>
          <a:lstStyle/>
          <a:p>
            <a:r>
              <a:rPr lang="en-US" sz="2400" b="1" u="sng" dirty="0">
                <a:solidFill>
                  <a:schemeClr val="accent1"/>
                </a:solidFill>
                <a:latin typeface="Times New Roman"/>
                <a:ea typeface="+mj-lt"/>
                <a:cs typeface="Times New Roman"/>
              </a:rPr>
              <a:t>Economic Impact of Commercial Aviation</a:t>
            </a:r>
          </a:p>
        </p:txBody>
      </p:sp>
      <p:sp>
        <p:nvSpPr>
          <p:cNvPr id="3" name="Content Placeholder 2">
            <a:extLst>
              <a:ext uri="{FF2B5EF4-FFF2-40B4-BE49-F238E27FC236}">
                <a16:creationId xmlns:a16="http://schemas.microsoft.com/office/drawing/2014/main" id="{ABFF358B-D7A0-CF11-3AA9-C65E7AD200EE}"/>
              </a:ext>
            </a:extLst>
          </p:cNvPr>
          <p:cNvSpPr>
            <a:spLocks noGrp="1"/>
          </p:cNvSpPr>
          <p:nvPr>
            <p:ph idx="1"/>
          </p:nvPr>
        </p:nvSpPr>
        <p:spPr>
          <a:xfrm>
            <a:off x="838200" y="936625"/>
            <a:ext cx="11108266" cy="5709261"/>
          </a:xfrm>
        </p:spPr>
        <p:txBody>
          <a:bodyPr vert="horz" lIns="91440" tIns="45720" rIns="91440" bIns="45720" rtlCol="0" anchor="t">
            <a:normAutofit lnSpcReduction="10000"/>
          </a:bodyPr>
          <a:lstStyle/>
          <a:p>
            <a:pPr marL="0" indent="0">
              <a:buNone/>
            </a:pPr>
            <a:r>
              <a:rPr lang="en-US" sz="1600" b="1" dirty="0">
                <a:solidFill>
                  <a:schemeClr val="accent1"/>
                </a:solidFill>
                <a:latin typeface="Times New Roman"/>
                <a:ea typeface="+mn-lt"/>
                <a:cs typeface="Times New Roman"/>
              </a:rPr>
              <a:t>Commercial Aviation as a Critical Economic Engine: </a:t>
            </a:r>
            <a:endParaRPr lang="en-US" sz="1600" b="1">
              <a:solidFill>
                <a:schemeClr val="accent1"/>
              </a:solidFill>
              <a:latin typeface="Times New Roman"/>
              <a:cs typeface="Times New Roman"/>
            </a:endParaRPr>
          </a:p>
          <a:p>
            <a:pPr marL="285750" indent="-285750">
              <a:buFont typeface="Wingdings" panose="020B0604020202020204" pitchFamily="34" charset="0"/>
              <a:buChar char="§"/>
            </a:pPr>
            <a:r>
              <a:rPr lang="en-US" sz="1600" dirty="0">
                <a:latin typeface="Times New Roman"/>
                <a:ea typeface="+mn-lt"/>
                <a:cs typeface="Times New Roman"/>
              </a:rPr>
              <a:t>   Commercial aviation is not just about transporting passengers and cargo; it is a vital part of the global economy. In the United States, it serves as a significant economic engine, driving growth, creating jobs, and facilitating trade and tourism.</a:t>
            </a:r>
            <a:endParaRPr lang="en-US" sz="1600" dirty="0">
              <a:latin typeface="Times New Roman"/>
              <a:cs typeface="Times New Roman"/>
            </a:endParaRPr>
          </a:p>
          <a:p>
            <a:pPr marL="0" indent="0">
              <a:buNone/>
            </a:pPr>
            <a:r>
              <a:rPr lang="en-US" sz="1600" b="1" dirty="0">
                <a:solidFill>
                  <a:schemeClr val="accent1"/>
                </a:solidFill>
                <a:latin typeface="Times New Roman"/>
                <a:ea typeface="+mn-lt"/>
                <a:cs typeface="Times New Roman"/>
              </a:rPr>
              <a:t>Contribution to U.S. GDP:</a:t>
            </a:r>
          </a:p>
          <a:p>
            <a:pPr marL="285750" indent="-285750">
              <a:buFont typeface="Wingdings" panose="020B0604020202020204" pitchFamily="34" charset="0"/>
              <a:buChar char="§"/>
            </a:pPr>
            <a:r>
              <a:rPr lang="en-US" sz="1600" dirty="0">
                <a:latin typeface="Times New Roman"/>
                <a:ea typeface="+mn-lt"/>
                <a:cs typeface="Times New Roman"/>
              </a:rPr>
              <a:t>   In 2023, commercial aviation contributed 5% to the U.S. GDP, amounting to $1.37 trillion. This substantial economic contribution underscores the importance of the aviation industry to the national economy.</a:t>
            </a:r>
          </a:p>
          <a:p>
            <a:pPr marL="285750" indent="-285750">
              <a:buFont typeface="Wingdings" panose="020B0604020202020204" pitchFamily="34" charset="0"/>
              <a:buChar char="§"/>
            </a:pPr>
            <a:r>
              <a:rPr lang="en-US" sz="1600" dirty="0">
                <a:latin typeface="Times New Roman"/>
                <a:ea typeface="+mn-lt"/>
                <a:cs typeface="Times New Roman"/>
              </a:rPr>
              <a:t>   The industry's impact on GDP is multifaceted, including direct contributions from airlines, airports, and aircraft manufacturing, as well as indirect contributions from related industries such as tourism and logistics.</a:t>
            </a:r>
          </a:p>
          <a:p>
            <a:pPr marL="0" indent="0">
              <a:buNone/>
            </a:pPr>
            <a:r>
              <a:rPr lang="en-US" sz="1600" b="1" dirty="0">
                <a:solidFill>
                  <a:schemeClr val="accent1"/>
                </a:solidFill>
                <a:latin typeface="Times New Roman"/>
                <a:ea typeface="+mn-lt"/>
                <a:cs typeface="Times New Roman"/>
              </a:rPr>
              <a:t>Job Creation and Employment:</a:t>
            </a:r>
          </a:p>
          <a:p>
            <a:pPr marL="285750" indent="-285750">
              <a:buFont typeface="Wingdings" panose="020B0604020202020204" pitchFamily="34" charset="0"/>
              <a:buChar char="§"/>
            </a:pPr>
            <a:r>
              <a:rPr lang="en-US" sz="1600" dirty="0">
                <a:latin typeface="Times New Roman"/>
                <a:ea typeface="+mn-lt"/>
                <a:cs typeface="Times New Roman"/>
              </a:rPr>
              <a:t>   Commercial aviation supports more than 10 million American jobs. This includes not only jobs directly within the aviation industry but also in sectors that rely on aviation, such as travel, tourism, and international trade.</a:t>
            </a:r>
          </a:p>
          <a:p>
            <a:pPr marL="285750" indent="-285750">
              <a:buFont typeface="Wingdings" panose="020B0604020202020204" pitchFamily="34" charset="0"/>
              <a:buChar char="§"/>
            </a:pPr>
            <a:r>
              <a:rPr lang="en-US" sz="1600" dirty="0">
                <a:latin typeface="Times New Roman"/>
                <a:ea typeface="+mn-lt"/>
                <a:cs typeface="Times New Roman"/>
              </a:rPr>
              <a:t>   The industry provides employment opportunities across a wide range of roles, from pilots and flight attendants to ground crew, engineers, and administrative staff.</a:t>
            </a:r>
          </a:p>
          <a:p>
            <a:pPr marL="0" indent="0">
              <a:buNone/>
            </a:pPr>
            <a:r>
              <a:rPr lang="en-US" sz="1600" b="1" dirty="0">
                <a:solidFill>
                  <a:schemeClr val="accent1"/>
                </a:solidFill>
                <a:latin typeface="Times New Roman"/>
                <a:ea typeface="+mn-lt"/>
                <a:cs typeface="Times New Roman"/>
              </a:rPr>
              <a:t>Operational Scale and Global Reach:</a:t>
            </a:r>
          </a:p>
          <a:p>
            <a:pPr marL="285750" indent="-285750">
              <a:buFont typeface="Wingdings" panose="020B0604020202020204" pitchFamily="34" charset="0"/>
              <a:buChar char="§"/>
            </a:pPr>
            <a:r>
              <a:rPr lang="en-US" sz="1600" dirty="0">
                <a:latin typeface="Times New Roman"/>
                <a:cs typeface="Times New Roman"/>
              </a:rPr>
              <a:t>   </a:t>
            </a:r>
            <a:r>
              <a:rPr lang="en-US" sz="1600" dirty="0">
                <a:latin typeface="Times New Roman"/>
                <a:ea typeface="+mn-lt"/>
                <a:cs typeface="Times New Roman"/>
              </a:rPr>
              <a:t>Every day, U.S. airlines operate over 26,000+ flights, highlighting the scale of operations required to meet the travel demands of millions of passengers.</a:t>
            </a:r>
          </a:p>
          <a:p>
            <a:pPr marL="285750" indent="-285750">
              <a:buFont typeface="Wingdings" panose="020B0604020202020204" pitchFamily="34" charset="0"/>
              <a:buChar char="§"/>
            </a:pPr>
            <a:r>
              <a:rPr lang="en-US" sz="1600" dirty="0">
                <a:latin typeface="Times New Roman"/>
                <a:ea typeface="+mn-lt"/>
                <a:cs typeface="Times New Roman"/>
              </a:rPr>
              <a:t>   These flights carry approximately 2.6 million passengers to and from nearly 80 countries, demonstrating the global connectivity facilitated by commercial aviation.</a:t>
            </a:r>
          </a:p>
          <a:p>
            <a:pPr marL="285750" indent="-285750">
              <a:buFont typeface="Wingdings" panose="020B0604020202020204" pitchFamily="34" charset="0"/>
              <a:buChar char="§"/>
            </a:pPr>
            <a:r>
              <a:rPr lang="en-US" sz="1600" dirty="0">
                <a:latin typeface="Times New Roman"/>
                <a:ea typeface="+mn-lt"/>
                <a:cs typeface="Times New Roman"/>
              </a:rPr>
              <a:t>   In addition to passenger travel, U.S. airlines transport 61,000 tons of cargo daily to over 220 countries, playing a crucial role in global trade and supply chains.</a:t>
            </a:r>
            <a:endParaRPr lang="en-US" sz="1600" dirty="0">
              <a:latin typeface="Times New Roman"/>
              <a:cs typeface="Times New Roman"/>
            </a:endParaRPr>
          </a:p>
        </p:txBody>
      </p:sp>
    </p:spTree>
    <p:extLst>
      <p:ext uri="{BB962C8B-B14F-4D97-AF65-F5344CB8AC3E}">
        <p14:creationId xmlns:p14="http://schemas.microsoft.com/office/powerpoint/2010/main" val="196311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460A-0457-CB48-5C53-A6CA0D266D56}"/>
              </a:ext>
            </a:extLst>
          </p:cNvPr>
          <p:cNvSpPr>
            <a:spLocks noGrp="1"/>
          </p:cNvSpPr>
          <p:nvPr>
            <p:ph type="title"/>
          </p:nvPr>
        </p:nvSpPr>
        <p:spPr>
          <a:xfrm>
            <a:off x="838200" y="365125"/>
            <a:ext cx="10515600" cy="465871"/>
          </a:xfrm>
        </p:spPr>
        <p:txBody>
          <a:bodyPr>
            <a:normAutofit/>
          </a:bodyPr>
          <a:lstStyle/>
          <a:p>
            <a:r>
              <a:rPr lang="en-US" sz="2400" b="1" u="sng" dirty="0">
                <a:solidFill>
                  <a:schemeClr val="accent1"/>
                </a:solidFill>
                <a:latin typeface="Times New Roman"/>
                <a:ea typeface="+mj-lt"/>
                <a:cs typeface="Times New Roman"/>
              </a:rPr>
              <a:t>Stakeholder &amp; Media Communication</a:t>
            </a:r>
            <a:endParaRPr lang="en-US" sz="2400" b="1">
              <a:solidFill>
                <a:schemeClr val="accent1"/>
              </a:solidFill>
              <a:latin typeface="Times New Roman"/>
              <a:cs typeface="Times New Roman"/>
            </a:endParaRPr>
          </a:p>
        </p:txBody>
      </p:sp>
      <p:sp>
        <p:nvSpPr>
          <p:cNvPr id="3" name="Content Placeholder 2">
            <a:extLst>
              <a:ext uri="{FF2B5EF4-FFF2-40B4-BE49-F238E27FC236}">
                <a16:creationId xmlns:a16="http://schemas.microsoft.com/office/drawing/2014/main" id="{95CAE0AC-FD8F-4BF2-90EF-825D675317BD}"/>
              </a:ext>
            </a:extLst>
          </p:cNvPr>
          <p:cNvSpPr>
            <a:spLocks noGrp="1"/>
          </p:cNvSpPr>
          <p:nvPr>
            <p:ph idx="1"/>
          </p:nvPr>
        </p:nvSpPr>
        <p:spPr>
          <a:xfrm>
            <a:off x="838200" y="838934"/>
            <a:ext cx="10515600" cy="5855797"/>
          </a:xfrm>
        </p:spPr>
        <p:txBody>
          <a:bodyPr vert="horz" lIns="91440" tIns="45720" rIns="91440" bIns="45720" rtlCol="0" anchor="t">
            <a:normAutofit/>
          </a:bodyPr>
          <a:lstStyle/>
          <a:p>
            <a:r>
              <a:rPr lang="en-US" sz="1600" b="1" dirty="0">
                <a:latin typeface="Times New Roman"/>
                <a:ea typeface="+mn-lt"/>
                <a:cs typeface="+mn-lt"/>
              </a:rPr>
              <a:t>Long-standing Reliability</a:t>
            </a:r>
            <a:r>
              <a:rPr lang="en-US" sz="1600" dirty="0">
                <a:latin typeface="Times New Roman"/>
                <a:ea typeface="+mn-lt"/>
                <a:cs typeface="+mn-lt"/>
              </a:rPr>
              <a:t>: Air travel has been a cornerstone of transportation since 1945, recognized for its unparalleled speed and reliability compared to other modes of travel such as water and road.</a:t>
            </a:r>
            <a:endParaRPr lang="en-US" sz="1600" dirty="0">
              <a:latin typeface="Times New Roman"/>
              <a:cs typeface="Times New Roman"/>
            </a:endParaRPr>
          </a:p>
          <a:p>
            <a:r>
              <a:rPr lang="en-US" sz="1600" b="1" dirty="0">
                <a:latin typeface="Times New Roman"/>
                <a:ea typeface="+mn-lt"/>
                <a:cs typeface="+mn-lt"/>
              </a:rPr>
              <a:t>Commitment to Safety and Service</a:t>
            </a:r>
            <a:r>
              <a:rPr lang="en-US" sz="1600" dirty="0">
                <a:latin typeface="Times New Roman"/>
                <a:ea typeface="+mn-lt"/>
                <a:cs typeface="+mn-lt"/>
              </a:rPr>
              <a:t>: Throughout our history, we have consistently prioritized the safety and service needs of our passengers, overcoming challenges to maintain our commitment to excellence.</a:t>
            </a:r>
            <a:endParaRPr lang="en-US" sz="1600" dirty="0">
              <a:latin typeface="Times New Roman"/>
              <a:cs typeface="Times New Roman"/>
            </a:endParaRPr>
          </a:p>
          <a:p>
            <a:r>
              <a:rPr lang="en-US" sz="1600" b="1" dirty="0">
                <a:latin typeface="Times New Roman"/>
                <a:ea typeface="+mn-lt"/>
                <a:cs typeface="+mn-lt"/>
              </a:rPr>
              <a:t>Addressing Current Challenges</a:t>
            </a:r>
            <a:r>
              <a:rPr lang="en-US" sz="1600" dirty="0">
                <a:latin typeface="Times New Roman"/>
                <a:ea typeface="+mn-lt"/>
                <a:cs typeface="+mn-lt"/>
              </a:rPr>
              <a:t>: The challenges we face today are temporary, akin to previous obstacles we've successfully navigated. We are confident in our ability to maintain and enhance our brand's quality amidst current circumstances.</a:t>
            </a:r>
            <a:endParaRPr lang="en-US" sz="1600" dirty="0">
              <a:latin typeface="Times New Roman"/>
              <a:cs typeface="Times New Roman"/>
            </a:endParaRPr>
          </a:p>
          <a:p>
            <a:r>
              <a:rPr lang="en-US" sz="1600" b="1" dirty="0">
                <a:latin typeface="Times New Roman"/>
                <a:ea typeface="+mn-lt"/>
                <a:cs typeface="+mn-lt"/>
              </a:rPr>
              <a:t>Industry Collaboration</a:t>
            </a:r>
            <a:r>
              <a:rPr lang="en-US" sz="1600" dirty="0">
                <a:latin typeface="Times New Roman"/>
                <a:ea typeface="+mn-lt"/>
                <a:cs typeface="+mn-lt"/>
              </a:rPr>
              <a:t>: We are actively collaborating with other leading air travel companies to review and implement comprehensive safety measures. This collaborative effort aims to ensure that air travel remains safe and reliable for public use.</a:t>
            </a:r>
            <a:endParaRPr lang="en-US" sz="1600" dirty="0">
              <a:latin typeface="Times New Roman"/>
              <a:cs typeface="Times New Roman"/>
            </a:endParaRPr>
          </a:p>
          <a:p>
            <a:r>
              <a:rPr lang="en-US" sz="1600" b="1" dirty="0">
                <a:latin typeface="Times New Roman"/>
                <a:ea typeface="+mn-lt"/>
                <a:cs typeface="+mn-lt"/>
              </a:rPr>
              <a:t>Continuous Improvement</a:t>
            </a:r>
            <a:r>
              <a:rPr lang="en-US" sz="1600" dirty="0">
                <a:latin typeface="Times New Roman"/>
                <a:ea typeface="+mn-lt"/>
                <a:cs typeface="+mn-lt"/>
              </a:rPr>
              <a:t>: We remain dedicated to ongoing safety enhancements, rigorously adhering to and exceeding federal aviation guidelines to uphold the highest standards of safety and service excellence.</a:t>
            </a:r>
            <a:endParaRPr lang="en-US" sz="1600" dirty="0">
              <a:latin typeface="Times New Roman"/>
              <a:cs typeface="Times New Roman"/>
            </a:endParaRPr>
          </a:p>
          <a:p>
            <a:pPr marL="0" indent="0">
              <a:buNone/>
            </a:pPr>
            <a:r>
              <a:rPr lang="en-US" sz="1600" b="1" dirty="0">
                <a:solidFill>
                  <a:schemeClr val="accent1"/>
                </a:solidFill>
                <a:ea typeface="+mn-lt"/>
                <a:cs typeface="+mn-lt"/>
              </a:rPr>
              <a:t>Discount Program - Stakeholders review</a:t>
            </a:r>
          </a:p>
          <a:p>
            <a:pPr>
              <a:buFont typeface="Arial"/>
              <a:buChar char="•"/>
            </a:pPr>
            <a:r>
              <a:rPr lang="en-US" sz="1600" b="1" dirty="0">
                <a:latin typeface="Times New Roman"/>
                <a:ea typeface="+mn-lt"/>
                <a:cs typeface="+mn-lt"/>
              </a:rPr>
              <a:t>Frequent Flyer and First-Time Flier Discounts: </a:t>
            </a:r>
            <a:r>
              <a:rPr lang="en-US" sz="1600" dirty="0">
                <a:latin typeface="Times New Roman"/>
                <a:ea typeface="+mn-lt"/>
                <a:cs typeface="+mn-lt"/>
              </a:rPr>
              <a:t>Introduce enticing discount programs for frequent flyers and first-time fliers to encourage them to experience air travel with us. This initiative aims to foster customer loyalty and attract new travelers eager for their inaugural flight experience.</a:t>
            </a:r>
          </a:p>
          <a:p>
            <a:pPr>
              <a:buFont typeface="Arial"/>
              <a:buChar char="•"/>
            </a:pPr>
            <a:r>
              <a:rPr lang="en-US" sz="1600" b="1" dirty="0">
                <a:latin typeface="Times New Roman"/>
                <a:ea typeface="+mn-lt"/>
                <a:cs typeface="+mn-lt"/>
              </a:rPr>
              <a:t>Promoting Honest Reviews</a:t>
            </a:r>
            <a:r>
              <a:rPr lang="en-US" sz="1600" dirty="0">
                <a:latin typeface="Times New Roman"/>
                <a:ea typeface="+mn-lt"/>
                <a:cs typeface="+mn-lt"/>
              </a:rPr>
              <a:t>: Encourage customers to share their genuine experiences on social media platforms. By doing so, we aim to build trust and reliability in air travel among a wider audience.</a:t>
            </a:r>
          </a:p>
          <a:p>
            <a:pPr>
              <a:buFont typeface="Arial"/>
              <a:buChar char="•"/>
            </a:pPr>
            <a:r>
              <a:rPr lang="en-US" sz="1600" b="1" dirty="0">
                <a:latin typeface="Times New Roman"/>
                <a:ea typeface="+mn-lt"/>
                <a:cs typeface="+mn-lt"/>
              </a:rPr>
              <a:t>Television Campaign</a:t>
            </a:r>
            <a:r>
              <a:rPr lang="en-US" sz="1600" dirty="0">
                <a:latin typeface="Times New Roman"/>
                <a:ea typeface="+mn-lt"/>
                <a:cs typeface="+mn-lt"/>
              </a:rPr>
              <a:t>: Long Travel-Live: Launch a compelling television campaign titled "Long Travel-Live," showcasing our luxurious facilities and highlighting the reliability and comfort of air travel with us. This initiative seeks to captivate potential customers and reinforce our commitment to quality service.</a:t>
            </a:r>
          </a:p>
          <a:p>
            <a:pPr marL="0" indent="0">
              <a:buNone/>
            </a:pPr>
            <a:endParaRPr lang="en-US" sz="1600" dirty="0">
              <a:solidFill>
                <a:schemeClr val="accent1"/>
              </a:solidFill>
              <a:latin typeface="Univers"/>
              <a:cs typeface="Times New Roman"/>
            </a:endParaRPr>
          </a:p>
        </p:txBody>
      </p:sp>
    </p:spTree>
    <p:extLst>
      <p:ext uri="{BB962C8B-B14F-4D97-AF65-F5344CB8AC3E}">
        <p14:creationId xmlns:p14="http://schemas.microsoft.com/office/powerpoint/2010/main" val="227040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7610-407C-899A-56BC-26D226B2EA4C}"/>
              </a:ext>
            </a:extLst>
          </p:cNvPr>
          <p:cNvSpPr>
            <a:spLocks noGrp="1"/>
          </p:cNvSpPr>
          <p:nvPr>
            <p:ph type="title"/>
          </p:nvPr>
        </p:nvSpPr>
        <p:spPr>
          <a:xfrm>
            <a:off x="838200" y="111125"/>
            <a:ext cx="10515600" cy="407256"/>
          </a:xfrm>
        </p:spPr>
        <p:txBody>
          <a:bodyPr vert="horz" lIns="91440" tIns="45720" rIns="91440" bIns="45720" rtlCol="0" anchor="t">
            <a:normAutofit fontScale="90000"/>
          </a:bodyPr>
          <a:lstStyle/>
          <a:p>
            <a:r>
              <a:rPr lang="en-US" sz="2400" b="1" u="sng" dirty="0">
                <a:solidFill>
                  <a:schemeClr val="accent1"/>
                </a:solidFill>
                <a:latin typeface="Times New Roman"/>
                <a:ea typeface="+mj-lt"/>
                <a:cs typeface="+mj-lt"/>
              </a:rPr>
              <a:t>Conclusion</a:t>
            </a:r>
          </a:p>
        </p:txBody>
      </p:sp>
      <p:sp>
        <p:nvSpPr>
          <p:cNvPr id="3" name="Content Placeholder 2">
            <a:extLst>
              <a:ext uri="{FF2B5EF4-FFF2-40B4-BE49-F238E27FC236}">
                <a16:creationId xmlns:a16="http://schemas.microsoft.com/office/drawing/2014/main" id="{B561B91E-E250-468C-F69D-602E30CA76F2}"/>
              </a:ext>
            </a:extLst>
          </p:cNvPr>
          <p:cNvSpPr>
            <a:spLocks noGrp="1"/>
          </p:cNvSpPr>
          <p:nvPr>
            <p:ph idx="1"/>
          </p:nvPr>
        </p:nvSpPr>
        <p:spPr>
          <a:xfrm>
            <a:off x="838200" y="517363"/>
            <a:ext cx="11189676" cy="6060953"/>
          </a:xfrm>
        </p:spPr>
        <p:txBody>
          <a:bodyPr vert="horz" lIns="91440" tIns="45720" rIns="91440" bIns="45720" rtlCol="0" anchor="t">
            <a:noAutofit/>
          </a:bodyPr>
          <a:lstStyle/>
          <a:p>
            <a:endParaRPr lang="en-US" sz="1600" dirty="0">
              <a:latin typeface="Times New Roman"/>
              <a:ea typeface="+mj-lt"/>
              <a:cs typeface="Times New Roman"/>
            </a:endParaRPr>
          </a:p>
          <a:p>
            <a:pPr marL="0" indent="0">
              <a:buNone/>
            </a:pPr>
            <a:r>
              <a:rPr lang="en-US" sz="1600" b="1" dirty="0">
                <a:solidFill>
                  <a:schemeClr val="accent1"/>
                </a:solidFill>
                <a:latin typeface="Times New Roman"/>
                <a:ea typeface="+mj-lt"/>
                <a:cs typeface="Times New Roman"/>
              </a:rPr>
              <a:t>Significant Improvements Over Time : </a:t>
            </a:r>
          </a:p>
          <a:p>
            <a:pPr>
              <a:buFont typeface="Arial"/>
            </a:pPr>
            <a:r>
              <a:rPr lang="en-US" sz="1600" dirty="0">
                <a:latin typeface="Times New Roman"/>
                <a:ea typeface="+mj-lt"/>
                <a:cs typeface="Times New Roman"/>
              </a:rPr>
              <a:t>Our analysis has demonstrated a significant improvement in air travel safety over the past several decades. The data clearly shows a steady decline in both the number of accidents and fatalities, reflecting the industry's ongoing commitment to enhancing safety measures, adopting advanced technologies, and implementing rigorous regulatory standards.</a:t>
            </a:r>
          </a:p>
          <a:p>
            <a:pPr marL="0" indent="0">
              <a:buNone/>
            </a:pPr>
            <a:r>
              <a:rPr lang="en-US" sz="1600" b="1" dirty="0">
                <a:solidFill>
                  <a:schemeClr val="accent1"/>
                </a:solidFill>
                <a:latin typeface="Times New Roman"/>
                <a:ea typeface="+mn-lt"/>
                <a:cs typeface="Times New Roman"/>
              </a:rPr>
              <a:t>Economic Impact- Vital Role of Commercial Aviation: </a:t>
            </a:r>
          </a:p>
          <a:p>
            <a:r>
              <a:rPr lang="en-US" sz="1600" dirty="0">
                <a:latin typeface="Times New Roman"/>
                <a:ea typeface="+mj-lt"/>
                <a:cs typeface="Times New Roman"/>
              </a:rPr>
              <a:t>The economic contributions of the aviation industry underscore its importance as a vital economic engine, providing significant benefits to the national and global economy.</a:t>
            </a:r>
          </a:p>
          <a:p>
            <a:pPr marL="0" indent="0">
              <a:buNone/>
            </a:pPr>
            <a:r>
              <a:rPr lang="en-US" sz="1600" b="1" dirty="0">
                <a:solidFill>
                  <a:schemeClr val="accent1"/>
                </a:solidFill>
                <a:latin typeface="Times New Roman"/>
                <a:ea typeface="+mn-lt"/>
                <a:cs typeface="Times New Roman"/>
              </a:rPr>
              <a:t>Strategic Importance for Our Company: </a:t>
            </a:r>
          </a:p>
          <a:p>
            <a:r>
              <a:rPr lang="en-US" sz="1600" dirty="0">
                <a:latin typeface="Times New Roman"/>
                <a:ea typeface="+mn-lt"/>
                <a:cs typeface="Times New Roman"/>
              </a:rPr>
              <a:t>The insights derived from this analysis will guide our strategic decisions. By identifying trends and patterns in safety data, we can pinpoint areas where further enhancements in safety measures are necessary.</a:t>
            </a:r>
          </a:p>
          <a:p>
            <a:r>
              <a:rPr lang="en-US" sz="1600" dirty="0">
                <a:latin typeface="Times New Roman"/>
                <a:ea typeface="+mn-lt"/>
                <a:cs typeface="Times New Roman"/>
              </a:rPr>
              <a:t>Shareholders need to be confident that the company is proactively managing risks. This involves a continuous assessment of safety protocols, adopting advanced technologies, and adhering to stringent regulatory standards. Proactive risk management helps in mitigating potential threats and ensures the long-term sustainability of the company.</a:t>
            </a:r>
          </a:p>
          <a:p>
            <a:r>
              <a:rPr lang="en-US" sz="1600" dirty="0">
                <a:latin typeface="Times New Roman"/>
                <a:ea typeface="+mn-lt"/>
                <a:cs typeface="Times New Roman"/>
              </a:rPr>
              <a:t>In addition to managing risks, the analysis highlights opportunities for growth. By showcasing our commitment to safety and operational excellence, we can strengthen our market position, attract more customers, and foster partnerships. These opportunities contribute to the company's growth and profitability, providing tangible benefits to our shareholders.</a:t>
            </a:r>
            <a:endParaRPr lang="en-US" sz="1600" dirty="0">
              <a:latin typeface="Times New Roman"/>
              <a:cs typeface="Times New Roman"/>
            </a:endParaRPr>
          </a:p>
          <a:p>
            <a:endParaRPr lang="en-US" sz="1600" dirty="0">
              <a:latin typeface="Times New Roman"/>
              <a:cs typeface="Times New Roman"/>
            </a:endParaRPr>
          </a:p>
        </p:txBody>
      </p:sp>
    </p:spTree>
    <p:extLst>
      <p:ext uri="{BB962C8B-B14F-4D97-AF65-F5344CB8AC3E}">
        <p14:creationId xmlns:p14="http://schemas.microsoft.com/office/powerpoint/2010/main" val="793285591"/>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GradientVTI</vt:lpstr>
      <vt:lpstr>SAFETY TRENDS AND ECONOMIC BENEFITS OF AIR TRAVEL</vt:lpstr>
      <vt:lpstr>Introduction</vt:lpstr>
      <vt:lpstr>Historical Air Accidents &amp; Trend  1940s-1950s: High volatility with peaks and troughs in the number of accidents. 1960s-1970s: Continued fluctuations but with a general downward trend starting in the mid-1970s. 1980s Onwards: A clear and steady decline in the number of accidents, highlighting the industry's progress in improving safety measures. 2000s and Beyond: The accident rate remains low, with some minor fluctuations, reflecting ongoing improvements and effective safety practices. </vt:lpstr>
      <vt:lpstr>Fatalities from air travel accidents  1940s-1970s: Significant peaks in fatalities, with a peak of 2,389 fatalities in 1972. 1980s-Present: A general downward trend in fatalities, showing the impact of improved safety measures. Recent Years: The fatalities have significantly decreased, with notable lows in 2017 (59 fatalities) and 2013 (136 fatalities). </vt:lpstr>
      <vt:lpstr>Air vs. Motor Vehicle Accident Trend (2010 to 2018)  Air Accidents Trend:  2010: 32 accidents, 2011: Increased to 36 accidents, 2014: Slight peak at 28 accidents, 2015-2018: Decrease from 28 to 18 accidents. Motor Vehicle Accidents Trend:  2010: 556 accidents, 2015: Peak at 579 accidents, 2018: Significant reduction to 75 accidents.  Air travel maintains a relatively lower number of accidents compared to motor vehicles, reinforcing its superior safety record.</vt:lpstr>
      <vt:lpstr>Air vs. Motor Vehicle Accidents Fatal Trend (2016 to 2022)  Air Accident Fatalities Trend:  2016: 258 fatalities, 2017: Sharp decline to 59 fatalities, 2019: Peak at 561 fatalities, 2022: Increase to 243 fatalities. Motor Vehicle Fatalities Trend:  2016: 34,748 fatalities, 2019: Slight decline to 33,487 fatalities, 2021: Peak at 39,785 fatalities, 2022: Slight decline to 39,221 fatalities.  Air Travel Safety  -The peak in 2019 followed by a decline suggests responsiveness to safety improvements after incidents. Motor Vehicle Safety - The slight increases and decreases suggest marginal improvements, but overall high fatality rates remain a concern.</vt:lpstr>
      <vt:lpstr>Economic Impact of Commercial Aviation</vt:lpstr>
      <vt:lpstr>Stakeholder &amp; Media Communication</vt:lpstr>
      <vt:lpstr>Conclusion</vt:lpstr>
      <vt:lpstr>Questions..?     - email: amahalingam@my365.bellevue.edu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657</cp:revision>
  <dcterms:created xsi:type="dcterms:W3CDTF">2024-06-28T02:23:48Z</dcterms:created>
  <dcterms:modified xsi:type="dcterms:W3CDTF">2024-06-29T01:59:03Z</dcterms:modified>
</cp:coreProperties>
</file>