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sldIdLst>
    <p:sldId id="256" r:id="rId5"/>
    <p:sldId id="257" r:id="rId6"/>
    <p:sldId id="264" r:id="rId7"/>
    <p:sldId id="259" r:id="rId8"/>
    <p:sldId id="265" r:id="rId9"/>
    <p:sldId id="262"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BA985A-F3A5-462C-ABFD-97E200711B77}">
          <p14:sldIdLst>
            <p14:sldId id="256"/>
            <p14:sldId id="257"/>
            <p14:sldId id="264"/>
            <p14:sldId id="259"/>
            <p14:sldId id="265"/>
            <p14:sldId id="262"/>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08726-92B1-FE4F-DA9B-017C2C7B1945}" v="423" dt="2024-05-28T21:47:18.879"/>
    <p1510:client id="{74D776A4-4139-9DD1-A4F6-3C549D8C0DD0}" v="78" dt="2024-05-28T19:19:47.030"/>
    <p1510:client id="{79FE888B-FBCE-F17F-201A-D1B043B1C316}" v="411" dt="2024-05-27T23:38:30.135"/>
    <p1510:client id="{80ED726D-0CF9-466D-4159-794963575BAD}" v="106" dt="2024-05-29T17:53:34.904"/>
    <p1510:client id="{DA42A1A6-F1CE-AC58-E383-EA3833538177}" v="636" dt="2024-05-28T05:41:24.252"/>
    <p1510:client id="{FCECBB60-7568-CE47-D66B-117001FA558D}" v="164" dt="2024-05-29T04:45:37.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BUSELVAN MAHALINGAM" userId="S::amahalingam@my365.bellevue.edu::680495b5-46a7-4e6d-8076-b826665d01d5" providerId="AD" clId="Web-{80ED726D-0CF9-466D-4159-794963575BAD}"/>
    <pc:docChg chg="modSld">
      <pc:chgData name="ANBUSELVAN MAHALINGAM" userId="S::amahalingam@my365.bellevue.edu::680495b5-46a7-4e6d-8076-b826665d01d5" providerId="AD" clId="Web-{80ED726D-0CF9-466D-4159-794963575BAD}" dt="2024-05-29T17:53:32.951" v="104" actId="20577"/>
      <pc:docMkLst>
        <pc:docMk/>
      </pc:docMkLst>
      <pc:sldChg chg="modSp">
        <pc:chgData name="ANBUSELVAN MAHALINGAM" userId="S::amahalingam@my365.bellevue.edu::680495b5-46a7-4e6d-8076-b826665d01d5" providerId="AD" clId="Web-{80ED726D-0CF9-466D-4159-794963575BAD}" dt="2024-05-29T17:25:49.800" v="101" actId="20577"/>
        <pc:sldMkLst>
          <pc:docMk/>
          <pc:sldMk cId="3302816489" sldId="257"/>
        </pc:sldMkLst>
        <pc:spChg chg="mod">
          <ac:chgData name="ANBUSELVAN MAHALINGAM" userId="S::amahalingam@my365.bellevue.edu::680495b5-46a7-4e6d-8076-b826665d01d5" providerId="AD" clId="Web-{80ED726D-0CF9-466D-4159-794963575BAD}" dt="2024-05-29T17:25:49.800" v="101" actId="20577"/>
          <ac:spMkLst>
            <pc:docMk/>
            <pc:sldMk cId="3302816489" sldId="257"/>
            <ac:spMk id="3" creationId="{291DACDA-6262-64B6-1EC3-45B65282F5B4}"/>
          </ac:spMkLst>
        </pc:spChg>
        <pc:picChg chg="mod">
          <ac:chgData name="ANBUSELVAN MAHALINGAM" userId="S::amahalingam@my365.bellevue.edu::680495b5-46a7-4e6d-8076-b826665d01d5" providerId="AD" clId="Web-{80ED726D-0CF9-466D-4159-794963575BAD}" dt="2024-05-29T17:21:02.933" v="63" actId="14100"/>
          <ac:picMkLst>
            <pc:docMk/>
            <pc:sldMk cId="3302816489" sldId="257"/>
            <ac:picMk id="4" creationId="{6B569328-0CEB-86FE-537E-B32FFDB4294E}"/>
          </ac:picMkLst>
        </pc:picChg>
      </pc:sldChg>
      <pc:sldChg chg="modSp">
        <pc:chgData name="ANBUSELVAN MAHALINGAM" userId="S::amahalingam@my365.bellevue.edu::680495b5-46a7-4e6d-8076-b826665d01d5" providerId="AD" clId="Web-{80ED726D-0CF9-466D-4159-794963575BAD}" dt="2024-05-29T17:53:32.951" v="104" actId="20577"/>
        <pc:sldMkLst>
          <pc:docMk/>
          <pc:sldMk cId="3627565450" sldId="264"/>
        </pc:sldMkLst>
        <pc:spChg chg="mod">
          <ac:chgData name="ANBUSELVAN MAHALINGAM" userId="S::amahalingam@my365.bellevue.edu::680495b5-46a7-4e6d-8076-b826665d01d5" providerId="AD" clId="Web-{80ED726D-0CF9-466D-4159-794963575BAD}" dt="2024-05-29T17:53:32.951" v="104" actId="20577"/>
          <ac:spMkLst>
            <pc:docMk/>
            <pc:sldMk cId="3627565450" sldId="264"/>
            <ac:spMk id="4" creationId="{42C8E128-06D5-CE17-8F23-21B3ABF52A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349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478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94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364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481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204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941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761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981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994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58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5/29/2024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78196450"/>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akshatrailaddha/stock-market-sentiment-analysis-using-nlp" TargetMode="External"/><Relationship Id="rId7" Type="http://schemas.openxmlformats.org/officeDocument/2006/relationships/hyperlink" Target="https://machinelearningmastery.com/gentle-introduction-long-short-term-memory-networks-experts/" TargetMode="External"/><Relationship Id="rId2" Type="http://schemas.openxmlformats.org/officeDocument/2006/relationships/hyperlink" Target="https://auronum.co.uk/" TargetMode="External"/><Relationship Id="rId1" Type="http://schemas.openxmlformats.org/officeDocument/2006/relationships/slideLayout" Target="../slideLayouts/slideLayout2.xml"/><Relationship Id="rId6" Type="http://schemas.openxmlformats.org/officeDocument/2006/relationships/hyperlink" Target="https://www.machinelearningplus.com/time-series/vector-autoregression-examples-python/" TargetMode="External"/><Relationship Id="rId5" Type="http://schemas.openxmlformats.org/officeDocument/2006/relationships/hyperlink" Target="https://facebook.github.io/prophet/" TargetMode="External"/><Relationship Id="rId4" Type="http://schemas.openxmlformats.org/officeDocument/2006/relationships/hyperlink" Target="https://www.geeksforgeeks.org/complete-guide-to-sarimax-in-pyth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rketwatch.com/investing/index/dxy/download-data?startDate=1/1/2014&amp;endDate=03/12/2024" TargetMode="External"/><Relationship Id="rId7" Type="http://schemas.openxmlformats.org/officeDocument/2006/relationships/image" Target="../media/image6.png"/><Relationship Id="rId2" Type="http://schemas.openxmlformats.org/officeDocument/2006/relationships/hyperlink" Target="https://auronum.co.uk/gold-price-news/historic-gold-price-data/" TargetMode="Externa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kaggle.com/code/akshatrailaddha/stock-market-sentiment-analysis-using-nl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802" y="-89559"/>
            <a:ext cx="5936197" cy="3295591"/>
          </a:xfrm>
        </p:spPr>
        <p:txBody>
          <a:bodyPr anchor="ctr">
            <a:normAutofit/>
          </a:bodyPr>
          <a:lstStyle/>
          <a:p>
            <a:r>
              <a:rPr lang="en-US" sz="2000" b="1" dirty="0">
                <a:latin typeface="Times New Roman"/>
                <a:cs typeface="Times New Roman"/>
              </a:rPr>
              <a:t>UNLOCKING INVESTMENT POTENTIAL  GOLD PRICE PREDICTION WITH MARKET SENTIMENT ANALYSIS</a:t>
            </a:r>
            <a:br>
              <a:rPr lang="en-US" sz="2600" b="1" dirty="0">
                <a:latin typeface="Times New Roman"/>
                <a:cs typeface="Times New Roman"/>
              </a:rPr>
            </a:br>
            <a:br>
              <a:rPr lang="en-US" sz="2600" b="1" dirty="0">
                <a:latin typeface="Times New Roman"/>
                <a:cs typeface="Times New Roman"/>
              </a:rPr>
            </a:br>
            <a:r>
              <a:rPr lang="en-US" sz="1800" b="1" dirty="0">
                <a:latin typeface="Times New Roman"/>
                <a:cs typeface="Times New Roman"/>
              </a:rPr>
              <a:t>DSC 630 PREDICTIVE ANALYTICS</a:t>
            </a:r>
            <a:endParaRPr lang="en-US" sz="1800"/>
          </a:p>
          <a:p>
            <a:endParaRPr lang="en-US" sz="2600" b="1" dirty="0">
              <a:latin typeface="Times New Roman"/>
              <a:cs typeface="Times New Roman"/>
            </a:endParaRPr>
          </a:p>
        </p:txBody>
      </p:sp>
      <p:sp>
        <p:nvSpPr>
          <p:cNvPr id="3" name="Subtitle 2"/>
          <p:cNvSpPr>
            <a:spLocks noGrp="1"/>
          </p:cNvSpPr>
          <p:nvPr>
            <p:ph type="subTitle" idx="1"/>
          </p:nvPr>
        </p:nvSpPr>
        <p:spPr>
          <a:xfrm>
            <a:off x="573433" y="2062611"/>
            <a:ext cx="5238584" cy="1370463"/>
          </a:xfrm>
        </p:spPr>
        <p:txBody>
          <a:bodyPr vert="horz" lIns="91440" tIns="45720" rIns="91440" bIns="45720" rtlCol="0" anchor="ctr">
            <a:normAutofit/>
          </a:bodyPr>
          <a:lstStyle/>
          <a:p>
            <a:pPr algn="r"/>
            <a:r>
              <a:rPr lang="en-US" sz="1600" b="1" dirty="0">
                <a:solidFill>
                  <a:srgbClr val="FFFF00"/>
                </a:solidFill>
                <a:latin typeface="Times New Roman"/>
                <a:ea typeface="+mj-ea"/>
                <a:cs typeface="Times New Roman"/>
              </a:rPr>
              <a:t>NAME: ANBUSELVAN MAHALINGAM</a:t>
            </a:r>
          </a:p>
        </p:txBody>
      </p:sp>
      <p:pic>
        <p:nvPicPr>
          <p:cNvPr id="4" name="Picture 3" descr="Stock exchange numbers">
            <a:extLst>
              <a:ext uri="{FF2B5EF4-FFF2-40B4-BE49-F238E27FC236}">
                <a16:creationId xmlns:a16="http://schemas.microsoft.com/office/drawing/2014/main" id="{087CEF0D-C0DC-1785-9760-C9619ED1A162}"/>
              </a:ext>
            </a:extLst>
          </p:cNvPr>
          <p:cNvPicPr>
            <a:picLocks noChangeAspect="1"/>
          </p:cNvPicPr>
          <p:nvPr/>
        </p:nvPicPr>
        <p:blipFill rotWithShape="1">
          <a:blip r:embed="rId2"/>
          <a:srcRect l="26900" r="13853" b="-4"/>
          <a:stretch/>
        </p:blipFill>
        <p:spPr>
          <a:xfrm>
            <a:off x="6095998" y="-1"/>
            <a:ext cx="6096002" cy="6858001"/>
          </a:xfrm>
          <a:prstGeom prst="rect">
            <a:avLst/>
          </a:prstGeom>
        </p:spPr>
      </p:pic>
      <p:pic>
        <p:nvPicPr>
          <p:cNvPr id="5" name="Picture 4" descr="A white arrow pointing up to gold bars&#10;&#10;Description automatically generated">
            <a:extLst>
              <a:ext uri="{FF2B5EF4-FFF2-40B4-BE49-F238E27FC236}">
                <a16:creationId xmlns:a16="http://schemas.microsoft.com/office/drawing/2014/main" id="{FE3257E1-E676-1DE8-0CB9-8057F08F8016}"/>
              </a:ext>
            </a:extLst>
          </p:cNvPr>
          <p:cNvPicPr>
            <a:picLocks noChangeAspect="1"/>
          </p:cNvPicPr>
          <p:nvPr/>
        </p:nvPicPr>
        <p:blipFill>
          <a:blip r:embed="rId3"/>
          <a:stretch>
            <a:fillRect/>
          </a:stretch>
        </p:blipFill>
        <p:spPr>
          <a:xfrm>
            <a:off x="-4141" y="3198674"/>
            <a:ext cx="6096000" cy="365406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CC47-6BE3-8081-18BC-6A2D32AF514B}"/>
              </a:ext>
            </a:extLst>
          </p:cNvPr>
          <p:cNvSpPr>
            <a:spLocks noGrp="1"/>
          </p:cNvSpPr>
          <p:nvPr>
            <p:ph type="title"/>
          </p:nvPr>
        </p:nvSpPr>
        <p:spPr>
          <a:xfrm>
            <a:off x="563033" y="661458"/>
            <a:ext cx="10515600" cy="1325563"/>
          </a:xfrm>
        </p:spPr>
        <p:txBody>
          <a:bodyPr vert="horz" lIns="91440" tIns="45720" rIns="91440" bIns="45720" rtlCol="0" anchor="ctr">
            <a:noAutofit/>
          </a:bodyPr>
          <a:lstStyle/>
          <a:p>
            <a:r>
              <a:rPr lang="en-US" sz="2000" b="1" dirty="0">
                <a:solidFill>
                  <a:srgbClr val="FFC000"/>
                </a:solidFill>
                <a:latin typeface="Times New Roman"/>
                <a:ea typeface="+mj-lt"/>
                <a:cs typeface="Times New Roman"/>
              </a:rPr>
              <a:t>Conclusion</a:t>
            </a:r>
            <a:br>
              <a:rPr lang="en-US" sz="2000" b="1" dirty="0">
                <a:solidFill>
                  <a:srgbClr val="ECECEC"/>
                </a:solidFill>
                <a:latin typeface="Times New Roman"/>
                <a:ea typeface="+mj-lt"/>
                <a:cs typeface="Times New Roman"/>
              </a:rPr>
            </a:br>
            <a:br>
              <a:rPr lang="en-US" sz="2000" b="1" dirty="0">
                <a:latin typeface="Times New Roman"/>
                <a:ea typeface="+mj-lt"/>
                <a:cs typeface="Times New Roman"/>
              </a:rPr>
            </a:br>
            <a:r>
              <a:rPr lang="en-US" sz="2000" dirty="0">
                <a:solidFill>
                  <a:srgbClr val="ECECEC"/>
                </a:solidFill>
                <a:latin typeface="Times New Roman"/>
                <a:ea typeface="+mj-lt"/>
                <a:cs typeface="Times New Roman"/>
              </a:rPr>
              <a:t>The Prophet model stands out as the most accurate and reliable method for predicting gold prices, effectively capturing trends and seasonal patterns. The SARIMAX model also shows strong potential, especially with enhanced sentiment data. While the ARIMA model is useful, it is less accurate than the others. Addressing the issues in the hybrid VAR+LSTM model could unlock further forecasting capabilities. Overall, leveraging superior sentiment analysis and continuously refining models will lead to more precise predictions and informed investment decisions.</a:t>
            </a:r>
            <a:endParaRPr lang="en-US" sz="2000">
              <a:latin typeface="Times New Roman"/>
              <a:cs typeface="Times New Roman"/>
            </a:endParaRPr>
          </a:p>
        </p:txBody>
      </p:sp>
      <p:sp>
        <p:nvSpPr>
          <p:cNvPr id="3" name="Content Placeholder 2">
            <a:extLst>
              <a:ext uri="{FF2B5EF4-FFF2-40B4-BE49-F238E27FC236}">
                <a16:creationId xmlns:a16="http://schemas.microsoft.com/office/drawing/2014/main" id="{C8445D6B-250C-FA9E-D373-58C78FB6024D}"/>
              </a:ext>
            </a:extLst>
          </p:cNvPr>
          <p:cNvSpPr>
            <a:spLocks noGrp="1"/>
          </p:cNvSpPr>
          <p:nvPr>
            <p:ph idx="1"/>
          </p:nvPr>
        </p:nvSpPr>
        <p:spPr>
          <a:xfrm>
            <a:off x="436033" y="2513541"/>
            <a:ext cx="6642100" cy="3504672"/>
          </a:xfrm>
        </p:spPr>
        <p:txBody>
          <a:bodyPr vert="horz" lIns="91440" tIns="45720" rIns="91440" bIns="45720" rtlCol="0" anchor="t">
            <a:normAutofit/>
          </a:bodyPr>
          <a:lstStyle/>
          <a:p>
            <a:pPr marL="285750" indent="-285750">
              <a:buFont typeface="Arial"/>
              <a:buChar char="•"/>
            </a:pPr>
            <a:r>
              <a:rPr lang="en-US" sz="1800" b="1" dirty="0">
                <a:solidFill>
                  <a:srgbClr val="FFFF00"/>
                </a:solidFill>
                <a:latin typeface="Times New Roman"/>
                <a:ea typeface="+mn-lt"/>
                <a:cs typeface="Times New Roman"/>
              </a:rPr>
              <a:t>Best Performing Model</a:t>
            </a:r>
            <a:r>
              <a:rPr lang="en-US" sz="1800" dirty="0">
                <a:solidFill>
                  <a:srgbClr val="FFFF00"/>
                </a:solidFill>
                <a:latin typeface="Times New Roman"/>
                <a:ea typeface="+mn-lt"/>
                <a:cs typeface="Times New Roman"/>
              </a:rPr>
              <a:t>:</a:t>
            </a:r>
            <a:endParaRPr lang="en-US" sz="1800" dirty="0">
              <a:solidFill>
                <a:srgbClr val="FFFF00"/>
              </a:solidFill>
              <a:latin typeface="Times New Roman"/>
              <a:cs typeface="Times New Roman"/>
            </a:endParaRPr>
          </a:p>
          <a:p>
            <a:pPr marL="514350" lvl="1" indent="-285750">
              <a:buFont typeface="Arial"/>
              <a:buChar char="•"/>
            </a:pPr>
            <a:r>
              <a:rPr lang="en-US" sz="1800" dirty="0">
                <a:latin typeface="Times New Roman"/>
                <a:ea typeface="+mn-lt"/>
                <a:cs typeface="Times New Roman"/>
              </a:rPr>
              <a:t>Prophet: RMSE 86.04, captures trends and seasonality, highly accurate.</a:t>
            </a:r>
            <a:endParaRPr lang="en-US" sz="1800" dirty="0">
              <a:latin typeface="Times New Roman"/>
              <a:cs typeface="Times New Roman"/>
            </a:endParaRPr>
          </a:p>
          <a:p>
            <a:pPr marL="285750" indent="-285750">
              <a:buFont typeface="Arial"/>
              <a:buChar char="•"/>
            </a:pPr>
            <a:r>
              <a:rPr lang="en-US" sz="1800" b="1" dirty="0">
                <a:solidFill>
                  <a:srgbClr val="FFFF00"/>
                </a:solidFill>
                <a:latin typeface="Times New Roman"/>
                <a:ea typeface="+mn-lt"/>
                <a:cs typeface="Times New Roman"/>
              </a:rPr>
              <a:t>Strong Performance</a:t>
            </a:r>
            <a:r>
              <a:rPr lang="en-US" sz="1800" dirty="0">
                <a:solidFill>
                  <a:srgbClr val="FFFF00"/>
                </a:solidFill>
                <a:latin typeface="Times New Roman"/>
                <a:ea typeface="+mn-lt"/>
                <a:cs typeface="Times New Roman"/>
              </a:rPr>
              <a:t>:</a:t>
            </a:r>
            <a:endParaRPr lang="en-US" sz="1800" dirty="0">
              <a:solidFill>
                <a:srgbClr val="FFFF00"/>
              </a:solidFill>
              <a:latin typeface="Times New Roman"/>
              <a:cs typeface="Times New Roman"/>
            </a:endParaRPr>
          </a:p>
          <a:p>
            <a:pPr marL="514350" lvl="1" indent="-285750">
              <a:buFont typeface="Arial"/>
              <a:buChar char="•"/>
            </a:pPr>
            <a:r>
              <a:rPr lang="en-US" sz="1800" dirty="0">
                <a:latin typeface="Times New Roman"/>
                <a:ea typeface="+mn-lt"/>
                <a:cs typeface="Times New Roman"/>
              </a:rPr>
              <a:t>SARIMAX: RMSE 89.96, effective with external factors, potential for improvement with better sentiment data.</a:t>
            </a:r>
            <a:endParaRPr lang="en-US" sz="1800" dirty="0">
              <a:latin typeface="Times New Roman"/>
              <a:cs typeface="Times New Roman"/>
            </a:endParaRPr>
          </a:p>
          <a:p>
            <a:pPr marL="285750" indent="-285750">
              <a:buFont typeface="Arial"/>
              <a:buChar char="•"/>
            </a:pPr>
            <a:r>
              <a:rPr lang="en-US" sz="1800" b="1" dirty="0">
                <a:solidFill>
                  <a:srgbClr val="FFFF00"/>
                </a:solidFill>
                <a:latin typeface="Times New Roman"/>
                <a:ea typeface="+mn-lt"/>
                <a:cs typeface="Times New Roman"/>
              </a:rPr>
              <a:t>Moderate Performance</a:t>
            </a:r>
            <a:r>
              <a:rPr lang="en-US" sz="1800" dirty="0">
                <a:solidFill>
                  <a:srgbClr val="FFFF00"/>
                </a:solidFill>
                <a:latin typeface="Times New Roman"/>
                <a:ea typeface="+mn-lt"/>
                <a:cs typeface="Times New Roman"/>
              </a:rPr>
              <a:t>:</a:t>
            </a:r>
            <a:endParaRPr lang="en-US" sz="1800" dirty="0">
              <a:solidFill>
                <a:srgbClr val="FFFF00"/>
              </a:solidFill>
              <a:latin typeface="Times New Roman"/>
              <a:cs typeface="Times New Roman"/>
            </a:endParaRPr>
          </a:p>
          <a:p>
            <a:pPr marL="514350" lvl="1" indent="-285750">
              <a:buFont typeface="Arial"/>
              <a:buChar char="•"/>
            </a:pPr>
            <a:r>
              <a:rPr lang="en-US" sz="1800" dirty="0">
                <a:latin typeface="Times New Roman"/>
                <a:ea typeface="+mn-lt"/>
                <a:cs typeface="Times New Roman"/>
              </a:rPr>
              <a:t>ARIMA: RMSE 104.50, good for short-term forecasting but less accurate.</a:t>
            </a:r>
            <a:endParaRPr lang="en-US" sz="1800" dirty="0">
              <a:latin typeface="Times New Roman"/>
              <a:cs typeface="Times New Roman"/>
            </a:endParaRPr>
          </a:p>
          <a:p>
            <a:pPr marL="285750" indent="-285750">
              <a:buFont typeface="Arial"/>
              <a:buChar char="•"/>
            </a:pPr>
            <a:r>
              <a:rPr lang="en-US" sz="1800" b="1" dirty="0">
                <a:solidFill>
                  <a:srgbClr val="FFFF00"/>
                </a:solidFill>
                <a:latin typeface="Times New Roman"/>
                <a:ea typeface="+mn-lt"/>
                <a:cs typeface="Times New Roman"/>
              </a:rPr>
              <a:t>Hybrid Model Concerns</a:t>
            </a:r>
            <a:r>
              <a:rPr lang="en-US" sz="1800" dirty="0">
                <a:solidFill>
                  <a:srgbClr val="FFFF00"/>
                </a:solidFill>
                <a:latin typeface="Times New Roman"/>
                <a:ea typeface="+mn-lt"/>
                <a:cs typeface="Times New Roman"/>
              </a:rPr>
              <a:t>:</a:t>
            </a:r>
            <a:endParaRPr lang="en-US" sz="1800" dirty="0">
              <a:solidFill>
                <a:srgbClr val="FFFF00"/>
              </a:solidFill>
              <a:latin typeface="Times New Roman"/>
              <a:cs typeface="Times New Roman"/>
            </a:endParaRPr>
          </a:p>
          <a:p>
            <a:pPr marL="514350" lvl="1" indent="-285750">
              <a:buFont typeface="Arial"/>
              <a:buChar char="•"/>
            </a:pPr>
            <a:r>
              <a:rPr lang="en-US" sz="1800" dirty="0">
                <a:latin typeface="Times New Roman"/>
                <a:ea typeface="+mn-lt"/>
                <a:cs typeface="Times New Roman"/>
              </a:rPr>
              <a:t>VAR+LSTM: High RMSE indicates issues needing resolution.</a:t>
            </a:r>
            <a:endParaRPr lang="en-US" sz="1800" dirty="0">
              <a:latin typeface="Times New Roman"/>
              <a:cs typeface="Times New Roman"/>
            </a:endParaRPr>
          </a:p>
          <a:p>
            <a:endParaRPr lang="en-US" sz="1800" dirty="0">
              <a:latin typeface="Times New Roman"/>
              <a:cs typeface="Times New Roman"/>
            </a:endParaRPr>
          </a:p>
        </p:txBody>
      </p:sp>
      <p:pic>
        <p:nvPicPr>
          <p:cNvPr id="4" name="Picture 3" descr="Black text on a white background&#10;&#10;Description automatically generated">
            <a:extLst>
              <a:ext uri="{FF2B5EF4-FFF2-40B4-BE49-F238E27FC236}">
                <a16:creationId xmlns:a16="http://schemas.microsoft.com/office/drawing/2014/main" id="{F8485143-6F10-80E0-BA6C-D792E3AEA22A}"/>
              </a:ext>
            </a:extLst>
          </p:cNvPr>
          <p:cNvPicPr>
            <a:picLocks noChangeAspect="1"/>
          </p:cNvPicPr>
          <p:nvPr/>
        </p:nvPicPr>
        <p:blipFill>
          <a:blip r:embed="rId2"/>
          <a:stretch>
            <a:fillRect/>
          </a:stretch>
        </p:blipFill>
        <p:spPr>
          <a:xfrm>
            <a:off x="6853766" y="3317346"/>
            <a:ext cx="5257800" cy="1429807"/>
          </a:xfrm>
          <a:prstGeom prst="rect">
            <a:avLst/>
          </a:prstGeom>
        </p:spPr>
      </p:pic>
    </p:spTree>
    <p:extLst>
      <p:ext uri="{BB962C8B-B14F-4D97-AF65-F5344CB8AC3E}">
        <p14:creationId xmlns:p14="http://schemas.microsoft.com/office/powerpoint/2010/main" val="47474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33F7-E7E5-3DF7-E86F-394180A6CE39}"/>
              </a:ext>
            </a:extLst>
          </p:cNvPr>
          <p:cNvSpPr>
            <a:spLocks noGrp="1"/>
          </p:cNvSpPr>
          <p:nvPr>
            <p:ph type="title"/>
          </p:nvPr>
        </p:nvSpPr>
        <p:spPr/>
        <p:txBody>
          <a:bodyPr/>
          <a:lstStyle/>
          <a:p>
            <a:r>
              <a:rPr lang="en-US" dirty="0"/>
              <a:t>Question &amp; Answers?   </a:t>
            </a:r>
            <a:r>
              <a:rPr lang="en-US" sz="1100" dirty="0">
                <a:ea typeface="+mj-lt"/>
                <a:cs typeface="+mj-lt"/>
              </a:rPr>
              <a:t>-  email: amahalingam@my365.bellevue.edu</a:t>
            </a:r>
            <a:endParaRPr lang="en-US" dirty="0"/>
          </a:p>
        </p:txBody>
      </p:sp>
      <p:sp>
        <p:nvSpPr>
          <p:cNvPr id="3" name="Content Placeholder 2">
            <a:extLst>
              <a:ext uri="{FF2B5EF4-FFF2-40B4-BE49-F238E27FC236}">
                <a16:creationId xmlns:a16="http://schemas.microsoft.com/office/drawing/2014/main" id="{F5B9146B-CC64-6797-21F4-FEED0CD568F1}"/>
              </a:ext>
            </a:extLst>
          </p:cNvPr>
          <p:cNvSpPr>
            <a:spLocks noGrp="1"/>
          </p:cNvSpPr>
          <p:nvPr>
            <p:ph idx="1"/>
          </p:nvPr>
        </p:nvSpPr>
        <p:spPr/>
        <p:txBody>
          <a:bodyPr vert="horz" lIns="91440" tIns="45720" rIns="91440" bIns="45720" rtlCol="0" anchor="t">
            <a:normAutofit/>
          </a:bodyPr>
          <a:lstStyle/>
          <a:p>
            <a:r>
              <a:rPr lang="en-US" dirty="0"/>
              <a:t>Reference:</a:t>
            </a:r>
          </a:p>
          <a:p>
            <a:pPr>
              <a:buFont typeface="Arial"/>
              <a:buChar char="•"/>
            </a:pPr>
            <a:r>
              <a:rPr lang="en-US" sz="1600" dirty="0">
                <a:latin typeface="Calibri"/>
                <a:cs typeface="Calibri"/>
              </a:rPr>
              <a:t>GOLD contract and Dollar index historical data yahoo finance, Historical data obtained from </a:t>
            </a:r>
            <a:r>
              <a:rPr lang="en-US" sz="1600" dirty="0">
                <a:latin typeface="Calibri"/>
                <a:cs typeface="Calibri"/>
                <a:hlinkClick r:id="rId2"/>
              </a:rPr>
              <a:t>Auronum - British Gold, Silver and Platinum Bullion Company</a:t>
            </a:r>
            <a:r>
              <a:rPr lang="en-US" sz="1600" dirty="0">
                <a:latin typeface="Calibri"/>
                <a:cs typeface="Calibri"/>
              </a:rPr>
              <a:t>, for the range year 2000 to 2024.</a:t>
            </a:r>
            <a:endParaRPr lang="en-US" sz="1600"/>
          </a:p>
          <a:p>
            <a:pPr>
              <a:buFont typeface="Arial"/>
              <a:buChar char="•"/>
            </a:pPr>
            <a:r>
              <a:rPr lang="en-US" sz="1600" dirty="0">
                <a:latin typeface="Calibri"/>
                <a:cs typeface="Calibri"/>
              </a:rPr>
              <a:t>Market Sentiment dataset, news headlines Kaggle- Stock Market Sentiment Analysis using NLP, obtained from </a:t>
            </a:r>
            <a:r>
              <a:rPr lang="en-US" sz="1600" u="sng" dirty="0">
                <a:latin typeface="Calibri"/>
                <a:cs typeface="Calibri"/>
                <a:hlinkClick r:id="rId3"/>
              </a:rPr>
              <a:t>Stock Market Sentiment Analysis using NLP (kaggle.com)</a:t>
            </a:r>
            <a:endParaRPr lang="en-US" sz="1600"/>
          </a:p>
          <a:p>
            <a:pPr>
              <a:buFont typeface="Arial"/>
              <a:buChar char="•"/>
            </a:pPr>
            <a:r>
              <a:rPr lang="en-US" sz="1600" dirty="0">
                <a:latin typeface="Calibri"/>
                <a:cs typeface="Calibri"/>
              </a:rPr>
              <a:t>ARIMA time series analysis and prediction, reference </a:t>
            </a:r>
            <a:r>
              <a:rPr lang="en-US" sz="1600" u="sng" dirty="0">
                <a:latin typeface="Calibri"/>
                <a:cs typeface="Calibri"/>
              </a:rPr>
              <a:t>Machine Learning plus - ARIMA</a:t>
            </a:r>
            <a:endParaRPr lang="en-US" sz="1600"/>
          </a:p>
          <a:p>
            <a:pPr>
              <a:buFont typeface="Arial"/>
              <a:buChar char="•"/>
            </a:pPr>
            <a:r>
              <a:rPr lang="en-US" sz="1600" dirty="0">
                <a:latin typeface="Calibri"/>
                <a:cs typeface="Calibri"/>
              </a:rPr>
              <a:t>SARIMAX time series analysis and prediction, reference </a:t>
            </a:r>
            <a:r>
              <a:rPr lang="en-US" sz="1600" u="sng" dirty="0">
                <a:latin typeface="Calibri"/>
                <a:cs typeface="Calibri"/>
                <a:hlinkClick r:id="rId4"/>
              </a:rPr>
              <a:t>Geeks for Geeks - SARIMAX</a:t>
            </a:r>
            <a:endParaRPr lang="en-US" sz="1600"/>
          </a:p>
          <a:p>
            <a:pPr>
              <a:buFont typeface="Arial"/>
              <a:buChar char="•"/>
            </a:pPr>
            <a:r>
              <a:rPr lang="en-US" sz="1600" dirty="0">
                <a:latin typeface="Calibri"/>
                <a:cs typeface="Calibri"/>
              </a:rPr>
              <a:t>PROPHET Forecasting at scale, reference </a:t>
            </a:r>
            <a:r>
              <a:rPr lang="en-US" sz="1600" u="sng" dirty="0">
                <a:latin typeface="Calibri"/>
                <a:cs typeface="Calibri"/>
                <a:hlinkClick r:id="rId5"/>
              </a:rPr>
              <a:t>facebook github io - prophet</a:t>
            </a:r>
            <a:r>
              <a:rPr lang="en-US" sz="1600" dirty="0">
                <a:latin typeface="Calibri"/>
                <a:cs typeface="Calibri"/>
              </a:rPr>
              <a:t> </a:t>
            </a:r>
            <a:endParaRPr lang="en-US" sz="1600"/>
          </a:p>
          <a:p>
            <a:pPr>
              <a:buFont typeface="Arial"/>
              <a:buChar char="•"/>
            </a:pPr>
            <a:r>
              <a:rPr lang="en-US" sz="1600" dirty="0">
                <a:latin typeface="Calibri"/>
                <a:cs typeface="Calibri"/>
              </a:rPr>
              <a:t>Vector </a:t>
            </a:r>
            <a:r>
              <a:rPr lang="en-US" sz="1600" err="1">
                <a:latin typeface="Calibri"/>
                <a:cs typeface="Calibri"/>
              </a:rPr>
              <a:t>AutoRgressive</a:t>
            </a:r>
            <a:r>
              <a:rPr lang="en-US" sz="1600" dirty="0">
                <a:latin typeface="Calibri"/>
                <a:cs typeface="Calibri"/>
              </a:rPr>
              <a:t> (VAR) Machine learning model, reference </a:t>
            </a:r>
            <a:r>
              <a:rPr lang="en-US" sz="1600" u="sng" dirty="0">
                <a:latin typeface="Calibri"/>
                <a:cs typeface="Calibri"/>
                <a:hlinkClick r:id="rId6"/>
              </a:rPr>
              <a:t>Machine Learning plus - VAR</a:t>
            </a:r>
            <a:endParaRPr lang="en-US" sz="1600"/>
          </a:p>
          <a:p>
            <a:pPr>
              <a:buFont typeface="Arial"/>
              <a:buChar char="•"/>
            </a:pPr>
            <a:r>
              <a:rPr lang="en-US" sz="1600" dirty="0">
                <a:latin typeface="Calibri"/>
                <a:cs typeface="Calibri"/>
              </a:rPr>
              <a:t>Long Short-Term memory recurrent neural network machine learning – reference </a:t>
            </a:r>
            <a:r>
              <a:rPr lang="en-US" sz="1600" u="sng" dirty="0">
                <a:latin typeface="Calibri"/>
                <a:cs typeface="Calibri"/>
                <a:hlinkClick r:id="rId7"/>
              </a:rPr>
              <a:t>Machine Learning Mastery - LSTM</a:t>
            </a:r>
            <a:endParaRPr lang="en-US" sz="1600"/>
          </a:p>
          <a:p>
            <a:pPr marL="0" indent="0">
              <a:buNone/>
            </a:pPr>
            <a:endParaRPr lang="en-US" dirty="0"/>
          </a:p>
        </p:txBody>
      </p:sp>
    </p:spTree>
    <p:extLst>
      <p:ext uri="{BB962C8B-B14F-4D97-AF65-F5344CB8AC3E}">
        <p14:creationId xmlns:p14="http://schemas.microsoft.com/office/powerpoint/2010/main" val="382776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7694-2700-875E-8795-0DC71500AA11}"/>
              </a:ext>
            </a:extLst>
          </p:cNvPr>
          <p:cNvSpPr>
            <a:spLocks noGrp="1"/>
          </p:cNvSpPr>
          <p:nvPr>
            <p:ph type="title"/>
          </p:nvPr>
        </p:nvSpPr>
        <p:spPr>
          <a:xfrm>
            <a:off x="838200" y="111125"/>
            <a:ext cx="10515600" cy="1325563"/>
          </a:xfrm>
        </p:spPr>
        <p:txBody>
          <a:bodyPr/>
          <a:lstStyle/>
          <a:p>
            <a:pPr algn="ctr"/>
            <a:r>
              <a:rPr lang="en-US" sz="3200" b="1" dirty="0">
                <a:solidFill>
                  <a:srgbClr val="FFC000"/>
                </a:solidFill>
                <a:latin typeface="Times New Roman"/>
                <a:ea typeface="+mj-lt"/>
                <a:cs typeface="Calibri"/>
              </a:rPr>
              <a:t>Executive Summary-</a:t>
            </a:r>
            <a:r>
              <a:rPr lang="en-US" sz="3200" b="1" dirty="0">
                <a:solidFill>
                  <a:srgbClr val="FFC000"/>
                </a:solidFill>
                <a:latin typeface="Times New Roman"/>
                <a:cs typeface="Times New Roman"/>
              </a:rPr>
              <a:t>Introduction</a:t>
            </a:r>
            <a:endParaRPr lang="en-US" dirty="0"/>
          </a:p>
          <a:p>
            <a:endParaRPr lang="en-US" sz="3200" dirty="0">
              <a:solidFill>
                <a:srgbClr val="FFC000"/>
              </a:solidFill>
              <a:latin typeface="Times New Roman"/>
              <a:cs typeface="Times New Roman"/>
            </a:endParaRPr>
          </a:p>
        </p:txBody>
      </p:sp>
      <p:sp>
        <p:nvSpPr>
          <p:cNvPr id="3" name="Content Placeholder 2">
            <a:extLst>
              <a:ext uri="{FF2B5EF4-FFF2-40B4-BE49-F238E27FC236}">
                <a16:creationId xmlns:a16="http://schemas.microsoft.com/office/drawing/2014/main" id="{291DACDA-6262-64B6-1EC3-45B65282F5B4}"/>
              </a:ext>
            </a:extLst>
          </p:cNvPr>
          <p:cNvSpPr>
            <a:spLocks noGrp="1"/>
          </p:cNvSpPr>
          <p:nvPr>
            <p:ph idx="1"/>
          </p:nvPr>
        </p:nvSpPr>
        <p:spPr>
          <a:xfrm>
            <a:off x="224367" y="1036936"/>
            <a:ext cx="11730385" cy="5284511"/>
          </a:xfrm>
        </p:spPr>
        <p:txBody>
          <a:bodyPr vert="horz" lIns="91440" tIns="45720" rIns="91440" bIns="45720" rtlCol="0" anchor="t">
            <a:noAutofit/>
          </a:bodyPr>
          <a:lstStyle/>
          <a:p>
            <a:r>
              <a:rPr lang="en-US" sz="2000" dirty="0">
                <a:latin typeface="Times New Roman"/>
                <a:ea typeface="+mn-lt"/>
                <a:cs typeface="Times New Roman"/>
              </a:rPr>
              <a:t>Gold has been treasured for thousands of years, serving various roles from a symbol of wealth and medium of exchange to being the backbone of economic systems.</a:t>
            </a:r>
          </a:p>
          <a:p>
            <a:pPr marL="0" indent="0">
              <a:buNone/>
            </a:pPr>
            <a:r>
              <a:rPr lang="en-US" sz="2000" b="1" dirty="0">
                <a:solidFill>
                  <a:srgbClr val="FFFF00"/>
                </a:solidFill>
                <a:latin typeface="Times New Roman"/>
                <a:ea typeface="+mn-lt"/>
                <a:cs typeface="Times New Roman"/>
              </a:rPr>
              <a:t>Current Global Scenario</a:t>
            </a:r>
            <a:r>
              <a:rPr lang="en-US" sz="2000" dirty="0">
                <a:latin typeface="Times New Roman"/>
                <a:ea typeface="+mn-lt"/>
                <a:cs typeface="Times New Roman"/>
              </a:rPr>
              <a:t>:</a:t>
            </a:r>
          </a:p>
          <a:p>
            <a:pPr marL="0" indent="0">
              <a:buNone/>
            </a:pPr>
            <a:r>
              <a:rPr lang="en-US" sz="1200" b="1" dirty="0">
                <a:ea typeface="+mn-lt"/>
                <a:cs typeface="+mn-lt"/>
              </a:rPr>
              <a:t>Geopolitical tensions - Between Russia and Ukraine, Israel and Palestine, Inflation and higher rate.</a:t>
            </a:r>
            <a:endParaRPr lang="en-US" dirty="0">
              <a:ea typeface="+mn-lt"/>
              <a:cs typeface="+mn-lt"/>
            </a:endParaRPr>
          </a:p>
          <a:p>
            <a:pPr>
              <a:buFont typeface="Arial"/>
              <a:buChar char="•"/>
            </a:pPr>
            <a:r>
              <a:rPr lang="en-US" sz="1200" b="1">
                <a:ea typeface="+mn-lt"/>
                <a:cs typeface="+mn-lt"/>
              </a:rPr>
              <a:t>Is the market stable now?</a:t>
            </a:r>
          </a:p>
          <a:p>
            <a:pPr>
              <a:buFont typeface="Arial"/>
              <a:buChar char="•"/>
            </a:pPr>
            <a:r>
              <a:rPr lang="en-US" sz="1200" b="1" dirty="0">
                <a:ea typeface="+mn-lt"/>
                <a:cs typeface="+mn-lt"/>
              </a:rPr>
              <a:t>Is it going to be stable in the future?</a:t>
            </a:r>
            <a:endParaRPr lang="en-US" dirty="0"/>
          </a:p>
          <a:p>
            <a:pPr>
              <a:buFont typeface="Arial"/>
              <a:buChar char="•"/>
            </a:pPr>
            <a:r>
              <a:rPr lang="en-US" sz="1200" b="1">
                <a:ea typeface="+mn-lt"/>
                <a:cs typeface="+mn-lt"/>
              </a:rPr>
              <a:t>What if the market goes down?</a:t>
            </a:r>
          </a:p>
          <a:p>
            <a:pPr marL="0" indent="0">
              <a:buNone/>
            </a:pPr>
            <a:r>
              <a:rPr lang="en-US" sz="2000" b="1" dirty="0">
                <a:solidFill>
                  <a:srgbClr val="FFFF00"/>
                </a:solidFill>
                <a:latin typeface="Times New Roman"/>
                <a:ea typeface="+mn-lt"/>
                <a:cs typeface="Times New Roman"/>
              </a:rPr>
              <a:t>Benefits To Our Investors:</a:t>
            </a:r>
          </a:p>
          <a:p>
            <a:r>
              <a:rPr lang="en-US" sz="1600" b="1" dirty="0">
                <a:latin typeface="Times New Roman"/>
                <a:ea typeface="+mn-lt"/>
                <a:cs typeface="Times New Roman"/>
              </a:rPr>
              <a:t>When to invest in gold</a:t>
            </a:r>
            <a:r>
              <a:rPr lang="en-US" sz="1600" dirty="0">
                <a:latin typeface="Times New Roman"/>
                <a:ea typeface="+mn-lt"/>
                <a:cs typeface="Times New Roman"/>
              </a:rPr>
              <a:t>: Identifying the optimal times for investment based on </a:t>
            </a:r>
            <a:endParaRPr lang="en-US" sz="1600">
              <a:latin typeface="Aptos" panose="02110004020202020204"/>
              <a:ea typeface="+mn-lt"/>
              <a:cs typeface="Times New Roman"/>
            </a:endParaRPr>
          </a:p>
          <a:p>
            <a:pPr marL="0" indent="0">
              <a:buNone/>
            </a:pPr>
            <a:r>
              <a:rPr lang="en-US" sz="1600" dirty="0">
                <a:latin typeface="Times New Roman"/>
                <a:ea typeface="+mn-lt"/>
                <a:cs typeface="Times New Roman"/>
              </a:rPr>
              <a:t>predictive insights.</a:t>
            </a:r>
            <a:endParaRPr lang="en-US" sz="1600"/>
          </a:p>
          <a:p>
            <a:r>
              <a:rPr lang="en-US" sz="1600" b="1" dirty="0">
                <a:latin typeface="Times New Roman"/>
                <a:ea typeface="+mn-lt"/>
                <a:cs typeface="Times New Roman"/>
              </a:rPr>
              <a:t>When not to invest in gold</a:t>
            </a:r>
            <a:r>
              <a:rPr lang="en-US" sz="1600" dirty="0">
                <a:latin typeface="Times New Roman"/>
                <a:ea typeface="+mn-lt"/>
                <a:cs typeface="Times New Roman"/>
              </a:rPr>
              <a:t>: Recognizing periods of  potential decline to avoid </a:t>
            </a:r>
            <a:endParaRPr lang="en-US" sz="1600">
              <a:latin typeface="Aptos" panose="02110004020202020204"/>
              <a:ea typeface="+mn-lt"/>
              <a:cs typeface="Times New Roman"/>
            </a:endParaRPr>
          </a:p>
          <a:p>
            <a:pPr marL="0" indent="0">
              <a:buNone/>
            </a:pPr>
            <a:r>
              <a:rPr lang="en-US" sz="1600" dirty="0">
                <a:latin typeface="Times New Roman"/>
                <a:ea typeface="+mn-lt"/>
                <a:cs typeface="Times New Roman"/>
              </a:rPr>
              <a:t>losses.</a:t>
            </a:r>
            <a:endParaRPr lang="en-US" sz="1600"/>
          </a:p>
          <a:p>
            <a:r>
              <a:rPr lang="en-US" sz="1600" b="1" dirty="0">
                <a:latin typeface="Times New Roman"/>
                <a:ea typeface="+mn-lt"/>
                <a:cs typeface="Times New Roman"/>
              </a:rPr>
              <a:t>Maximizing returns</a:t>
            </a:r>
            <a:r>
              <a:rPr lang="en-US" sz="1600" dirty="0">
                <a:latin typeface="Times New Roman"/>
                <a:ea typeface="+mn-lt"/>
                <a:cs typeface="Times New Roman"/>
              </a:rPr>
              <a:t>: Ensuring our investments in gold yield the highest possible</a:t>
            </a:r>
            <a:endParaRPr lang="en-US" sz="1600">
              <a:latin typeface="Aptos" panose="02110004020202020204"/>
              <a:ea typeface="+mn-lt"/>
              <a:cs typeface="Times New Roman"/>
            </a:endParaRPr>
          </a:p>
          <a:p>
            <a:pPr marL="0" indent="0">
              <a:buNone/>
            </a:pPr>
            <a:r>
              <a:rPr lang="en-US" sz="1600" dirty="0">
                <a:latin typeface="Times New Roman"/>
                <a:ea typeface="+mn-lt"/>
                <a:cs typeface="Times New Roman"/>
              </a:rPr>
              <a:t> returns even during periods of market instability.</a:t>
            </a:r>
            <a:endParaRPr lang="en-US" sz="1600"/>
          </a:p>
          <a:p>
            <a:endParaRPr lang="en-US" sz="1400" dirty="0">
              <a:latin typeface="Times New Roman"/>
              <a:ea typeface="+mn-lt"/>
              <a:cs typeface="Times New Roman"/>
            </a:endParaRPr>
          </a:p>
          <a:p>
            <a:pPr marL="0" indent="0">
              <a:buNone/>
            </a:pPr>
            <a:endParaRPr lang="en-US" sz="1400" dirty="0">
              <a:latin typeface="Times New Roman"/>
              <a:ea typeface="+mn-lt"/>
              <a:cs typeface="Times New Roman"/>
            </a:endParaRPr>
          </a:p>
        </p:txBody>
      </p:sp>
      <p:pic>
        <p:nvPicPr>
          <p:cNvPr id="4" name="Picture 3" descr="Stacks of gold bars and money&#10;&#10;Description automatically generated">
            <a:extLst>
              <a:ext uri="{FF2B5EF4-FFF2-40B4-BE49-F238E27FC236}">
                <a16:creationId xmlns:a16="http://schemas.microsoft.com/office/drawing/2014/main" id="{6B569328-0CEB-86FE-537E-B32FFDB4294E}"/>
              </a:ext>
            </a:extLst>
          </p:cNvPr>
          <p:cNvPicPr>
            <a:picLocks noChangeAspect="1"/>
          </p:cNvPicPr>
          <p:nvPr/>
        </p:nvPicPr>
        <p:blipFill>
          <a:blip r:embed="rId2"/>
          <a:stretch>
            <a:fillRect/>
          </a:stretch>
        </p:blipFill>
        <p:spPr>
          <a:xfrm>
            <a:off x="7389682" y="3433678"/>
            <a:ext cx="4382665" cy="2884467"/>
          </a:xfrm>
          <a:prstGeom prst="rect">
            <a:avLst/>
          </a:prstGeom>
        </p:spPr>
      </p:pic>
    </p:spTree>
    <p:extLst>
      <p:ext uri="{BB962C8B-B14F-4D97-AF65-F5344CB8AC3E}">
        <p14:creationId xmlns:p14="http://schemas.microsoft.com/office/powerpoint/2010/main" val="330281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FA23-31F7-88FA-3DDC-FADD1AF3A04A}"/>
              </a:ext>
            </a:extLst>
          </p:cNvPr>
          <p:cNvSpPr>
            <a:spLocks noGrp="1"/>
          </p:cNvSpPr>
          <p:nvPr>
            <p:ph type="title"/>
          </p:nvPr>
        </p:nvSpPr>
        <p:spPr>
          <a:xfrm>
            <a:off x="-2281" y="944033"/>
            <a:ext cx="6799019" cy="2309283"/>
          </a:xfrm>
        </p:spPr>
        <p:txBody>
          <a:bodyPr>
            <a:noAutofit/>
          </a:bodyPr>
          <a:lstStyle/>
          <a:p>
            <a:pPr algn="ctr"/>
            <a:r>
              <a:rPr lang="en-US" sz="2400" b="1" dirty="0">
                <a:solidFill>
                  <a:srgbClr val="FFC000"/>
                </a:solidFill>
                <a:latin typeface="Times New Roman"/>
                <a:cs typeface="Times New Roman"/>
              </a:rPr>
              <a:t>Data Selection and EDA</a:t>
            </a:r>
          </a:p>
          <a:p>
            <a:pPr marL="285750" indent="-285750">
              <a:lnSpc>
                <a:spcPct val="120000"/>
              </a:lnSpc>
              <a:spcBef>
                <a:spcPts val="1000"/>
              </a:spcBef>
              <a:buFont typeface="Arial,Sans-Serif"/>
              <a:buChar char="•"/>
            </a:pPr>
            <a:r>
              <a:rPr lang="en-US" sz="1600" dirty="0">
                <a:solidFill>
                  <a:srgbClr val="ECECEC"/>
                </a:solidFill>
                <a:latin typeface="Times New Roman"/>
                <a:ea typeface="+mj-lt"/>
                <a:cs typeface="+mj-lt"/>
              </a:rPr>
              <a:t>Historical GOLD Price per Ounce, available from </a:t>
            </a:r>
            <a:r>
              <a:rPr lang="en-US" sz="1600" dirty="0">
                <a:solidFill>
                  <a:srgbClr val="ECECEC"/>
                </a:solidFill>
                <a:latin typeface="Times New Roman"/>
                <a:ea typeface="+mj-lt"/>
                <a:cs typeface="+mj-lt"/>
                <a:hlinkClick r:id="rId2">
                  <a:extLst>
                    <a:ext uri="{A12FA001-AC4F-418D-AE19-62706E023703}">
                      <ahyp:hlinkClr xmlns:ahyp="http://schemas.microsoft.com/office/drawing/2018/hyperlinkcolor" val="tx"/>
                    </a:ext>
                  </a:extLst>
                </a:hlinkClick>
              </a:rPr>
              <a:t>AURONUM gold price dataset</a:t>
            </a:r>
            <a:r>
              <a:rPr lang="en-US" sz="1600" dirty="0">
                <a:solidFill>
                  <a:srgbClr val="ECECEC"/>
                </a:solidFill>
                <a:latin typeface="Times New Roman"/>
                <a:ea typeface="+mj-lt"/>
                <a:cs typeface="+mj-lt"/>
              </a:rPr>
              <a:t> for public usage, to analyze and understand the pattern, trend and seasonality.</a:t>
            </a:r>
          </a:p>
          <a:p>
            <a:pPr marL="285750" indent="-285750">
              <a:lnSpc>
                <a:spcPct val="120000"/>
              </a:lnSpc>
              <a:spcBef>
                <a:spcPts val="1000"/>
              </a:spcBef>
              <a:buFont typeface="Arial,Sans-Serif"/>
              <a:buChar char="•"/>
            </a:pPr>
            <a:r>
              <a:rPr lang="en-US" sz="1600" dirty="0">
                <a:solidFill>
                  <a:srgbClr val="ECECEC"/>
                </a:solidFill>
                <a:latin typeface="Times New Roman"/>
                <a:ea typeface="+mj-lt"/>
                <a:cs typeface="+mj-lt"/>
              </a:rPr>
              <a:t>Historical US dollar index, available from </a:t>
            </a:r>
            <a:r>
              <a:rPr lang="en-US" sz="1600" dirty="0">
                <a:solidFill>
                  <a:srgbClr val="ECECEC"/>
                </a:solidFill>
                <a:latin typeface="Times New Roman"/>
                <a:ea typeface="+mj-lt"/>
                <a:cs typeface="+mj-lt"/>
                <a:hlinkClick r:id="rId3">
                  <a:extLst>
                    <a:ext uri="{A12FA001-AC4F-418D-AE19-62706E023703}">
                      <ahyp:hlinkClr xmlns:ahyp="http://schemas.microsoft.com/office/drawing/2018/hyperlinkcolor" val="tx"/>
                    </a:ext>
                  </a:extLst>
                </a:hlinkClick>
              </a:rPr>
              <a:t>Market Watch</a:t>
            </a:r>
            <a:r>
              <a:rPr lang="en-US" sz="1600" dirty="0">
                <a:solidFill>
                  <a:srgbClr val="ECECEC"/>
                </a:solidFill>
                <a:latin typeface="Times New Roman"/>
                <a:ea typeface="+mj-lt"/>
                <a:cs typeface="+mj-lt"/>
              </a:rPr>
              <a:t>, for public usage, to analyze the relationship between gold prices and the DXY.</a:t>
            </a:r>
          </a:p>
          <a:p>
            <a:pPr marL="285750" indent="-285750">
              <a:lnSpc>
                <a:spcPct val="120000"/>
              </a:lnSpc>
              <a:spcBef>
                <a:spcPts val="1000"/>
              </a:spcBef>
              <a:buFont typeface="Arial,Sans-Serif"/>
              <a:buChar char="•"/>
            </a:pPr>
            <a:r>
              <a:rPr lang="en-US" sz="1600" dirty="0">
                <a:solidFill>
                  <a:srgbClr val="ECECEC"/>
                </a:solidFill>
                <a:latin typeface="Times New Roman"/>
                <a:ea typeface="+mj-lt"/>
                <a:cs typeface="+mj-lt"/>
              </a:rPr>
              <a:t>Market Sentiment dataset, news headlines </a:t>
            </a:r>
            <a:r>
              <a:rPr lang="en-US" sz="1600" dirty="0">
                <a:solidFill>
                  <a:srgbClr val="ECECEC"/>
                </a:solidFill>
                <a:latin typeface="Times New Roman"/>
                <a:ea typeface="+mj-lt"/>
                <a:cs typeface="+mj-lt"/>
                <a:hlinkClick r:id="rId4">
                  <a:extLst>
                    <a:ext uri="{A12FA001-AC4F-418D-AE19-62706E023703}">
                      <ahyp:hlinkClr xmlns:ahyp="http://schemas.microsoft.com/office/drawing/2018/hyperlinkcolor" val="tx"/>
                    </a:ext>
                  </a:extLst>
                </a:hlinkClick>
              </a:rPr>
              <a:t>Kaggle Stock Market Sentiment Analysis using NLP</a:t>
            </a:r>
            <a:r>
              <a:rPr lang="en-US" sz="1600" dirty="0">
                <a:solidFill>
                  <a:srgbClr val="ECECEC"/>
                </a:solidFill>
                <a:latin typeface="Times New Roman"/>
                <a:ea typeface="+mj-lt"/>
                <a:cs typeface="+mj-lt"/>
              </a:rPr>
              <a:t>, We leverage Natural Language Processing (NLP) techniques to analyze market sentiment from global news headlines.</a:t>
            </a:r>
          </a:p>
        </p:txBody>
      </p:sp>
      <p:sp>
        <p:nvSpPr>
          <p:cNvPr id="4" name="Text Placeholder 3">
            <a:extLst>
              <a:ext uri="{FF2B5EF4-FFF2-40B4-BE49-F238E27FC236}">
                <a16:creationId xmlns:a16="http://schemas.microsoft.com/office/drawing/2014/main" id="{42C8E128-06D5-CE17-8F23-21B3ABF52A4D}"/>
              </a:ext>
            </a:extLst>
          </p:cNvPr>
          <p:cNvSpPr>
            <a:spLocks noGrp="1"/>
          </p:cNvSpPr>
          <p:nvPr>
            <p:ph type="body" sz="half" idx="2"/>
          </p:nvPr>
        </p:nvSpPr>
        <p:spPr>
          <a:xfrm>
            <a:off x="145886" y="3249451"/>
            <a:ext cx="6502686" cy="2513703"/>
          </a:xfrm>
        </p:spPr>
        <p:txBody>
          <a:bodyPr vert="horz" lIns="91440" tIns="45720" rIns="91440" bIns="45720" rtlCol="0" anchor="t">
            <a:noAutofit/>
          </a:bodyPr>
          <a:lstStyle/>
          <a:p>
            <a:r>
              <a:rPr lang="en-US" b="1" u="sng" dirty="0">
                <a:latin typeface="Times New Roman"/>
                <a:cs typeface="Times New Roman"/>
              </a:rPr>
              <a:t>Solution Approach</a:t>
            </a:r>
          </a:p>
          <a:p>
            <a:pPr marL="285750" indent="-285750">
              <a:buFont typeface="Arial"/>
              <a:buChar char="•"/>
            </a:pPr>
            <a:r>
              <a:rPr lang="en-US" b="1" i="1" dirty="0">
                <a:latin typeface="Times New Roman"/>
                <a:cs typeface="Times New Roman"/>
              </a:rPr>
              <a:t>Data Analysis</a:t>
            </a:r>
            <a:r>
              <a:rPr lang="en-US" dirty="0">
                <a:latin typeface="Times New Roman"/>
                <a:cs typeface="Times New Roman"/>
              </a:rPr>
              <a:t>: We start by collecting and analyzing historical gold prices and related financial data.</a:t>
            </a:r>
            <a:endParaRPr lang="en-US" dirty="0"/>
          </a:p>
          <a:p>
            <a:pPr marL="285750" indent="-285750">
              <a:buFont typeface="Arial"/>
              <a:buChar char="•"/>
            </a:pPr>
            <a:r>
              <a:rPr lang="en-US" b="1" i="1" dirty="0">
                <a:latin typeface="Times New Roman"/>
                <a:cs typeface="Times New Roman"/>
              </a:rPr>
              <a:t>Geopolitical Analysis</a:t>
            </a:r>
            <a:r>
              <a:rPr lang="en-US" dirty="0">
                <a:latin typeface="Times New Roman"/>
                <a:cs typeface="Times New Roman"/>
              </a:rPr>
              <a:t>: We assess the impact of current global events on gold prices.</a:t>
            </a:r>
          </a:p>
          <a:p>
            <a:pPr marL="285750" indent="-285750">
              <a:buFont typeface="Arial"/>
              <a:buChar char="•"/>
            </a:pPr>
            <a:r>
              <a:rPr lang="en-US" b="1" i="1" dirty="0">
                <a:latin typeface="Times New Roman"/>
                <a:cs typeface="Times New Roman"/>
              </a:rPr>
              <a:t>Predictive Modeling</a:t>
            </a:r>
            <a:r>
              <a:rPr lang="en-US" dirty="0">
                <a:latin typeface="Times New Roman"/>
                <a:cs typeface="Times New Roman"/>
              </a:rPr>
              <a:t>: We use sophisticated models networks to predict future price movements.</a:t>
            </a:r>
          </a:p>
          <a:p>
            <a:pPr marL="285750" indent="-285750">
              <a:buFont typeface="Arial,Sans-Serif"/>
              <a:buChar char="•"/>
            </a:pPr>
            <a:r>
              <a:rPr lang="en-US" dirty="0">
                <a:latin typeface="Times New Roman"/>
                <a:cs typeface="Times New Roman"/>
              </a:rPr>
              <a:t>The plot clearly shows the inverse relationship between gold prices and the USD Index, the sentiment score, while less pronounced in its correlation, does show variations that occasionally align with shifts in the other two metrics, especially noticeable during periods of economic uncertainty or significant market events.</a:t>
            </a:r>
          </a:p>
        </p:txBody>
      </p:sp>
      <p:pic>
        <p:nvPicPr>
          <p:cNvPr id="6" name="Picture 5" descr="A close-up of numbers">
            <a:extLst>
              <a:ext uri="{FF2B5EF4-FFF2-40B4-BE49-F238E27FC236}">
                <a16:creationId xmlns:a16="http://schemas.microsoft.com/office/drawing/2014/main" id="{76A372A2-8FE4-31DB-6709-1BF088340517}"/>
              </a:ext>
            </a:extLst>
          </p:cNvPr>
          <p:cNvPicPr>
            <a:picLocks noChangeAspect="1"/>
          </p:cNvPicPr>
          <p:nvPr/>
        </p:nvPicPr>
        <p:blipFill>
          <a:blip r:embed="rId5"/>
          <a:stretch>
            <a:fillRect/>
          </a:stretch>
        </p:blipFill>
        <p:spPr>
          <a:xfrm>
            <a:off x="6744322" y="5342721"/>
            <a:ext cx="5438775" cy="1517651"/>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A1EA6838-3ED5-E960-E075-2687D01E894F}"/>
              </a:ext>
            </a:extLst>
          </p:cNvPr>
          <p:cNvPicPr>
            <a:picLocks noChangeAspect="1"/>
          </p:cNvPicPr>
          <p:nvPr/>
        </p:nvPicPr>
        <p:blipFill>
          <a:blip r:embed="rId6"/>
          <a:stretch>
            <a:fillRect/>
          </a:stretch>
        </p:blipFill>
        <p:spPr>
          <a:xfrm>
            <a:off x="6733738" y="921"/>
            <a:ext cx="5447242" cy="2610909"/>
          </a:xfrm>
          <a:prstGeom prst="rect">
            <a:avLst/>
          </a:prstGeom>
        </p:spPr>
      </p:pic>
      <p:pic>
        <p:nvPicPr>
          <p:cNvPr id="14" name="Picture 13" descr="A graph with blue dots and numbers&#10;&#10;Description automatically generated">
            <a:extLst>
              <a:ext uri="{FF2B5EF4-FFF2-40B4-BE49-F238E27FC236}">
                <a16:creationId xmlns:a16="http://schemas.microsoft.com/office/drawing/2014/main" id="{99A74444-ADAF-5EE2-02CF-7E015C6F5E4B}"/>
              </a:ext>
            </a:extLst>
          </p:cNvPr>
          <p:cNvPicPr>
            <a:picLocks noChangeAspect="1"/>
          </p:cNvPicPr>
          <p:nvPr/>
        </p:nvPicPr>
        <p:blipFill>
          <a:blip r:embed="rId7"/>
          <a:stretch>
            <a:fillRect/>
          </a:stretch>
        </p:blipFill>
        <p:spPr>
          <a:xfrm>
            <a:off x="6737119" y="2709608"/>
            <a:ext cx="5457965" cy="2514602"/>
          </a:xfrm>
          <a:prstGeom prst="rect">
            <a:avLst/>
          </a:prstGeom>
        </p:spPr>
      </p:pic>
    </p:spTree>
    <p:extLst>
      <p:ext uri="{BB962C8B-B14F-4D97-AF65-F5344CB8AC3E}">
        <p14:creationId xmlns:p14="http://schemas.microsoft.com/office/powerpoint/2010/main" val="362756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A1B0-38F5-7C66-0A81-389BC7F8CE9A}"/>
              </a:ext>
            </a:extLst>
          </p:cNvPr>
          <p:cNvSpPr>
            <a:spLocks noGrp="1"/>
          </p:cNvSpPr>
          <p:nvPr>
            <p:ph type="title"/>
          </p:nvPr>
        </p:nvSpPr>
        <p:spPr>
          <a:xfrm>
            <a:off x="72582" y="-227142"/>
            <a:ext cx="5644590" cy="1585449"/>
          </a:xfrm>
        </p:spPr>
        <p:txBody>
          <a:bodyPr vert="horz" lIns="91440" tIns="45720" rIns="91440" bIns="45720" rtlCol="0" anchor="ctr">
            <a:normAutofit/>
          </a:bodyPr>
          <a:lstStyle/>
          <a:p>
            <a:pPr>
              <a:lnSpc>
                <a:spcPct val="90000"/>
              </a:lnSpc>
            </a:pPr>
            <a:r>
              <a:rPr lang="en-US" sz="2400" b="1" u="sng" dirty="0">
                <a:solidFill>
                  <a:srgbClr val="FFC000"/>
                </a:solidFill>
                <a:latin typeface="Times New Roman"/>
                <a:cs typeface="Times New Roman"/>
              </a:rPr>
              <a:t>GOLD Price - Time Series Decomposition</a:t>
            </a:r>
          </a:p>
          <a:p>
            <a:pPr>
              <a:lnSpc>
                <a:spcPct val="90000"/>
              </a:lnSpc>
            </a:pPr>
            <a:endParaRPr lang="en-US" sz="2400" u="sng">
              <a:solidFill>
                <a:srgbClr val="FFC000"/>
              </a:solidFill>
              <a:latin typeface="Times New Roman"/>
              <a:cs typeface="Times New Roman"/>
            </a:endParaRPr>
          </a:p>
        </p:txBody>
      </p:sp>
      <p:pic>
        <p:nvPicPr>
          <p:cNvPr id="4" name="Content Placeholder 3">
            <a:extLst>
              <a:ext uri="{FF2B5EF4-FFF2-40B4-BE49-F238E27FC236}">
                <a16:creationId xmlns:a16="http://schemas.microsoft.com/office/drawing/2014/main" id="{E5D7BFF9-91F7-95AC-E084-EC1AE753FE00}"/>
              </a:ext>
            </a:extLst>
          </p:cNvPr>
          <p:cNvPicPr>
            <a:picLocks noGrp="1" noChangeAspect="1"/>
          </p:cNvPicPr>
          <p:nvPr>
            <p:ph idx="1"/>
          </p:nvPr>
        </p:nvPicPr>
        <p:blipFill>
          <a:blip r:embed="rId2"/>
          <a:stretch>
            <a:fillRect/>
          </a:stretch>
        </p:blipFill>
        <p:spPr>
          <a:xfrm>
            <a:off x="6094352" y="123825"/>
            <a:ext cx="6026638" cy="3505200"/>
          </a:xfrm>
          <a:prstGeom prst="rect">
            <a:avLst/>
          </a:prstGeom>
        </p:spPr>
      </p:pic>
      <p:sp>
        <p:nvSpPr>
          <p:cNvPr id="5" name="TextBox 4">
            <a:extLst>
              <a:ext uri="{FF2B5EF4-FFF2-40B4-BE49-F238E27FC236}">
                <a16:creationId xmlns:a16="http://schemas.microsoft.com/office/drawing/2014/main" id="{330E7512-922A-82D8-FC3B-1371C5B986BF}"/>
              </a:ext>
            </a:extLst>
          </p:cNvPr>
          <p:cNvSpPr txBox="1"/>
          <p:nvPr/>
        </p:nvSpPr>
        <p:spPr>
          <a:xfrm>
            <a:off x="70908" y="783167"/>
            <a:ext cx="60240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spcBef>
                <a:spcPct val="0"/>
              </a:spcBef>
              <a:buFont typeface="Arial"/>
              <a:buChar char="•"/>
            </a:pPr>
            <a:r>
              <a:rPr lang="en-US" dirty="0">
                <a:latin typeface="Times New Roman"/>
                <a:cs typeface="Times New Roman"/>
              </a:rPr>
              <a:t>Observed Data: Shows the actual gold price movements over time, which seem to have increased substantially after 2008, with some fluctuations. </a:t>
            </a:r>
            <a:endParaRPr lang="en-US">
              <a:latin typeface="Times New Roman"/>
              <a:cs typeface="Times New Roman"/>
            </a:endParaRPr>
          </a:p>
          <a:p>
            <a:pPr>
              <a:spcBef>
                <a:spcPct val="0"/>
              </a:spcBef>
            </a:pPr>
            <a:endParaRPr lang="en-US" dirty="0">
              <a:latin typeface="Times New Roman"/>
              <a:cs typeface="Times New Roman"/>
            </a:endParaRPr>
          </a:p>
          <a:p>
            <a:pPr marL="171450" indent="-171450">
              <a:spcBef>
                <a:spcPct val="0"/>
              </a:spcBef>
              <a:buFont typeface="Arial"/>
              <a:buChar char="•"/>
            </a:pPr>
            <a:r>
              <a:rPr lang="en-US" dirty="0">
                <a:latin typeface="Times New Roman"/>
                <a:cs typeface="Times New Roman"/>
              </a:rPr>
              <a:t>Trend Component: Indicates a general upward trend over the last two decades, with a noticeable rise post-2008, possibly due to economic factors like inflation or political, global economic events. </a:t>
            </a:r>
          </a:p>
          <a:p>
            <a:pPr>
              <a:spcBef>
                <a:spcPct val="0"/>
              </a:spcBef>
            </a:pPr>
            <a:endParaRPr lang="en-US" dirty="0">
              <a:latin typeface="Times New Roman"/>
              <a:cs typeface="Times New Roman"/>
            </a:endParaRPr>
          </a:p>
          <a:p>
            <a:pPr marL="171450" indent="-171450">
              <a:spcBef>
                <a:spcPct val="0"/>
              </a:spcBef>
              <a:buFont typeface="Arial"/>
              <a:buChar char="•"/>
            </a:pPr>
            <a:r>
              <a:rPr lang="en-US" dirty="0">
                <a:latin typeface="Times New Roman"/>
                <a:cs typeface="Times New Roman"/>
              </a:rPr>
              <a:t>Seasonal Component: Exhibits periodic fluctuations within a year, which could be due to cyclical factors affecting gold demand and supply. </a:t>
            </a:r>
          </a:p>
          <a:p>
            <a:pPr>
              <a:spcBef>
                <a:spcPct val="0"/>
              </a:spcBef>
            </a:pPr>
            <a:endParaRPr lang="en-US" dirty="0">
              <a:latin typeface="Times New Roman"/>
              <a:cs typeface="Times New Roman"/>
            </a:endParaRPr>
          </a:p>
          <a:p>
            <a:pPr marL="171450" indent="-171450">
              <a:spcBef>
                <a:spcPct val="0"/>
              </a:spcBef>
              <a:buFont typeface="Arial"/>
              <a:buChar char="•"/>
            </a:pPr>
            <a:r>
              <a:rPr lang="en-US" dirty="0">
                <a:latin typeface="Times New Roman"/>
                <a:cs typeface="Times New Roman"/>
              </a:rPr>
              <a:t>Residual Component: Shows irregular fluctuations that are not explained by the trend or seasonality. This could include effects of unforeseen political events, economic news, or market sentiment.</a:t>
            </a:r>
          </a:p>
          <a:p>
            <a:pPr>
              <a:spcBef>
                <a:spcPct val="0"/>
              </a:spcBef>
            </a:pPr>
            <a:endParaRPr lang="en-US" dirty="0">
              <a:latin typeface="Times New Roman"/>
              <a:ea typeface="Calibri"/>
              <a:cs typeface="Times New Roman"/>
            </a:endParaRPr>
          </a:p>
          <a:p>
            <a:pPr marL="171450" indent="-171450">
              <a:spcBef>
                <a:spcPct val="0"/>
              </a:spcBef>
              <a:buFont typeface="Arial"/>
              <a:buChar char="•"/>
            </a:pPr>
            <a:r>
              <a:rPr lang="en-US" dirty="0">
                <a:latin typeface="Times New Roman"/>
                <a:cs typeface="Times New Roman"/>
              </a:rPr>
              <a:t>Gold Price Change:  There is a long term upward trend in gold price and has increased monthly fluctuation from 2005.</a:t>
            </a:r>
          </a:p>
          <a:p>
            <a:pPr marL="171450" indent="-171450">
              <a:spcBef>
                <a:spcPct val="0"/>
              </a:spcBef>
              <a:buFont typeface="Arial"/>
              <a:buChar char="•"/>
            </a:pPr>
            <a:endParaRPr lang="en-US" dirty="0">
              <a:latin typeface="Times New Roman"/>
              <a:cs typeface="Times New Roman"/>
            </a:endParaRPr>
          </a:p>
        </p:txBody>
      </p:sp>
      <p:pic>
        <p:nvPicPr>
          <p:cNvPr id="6" name="Picture 5">
            <a:extLst>
              <a:ext uri="{FF2B5EF4-FFF2-40B4-BE49-F238E27FC236}">
                <a16:creationId xmlns:a16="http://schemas.microsoft.com/office/drawing/2014/main" id="{813A05A6-7767-F12D-CD78-148D2C391DE1}"/>
              </a:ext>
            </a:extLst>
          </p:cNvPr>
          <p:cNvPicPr>
            <a:picLocks noChangeAspect="1"/>
          </p:cNvPicPr>
          <p:nvPr/>
        </p:nvPicPr>
        <p:blipFill>
          <a:blip r:embed="rId3">
            <a:extLst>
              <a:ext uri="{BEBA8EAE-BF5A-486C-A8C5-ECC9F3942E4B}">
                <a14:imgProps xmlns:a14="http://schemas.microsoft.com/office/drawing/2010/main">
                  <a14:imgLayer r:embed="rId4">
                    <a14:imgEffect>
                      <a14:saturation sat="155000"/>
                    </a14:imgEffect>
                  </a14:imgLayer>
                </a14:imgProps>
              </a:ext>
            </a:extLst>
          </a:blip>
          <a:stretch>
            <a:fillRect/>
          </a:stretch>
        </p:blipFill>
        <p:spPr>
          <a:xfrm>
            <a:off x="6090625" y="3629026"/>
            <a:ext cx="6014674" cy="3094565"/>
          </a:xfrm>
          <a:prstGeom prst="rect">
            <a:avLst/>
          </a:prstGeom>
        </p:spPr>
      </p:pic>
    </p:spTree>
    <p:extLst>
      <p:ext uri="{BB962C8B-B14F-4D97-AF65-F5344CB8AC3E}">
        <p14:creationId xmlns:p14="http://schemas.microsoft.com/office/powerpoint/2010/main" val="348822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3EAE-6E51-2A9B-DEEC-B2CE902A8F14}"/>
              </a:ext>
            </a:extLst>
          </p:cNvPr>
          <p:cNvSpPr>
            <a:spLocks noGrp="1"/>
          </p:cNvSpPr>
          <p:nvPr>
            <p:ph type="title"/>
          </p:nvPr>
        </p:nvSpPr>
        <p:spPr>
          <a:xfrm>
            <a:off x="-2281" y="171450"/>
            <a:ext cx="7033484" cy="1727199"/>
          </a:xfrm>
        </p:spPr>
        <p:txBody>
          <a:bodyPr vert="horz" lIns="91440" tIns="45720" rIns="91440" bIns="45720" rtlCol="0" anchor="t">
            <a:noAutofit/>
          </a:bodyPr>
          <a:lstStyle/>
          <a:p>
            <a:r>
              <a:rPr lang="en-US" sz="2400" b="1" dirty="0">
                <a:latin typeface="Times New Roman"/>
                <a:cs typeface="Times New Roman"/>
              </a:rPr>
              <a:t>  </a:t>
            </a:r>
            <a:r>
              <a:rPr lang="en-US" sz="2400" b="1" u="sng" dirty="0">
                <a:solidFill>
                  <a:srgbClr val="FFC000"/>
                </a:solidFill>
                <a:latin typeface="Times New Roman"/>
                <a:cs typeface="Times New Roman"/>
              </a:rPr>
              <a:t>Prediction Models</a:t>
            </a:r>
            <a:br>
              <a:rPr lang="en-US" sz="2400" b="1" dirty="0">
                <a:latin typeface="Times New Roman"/>
                <a:cs typeface="Times New Roman"/>
              </a:rPr>
            </a:br>
            <a:br>
              <a:rPr lang="en-US" sz="2400" b="1" dirty="0">
                <a:latin typeface="Times New Roman"/>
                <a:ea typeface="Calibri"/>
                <a:cs typeface="Times New Roman"/>
              </a:rPr>
            </a:br>
            <a:r>
              <a:rPr lang="en-US" sz="1800" dirty="0">
                <a:solidFill>
                  <a:srgbClr val="ECECEC"/>
                </a:solidFill>
                <a:latin typeface="Times New Roman"/>
                <a:ea typeface="+mj-lt"/>
                <a:cs typeface="Times New Roman"/>
              </a:rPr>
              <a:t>We aim to develop a comprehensive prediction model for gold prices by analyzing historical data, understanding the correlation with the U.S. Dollar Index, and incorporating market sentiment. By leveraging different time series analysis and modeling approaches. we aim to achieve accurate and insightful forecasts, aiding investors and stakeholders in making informed decisions</a:t>
            </a:r>
          </a:p>
        </p:txBody>
      </p:sp>
      <p:sp>
        <p:nvSpPr>
          <p:cNvPr id="4" name="Text Placeholder 3">
            <a:extLst>
              <a:ext uri="{FF2B5EF4-FFF2-40B4-BE49-F238E27FC236}">
                <a16:creationId xmlns:a16="http://schemas.microsoft.com/office/drawing/2014/main" id="{544C5BB2-4D77-5ED4-5242-CE50CA3C1330}"/>
              </a:ext>
            </a:extLst>
          </p:cNvPr>
          <p:cNvSpPr>
            <a:spLocks noGrp="1"/>
          </p:cNvSpPr>
          <p:nvPr>
            <p:ph type="body" sz="half" idx="2"/>
          </p:nvPr>
        </p:nvSpPr>
        <p:spPr>
          <a:xfrm>
            <a:off x="103552" y="2429933"/>
            <a:ext cx="6737149" cy="4190470"/>
          </a:xfrm>
        </p:spPr>
        <p:txBody>
          <a:bodyPr vert="horz" lIns="91440" tIns="45720" rIns="91440" bIns="45720" rtlCol="0" anchor="t">
            <a:noAutofit/>
          </a:bodyPr>
          <a:lstStyle/>
          <a:p>
            <a:r>
              <a:rPr lang="en-US" sz="1800" dirty="0">
                <a:latin typeface="Times New Roman"/>
                <a:ea typeface="+mn-lt"/>
                <a:cs typeface="Times New Roman"/>
              </a:rPr>
              <a:t>Following are the different prediction models we considered for the target variable gold price.</a:t>
            </a:r>
          </a:p>
          <a:p>
            <a:pPr marL="171450" indent="-171450">
              <a:buChar char="•"/>
            </a:pPr>
            <a:r>
              <a:rPr lang="en-US" sz="1800" dirty="0">
                <a:solidFill>
                  <a:srgbClr val="FFFF00"/>
                </a:solidFill>
                <a:latin typeface="Times New Roman"/>
                <a:ea typeface="+mn-lt"/>
                <a:cs typeface="Times New Roman"/>
              </a:rPr>
              <a:t>ARIMA model</a:t>
            </a:r>
          </a:p>
          <a:p>
            <a:pPr marL="171450" indent="-171450">
              <a:buChar char="•"/>
            </a:pPr>
            <a:r>
              <a:rPr lang="en-US" sz="1800" dirty="0">
                <a:solidFill>
                  <a:srgbClr val="FFFF00"/>
                </a:solidFill>
                <a:latin typeface="Times New Roman"/>
                <a:ea typeface="+mn-lt"/>
                <a:cs typeface="Times New Roman"/>
              </a:rPr>
              <a:t>SARIMAX model</a:t>
            </a:r>
          </a:p>
          <a:p>
            <a:pPr marL="171450" indent="-171450">
              <a:buChar char="•"/>
            </a:pPr>
            <a:r>
              <a:rPr lang="en-US" sz="1800" dirty="0">
                <a:solidFill>
                  <a:srgbClr val="FFFF00"/>
                </a:solidFill>
                <a:latin typeface="Times New Roman"/>
                <a:ea typeface="+mn-lt"/>
                <a:cs typeface="Times New Roman"/>
              </a:rPr>
              <a:t>Prophet model</a:t>
            </a:r>
          </a:p>
          <a:p>
            <a:pPr marL="171450" indent="-171450">
              <a:buChar char="•"/>
            </a:pPr>
            <a:r>
              <a:rPr lang="en-US" sz="1800" dirty="0">
                <a:solidFill>
                  <a:srgbClr val="FFFF00"/>
                </a:solidFill>
                <a:latin typeface="Times New Roman"/>
                <a:ea typeface="+mn-lt"/>
                <a:cs typeface="Times New Roman"/>
              </a:rPr>
              <a:t>Hybrid VAR + LSTM model</a:t>
            </a:r>
          </a:p>
          <a:p>
            <a:r>
              <a:rPr lang="en-US" sz="1800" b="1" u="sng" dirty="0">
                <a:solidFill>
                  <a:srgbClr val="FFC000"/>
                </a:solidFill>
                <a:latin typeface="Times New Roman"/>
                <a:ea typeface="+mn-lt"/>
                <a:cs typeface="Times New Roman"/>
              </a:rPr>
              <a:t>Stationarity Validation (ADF Test):</a:t>
            </a:r>
          </a:p>
          <a:p>
            <a:pPr marL="285750" indent="-285750">
              <a:buFont typeface="Arial"/>
              <a:buChar char="•"/>
            </a:pPr>
            <a:r>
              <a:rPr lang="en-US" sz="1800" dirty="0">
                <a:latin typeface="Times New Roman"/>
                <a:ea typeface="+mn-lt"/>
                <a:cs typeface="Times New Roman"/>
              </a:rPr>
              <a:t>ADF Statistic: -5.984356 &amp; p-value: 0.000000</a:t>
            </a:r>
          </a:p>
          <a:p>
            <a:r>
              <a:rPr lang="en-US" sz="1800" dirty="0">
                <a:latin typeface="Times New Roman"/>
                <a:ea typeface="+mn-lt"/>
                <a:cs typeface="Times New Roman"/>
              </a:rPr>
              <a:t>The Augmented Dickey-Fuller (ADF) test is used to test for stationarity. The null hypothesis of the ADF test is that the time series has a unit root (i.e., it is non-stationary). Given the very low p-value (0.000000), we reject the null hypothesis, indicating that the gold price series is stationary after decomposition.</a:t>
            </a:r>
          </a:p>
        </p:txBody>
      </p:sp>
      <p:pic>
        <p:nvPicPr>
          <p:cNvPr id="5" name="Picture 4" descr="3. Offline Evaluation Mechanisms: Hold-Out Validation, Cross-Validation ...">
            <a:extLst>
              <a:ext uri="{FF2B5EF4-FFF2-40B4-BE49-F238E27FC236}">
                <a16:creationId xmlns:a16="http://schemas.microsoft.com/office/drawing/2014/main" id="{7B3E6440-5BDB-F699-865A-D9E0FDD4348D}"/>
              </a:ext>
            </a:extLst>
          </p:cNvPr>
          <p:cNvPicPr>
            <a:picLocks noChangeAspect="1"/>
          </p:cNvPicPr>
          <p:nvPr/>
        </p:nvPicPr>
        <p:blipFill>
          <a:blip r:embed="rId2"/>
          <a:stretch>
            <a:fillRect/>
          </a:stretch>
        </p:blipFill>
        <p:spPr>
          <a:xfrm>
            <a:off x="6930797" y="3442020"/>
            <a:ext cx="5084416" cy="3173808"/>
          </a:xfrm>
          <a:prstGeom prst="rect">
            <a:avLst/>
          </a:prstGeom>
        </p:spPr>
      </p:pic>
      <p:pic>
        <p:nvPicPr>
          <p:cNvPr id="6" name="Picture 5">
            <a:extLst>
              <a:ext uri="{FF2B5EF4-FFF2-40B4-BE49-F238E27FC236}">
                <a16:creationId xmlns:a16="http://schemas.microsoft.com/office/drawing/2014/main" id="{9CE70025-B848-A336-65AC-81F29E5F3B32}"/>
              </a:ext>
            </a:extLst>
          </p:cNvPr>
          <p:cNvPicPr>
            <a:picLocks noChangeAspect="1"/>
          </p:cNvPicPr>
          <p:nvPr/>
        </p:nvPicPr>
        <p:blipFill>
          <a:blip r:embed="rId3"/>
          <a:stretch>
            <a:fillRect/>
          </a:stretch>
        </p:blipFill>
        <p:spPr>
          <a:xfrm>
            <a:off x="6930864" y="170160"/>
            <a:ext cx="5084280" cy="3087758"/>
          </a:xfrm>
          <a:prstGeom prst="rect">
            <a:avLst/>
          </a:prstGeom>
        </p:spPr>
      </p:pic>
    </p:spTree>
    <p:extLst>
      <p:ext uri="{BB962C8B-B14F-4D97-AF65-F5344CB8AC3E}">
        <p14:creationId xmlns:p14="http://schemas.microsoft.com/office/powerpoint/2010/main" val="2180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B840-CC96-D2D1-E4AB-B74D90D72E2A}"/>
              </a:ext>
            </a:extLst>
          </p:cNvPr>
          <p:cNvSpPr>
            <a:spLocks noGrp="1"/>
          </p:cNvSpPr>
          <p:nvPr>
            <p:ph type="title"/>
          </p:nvPr>
        </p:nvSpPr>
        <p:spPr>
          <a:xfrm>
            <a:off x="-2283" y="-347134"/>
            <a:ext cx="6927651" cy="2266950"/>
          </a:xfrm>
        </p:spPr>
        <p:txBody>
          <a:bodyPr vert="horz" lIns="91440" tIns="45720" rIns="91440" bIns="45720" rtlCol="0" anchor="ctr">
            <a:normAutofit/>
          </a:bodyPr>
          <a:lstStyle/>
          <a:p>
            <a:br>
              <a:rPr lang="en-US" sz="1800" b="1" dirty="0">
                <a:latin typeface="Calibri"/>
                <a:cs typeface="Calibri"/>
              </a:rPr>
            </a:br>
            <a:br>
              <a:rPr lang="en-US" sz="1800" b="1" dirty="0">
                <a:latin typeface="Times New Roman"/>
                <a:cs typeface="Calibri"/>
              </a:rPr>
            </a:br>
            <a:r>
              <a:rPr lang="en-US" sz="1800" b="1" dirty="0">
                <a:solidFill>
                  <a:srgbClr val="FFC000"/>
                </a:solidFill>
                <a:latin typeface="Times New Roman"/>
                <a:ea typeface="+mj-lt"/>
                <a:cs typeface="+mj-lt"/>
              </a:rPr>
              <a:t>Approach 1 :  ARIMA (</a:t>
            </a:r>
            <a:r>
              <a:rPr lang="en-US" sz="1800" b="1" err="1">
                <a:solidFill>
                  <a:srgbClr val="FFC000"/>
                </a:solidFill>
                <a:latin typeface="Times New Roman"/>
                <a:ea typeface="+mj-lt"/>
                <a:cs typeface="+mj-lt"/>
              </a:rPr>
              <a:t>AutoRegressive</a:t>
            </a:r>
            <a:r>
              <a:rPr lang="en-US" sz="1800" b="1" dirty="0">
                <a:solidFill>
                  <a:srgbClr val="FFC000"/>
                </a:solidFill>
                <a:latin typeface="Times New Roman"/>
                <a:ea typeface="+mj-lt"/>
                <a:cs typeface="+mj-lt"/>
              </a:rPr>
              <a:t> Integrated Moving Average)</a:t>
            </a:r>
            <a:br>
              <a:rPr lang="en-US" sz="1800" b="1" dirty="0">
                <a:latin typeface="Times New Roman"/>
                <a:ea typeface="+mj-lt"/>
                <a:cs typeface="+mj-lt"/>
              </a:rPr>
            </a:br>
            <a:endParaRPr lang="en-US" sz="1800" b="1" dirty="0">
              <a:latin typeface="Times New Roman"/>
              <a:ea typeface="+mj-lt"/>
              <a:cs typeface="+mj-lt"/>
            </a:endParaRPr>
          </a:p>
          <a:p>
            <a:pPr marL="285750" indent="-285750">
              <a:buFont typeface="Arial"/>
              <a:buChar char="•"/>
            </a:pPr>
            <a:r>
              <a:rPr lang="en-US" sz="1800" dirty="0">
                <a:solidFill>
                  <a:srgbClr val="ECECEC"/>
                </a:solidFill>
                <a:latin typeface="Times New Roman"/>
                <a:ea typeface="+mj-lt"/>
                <a:cs typeface="+mj-lt"/>
              </a:rPr>
              <a:t>ARIMA is well-suited for time series data where the goal is to capture the autocorrelation within the data. It is a powerful model for short-term forecasting when the data is stationary or can be made stationary through differencing.</a:t>
            </a:r>
            <a:endParaRPr lang="en-US" sz="1800" dirty="0">
              <a:latin typeface="Times New Roman"/>
              <a:cs typeface="Times New Roman"/>
            </a:endParaRPr>
          </a:p>
          <a:p>
            <a:endParaRPr lang="en-US" sz="1800" dirty="0">
              <a:latin typeface="Times New Roman"/>
              <a:cs typeface="Times New Roman"/>
            </a:endParaRPr>
          </a:p>
        </p:txBody>
      </p:sp>
      <p:sp>
        <p:nvSpPr>
          <p:cNvPr id="3" name="Text Placeholder 2">
            <a:extLst>
              <a:ext uri="{FF2B5EF4-FFF2-40B4-BE49-F238E27FC236}">
                <a16:creationId xmlns:a16="http://schemas.microsoft.com/office/drawing/2014/main" id="{2622EC40-AE2C-589D-6D41-4638E285DCF2}"/>
              </a:ext>
            </a:extLst>
          </p:cNvPr>
          <p:cNvSpPr>
            <a:spLocks noGrp="1"/>
          </p:cNvSpPr>
          <p:nvPr>
            <p:ph type="body" sz="half" idx="2"/>
          </p:nvPr>
        </p:nvSpPr>
        <p:spPr>
          <a:xfrm>
            <a:off x="219969" y="1710268"/>
            <a:ext cx="6705400" cy="4105804"/>
          </a:xfrm>
        </p:spPr>
        <p:txBody>
          <a:bodyPr vert="horz" lIns="91440" tIns="45720" rIns="91440" bIns="45720" rtlCol="0" anchor="t">
            <a:noAutofit/>
          </a:bodyPr>
          <a:lstStyle/>
          <a:p>
            <a:pPr marL="171450" indent="-171450">
              <a:buChar char="•"/>
            </a:pPr>
            <a:r>
              <a:rPr lang="en-US" sz="1800" dirty="0">
                <a:latin typeface="Times New Roman"/>
                <a:ea typeface="+mn-lt"/>
                <a:cs typeface="Times New Roman"/>
              </a:rPr>
              <a:t>The </a:t>
            </a:r>
            <a:r>
              <a:rPr lang="en-US" sz="1800" i="1" err="1">
                <a:latin typeface="Times New Roman"/>
                <a:ea typeface="+mn-lt"/>
                <a:cs typeface="Times New Roman"/>
              </a:rPr>
              <a:t>auto_arima</a:t>
            </a:r>
            <a:r>
              <a:rPr lang="en-US" sz="1800" dirty="0">
                <a:latin typeface="Times New Roman"/>
                <a:ea typeface="+mn-lt"/>
                <a:cs typeface="Times New Roman"/>
              </a:rPr>
              <a:t> function from the </a:t>
            </a:r>
            <a:r>
              <a:rPr lang="en-US" sz="1800" i="1" err="1">
                <a:latin typeface="Times New Roman"/>
                <a:ea typeface="+mn-lt"/>
                <a:cs typeface="Times New Roman"/>
              </a:rPr>
              <a:t>pmdarima</a:t>
            </a:r>
            <a:r>
              <a:rPr lang="en-US" sz="1800" i="1" dirty="0">
                <a:latin typeface="Times New Roman"/>
                <a:ea typeface="+mn-lt"/>
                <a:cs typeface="Times New Roman"/>
              </a:rPr>
              <a:t> </a:t>
            </a:r>
            <a:r>
              <a:rPr lang="en-US" sz="1800" dirty="0">
                <a:latin typeface="Times New Roman"/>
                <a:ea typeface="+mn-lt"/>
                <a:cs typeface="Times New Roman"/>
              </a:rPr>
              <a:t>library is used to find the best ARIMA model automatically. </a:t>
            </a:r>
            <a:endParaRPr lang="en-US" sz="1800">
              <a:latin typeface="Times New Roman"/>
              <a:cs typeface="Times New Roman"/>
            </a:endParaRPr>
          </a:p>
          <a:p>
            <a:pPr marL="171450" indent="-171450">
              <a:buChar char="•"/>
            </a:pPr>
            <a:r>
              <a:rPr lang="en-US" sz="1800" dirty="0">
                <a:latin typeface="Times New Roman"/>
                <a:ea typeface="+mn-lt"/>
                <a:cs typeface="Times New Roman"/>
              </a:rPr>
              <a:t>The ARIMA(1,1,1) model was selected based on the lowest AIC value, suggesting it is the best fit among the tested models.</a:t>
            </a:r>
            <a:endParaRPr lang="en-US" sz="1800" dirty="0">
              <a:latin typeface="Times New Roman"/>
              <a:cs typeface="Times New Roman"/>
            </a:endParaRPr>
          </a:p>
          <a:p>
            <a:pPr marL="171450" indent="-171450">
              <a:buChar char="•"/>
            </a:pPr>
            <a:r>
              <a:rPr lang="en-US" sz="1800" dirty="0">
                <a:latin typeface="Times New Roman"/>
                <a:ea typeface="+mn-lt"/>
                <a:cs typeface="Times New Roman"/>
              </a:rPr>
              <a:t>The RMSE for this model is 104.50, indicating the average deviation of the forecasted gold prices from the actual values.</a:t>
            </a:r>
          </a:p>
          <a:p>
            <a:pPr marL="171450" indent="-171450">
              <a:buChar char="•"/>
            </a:pPr>
            <a:r>
              <a:rPr lang="en-US" sz="1800" dirty="0">
                <a:latin typeface="Times New Roman"/>
                <a:ea typeface="+mn-lt"/>
                <a:cs typeface="Times New Roman"/>
              </a:rPr>
              <a:t>The model's predictions align well with the actual data, but there is some deviation, as indicated by the RMSE value of 104.50.</a:t>
            </a:r>
          </a:p>
          <a:p>
            <a:pPr marL="171450" indent="-171450">
              <a:buChar char="•"/>
            </a:pPr>
            <a:r>
              <a:rPr lang="en-US" sz="1800" b="1" dirty="0">
                <a:solidFill>
                  <a:srgbClr val="FFC000"/>
                </a:solidFill>
                <a:latin typeface="Times New Roman"/>
                <a:ea typeface="+mn-lt"/>
                <a:cs typeface="Times New Roman"/>
              </a:rPr>
              <a:t>Limitations:</a:t>
            </a:r>
            <a:r>
              <a:rPr lang="en-US" sz="1800" dirty="0">
                <a:latin typeface="Times New Roman"/>
                <a:ea typeface="+mn-lt"/>
                <a:cs typeface="Times New Roman"/>
              </a:rPr>
              <a:t> While the ARIMA model is effective for short-term forecasting, it may not fully capture complex patterns or external influences on gold prices.</a:t>
            </a:r>
          </a:p>
          <a:p>
            <a:pPr marL="171450" indent="-171450">
              <a:buChar char="•"/>
            </a:pPr>
            <a:r>
              <a:rPr lang="en-US" sz="1800" b="1" dirty="0">
                <a:solidFill>
                  <a:srgbClr val="FFC000"/>
                </a:solidFill>
                <a:latin typeface="Times New Roman"/>
                <a:ea typeface="+mn-lt"/>
                <a:cs typeface="Times New Roman"/>
              </a:rPr>
              <a:t>Conclusion:</a:t>
            </a:r>
            <a:r>
              <a:rPr lang="en-US" sz="1800" dirty="0">
                <a:latin typeface="Times New Roman"/>
                <a:ea typeface="+mn-lt"/>
                <a:cs typeface="Times New Roman"/>
              </a:rPr>
              <a:t> The ARIMA model provides a solid foundation for predicting gold prices based on historical data. It effectively captures the trend and produces forecasts with a moderate level of accuracy, as reflected by the RMSE value. However, further improvements could be achieved by considering additional factors and exploring more sophisticated models.</a:t>
            </a:r>
          </a:p>
        </p:txBody>
      </p:sp>
      <p:pic>
        <p:nvPicPr>
          <p:cNvPr id="7" name="Picture 6" descr="A graph with a line&#10;&#10;Description automatically generated">
            <a:extLst>
              <a:ext uri="{FF2B5EF4-FFF2-40B4-BE49-F238E27FC236}">
                <a16:creationId xmlns:a16="http://schemas.microsoft.com/office/drawing/2014/main" id="{61401BB0-A409-6B33-A4C7-6EDE5B389A87}"/>
              </a:ext>
            </a:extLst>
          </p:cNvPr>
          <p:cNvPicPr>
            <a:picLocks noChangeAspect="1"/>
          </p:cNvPicPr>
          <p:nvPr/>
        </p:nvPicPr>
        <p:blipFill>
          <a:blip r:embed="rId2"/>
          <a:stretch>
            <a:fillRect/>
          </a:stretch>
        </p:blipFill>
        <p:spPr>
          <a:xfrm>
            <a:off x="7022573" y="208492"/>
            <a:ext cx="5057772" cy="3012017"/>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ABEB98FF-2927-7431-E156-96CEE98E0404}"/>
              </a:ext>
            </a:extLst>
          </p:cNvPr>
          <p:cNvPicPr>
            <a:picLocks noChangeAspect="1"/>
          </p:cNvPicPr>
          <p:nvPr/>
        </p:nvPicPr>
        <p:blipFill>
          <a:blip r:embed="rId3"/>
          <a:stretch>
            <a:fillRect/>
          </a:stretch>
        </p:blipFill>
        <p:spPr>
          <a:xfrm>
            <a:off x="7020892" y="3335960"/>
            <a:ext cx="5042959" cy="3393016"/>
          </a:xfrm>
          <a:prstGeom prst="rect">
            <a:avLst/>
          </a:prstGeom>
        </p:spPr>
      </p:pic>
    </p:spTree>
    <p:extLst>
      <p:ext uri="{BB962C8B-B14F-4D97-AF65-F5344CB8AC3E}">
        <p14:creationId xmlns:p14="http://schemas.microsoft.com/office/powerpoint/2010/main" val="317520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55DF-7A80-C571-BACA-314F87609529}"/>
              </a:ext>
            </a:extLst>
          </p:cNvPr>
          <p:cNvSpPr>
            <a:spLocks noGrp="1"/>
          </p:cNvSpPr>
          <p:nvPr>
            <p:ph type="title"/>
          </p:nvPr>
        </p:nvSpPr>
        <p:spPr>
          <a:xfrm>
            <a:off x="342372" y="277284"/>
            <a:ext cx="6091236" cy="1642533"/>
          </a:xfrm>
        </p:spPr>
        <p:txBody>
          <a:bodyPr vert="horz" lIns="91440" tIns="45720" rIns="91440" bIns="45720" rtlCol="0" anchor="ctr">
            <a:noAutofit/>
          </a:bodyPr>
          <a:lstStyle/>
          <a:p>
            <a:r>
              <a:rPr lang="en-US" sz="1800" b="1" dirty="0">
                <a:solidFill>
                  <a:srgbClr val="FFC000"/>
                </a:solidFill>
                <a:latin typeface="Times New Roman"/>
                <a:ea typeface="+mj-lt"/>
                <a:cs typeface="Times New Roman"/>
              </a:rPr>
              <a:t>Approach 2 : SARIMAX (Seasonal </a:t>
            </a:r>
            <a:r>
              <a:rPr lang="en-US" sz="1800" b="1" err="1">
                <a:solidFill>
                  <a:srgbClr val="FFC000"/>
                </a:solidFill>
                <a:latin typeface="Times New Roman"/>
                <a:ea typeface="+mj-lt"/>
                <a:cs typeface="Times New Roman"/>
              </a:rPr>
              <a:t>AutoRegressive</a:t>
            </a:r>
            <a:r>
              <a:rPr lang="en-US" sz="1800" b="1" dirty="0">
                <a:solidFill>
                  <a:srgbClr val="FFC000"/>
                </a:solidFill>
                <a:latin typeface="Times New Roman"/>
                <a:ea typeface="+mj-lt"/>
                <a:cs typeface="Times New Roman"/>
              </a:rPr>
              <a:t> Integrated Moving-Average with </a:t>
            </a:r>
            <a:r>
              <a:rPr lang="en-US" sz="1800" b="1" err="1">
                <a:solidFill>
                  <a:srgbClr val="FFC000"/>
                </a:solidFill>
                <a:latin typeface="Times New Roman"/>
                <a:ea typeface="+mj-lt"/>
                <a:cs typeface="Times New Roman"/>
              </a:rPr>
              <a:t>eXogenous</a:t>
            </a:r>
            <a:r>
              <a:rPr lang="en-US" sz="1800" b="1" dirty="0">
                <a:solidFill>
                  <a:srgbClr val="FFC000"/>
                </a:solidFill>
                <a:latin typeface="Times New Roman"/>
                <a:ea typeface="+mj-lt"/>
                <a:cs typeface="Times New Roman"/>
              </a:rPr>
              <a:t> factors)</a:t>
            </a:r>
            <a:br>
              <a:rPr lang="en-US" sz="1800" b="1" dirty="0">
                <a:latin typeface="Times New Roman"/>
                <a:ea typeface="+mj-lt"/>
                <a:cs typeface="Times New Roman"/>
              </a:rPr>
            </a:br>
            <a:br>
              <a:rPr lang="en-US" sz="1800" b="1" dirty="0">
                <a:latin typeface="Times New Roman"/>
                <a:ea typeface="+mj-lt"/>
                <a:cs typeface="Times New Roman"/>
              </a:rPr>
            </a:br>
            <a:r>
              <a:rPr lang="en-US" sz="1800" dirty="0">
                <a:solidFill>
                  <a:srgbClr val="ECECEC"/>
                </a:solidFill>
                <a:latin typeface="Times New Roman"/>
                <a:ea typeface="+mj-lt"/>
                <a:cs typeface="Times New Roman"/>
              </a:rPr>
              <a:t>SARIMAX extends ARIMA by including seasonal components and external regressors (DXY and sentiment scores). It is ideal for capturing both seasonal effects and the influence of external variables on gold prices.</a:t>
            </a:r>
            <a:endParaRPr lang="en-US" sz="1800" b="1" dirty="0">
              <a:latin typeface="Times New Roman"/>
              <a:ea typeface="+mj-lt"/>
              <a:cs typeface="Times New Roman"/>
            </a:endParaRPr>
          </a:p>
        </p:txBody>
      </p:sp>
      <p:sp>
        <p:nvSpPr>
          <p:cNvPr id="4" name="Text Placeholder 3">
            <a:extLst>
              <a:ext uri="{FF2B5EF4-FFF2-40B4-BE49-F238E27FC236}">
                <a16:creationId xmlns:a16="http://schemas.microsoft.com/office/drawing/2014/main" id="{211BEB3B-7029-180C-64CA-CB5BBCFBAA4A}"/>
              </a:ext>
            </a:extLst>
          </p:cNvPr>
          <p:cNvSpPr>
            <a:spLocks noGrp="1"/>
          </p:cNvSpPr>
          <p:nvPr>
            <p:ph type="body" sz="half" idx="2"/>
          </p:nvPr>
        </p:nvSpPr>
        <p:spPr>
          <a:xfrm>
            <a:off x="177636" y="2080683"/>
            <a:ext cx="6260899" cy="4349220"/>
          </a:xfrm>
        </p:spPr>
        <p:txBody>
          <a:bodyPr vert="horz" lIns="91440" tIns="45720" rIns="91440" bIns="45720" rtlCol="0" anchor="t">
            <a:noAutofit/>
          </a:bodyPr>
          <a:lstStyle/>
          <a:p>
            <a:pPr marL="171450" indent="-171450">
              <a:buChar char="•"/>
            </a:pPr>
            <a:r>
              <a:rPr lang="en-US" dirty="0">
                <a:latin typeface="Times New Roman"/>
                <a:ea typeface="+mn-lt"/>
                <a:cs typeface="Times New Roman"/>
              </a:rPr>
              <a:t>We make use of optimal ARIMA model parameter (</a:t>
            </a:r>
            <a:r>
              <a:rPr lang="en-US" err="1">
                <a:latin typeface="Times New Roman"/>
                <a:ea typeface="+mn-lt"/>
                <a:cs typeface="Times New Roman"/>
              </a:rPr>
              <a:t>p,d,q</a:t>
            </a:r>
            <a:r>
              <a:rPr lang="en-US" dirty="0">
                <a:latin typeface="Times New Roman"/>
                <a:ea typeface="+mn-lt"/>
                <a:cs typeface="Times New Roman"/>
              </a:rPr>
              <a:t>) (1,1,1) order, and added external regressors.</a:t>
            </a:r>
            <a:endParaRPr lang="en-US">
              <a:latin typeface="Times New Roman"/>
              <a:cs typeface="Times New Roman"/>
            </a:endParaRPr>
          </a:p>
          <a:p>
            <a:pPr marL="171450" indent="-171450">
              <a:buChar char="•"/>
            </a:pPr>
            <a:r>
              <a:rPr lang="en-US" dirty="0">
                <a:latin typeface="Times New Roman"/>
                <a:ea typeface="+mn-lt"/>
                <a:cs typeface="Times New Roman"/>
              </a:rPr>
              <a:t>The model includes the U.S. Dollar Index (</a:t>
            </a:r>
            <a:r>
              <a:rPr lang="en-US" err="1">
                <a:latin typeface="Times New Roman"/>
                <a:ea typeface="+mn-lt"/>
                <a:cs typeface="Times New Roman"/>
              </a:rPr>
              <a:t>USD_Closing</a:t>
            </a:r>
            <a:r>
              <a:rPr lang="en-US" dirty="0">
                <a:latin typeface="Times New Roman"/>
                <a:ea typeface="+mn-lt"/>
                <a:cs typeface="Times New Roman"/>
              </a:rPr>
              <a:t>) and market sentiment labels (Label) as external regressors.</a:t>
            </a:r>
          </a:p>
          <a:p>
            <a:pPr marL="171450" indent="-171450">
              <a:buChar char="•"/>
            </a:pPr>
            <a:r>
              <a:rPr lang="en-US" dirty="0">
                <a:latin typeface="Times New Roman"/>
                <a:ea typeface="+mn-lt"/>
                <a:cs typeface="Times New Roman"/>
              </a:rPr>
              <a:t>The SARIMAX model is trained on the historical gold prices, incorporating the exogenous variables to better predict the future prices.</a:t>
            </a:r>
            <a:endParaRPr lang="en-US">
              <a:latin typeface="Times New Roman"/>
              <a:cs typeface="Times New Roman"/>
            </a:endParaRPr>
          </a:p>
          <a:p>
            <a:pPr marL="171450" indent="-171450">
              <a:buChar char="•"/>
            </a:pPr>
            <a:r>
              <a:rPr lang="en-US" dirty="0">
                <a:latin typeface="Times New Roman"/>
                <a:ea typeface="+mn-lt"/>
                <a:cs typeface="Times New Roman"/>
              </a:rPr>
              <a:t>The RMSE for the SARIMAX model is 89.96, which is an improvement over the ARIMA model.</a:t>
            </a:r>
            <a:endParaRPr lang="en-US">
              <a:latin typeface="Times New Roman"/>
              <a:cs typeface="Times New Roman"/>
            </a:endParaRPr>
          </a:p>
          <a:p>
            <a:pPr marL="171450" indent="-171450">
              <a:buChar char="•"/>
            </a:pPr>
            <a:r>
              <a:rPr lang="en-US" dirty="0">
                <a:latin typeface="Times New Roman"/>
                <a:ea typeface="+mn-lt"/>
                <a:cs typeface="Times New Roman"/>
              </a:rPr>
              <a:t>The coefficients for the exogenous variables (</a:t>
            </a:r>
            <a:r>
              <a:rPr lang="en-US" dirty="0" err="1">
                <a:latin typeface="Times New Roman"/>
                <a:ea typeface="+mn-lt"/>
                <a:cs typeface="Times New Roman"/>
              </a:rPr>
              <a:t>USD_Closing</a:t>
            </a:r>
            <a:r>
              <a:rPr lang="en-US" dirty="0">
                <a:latin typeface="Times New Roman"/>
                <a:ea typeface="+mn-lt"/>
                <a:cs typeface="Times New Roman"/>
              </a:rPr>
              <a:t> and market sentiment) are significant, indicating that these factors have a substantial impact on the gold prices. </a:t>
            </a:r>
          </a:p>
          <a:p>
            <a:pPr marL="171450" indent="-171450">
              <a:buChar char="•"/>
            </a:pPr>
            <a:r>
              <a:rPr lang="en-US" b="1" dirty="0">
                <a:solidFill>
                  <a:srgbClr val="FFC000"/>
                </a:solidFill>
                <a:latin typeface="Times New Roman"/>
                <a:ea typeface="+mn-lt"/>
                <a:cs typeface="Times New Roman"/>
              </a:rPr>
              <a:t>Conclusion:</a:t>
            </a:r>
            <a:r>
              <a:rPr lang="en-US" dirty="0">
                <a:latin typeface="Times New Roman"/>
                <a:ea typeface="+mn-lt"/>
                <a:cs typeface="Times New Roman"/>
              </a:rPr>
              <a:t> The SARIMAX model enhances the predictive power by incorporating exogenous variables, resulting in more accurate forecasts of gold prices. This approach provides valuable insights for investors by considering external market factors, leading to better-informed investment decisions.</a:t>
            </a:r>
          </a:p>
        </p:txBody>
      </p:sp>
      <p:pic>
        <p:nvPicPr>
          <p:cNvPr id="5" name="Picture 4">
            <a:extLst>
              <a:ext uri="{FF2B5EF4-FFF2-40B4-BE49-F238E27FC236}">
                <a16:creationId xmlns:a16="http://schemas.microsoft.com/office/drawing/2014/main" id="{5B104AED-C2EA-42CC-FA94-0EE5687F0B72}"/>
              </a:ext>
            </a:extLst>
          </p:cNvPr>
          <p:cNvPicPr>
            <a:picLocks noChangeAspect="1"/>
          </p:cNvPicPr>
          <p:nvPr/>
        </p:nvPicPr>
        <p:blipFill>
          <a:blip r:embed="rId2"/>
          <a:stretch>
            <a:fillRect/>
          </a:stretch>
        </p:blipFill>
        <p:spPr>
          <a:xfrm>
            <a:off x="6433471" y="141264"/>
            <a:ext cx="5622927" cy="2947460"/>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3AB31C34-9116-2356-2E0E-671D3DB09E7B}"/>
              </a:ext>
            </a:extLst>
          </p:cNvPr>
          <p:cNvPicPr>
            <a:picLocks noChangeAspect="1"/>
          </p:cNvPicPr>
          <p:nvPr/>
        </p:nvPicPr>
        <p:blipFill>
          <a:blip r:embed="rId3"/>
          <a:stretch>
            <a:fillRect/>
          </a:stretch>
        </p:blipFill>
        <p:spPr>
          <a:xfrm>
            <a:off x="6436048" y="3212870"/>
            <a:ext cx="5617909" cy="3312308"/>
          </a:xfrm>
          <a:prstGeom prst="rect">
            <a:avLst/>
          </a:prstGeom>
        </p:spPr>
      </p:pic>
    </p:spTree>
    <p:extLst>
      <p:ext uri="{BB962C8B-B14F-4D97-AF65-F5344CB8AC3E}">
        <p14:creationId xmlns:p14="http://schemas.microsoft.com/office/powerpoint/2010/main" val="340963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8B76-AFED-2556-E8C3-9214BFDEC152}"/>
              </a:ext>
            </a:extLst>
          </p:cNvPr>
          <p:cNvSpPr>
            <a:spLocks noGrp="1"/>
          </p:cNvSpPr>
          <p:nvPr>
            <p:ph type="title"/>
          </p:nvPr>
        </p:nvSpPr>
        <p:spPr>
          <a:xfrm>
            <a:off x="173038" y="340783"/>
            <a:ext cx="6122987" cy="1600200"/>
          </a:xfrm>
        </p:spPr>
        <p:txBody>
          <a:bodyPr vert="horz" lIns="91440" tIns="45720" rIns="91440" bIns="45720" rtlCol="0" anchor="ctr">
            <a:noAutofit/>
          </a:bodyPr>
          <a:lstStyle/>
          <a:p>
            <a:r>
              <a:rPr lang="en-US" sz="1800" b="1" baseline="0" dirty="0">
                <a:solidFill>
                  <a:srgbClr val="FFC000"/>
                </a:solidFill>
                <a:latin typeface="Times New Roman"/>
                <a:cs typeface="Times New Roman"/>
              </a:rPr>
              <a:t>Approach </a:t>
            </a:r>
            <a:r>
              <a:rPr lang="en-US" sz="1800" b="1" dirty="0">
                <a:solidFill>
                  <a:srgbClr val="FFC000"/>
                </a:solidFill>
                <a:latin typeface="Times New Roman"/>
                <a:cs typeface="Times New Roman"/>
              </a:rPr>
              <a:t>3</a:t>
            </a:r>
            <a:r>
              <a:rPr lang="en-US" sz="1800" b="1" baseline="0" dirty="0">
                <a:solidFill>
                  <a:srgbClr val="FFC000"/>
                </a:solidFill>
                <a:latin typeface="Times New Roman"/>
                <a:cs typeface="Times New Roman"/>
              </a:rPr>
              <a:t> :</a:t>
            </a:r>
            <a:r>
              <a:rPr lang="en-US" sz="1800" b="1" dirty="0">
                <a:solidFill>
                  <a:srgbClr val="FFC000"/>
                </a:solidFill>
                <a:latin typeface="Times New Roman"/>
                <a:cs typeface="Times New Roman"/>
              </a:rPr>
              <a:t> Prophet ML for predicting GOLD Price</a:t>
            </a:r>
            <a:br>
              <a:rPr lang="en-US" sz="1800" b="1" dirty="0">
                <a:solidFill>
                  <a:srgbClr val="FFC000"/>
                </a:solidFill>
                <a:latin typeface="Times New Roman"/>
                <a:cs typeface="Times New Roman"/>
              </a:rPr>
            </a:br>
            <a:endParaRPr lang="en-US" sz="1800" b="1" dirty="0">
              <a:solidFill>
                <a:srgbClr val="FFFFFF"/>
              </a:solidFill>
              <a:latin typeface="Times New Roman"/>
              <a:cs typeface="Times New Roman"/>
            </a:endParaRPr>
          </a:p>
          <a:p>
            <a:r>
              <a:rPr lang="en-US" sz="1800" dirty="0">
                <a:solidFill>
                  <a:srgbClr val="ECECEC"/>
                </a:solidFill>
                <a:latin typeface="Times New Roman"/>
                <a:ea typeface="+mj-lt"/>
                <a:cs typeface="Times New Roman"/>
              </a:rPr>
              <a:t>Developed by Facebook, Prophet is a forecasting tool designed to handle time series data with strong seasonal patterns and missing data. It decomposes the time series into trend, seasonality, and holidays, making it suitable for predicting gold prices with seasonal variations.</a:t>
            </a:r>
            <a:endParaRPr lang="en-US" sz="1800" dirty="0">
              <a:latin typeface="Times New Roman"/>
              <a:cs typeface="Times New Roman"/>
            </a:endParaRPr>
          </a:p>
        </p:txBody>
      </p:sp>
      <p:sp>
        <p:nvSpPr>
          <p:cNvPr id="4" name="Text Placeholder 3">
            <a:extLst>
              <a:ext uri="{FF2B5EF4-FFF2-40B4-BE49-F238E27FC236}">
                <a16:creationId xmlns:a16="http://schemas.microsoft.com/office/drawing/2014/main" id="{0A191D2B-16A5-59E0-54F1-C5213C135317}"/>
              </a:ext>
            </a:extLst>
          </p:cNvPr>
          <p:cNvSpPr>
            <a:spLocks noGrp="1"/>
          </p:cNvSpPr>
          <p:nvPr>
            <p:ph type="body" sz="half" idx="2"/>
          </p:nvPr>
        </p:nvSpPr>
        <p:spPr>
          <a:xfrm>
            <a:off x="145885" y="2366433"/>
            <a:ext cx="6155067" cy="4211637"/>
          </a:xfrm>
        </p:spPr>
        <p:txBody>
          <a:bodyPr vert="horz" lIns="91440" tIns="45720" rIns="91440" bIns="45720" rtlCol="0" anchor="t">
            <a:normAutofit/>
          </a:bodyPr>
          <a:lstStyle/>
          <a:p>
            <a:pPr marL="171450" indent="-171450">
              <a:buChar char="•"/>
            </a:pPr>
            <a:r>
              <a:rPr lang="en-US" sz="1800" dirty="0">
                <a:latin typeface="Times New Roman"/>
                <a:ea typeface="+mn-lt"/>
                <a:cs typeface="Times New Roman"/>
              </a:rPr>
              <a:t>The model incorporates exogenous variables such as the U.S. Dollar Index (</a:t>
            </a:r>
            <a:r>
              <a:rPr lang="en-US" sz="1800" err="1">
                <a:latin typeface="Times New Roman"/>
                <a:ea typeface="+mn-lt"/>
                <a:cs typeface="Times New Roman"/>
              </a:rPr>
              <a:t>USD_Closing</a:t>
            </a:r>
            <a:r>
              <a:rPr lang="en-US" sz="1800" dirty="0">
                <a:latin typeface="Times New Roman"/>
                <a:ea typeface="+mn-lt"/>
                <a:cs typeface="Times New Roman"/>
              </a:rPr>
              <a:t>) and Average Sentiment Score to improve the forecast accuracy.</a:t>
            </a:r>
            <a:endParaRPr lang="en-US" sz="1800">
              <a:latin typeface="Times New Roman"/>
              <a:cs typeface="Times New Roman"/>
            </a:endParaRPr>
          </a:p>
          <a:p>
            <a:pPr marL="171450" indent="-171450">
              <a:buChar char="•"/>
            </a:pPr>
            <a:r>
              <a:rPr lang="en-US" sz="1800" dirty="0">
                <a:latin typeface="Times New Roman"/>
                <a:ea typeface="+mn-lt"/>
                <a:cs typeface="Times New Roman"/>
              </a:rPr>
              <a:t>The RMSE for the Prophet model is 86.04, indicating high prediction accuracy.</a:t>
            </a:r>
          </a:p>
          <a:p>
            <a:pPr marL="171450" indent="-171450">
              <a:buChar char="•"/>
            </a:pPr>
            <a:r>
              <a:rPr lang="en-US" sz="1800" b="1" dirty="0">
                <a:solidFill>
                  <a:srgbClr val="FFC000"/>
                </a:solidFill>
                <a:latin typeface="Times New Roman"/>
                <a:cs typeface="Times New Roman"/>
              </a:rPr>
              <a:t>Advantages:</a:t>
            </a:r>
            <a:r>
              <a:rPr lang="en-US" sz="1800" dirty="0">
                <a:latin typeface="Times New Roman"/>
                <a:cs typeface="Times New Roman"/>
              </a:rPr>
              <a:t> </a:t>
            </a:r>
            <a:r>
              <a:rPr lang="en-US" sz="1800" dirty="0">
                <a:latin typeface="Times New Roman"/>
                <a:ea typeface="+mn-lt"/>
                <a:cs typeface="Times New Roman"/>
              </a:rPr>
              <a:t>Prophet is user-friendly and robust, handling missing data and outliers effectively. It provides interpretable results by decomposing the time series into trend, seasonality, and holidays.</a:t>
            </a:r>
          </a:p>
          <a:p>
            <a:pPr marL="171450" indent="-171450">
              <a:buChar char="•"/>
            </a:pPr>
            <a:r>
              <a:rPr lang="en-US" sz="1800" b="1" dirty="0">
                <a:solidFill>
                  <a:srgbClr val="FFC000"/>
                </a:solidFill>
                <a:latin typeface="Times New Roman"/>
                <a:ea typeface="+mn-lt"/>
                <a:cs typeface="Times New Roman"/>
              </a:rPr>
              <a:t>Conclusion:</a:t>
            </a:r>
            <a:r>
              <a:rPr lang="en-US" sz="1800" dirty="0">
                <a:latin typeface="Times New Roman"/>
                <a:ea typeface="+mn-lt"/>
                <a:cs typeface="Times New Roman"/>
              </a:rPr>
              <a:t> The Prophet model offers a robust and accurate approach for predicting gold prices. By effectively capturing seasonal patterns and incorporating external factors, Prophet delivers precise forecasts, aiding investors in making well-informed decisions.</a:t>
            </a:r>
            <a:endParaRPr lang="en-US" sz="1800" dirty="0">
              <a:latin typeface="Times New Roman"/>
              <a:cs typeface="Times New Roman"/>
            </a:endParaRPr>
          </a:p>
          <a:p>
            <a:endParaRPr lang="en-US" sz="1800" dirty="0">
              <a:latin typeface="Times New Roman"/>
              <a:cs typeface="Times New Roman"/>
            </a:endParaRPr>
          </a:p>
          <a:p>
            <a:endParaRPr lang="en-US" sz="1800" dirty="0">
              <a:latin typeface="Times New Roman"/>
              <a:cs typeface="Times New Roman"/>
            </a:endParaRPr>
          </a:p>
          <a:p>
            <a:endParaRPr lang="en-US" sz="1800" dirty="0">
              <a:latin typeface="Times New Roman"/>
              <a:cs typeface="Times New Roman"/>
            </a:endParaRPr>
          </a:p>
        </p:txBody>
      </p:sp>
      <p:pic>
        <p:nvPicPr>
          <p:cNvPr id="5" name="Picture 4" descr="A graph with black dots&#10;&#10;Description automatically generated">
            <a:extLst>
              <a:ext uri="{FF2B5EF4-FFF2-40B4-BE49-F238E27FC236}">
                <a16:creationId xmlns:a16="http://schemas.microsoft.com/office/drawing/2014/main" id="{4645B843-B6B6-0E7C-C612-41449AD12523}"/>
              </a:ext>
            </a:extLst>
          </p:cNvPr>
          <p:cNvPicPr>
            <a:picLocks noChangeAspect="1"/>
          </p:cNvPicPr>
          <p:nvPr/>
        </p:nvPicPr>
        <p:blipFill>
          <a:blip r:embed="rId2"/>
          <a:stretch>
            <a:fillRect/>
          </a:stretch>
        </p:blipFill>
        <p:spPr>
          <a:xfrm>
            <a:off x="6296530" y="217118"/>
            <a:ext cx="5710583" cy="3449387"/>
          </a:xfrm>
          <a:prstGeom prst="rect">
            <a:avLst/>
          </a:prstGeom>
        </p:spPr>
      </p:pic>
      <p:pic>
        <p:nvPicPr>
          <p:cNvPr id="6" name="Picture 5" descr="A cartoon of a person holding a thumb up&#10;&#10;Description automatically generated">
            <a:extLst>
              <a:ext uri="{FF2B5EF4-FFF2-40B4-BE49-F238E27FC236}">
                <a16:creationId xmlns:a16="http://schemas.microsoft.com/office/drawing/2014/main" id="{441D22C1-38F9-F194-63FD-A158522D2827}"/>
              </a:ext>
            </a:extLst>
          </p:cNvPr>
          <p:cNvPicPr>
            <a:picLocks noChangeAspect="1"/>
          </p:cNvPicPr>
          <p:nvPr/>
        </p:nvPicPr>
        <p:blipFill>
          <a:blip r:embed="rId3"/>
          <a:stretch>
            <a:fillRect/>
          </a:stretch>
        </p:blipFill>
        <p:spPr>
          <a:xfrm>
            <a:off x="7972475" y="3959914"/>
            <a:ext cx="2367899" cy="2524540"/>
          </a:xfrm>
          <a:prstGeom prst="rect">
            <a:avLst/>
          </a:prstGeom>
        </p:spPr>
      </p:pic>
    </p:spTree>
    <p:extLst>
      <p:ext uri="{BB962C8B-B14F-4D97-AF65-F5344CB8AC3E}">
        <p14:creationId xmlns:p14="http://schemas.microsoft.com/office/powerpoint/2010/main" val="320736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D747-06E6-0C75-026C-957DC1F102A2}"/>
              </a:ext>
            </a:extLst>
          </p:cNvPr>
          <p:cNvSpPr>
            <a:spLocks noGrp="1"/>
          </p:cNvSpPr>
          <p:nvPr>
            <p:ph type="title"/>
          </p:nvPr>
        </p:nvSpPr>
        <p:spPr>
          <a:xfrm>
            <a:off x="448205" y="711200"/>
            <a:ext cx="10853736" cy="1600200"/>
          </a:xfrm>
        </p:spPr>
        <p:txBody>
          <a:bodyPr>
            <a:noAutofit/>
          </a:bodyPr>
          <a:lstStyle/>
          <a:p>
            <a:r>
              <a:rPr lang="en-US" sz="2000" b="1" dirty="0">
                <a:solidFill>
                  <a:srgbClr val="FFC000"/>
                </a:solidFill>
                <a:latin typeface="Times New Roman"/>
                <a:cs typeface="Times New Roman"/>
              </a:rPr>
              <a:t>Approach 4 : Hybrid VAR + LSTM Approach</a:t>
            </a:r>
            <a:br>
              <a:rPr lang="en-US" sz="2000" b="1" dirty="0">
                <a:latin typeface="Times New Roman"/>
                <a:cs typeface="Times New Roman"/>
              </a:rPr>
            </a:br>
            <a:br>
              <a:rPr lang="en-US" sz="2000" b="1" dirty="0">
                <a:latin typeface="Times New Roman"/>
                <a:cs typeface="Times New Roman"/>
              </a:rPr>
            </a:br>
            <a:r>
              <a:rPr lang="en-US" sz="2000" dirty="0">
                <a:solidFill>
                  <a:srgbClr val="FFFF00"/>
                </a:solidFill>
                <a:latin typeface="Times New Roman"/>
                <a:cs typeface="Times New Roman"/>
              </a:rPr>
              <a:t>VAR:</a:t>
            </a:r>
            <a:r>
              <a:rPr lang="en-US" sz="2000" dirty="0">
                <a:latin typeface="Times New Roman"/>
                <a:cs typeface="Times New Roman"/>
              </a:rPr>
              <a:t> Vector Autoregression, useful for multivariate time series where the prediction variable is influenced by other variables.
</a:t>
            </a:r>
            <a:r>
              <a:rPr lang="en-US" sz="2000" dirty="0">
                <a:solidFill>
                  <a:srgbClr val="FFFF00"/>
                </a:solidFill>
                <a:latin typeface="Times New Roman"/>
                <a:cs typeface="Times New Roman"/>
              </a:rPr>
              <a:t>LSTM</a:t>
            </a:r>
            <a:r>
              <a:rPr lang="en-US" sz="2000" dirty="0">
                <a:latin typeface="Times New Roman"/>
                <a:cs typeface="Times New Roman"/>
              </a:rPr>
              <a:t>: To capture the non-linear relationships in the residuals of the VAR model.</a:t>
            </a:r>
            <a:endParaRPr lang="en-US" sz="2000" b="1" dirty="0">
              <a:latin typeface="Times New Roman"/>
              <a:cs typeface="Times New Roman"/>
            </a:endParaRPr>
          </a:p>
          <a:p>
            <a:endParaRPr lang="en-US" sz="2000" b="1" dirty="0">
              <a:latin typeface="Times New Roman"/>
              <a:cs typeface="Times New Roman"/>
            </a:endParaRPr>
          </a:p>
        </p:txBody>
      </p:sp>
      <p:sp>
        <p:nvSpPr>
          <p:cNvPr id="4" name="Text Placeholder 3">
            <a:extLst>
              <a:ext uri="{FF2B5EF4-FFF2-40B4-BE49-F238E27FC236}">
                <a16:creationId xmlns:a16="http://schemas.microsoft.com/office/drawing/2014/main" id="{48F813D0-AFB8-E848-9493-0FE452C69764}"/>
              </a:ext>
            </a:extLst>
          </p:cNvPr>
          <p:cNvSpPr>
            <a:spLocks noGrp="1"/>
          </p:cNvSpPr>
          <p:nvPr>
            <p:ph type="body" sz="half" idx="2"/>
          </p:nvPr>
        </p:nvSpPr>
        <p:spPr>
          <a:xfrm>
            <a:off x="331789" y="2173817"/>
            <a:ext cx="10430404" cy="3811588"/>
          </a:xfrm>
        </p:spPr>
        <p:txBody>
          <a:bodyPr vert="horz" lIns="91440" tIns="45720" rIns="91440" bIns="45720" rtlCol="0" anchor="t">
            <a:normAutofit/>
          </a:bodyPr>
          <a:lstStyle/>
          <a:p>
            <a:pPr marL="171450" indent="-171450">
              <a:buChar char="•"/>
            </a:pPr>
            <a:r>
              <a:rPr lang="en-US" sz="2000" dirty="0">
                <a:latin typeface="Times New Roman"/>
                <a:ea typeface="+mn-lt"/>
                <a:cs typeface="Times New Roman"/>
              </a:rPr>
              <a:t>The hybrid VAR+LSTM model has a high RMSE, indicating potential issues that need to be addressed.</a:t>
            </a:r>
            <a:endParaRPr lang="en-US" sz="2000">
              <a:latin typeface="Times New Roman"/>
              <a:cs typeface="Times New Roman"/>
            </a:endParaRPr>
          </a:p>
          <a:p>
            <a:pPr marL="171450" indent="-171450">
              <a:buChar char="•"/>
            </a:pPr>
            <a:r>
              <a:rPr lang="en-US" sz="2000" dirty="0">
                <a:latin typeface="Times New Roman"/>
                <a:ea typeface="+mn-lt"/>
                <a:cs typeface="Times New Roman"/>
              </a:rPr>
              <a:t>The model's complexity and integration of both VAR and LSTM might be contributing to its high error rate. Further refinement and troubleshooting are necessary before it can be considered a reliable forecasting method.</a:t>
            </a:r>
            <a:endParaRPr lang="en-US" sz="2000" dirty="0">
              <a:latin typeface="Times New Roman"/>
              <a:cs typeface="Times New Roman"/>
            </a:endParaRPr>
          </a:p>
          <a:p>
            <a:endParaRPr lang="en-US" sz="2000" dirty="0">
              <a:latin typeface="Times New Roman"/>
              <a:cs typeface="Times New Roman"/>
            </a:endParaRPr>
          </a:p>
        </p:txBody>
      </p:sp>
      <p:pic>
        <p:nvPicPr>
          <p:cNvPr id="6" name="Picture 5">
            <a:extLst>
              <a:ext uri="{FF2B5EF4-FFF2-40B4-BE49-F238E27FC236}">
                <a16:creationId xmlns:a16="http://schemas.microsoft.com/office/drawing/2014/main" id="{AB18EA3F-BD43-59CC-ACB5-DA6C8A5793AB}"/>
              </a:ext>
            </a:extLst>
          </p:cNvPr>
          <p:cNvPicPr>
            <a:picLocks noChangeAspect="1"/>
          </p:cNvPicPr>
          <p:nvPr/>
        </p:nvPicPr>
        <p:blipFill>
          <a:blip r:embed="rId2"/>
          <a:stretch>
            <a:fillRect/>
          </a:stretch>
        </p:blipFill>
        <p:spPr>
          <a:xfrm>
            <a:off x="5985405" y="3779308"/>
            <a:ext cx="5788025" cy="802216"/>
          </a:xfrm>
          <a:prstGeom prst="rect">
            <a:avLst/>
          </a:prstGeom>
        </p:spPr>
      </p:pic>
      <p:pic>
        <p:nvPicPr>
          <p:cNvPr id="7" name="Picture 6" descr="Epic Fail | Symbols &amp; Emoticons">
            <a:extLst>
              <a:ext uri="{FF2B5EF4-FFF2-40B4-BE49-F238E27FC236}">
                <a16:creationId xmlns:a16="http://schemas.microsoft.com/office/drawing/2014/main" id="{8DDBBDF6-7B99-6B5D-1C99-7B68842615B5}"/>
              </a:ext>
            </a:extLst>
          </p:cNvPr>
          <p:cNvPicPr>
            <a:picLocks noChangeAspect="1"/>
          </p:cNvPicPr>
          <p:nvPr/>
        </p:nvPicPr>
        <p:blipFill>
          <a:blip r:embed="rId3"/>
          <a:stretch>
            <a:fillRect/>
          </a:stretch>
        </p:blipFill>
        <p:spPr>
          <a:xfrm>
            <a:off x="2120901" y="4178300"/>
            <a:ext cx="2743200" cy="2438400"/>
          </a:xfrm>
          <a:prstGeom prst="rect">
            <a:avLst/>
          </a:prstGeom>
          <a:ln>
            <a:noFill/>
          </a:ln>
          <a:effectLst>
            <a:softEdge rad="112500"/>
          </a:effectLst>
        </p:spPr>
      </p:pic>
    </p:spTree>
    <p:extLst>
      <p:ext uri="{BB962C8B-B14F-4D97-AF65-F5344CB8AC3E}">
        <p14:creationId xmlns:p14="http://schemas.microsoft.com/office/powerpoint/2010/main" val="4067403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8" ma:contentTypeDescription="Create a new document." ma:contentTypeScope="" ma:versionID="16a6a8b0352b7f5f516b2b2b6ff43c64">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7f6922e7e334250ee492767366185dc2"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64402-4269-4B0A-8AE8-4253B1E6BA6A}">
  <ds:schemaRefs>
    <ds:schemaRef ds:uri="http://schemas.microsoft.com/office/2006/metadata/properties"/>
    <ds:schemaRef ds:uri="http://schemas.microsoft.com/office/infopath/2007/PartnerControls"/>
    <ds:schemaRef ds:uri="908902a0-8c4b-451d-ba20-f5abf25e0905"/>
    <ds:schemaRef ds:uri="e8c9addc-188d-4db0-9f3e-ecac283308f2"/>
  </ds:schemaRefs>
</ds:datastoreItem>
</file>

<file path=customXml/itemProps2.xml><?xml version="1.0" encoding="utf-8"?>
<ds:datastoreItem xmlns:ds="http://schemas.openxmlformats.org/officeDocument/2006/customXml" ds:itemID="{1870CD72-68EA-42EE-9F8C-1BDD5FCA6CFC}">
  <ds:schemaRefs>
    <ds:schemaRef ds:uri="http://schemas.microsoft.com/sharepoint/v3/contenttype/forms"/>
  </ds:schemaRefs>
</ds:datastoreItem>
</file>

<file path=customXml/itemProps3.xml><?xml version="1.0" encoding="utf-8"?>
<ds:datastoreItem xmlns:ds="http://schemas.openxmlformats.org/officeDocument/2006/customXml" ds:itemID="{9D926FEF-012F-404E-BD47-716AE3F3D5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UNLOCKING INVESTMENT POTENTIAL  GOLD PRICE PREDICTION WITH MARKET SENTIMENT ANALYSIS  DSC 630 PREDICTIVE ANALYTICS </vt:lpstr>
      <vt:lpstr>Executive Summary-Introduction </vt:lpstr>
      <vt:lpstr>Data Selection and EDA Historical GOLD Price per Ounce, available from AURONUM gold price dataset for public usage, to analyze and understand the pattern, trend and seasonality. Historical US dollar index, available from Market Watch, for public usage, to analyze the relationship between gold prices and the DXY. Market Sentiment dataset, news headlines Kaggle Stock Market Sentiment Analysis using NLP, We leverage Natural Language Processing (NLP) techniques to analyze market sentiment from global news headlines.</vt:lpstr>
      <vt:lpstr>GOLD Price - Time Series Decomposition </vt:lpstr>
      <vt:lpstr>  Prediction Models  We aim to develop a comprehensive prediction model for gold prices by analyzing historical data, understanding the correlation with the U.S. Dollar Index, and incorporating market sentiment. By leveraging different time series analysis and modeling approaches. we aim to achieve accurate and insightful forecasts, aiding investors and stakeholders in making informed decisions</vt:lpstr>
      <vt:lpstr>  Approach 1 :  ARIMA (AutoRegressive Integrated Moving Average)  ARIMA is well-suited for time series data where the goal is to capture the autocorrelation within the data. It is a powerful model for short-term forecasting when the data is stationary or can be made stationary through differencing. </vt:lpstr>
      <vt:lpstr>Approach 2 : SARIMAX (Seasonal AutoRegressive Integrated Moving-Average with eXogenous factors)  SARIMAX extends ARIMA by including seasonal components and external regressors (DXY and sentiment scores). It is ideal for capturing both seasonal effects and the influence of external variables on gold prices.</vt:lpstr>
      <vt:lpstr>Approach 3 : Prophet ML for predicting GOLD Price  Developed by Facebook, Prophet is a forecasting tool designed to handle time series data with strong seasonal patterns and missing data. It decomposes the time series into trend, seasonality, and holidays, making it suitable for predicting gold prices with seasonal variations.</vt:lpstr>
      <vt:lpstr>Approach 4 : Hybrid VAR + LSTM Approach  VAR: Vector Autoregression, useful for multivariate time series where the prediction variable is influenced by other variables.
LSTM: To capture the non-linear relationships in the residuals of the VAR model. </vt:lpstr>
      <vt:lpstr>Conclusion  The Prophet model stands out as the most accurate and reliable method for predicting gold prices, effectively capturing trends and seasonal patterns. The SARIMAX model also shows strong potential, especially with enhanced sentiment data. While the ARIMA model is useful, it is less accurate than the others. Addressing the issues in the hybrid VAR+LSTM model could unlock further forecasting capabilities. Overall, leveraging superior sentiment analysis and continuously refining models will lead to more precise predictions and informed investment decisions.</vt:lpstr>
      <vt:lpstr>Question &amp; Answers?   -  email: amahalingam@my365.bellevue.edu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1010</cp:revision>
  <dcterms:created xsi:type="dcterms:W3CDTF">2024-05-27T19:06:02Z</dcterms:created>
  <dcterms:modified xsi:type="dcterms:W3CDTF">2024-05-29T17:53:37Z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