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D6505-0FA4-3CF6-90AD-00A9CD0B2C33}" v="485" dt="2024-12-20T07:09:2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US" sz="4600">
                <a:solidFill>
                  <a:srgbClr val="FFFFFF"/>
                </a:solidFill>
                <a:ea typeface="+mj-lt"/>
                <a:cs typeface="+mj-lt"/>
              </a:rPr>
              <a:t>Analyzing the Impact of U.S. Presidential Cycles on Economic and Stock Market Performance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ea typeface="+mn-lt"/>
                <a:cs typeface="+mn-lt"/>
              </a:rPr>
              <a:t>A Study of SPY ETF and GDP Growth Trends</a:t>
            </a:r>
            <a:endParaRPr lang="en-US" sz="200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C8445DB3-47C6-1CC2-F479-1DD272628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200" b="1" dirty="0">
                <a:solidFill>
                  <a:schemeClr val="accent5">
                    <a:lumMod val="49000"/>
                  </a:schemeClr>
                </a:solidFill>
                <a:latin typeface="Apto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407E-4E02-66FA-2577-D43AF37F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1400" b="1"/>
              <a:t>Objective</a:t>
            </a:r>
            <a:r>
              <a:rPr lang="en-US" sz="1400"/>
              <a:t>:</a:t>
            </a:r>
          </a:p>
          <a:p>
            <a:pPr marL="0" indent="0">
              <a:buNone/>
            </a:pPr>
            <a:r>
              <a:rPr lang="en-US" sz="1400"/>
              <a:t>   Validate the </a:t>
            </a:r>
            <a:r>
              <a:rPr lang="en-US" sz="1400" b="1"/>
              <a:t>Presidential Election Cycle Theory</a:t>
            </a:r>
            <a:r>
              <a:rPr lang="en-US" sz="1400"/>
              <a:t>.</a:t>
            </a:r>
          </a:p>
          <a:p>
            <a:pPr marL="0" indent="0">
              <a:buNone/>
            </a:pPr>
            <a:r>
              <a:rPr lang="en-US" sz="1400"/>
              <a:t>   Analyze patterns in </a:t>
            </a:r>
            <a:r>
              <a:rPr lang="en-US" sz="1400" b="1"/>
              <a:t>SPY ETF returns</a:t>
            </a:r>
            <a:r>
              <a:rPr lang="en-US" sz="1400"/>
              <a:t> and </a:t>
            </a:r>
            <a:r>
              <a:rPr lang="en-US" sz="1400" b="1"/>
              <a:t>GDP growth</a:t>
            </a:r>
            <a:r>
              <a:rPr lang="en-US" sz="1400"/>
              <a:t>.</a:t>
            </a:r>
          </a:p>
          <a:p>
            <a:pPr>
              <a:buFont typeface="Arial,Sans-Serif" panose="020B0604020202020204" pitchFamily="34" charset="0"/>
            </a:pPr>
            <a:r>
              <a:rPr lang="en-US" sz="1400" b="1"/>
              <a:t>Key Research Question</a:t>
            </a:r>
            <a:r>
              <a:rPr lang="en-US" sz="1400"/>
              <a:t>:</a:t>
            </a:r>
          </a:p>
          <a:p>
            <a:pPr marL="0" indent="0">
              <a:buNone/>
            </a:pPr>
            <a:r>
              <a:rPr lang="en-US" sz="1400"/>
              <a:t>   Do U.S. presidential cycles influence economic and market performance?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Aptos"/>
                <a:ea typeface="+mj-ea"/>
                <a:cs typeface="+mj-cs"/>
              </a:rPr>
              <a:t>Background</a:t>
            </a:r>
          </a:p>
          <a:p>
            <a:pPr>
              <a:buFont typeface="Arial,Sans-Serif" panose="020B0604020202020204" pitchFamily="34" charset="0"/>
            </a:pPr>
            <a:r>
              <a:rPr lang="en-US" sz="1400" b="1"/>
              <a:t>Presidential Election Cycle Theory</a:t>
            </a:r>
            <a:r>
              <a:rPr lang="en-US" sz="1400"/>
              <a:t> (Yale Hirsch, 1960s):</a:t>
            </a:r>
          </a:p>
          <a:p>
            <a:pPr marL="0" indent="0">
              <a:buNone/>
            </a:pPr>
            <a:r>
              <a:rPr lang="en-US" sz="1400"/>
              <a:t>   Market returns are lower in the 1st year.</a:t>
            </a:r>
          </a:p>
          <a:p>
            <a:pPr marL="0" indent="0">
              <a:buNone/>
            </a:pPr>
            <a:r>
              <a:rPr lang="en-US" sz="1400"/>
              <a:t>   Returns improve in the 2nd year, peak in the 3rd year, and remain strong in the 4th year.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D27C4-2602-07B6-EDE3-BBD31855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197445"/>
            <a:ext cx="4223252" cy="252339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4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1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accent5">
                    <a:lumMod val="49000"/>
                  </a:schemeClr>
                </a:solidFill>
                <a:latin typeface="Aptos"/>
              </a:rPr>
              <a:t>Business Problem &amp; 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407E-4E02-66FA-2577-D43AF37F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14"/>
            <a:ext cx="10515600" cy="5449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Goal:</a:t>
            </a:r>
          </a:p>
          <a:p>
            <a:pPr marL="0" indent="0">
              <a:buNone/>
            </a:pPr>
            <a:r>
              <a:rPr lang="en-US" sz="1800" dirty="0"/>
              <a:t>   Understand the relationship between presidential terms, SPY ETF performance, and GDP growth.</a:t>
            </a:r>
          </a:p>
          <a:p>
            <a:pPr marL="0" indent="0">
              <a:buNone/>
            </a:pPr>
            <a:r>
              <a:rPr lang="en-US" sz="1800" b="1" dirty="0"/>
              <a:t>Why It Matters:</a:t>
            </a:r>
          </a:p>
          <a:p>
            <a:pPr marL="0" indent="0">
              <a:buNone/>
            </a:pPr>
            <a:r>
              <a:rPr lang="en-US" sz="1800" dirty="0"/>
              <a:t>   Helps investors and policymakers make informed decisions.</a:t>
            </a:r>
            <a:endParaRPr lang="en-US" sz="1800"/>
          </a:p>
          <a:p>
            <a:pPr marL="0" indent="0">
              <a:buNone/>
            </a:pPr>
            <a:r>
              <a:rPr lang="en-US" sz="1800" dirty="0"/>
              <a:t>   Explores how deviations occur due to modern policies and global events.</a:t>
            </a:r>
          </a:p>
          <a:p>
            <a:pPr>
              <a:buNone/>
            </a:pPr>
            <a:r>
              <a:rPr lang="en-US" sz="1800" b="1" dirty="0"/>
              <a:t>Data Sources: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   SPY ETF Data: S&amp;P 500 performance, </a:t>
            </a:r>
            <a:r>
              <a:rPr lang="en-US" sz="1800" dirty="0">
                <a:ea typeface="+mn-lt"/>
                <a:cs typeface="+mn-lt"/>
              </a:rPr>
              <a:t>Investing.com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   GDP Growth Data: Quarterly GDP rates, </a:t>
            </a:r>
            <a:r>
              <a:rPr lang="en-US" sz="1800" dirty="0">
                <a:ea typeface="+mn-lt"/>
                <a:cs typeface="+mn-lt"/>
              </a:rPr>
              <a:t>Federal Reserve (FRED)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   Presidential Term Data: Term years, presidents, party affiliation, </a:t>
            </a:r>
            <a:r>
              <a:rPr lang="en-US" sz="1800" dirty="0">
                <a:ea typeface="+mn-lt"/>
                <a:cs typeface="+mn-lt"/>
              </a:rPr>
              <a:t>White House Presidents Page</a:t>
            </a:r>
          </a:p>
          <a:p>
            <a:pPr marL="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Research Approach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   </a:t>
            </a:r>
            <a:r>
              <a:rPr lang="en-US" sz="1800" b="1" dirty="0"/>
              <a:t>Exploratory Data Analysis (EDA)</a:t>
            </a:r>
            <a:r>
              <a:rPr lang="en-US" sz="1800" dirty="0"/>
              <a:t>: Visualize trends in SPY and GDP across presidential terms.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   </a:t>
            </a:r>
            <a:r>
              <a:rPr lang="en-US" sz="1800" b="1" dirty="0"/>
              <a:t>Theory Validation</a:t>
            </a:r>
            <a:r>
              <a:rPr lang="en-US" sz="1800" dirty="0"/>
              <a:t>: Compare SPY returns and GDP growth to the cycle theory.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   </a:t>
            </a:r>
            <a:r>
              <a:rPr lang="en-US" sz="1800" b="1" dirty="0"/>
              <a:t>Forecasting</a:t>
            </a:r>
            <a:r>
              <a:rPr lang="en-US" sz="1800" dirty="0"/>
              <a:t>: Predict SPY prices for 2024 and 2025 using Facebook’s Prophet model.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70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2200" b="1">
                <a:solidFill>
                  <a:schemeClr val="accent5">
                    <a:lumMod val="49000"/>
                  </a:schemeClr>
                </a:solidFill>
                <a:latin typeface="Aptos"/>
              </a:rPr>
              <a:t>Key Findings: GDP Growth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4ED9D6-AB59-457C-7EB1-A42196B9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graph illustrates the exponential growth of the U.S. Gross Domestic Product (GDP) from 1950 through 2020. The trajectory shows a sustained increase with notable accelerations post-1980, reflecting periods of economic expansion and technological advancement.</a:t>
            </a:r>
          </a:p>
          <a:p>
            <a:r>
              <a:rPr lang="en-US" sz="1700" dirty="0"/>
              <a:t>The filled area chart effectively emphasizes the extent and variation of growth under each president, illustrating periods of economic expansion and slowdown.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6B670F7A-B135-C6D5-36FB-AE1C54E1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891723"/>
            <a:ext cx="4305905" cy="22175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growth in different colors&#10;&#10;Description automatically generated">
            <a:extLst>
              <a:ext uri="{FF2B5EF4-FFF2-40B4-BE49-F238E27FC236}">
                <a16:creationId xmlns:a16="http://schemas.microsoft.com/office/drawing/2014/main" id="{EBE6EA88-B013-0890-838C-A695B861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812684"/>
            <a:ext cx="4305905" cy="209912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2200" b="1">
                <a:solidFill>
                  <a:schemeClr val="accent5">
                    <a:lumMod val="49000"/>
                  </a:schemeClr>
                </a:solidFill>
                <a:latin typeface="Aptos"/>
              </a:rPr>
              <a:t>Key Findings: GDP Growth(continue..)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3881C0-4F27-E377-45C6-8781DA16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While the theory traditionally applies to the </a:t>
            </a:r>
            <a:r>
              <a:rPr lang="en-US" sz="1800" b="1" dirty="0">
                <a:ea typeface="+mn-lt"/>
                <a:cs typeface="+mn-lt"/>
              </a:rPr>
              <a:t>stock market (SPY)</a:t>
            </a:r>
            <a:r>
              <a:rPr lang="en-US" sz="1800" dirty="0">
                <a:ea typeface="+mn-lt"/>
                <a:cs typeface="+mn-lt"/>
              </a:rPr>
              <a:t>, GDP growth shows a </a:t>
            </a:r>
            <a:r>
              <a:rPr lang="en-US" sz="1800" b="1" dirty="0">
                <a:ea typeface="+mn-lt"/>
                <a:cs typeface="+mn-lt"/>
              </a:rPr>
              <a:t>similar cyclical pattern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r>
              <a:rPr lang="en-US" sz="1800" b="1" dirty="0">
                <a:ea typeface="+mn-lt"/>
                <a:cs typeface="+mn-lt"/>
              </a:rPr>
              <a:t>1st Year</a:t>
            </a:r>
            <a:r>
              <a:rPr lang="en-US" sz="1800" dirty="0">
                <a:ea typeface="+mn-lt"/>
                <a:cs typeface="+mn-lt"/>
              </a:rPr>
              <a:t>: Lowest average GDP growth</a:t>
            </a:r>
          </a:p>
          <a:p>
            <a:r>
              <a:rPr lang="en-US" sz="1800" b="1" dirty="0">
                <a:ea typeface="+mn-lt"/>
                <a:cs typeface="+mn-lt"/>
              </a:rPr>
              <a:t>2nd and 3rd Years</a:t>
            </a:r>
            <a:r>
              <a:rPr lang="en-US" sz="1800" dirty="0">
                <a:ea typeface="+mn-lt"/>
                <a:cs typeface="+mn-lt"/>
              </a:rPr>
              <a:t>: Growth increases, peaking in the </a:t>
            </a:r>
            <a:r>
              <a:rPr lang="en-US" sz="1800" b="1" dirty="0">
                <a:ea typeface="+mn-lt"/>
                <a:cs typeface="+mn-lt"/>
              </a:rPr>
              <a:t>3rd year</a:t>
            </a:r>
          </a:p>
          <a:p>
            <a:r>
              <a:rPr lang="en-US" sz="1800" b="1" dirty="0">
                <a:ea typeface="+mn-lt"/>
                <a:cs typeface="+mn-lt"/>
              </a:rPr>
              <a:t>4th Year</a:t>
            </a:r>
            <a:r>
              <a:rPr lang="en-US" sz="1800" dirty="0">
                <a:ea typeface="+mn-lt"/>
                <a:cs typeface="+mn-lt"/>
              </a:rPr>
              <a:t>: Growth moderates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Political cycles influence </a:t>
            </a:r>
            <a:r>
              <a:rPr lang="en-US" sz="1800" b="1" dirty="0">
                <a:ea typeface="+mn-lt"/>
                <a:cs typeface="+mn-lt"/>
              </a:rPr>
              <a:t>both market sentiment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economic fundamentals (GDP)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72861-FBF6-B1E5-1726-EFD3F227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76" y="841905"/>
            <a:ext cx="3707485" cy="23171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9F71A-7602-E3BB-835A-AD74BB39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95" y="3703659"/>
            <a:ext cx="3830046" cy="231717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0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54148"/>
            <a:ext cx="4928291" cy="123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>
                <a:solidFill>
                  <a:schemeClr val="accent5">
                    <a:lumMod val="49000"/>
                  </a:schemeClr>
                </a:solidFill>
                <a:latin typeface="Aptos"/>
              </a:rPr>
              <a:t>Key Findings: SPY vs. GDP Growth – Timing of Presidential Cycle Impact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71F31-26C0-B8AE-3281-801DB80955A3}"/>
              </a:ext>
            </a:extLst>
          </p:cNvPr>
          <p:cNvSpPr txBox="1"/>
          <p:nvPr/>
        </p:nvSpPr>
        <p:spPr>
          <a:xfrm>
            <a:off x="1045029" y="2316903"/>
            <a:ext cx="5031213" cy="38849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Alignment</a:t>
            </a:r>
            <a:r>
              <a:rPr lang="en-US" sz="1700" dirty="0"/>
              <a:t>: The visualizations support this theory, showing higher SPY growth in the 2nd and 4th years, consistent with historical patterns of increased market optimism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Key Insights</a:t>
            </a:r>
            <a:r>
              <a:rPr lang="en-US" sz="1700" dirty="0"/>
              <a:t>: 1st Year Performance: The visualization shows that the 1st year has higher-than-expected average SPY growth, which deviates from the classic theory.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GDP implications to Presidential cycle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This reflects the notion that the impact of economic stimulus and policy changes on GDP tends to materialize gradually over the course of a presidential term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growth and growth&#10;&#10;Description automatically generated">
            <a:extLst>
              <a:ext uri="{FF2B5EF4-FFF2-40B4-BE49-F238E27FC236}">
                <a16:creationId xmlns:a16="http://schemas.microsoft.com/office/drawing/2014/main" id="{FFB1338D-E391-3C43-30FF-B034D41FB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594" y="841905"/>
            <a:ext cx="3910849" cy="231717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85CF211-D4E5-F2ED-B63C-D2E9AA8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893420"/>
            <a:ext cx="4305905" cy="19376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3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2200" b="1" dirty="0">
                <a:solidFill>
                  <a:schemeClr val="accent5">
                    <a:lumMod val="49000"/>
                  </a:schemeClr>
                </a:solidFill>
                <a:latin typeface="Aptos"/>
              </a:rPr>
              <a:t>SPY Price Forecast (2024-2025)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407E-4E02-66FA-2577-D43AF37F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Model</a:t>
            </a:r>
            <a:r>
              <a:rPr lang="en-US" sz="1800">
                <a:ea typeface="+mn-lt"/>
                <a:cs typeface="+mn-lt"/>
              </a:rPr>
              <a:t>: Forecast generated using </a:t>
            </a:r>
            <a:r>
              <a:rPr lang="en-US" sz="1800" b="1">
                <a:ea typeface="+mn-lt"/>
                <a:cs typeface="+mn-lt"/>
              </a:rPr>
              <a:t>Facebook’s Prophet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Results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Projected upward trend with volatility.</a:t>
            </a:r>
            <a:endParaRPr lang="en-US" sz="1800"/>
          </a:p>
          <a:p>
            <a:pPr lvl="1"/>
            <a:r>
              <a:rPr lang="en-US" sz="1800" b="1">
                <a:ea typeface="+mn-lt"/>
                <a:cs typeface="+mn-lt"/>
              </a:rPr>
              <a:t>Evaluation Metrics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>
                <a:ea typeface="+mn-lt"/>
                <a:cs typeface="+mn-lt"/>
              </a:rPr>
              <a:t>MAE</a:t>
            </a:r>
            <a:r>
              <a:rPr lang="en-US" sz="1800">
                <a:ea typeface="+mn-lt"/>
                <a:cs typeface="+mn-lt"/>
              </a:rPr>
              <a:t>: 18.58, </a:t>
            </a:r>
            <a:r>
              <a:rPr lang="en-US" sz="1800" b="1">
                <a:ea typeface="+mn-lt"/>
                <a:cs typeface="+mn-lt"/>
              </a:rPr>
              <a:t>RMSE</a:t>
            </a:r>
            <a:r>
              <a:rPr lang="en-US" sz="1800">
                <a:ea typeface="+mn-lt"/>
                <a:cs typeface="+mn-lt"/>
              </a:rPr>
              <a:t>: 25.57, </a:t>
            </a:r>
            <a:r>
              <a:rPr lang="en-US" sz="1800" b="1">
                <a:ea typeface="+mn-lt"/>
                <a:cs typeface="+mn-lt"/>
              </a:rPr>
              <a:t>MAPE</a:t>
            </a:r>
            <a:r>
              <a:rPr lang="en-US" sz="1800">
                <a:ea typeface="+mn-lt"/>
                <a:cs typeface="+mn-lt"/>
              </a:rPr>
              <a:t>: 12.48%</a:t>
            </a:r>
            <a:endParaRPr lang="en-US" sz="1800"/>
          </a:p>
          <a:p>
            <a:endParaRPr lang="en-US" sz="1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852ECE5B-5344-DB13-9655-6BA19512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24" y="841905"/>
            <a:ext cx="3960988" cy="231717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83019E-D5DD-1572-4609-14CCA3E4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87" y="3703659"/>
            <a:ext cx="3993662" cy="231717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9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CA8E-54F6-186A-4C4D-3475541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2200" b="1">
                <a:solidFill>
                  <a:schemeClr val="accent5">
                    <a:lumMod val="49000"/>
                  </a:schemeClr>
                </a:solidFill>
                <a:latin typeface="Apto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407E-4E02-66FA-2577-D43AF37F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800" b="1"/>
              <a:t>GDP Growth Trends:</a:t>
            </a:r>
            <a:endParaRPr lang="en-US" sz="800"/>
          </a:p>
          <a:p>
            <a:pPr marL="0" indent="0">
              <a:buNone/>
            </a:pPr>
            <a:r>
              <a:rPr lang="en-US" sz="800" b="1">
                <a:ea typeface="+mn-lt"/>
                <a:cs typeface="+mn-lt"/>
              </a:rPr>
              <a:t> GDP growth</a:t>
            </a:r>
            <a:r>
              <a:rPr lang="en-US" sz="800">
                <a:ea typeface="+mn-lt"/>
                <a:cs typeface="+mn-lt"/>
              </a:rPr>
              <a:t> tends to follow the theory, showing:</a:t>
            </a:r>
            <a:endParaRPr lang="en-US" sz="800"/>
          </a:p>
          <a:p>
            <a:pPr lvl="1"/>
            <a:r>
              <a:rPr lang="en-US" sz="800" b="1">
                <a:ea typeface="+mn-lt"/>
                <a:cs typeface="+mn-lt"/>
              </a:rPr>
              <a:t>Weaker growth</a:t>
            </a:r>
            <a:r>
              <a:rPr lang="en-US" sz="800">
                <a:ea typeface="+mn-lt"/>
                <a:cs typeface="+mn-lt"/>
              </a:rPr>
              <a:t> in the </a:t>
            </a:r>
            <a:r>
              <a:rPr lang="en-US" sz="800" b="1">
                <a:ea typeface="+mn-lt"/>
                <a:cs typeface="+mn-lt"/>
              </a:rPr>
              <a:t>1st year</a:t>
            </a:r>
            <a:r>
              <a:rPr lang="en-US" sz="800">
                <a:ea typeface="+mn-lt"/>
                <a:cs typeface="+mn-lt"/>
              </a:rPr>
              <a:t>.</a:t>
            </a:r>
            <a:endParaRPr lang="en-US" sz="800"/>
          </a:p>
          <a:p>
            <a:pPr lvl="1"/>
            <a:r>
              <a:rPr lang="en-US" sz="800" b="1">
                <a:ea typeface="+mn-lt"/>
                <a:cs typeface="+mn-lt"/>
              </a:rPr>
              <a:t>Stronger growth</a:t>
            </a:r>
            <a:r>
              <a:rPr lang="en-US" sz="800">
                <a:ea typeface="+mn-lt"/>
                <a:cs typeface="+mn-lt"/>
              </a:rPr>
              <a:t> in the </a:t>
            </a:r>
            <a:r>
              <a:rPr lang="en-US" sz="800" b="1">
                <a:ea typeface="+mn-lt"/>
                <a:cs typeface="+mn-lt"/>
              </a:rPr>
              <a:t>2nd and 3rd years</a:t>
            </a:r>
            <a:r>
              <a:rPr lang="en-US" sz="800">
                <a:ea typeface="+mn-lt"/>
                <a:cs typeface="+mn-lt"/>
              </a:rPr>
              <a:t>, peaking in the </a:t>
            </a:r>
            <a:r>
              <a:rPr lang="en-US" sz="800" b="1">
                <a:ea typeface="+mn-lt"/>
                <a:cs typeface="+mn-lt"/>
              </a:rPr>
              <a:t>3rd year</a:t>
            </a:r>
            <a:r>
              <a:rPr lang="en-US" sz="800">
                <a:ea typeface="+mn-lt"/>
                <a:cs typeface="+mn-lt"/>
              </a:rPr>
              <a:t>.</a:t>
            </a:r>
            <a:endParaRPr lang="en-US" sz="800"/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 This aligns with the idea that </a:t>
            </a:r>
            <a:r>
              <a:rPr lang="en-US" sz="800" b="1">
                <a:ea typeface="+mn-lt"/>
                <a:cs typeface="+mn-lt"/>
              </a:rPr>
              <a:t>economic stimulus</a:t>
            </a:r>
            <a:r>
              <a:rPr lang="en-US" sz="800">
                <a:ea typeface="+mn-lt"/>
                <a:cs typeface="+mn-lt"/>
              </a:rPr>
              <a:t> and </a:t>
            </a:r>
            <a:r>
              <a:rPr lang="en-US" sz="800" b="1">
                <a:ea typeface="+mn-lt"/>
                <a:cs typeface="+mn-lt"/>
              </a:rPr>
              <a:t>policy stabilization</a:t>
            </a:r>
            <a:r>
              <a:rPr lang="en-US" sz="800">
                <a:ea typeface="+mn-lt"/>
                <a:cs typeface="+mn-lt"/>
              </a:rPr>
              <a:t> take time to impact GDP.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 sz="800" b="1"/>
              <a:t>SPY Performance:</a:t>
            </a:r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   The </a:t>
            </a:r>
            <a:r>
              <a:rPr lang="en-US" sz="800" b="1">
                <a:ea typeface="+mn-lt"/>
                <a:cs typeface="+mn-lt"/>
              </a:rPr>
              <a:t>Presidential Election Cycle Theory</a:t>
            </a:r>
            <a:r>
              <a:rPr lang="en-US" sz="800">
                <a:ea typeface="+mn-lt"/>
                <a:cs typeface="+mn-lt"/>
              </a:rPr>
              <a:t> generally holds, predicting strong SPY returns in the </a:t>
            </a:r>
            <a:r>
              <a:rPr lang="en-US" sz="800" b="1">
                <a:ea typeface="+mn-lt"/>
                <a:cs typeface="+mn-lt"/>
              </a:rPr>
              <a:t>3rd and 4th years</a:t>
            </a:r>
            <a:r>
              <a:rPr lang="en-US" sz="800">
                <a:ea typeface="+mn-lt"/>
                <a:cs typeface="+mn-lt"/>
              </a:rPr>
              <a:t>.</a:t>
            </a:r>
            <a:endParaRPr lang="en-US" sz="800"/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   However, the notable </a:t>
            </a:r>
            <a:r>
              <a:rPr lang="en-US" sz="800" b="1">
                <a:ea typeface="+mn-lt"/>
                <a:cs typeface="+mn-lt"/>
              </a:rPr>
              <a:t>SPY performance in the 1st year</a:t>
            </a:r>
            <a:r>
              <a:rPr lang="en-US" sz="800">
                <a:ea typeface="+mn-lt"/>
                <a:cs typeface="+mn-lt"/>
              </a:rPr>
              <a:t> of some terms challenges this theory.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 sz="800" b="1"/>
              <a:t>Overall Insight:</a:t>
            </a:r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   While the theory provides a useful framework, modern factors introduce variability.</a:t>
            </a:r>
            <a:endParaRPr lang="en-US" sz="800"/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   Understanding these deviations helps in making </a:t>
            </a:r>
            <a:r>
              <a:rPr lang="en-US" sz="800" b="1">
                <a:ea typeface="+mn-lt"/>
                <a:cs typeface="+mn-lt"/>
              </a:rPr>
              <a:t>informed investment</a:t>
            </a:r>
            <a:r>
              <a:rPr lang="en-US" sz="800">
                <a:ea typeface="+mn-lt"/>
                <a:cs typeface="+mn-lt"/>
              </a:rPr>
              <a:t> and </a:t>
            </a:r>
            <a:r>
              <a:rPr lang="en-US" sz="800" b="1">
                <a:ea typeface="+mn-lt"/>
                <a:cs typeface="+mn-lt"/>
              </a:rPr>
              <a:t>policy decisions</a:t>
            </a:r>
            <a:r>
              <a:rPr lang="en-US" sz="800">
                <a:ea typeface="+mn-lt"/>
                <a:cs typeface="+mn-lt"/>
              </a:rPr>
              <a:t>.</a:t>
            </a:r>
            <a:endParaRPr lang="en-US" sz="800"/>
          </a:p>
          <a:p>
            <a:endParaRPr lang="en-US" sz="8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Analyzing the Impact of U.S. Presidential Cycles on Economic and Stock Market Performance</vt:lpstr>
      <vt:lpstr>Introduction</vt:lpstr>
      <vt:lpstr>Business Problem &amp; Solution Approach</vt:lpstr>
      <vt:lpstr>Key Findings: GDP Growth</vt:lpstr>
      <vt:lpstr>Key Findings: GDP Growth(continue..)</vt:lpstr>
      <vt:lpstr>Key Findings: SPY vs. GDP Growth – Timing of Presidential Cycle Impact</vt:lpstr>
      <vt:lpstr>SPY Price Forecast (2024-2025)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261</cp:revision>
  <dcterms:created xsi:type="dcterms:W3CDTF">2024-12-20T04:31:49Z</dcterms:created>
  <dcterms:modified xsi:type="dcterms:W3CDTF">2024-12-21T05:34:25Z</dcterms:modified>
</cp:coreProperties>
</file>