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64" r:id="rId6"/>
    <p:sldId id="268" r:id="rId7"/>
    <p:sldId id="269" r:id="rId8"/>
    <p:sldId id="271" r:id="rId9"/>
    <p:sldId id="272"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8" autoAdjust="0"/>
    <p:restoredTop sz="94660"/>
  </p:normalViewPr>
  <p:slideViewPr>
    <p:cSldViewPr snapToGrid="0">
      <p:cViewPr varScale="1">
        <p:scale>
          <a:sx n="74" d="100"/>
          <a:sy n="74" d="100"/>
        </p:scale>
        <p:origin x="376"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0B336-6CD6-4D06-84D0-1199B11498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5BE90E1-6C85-4134-9571-DE30C59D49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85AA298-324E-4714-BC0A-CA76315C9103}"/>
              </a:ext>
            </a:extLst>
          </p:cNvPr>
          <p:cNvSpPr>
            <a:spLocks noGrp="1"/>
          </p:cNvSpPr>
          <p:nvPr>
            <p:ph type="dt" sz="half" idx="10"/>
          </p:nvPr>
        </p:nvSpPr>
        <p:spPr/>
        <p:txBody>
          <a:bodyPr/>
          <a:lstStyle/>
          <a:p>
            <a:fld id="{2661C6B3-2A09-4865-93F1-256736ED3F3A}" type="datetimeFigureOut">
              <a:rPr lang="en-IN" smtClean="0"/>
              <a:pPr/>
              <a:t>13-05-2025</a:t>
            </a:fld>
            <a:endParaRPr lang="en-IN"/>
          </a:p>
        </p:txBody>
      </p:sp>
      <p:sp>
        <p:nvSpPr>
          <p:cNvPr id="5" name="Footer Placeholder 4">
            <a:extLst>
              <a:ext uri="{FF2B5EF4-FFF2-40B4-BE49-F238E27FC236}">
                <a16:creationId xmlns:a16="http://schemas.microsoft.com/office/drawing/2014/main" id="{D4117CEB-C6DA-4328-B7BB-0272C58463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8052AB-D3E0-446B-9627-3C6B82D93395}"/>
              </a:ext>
            </a:extLst>
          </p:cNvPr>
          <p:cNvSpPr>
            <a:spLocks noGrp="1"/>
          </p:cNvSpPr>
          <p:nvPr>
            <p:ph type="sldNum" sz="quarter" idx="12"/>
          </p:nvPr>
        </p:nvSpPr>
        <p:spPr/>
        <p:txBody>
          <a:bodyPr/>
          <a:lstStyle/>
          <a:p>
            <a:fld id="{AE5979A3-1A8F-4EA0-9129-68FAACCA174F}" type="slidenum">
              <a:rPr lang="en-IN" smtClean="0"/>
              <a:pPr/>
              <a:t>‹#›</a:t>
            </a:fld>
            <a:endParaRPr lang="en-IN"/>
          </a:p>
        </p:txBody>
      </p:sp>
    </p:spTree>
    <p:extLst>
      <p:ext uri="{BB962C8B-B14F-4D97-AF65-F5344CB8AC3E}">
        <p14:creationId xmlns:p14="http://schemas.microsoft.com/office/powerpoint/2010/main" val="23779682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25D3E-787E-453F-B568-01F31C202C4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F1D05B-6185-4E6D-AE72-FA77057BBF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EAEF7C-352C-4C5F-8594-BF0AE8E05CD2}"/>
              </a:ext>
            </a:extLst>
          </p:cNvPr>
          <p:cNvSpPr>
            <a:spLocks noGrp="1"/>
          </p:cNvSpPr>
          <p:nvPr>
            <p:ph type="dt" sz="half" idx="10"/>
          </p:nvPr>
        </p:nvSpPr>
        <p:spPr/>
        <p:txBody>
          <a:bodyPr/>
          <a:lstStyle/>
          <a:p>
            <a:fld id="{2661C6B3-2A09-4865-93F1-256736ED3F3A}" type="datetimeFigureOut">
              <a:rPr lang="en-IN" smtClean="0"/>
              <a:pPr/>
              <a:t>13-05-2025</a:t>
            </a:fld>
            <a:endParaRPr lang="en-IN"/>
          </a:p>
        </p:txBody>
      </p:sp>
      <p:sp>
        <p:nvSpPr>
          <p:cNvPr id="5" name="Footer Placeholder 4">
            <a:extLst>
              <a:ext uri="{FF2B5EF4-FFF2-40B4-BE49-F238E27FC236}">
                <a16:creationId xmlns:a16="http://schemas.microsoft.com/office/drawing/2014/main" id="{C19FC81F-1E55-4F91-9233-0E8BD7ABA0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EEDCB2-5897-4B0E-9BA9-B582FA85ECC9}"/>
              </a:ext>
            </a:extLst>
          </p:cNvPr>
          <p:cNvSpPr>
            <a:spLocks noGrp="1"/>
          </p:cNvSpPr>
          <p:nvPr>
            <p:ph type="sldNum" sz="quarter" idx="12"/>
          </p:nvPr>
        </p:nvSpPr>
        <p:spPr/>
        <p:txBody>
          <a:bodyPr/>
          <a:lstStyle/>
          <a:p>
            <a:fld id="{AE5979A3-1A8F-4EA0-9129-68FAACCA174F}" type="slidenum">
              <a:rPr lang="en-IN" smtClean="0"/>
              <a:pPr/>
              <a:t>‹#›</a:t>
            </a:fld>
            <a:endParaRPr lang="en-IN"/>
          </a:p>
        </p:txBody>
      </p:sp>
    </p:spTree>
    <p:extLst>
      <p:ext uri="{BB962C8B-B14F-4D97-AF65-F5344CB8AC3E}">
        <p14:creationId xmlns:p14="http://schemas.microsoft.com/office/powerpoint/2010/main" val="136297481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4AE8E4-2ACF-4DA8-B894-8C224901FF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826887-3B18-4FF2-BE2C-56B0DD7EC4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B5667C-D8F8-4DAE-BB9E-E380F603BC55}"/>
              </a:ext>
            </a:extLst>
          </p:cNvPr>
          <p:cNvSpPr>
            <a:spLocks noGrp="1"/>
          </p:cNvSpPr>
          <p:nvPr>
            <p:ph type="dt" sz="half" idx="10"/>
          </p:nvPr>
        </p:nvSpPr>
        <p:spPr/>
        <p:txBody>
          <a:bodyPr/>
          <a:lstStyle/>
          <a:p>
            <a:fld id="{2661C6B3-2A09-4865-93F1-256736ED3F3A}" type="datetimeFigureOut">
              <a:rPr lang="en-IN" smtClean="0"/>
              <a:pPr/>
              <a:t>13-05-2025</a:t>
            </a:fld>
            <a:endParaRPr lang="en-IN"/>
          </a:p>
        </p:txBody>
      </p:sp>
      <p:sp>
        <p:nvSpPr>
          <p:cNvPr id="5" name="Footer Placeholder 4">
            <a:extLst>
              <a:ext uri="{FF2B5EF4-FFF2-40B4-BE49-F238E27FC236}">
                <a16:creationId xmlns:a16="http://schemas.microsoft.com/office/drawing/2014/main" id="{6D517B0B-D49C-478F-84AC-89C20F6121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07DAEC-4281-4613-8254-E46B864AF609}"/>
              </a:ext>
            </a:extLst>
          </p:cNvPr>
          <p:cNvSpPr>
            <a:spLocks noGrp="1"/>
          </p:cNvSpPr>
          <p:nvPr>
            <p:ph type="sldNum" sz="quarter" idx="12"/>
          </p:nvPr>
        </p:nvSpPr>
        <p:spPr/>
        <p:txBody>
          <a:bodyPr/>
          <a:lstStyle/>
          <a:p>
            <a:fld id="{AE5979A3-1A8F-4EA0-9129-68FAACCA174F}" type="slidenum">
              <a:rPr lang="en-IN" smtClean="0"/>
              <a:pPr/>
              <a:t>‹#›</a:t>
            </a:fld>
            <a:endParaRPr lang="en-IN"/>
          </a:p>
        </p:txBody>
      </p:sp>
    </p:spTree>
    <p:extLst>
      <p:ext uri="{BB962C8B-B14F-4D97-AF65-F5344CB8AC3E}">
        <p14:creationId xmlns:p14="http://schemas.microsoft.com/office/powerpoint/2010/main" val="419771996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16BFC-B065-456E-BFD0-5BA1767CFE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1C3EF5-FBCA-4F1F-A0D1-A3D111D15F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1CCE4F-3CC8-4C40-8ADC-8C302619D6FD}"/>
              </a:ext>
            </a:extLst>
          </p:cNvPr>
          <p:cNvSpPr>
            <a:spLocks noGrp="1"/>
          </p:cNvSpPr>
          <p:nvPr>
            <p:ph type="dt" sz="half" idx="10"/>
          </p:nvPr>
        </p:nvSpPr>
        <p:spPr/>
        <p:txBody>
          <a:bodyPr/>
          <a:lstStyle/>
          <a:p>
            <a:fld id="{2661C6B3-2A09-4865-93F1-256736ED3F3A}" type="datetimeFigureOut">
              <a:rPr lang="en-IN" smtClean="0"/>
              <a:pPr/>
              <a:t>13-05-2025</a:t>
            </a:fld>
            <a:endParaRPr lang="en-IN"/>
          </a:p>
        </p:txBody>
      </p:sp>
      <p:sp>
        <p:nvSpPr>
          <p:cNvPr id="5" name="Footer Placeholder 4">
            <a:extLst>
              <a:ext uri="{FF2B5EF4-FFF2-40B4-BE49-F238E27FC236}">
                <a16:creationId xmlns:a16="http://schemas.microsoft.com/office/drawing/2014/main" id="{B195274C-A07A-4900-8DB1-4A1BC94952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57729C-8FCC-4381-A58D-02C587D52C39}"/>
              </a:ext>
            </a:extLst>
          </p:cNvPr>
          <p:cNvSpPr>
            <a:spLocks noGrp="1"/>
          </p:cNvSpPr>
          <p:nvPr>
            <p:ph type="sldNum" sz="quarter" idx="12"/>
          </p:nvPr>
        </p:nvSpPr>
        <p:spPr/>
        <p:txBody>
          <a:bodyPr/>
          <a:lstStyle/>
          <a:p>
            <a:fld id="{AE5979A3-1A8F-4EA0-9129-68FAACCA174F}" type="slidenum">
              <a:rPr lang="en-IN" smtClean="0"/>
              <a:pPr/>
              <a:t>‹#›</a:t>
            </a:fld>
            <a:endParaRPr lang="en-IN"/>
          </a:p>
        </p:txBody>
      </p:sp>
    </p:spTree>
    <p:extLst>
      <p:ext uri="{BB962C8B-B14F-4D97-AF65-F5344CB8AC3E}">
        <p14:creationId xmlns:p14="http://schemas.microsoft.com/office/powerpoint/2010/main" val="38947554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9A2D5-120B-41FF-BFE0-448051C4E3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C36D21F-0CD1-46C5-A6C4-3E5170883D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6866076-E220-417A-9D05-81DF26E7E58B}"/>
              </a:ext>
            </a:extLst>
          </p:cNvPr>
          <p:cNvSpPr>
            <a:spLocks noGrp="1"/>
          </p:cNvSpPr>
          <p:nvPr>
            <p:ph type="dt" sz="half" idx="10"/>
          </p:nvPr>
        </p:nvSpPr>
        <p:spPr/>
        <p:txBody>
          <a:bodyPr/>
          <a:lstStyle/>
          <a:p>
            <a:fld id="{2661C6B3-2A09-4865-93F1-256736ED3F3A}" type="datetimeFigureOut">
              <a:rPr lang="en-IN" smtClean="0"/>
              <a:pPr/>
              <a:t>13-05-2025</a:t>
            </a:fld>
            <a:endParaRPr lang="en-IN"/>
          </a:p>
        </p:txBody>
      </p:sp>
      <p:sp>
        <p:nvSpPr>
          <p:cNvPr id="5" name="Footer Placeholder 4">
            <a:extLst>
              <a:ext uri="{FF2B5EF4-FFF2-40B4-BE49-F238E27FC236}">
                <a16:creationId xmlns:a16="http://schemas.microsoft.com/office/drawing/2014/main" id="{20E88D12-701E-486E-830F-4375C79E73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3B6332-BEFD-4DE8-9947-CBE6660F5AF7}"/>
              </a:ext>
            </a:extLst>
          </p:cNvPr>
          <p:cNvSpPr>
            <a:spLocks noGrp="1"/>
          </p:cNvSpPr>
          <p:nvPr>
            <p:ph type="sldNum" sz="quarter" idx="12"/>
          </p:nvPr>
        </p:nvSpPr>
        <p:spPr/>
        <p:txBody>
          <a:bodyPr/>
          <a:lstStyle/>
          <a:p>
            <a:fld id="{AE5979A3-1A8F-4EA0-9129-68FAACCA174F}" type="slidenum">
              <a:rPr lang="en-IN" smtClean="0"/>
              <a:pPr/>
              <a:t>‹#›</a:t>
            </a:fld>
            <a:endParaRPr lang="en-IN"/>
          </a:p>
        </p:txBody>
      </p:sp>
    </p:spTree>
    <p:extLst>
      <p:ext uri="{BB962C8B-B14F-4D97-AF65-F5344CB8AC3E}">
        <p14:creationId xmlns:p14="http://schemas.microsoft.com/office/powerpoint/2010/main" val="41303331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76F06-94EE-4517-8EB3-882E702979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D3D908-8B90-44D8-85C8-DA805E461E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A3EF9D1-826D-4BCB-8587-EC459C13EF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EDA7E59-6932-495E-8A4E-8DC3D17AAE20}"/>
              </a:ext>
            </a:extLst>
          </p:cNvPr>
          <p:cNvSpPr>
            <a:spLocks noGrp="1"/>
          </p:cNvSpPr>
          <p:nvPr>
            <p:ph type="dt" sz="half" idx="10"/>
          </p:nvPr>
        </p:nvSpPr>
        <p:spPr/>
        <p:txBody>
          <a:bodyPr/>
          <a:lstStyle/>
          <a:p>
            <a:fld id="{2661C6B3-2A09-4865-93F1-256736ED3F3A}" type="datetimeFigureOut">
              <a:rPr lang="en-IN" smtClean="0"/>
              <a:pPr/>
              <a:t>13-05-2025</a:t>
            </a:fld>
            <a:endParaRPr lang="en-IN"/>
          </a:p>
        </p:txBody>
      </p:sp>
      <p:sp>
        <p:nvSpPr>
          <p:cNvPr id="6" name="Footer Placeholder 5">
            <a:extLst>
              <a:ext uri="{FF2B5EF4-FFF2-40B4-BE49-F238E27FC236}">
                <a16:creationId xmlns:a16="http://schemas.microsoft.com/office/drawing/2014/main" id="{1DFD7B7D-FAE8-49F0-A60D-25BC3534DE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4DD830-CBA9-4A36-8C9A-FE57CD20A679}"/>
              </a:ext>
            </a:extLst>
          </p:cNvPr>
          <p:cNvSpPr>
            <a:spLocks noGrp="1"/>
          </p:cNvSpPr>
          <p:nvPr>
            <p:ph type="sldNum" sz="quarter" idx="12"/>
          </p:nvPr>
        </p:nvSpPr>
        <p:spPr/>
        <p:txBody>
          <a:bodyPr/>
          <a:lstStyle/>
          <a:p>
            <a:fld id="{AE5979A3-1A8F-4EA0-9129-68FAACCA174F}" type="slidenum">
              <a:rPr lang="en-IN" smtClean="0"/>
              <a:pPr/>
              <a:t>‹#›</a:t>
            </a:fld>
            <a:endParaRPr lang="en-IN"/>
          </a:p>
        </p:txBody>
      </p:sp>
    </p:spTree>
    <p:extLst>
      <p:ext uri="{BB962C8B-B14F-4D97-AF65-F5344CB8AC3E}">
        <p14:creationId xmlns:p14="http://schemas.microsoft.com/office/powerpoint/2010/main" val="22200406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E4C54-F18A-4FA1-8E34-7A21A6A4601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D9503E-B25B-4463-984F-4F963BFE23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903FFA-F8C3-4688-BB0C-1A79C5B4E7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9E89DB8-72CB-4231-9BBF-7EB68D166A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07948E-E983-4195-90A7-E95BC08A2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10FE31-2106-43DB-9A37-6176B80FB34E}"/>
              </a:ext>
            </a:extLst>
          </p:cNvPr>
          <p:cNvSpPr>
            <a:spLocks noGrp="1"/>
          </p:cNvSpPr>
          <p:nvPr>
            <p:ph type="dt" sz="half" idx="10"/>
          </p:nvPr>
        </p:nvSpPr>
        <p:spPr/>
        <p:txBody>
          <a:bodyPr/>
          <a:lstStyle/>
          <a:p>
            <a:fld id="{2661C6B3-2A09-4865-93F1-256736ED3F3A}" type="datetimeFigureOut">
              <a:rPr lang="en-IN" smtClean="0"/>
              <a:pPr/>
              <a:t>13-05-2025</a:t>
            </a:fld>
            <a:endParaRPr lang="en-IN"/>
          </a:p>
        </p:txBody>
      </p:sp>
      <p:sp>
        <p:nvSpPr>
          <p:cNvPr id="8" name="Footer Placeholder 7">
            <a:extLst>
              <a:ext uri="{FF2B5EF4-FFF2-40B4-BE49-F238E27FC236}">
                <a16:creationId xmlns:a16="http://schemas.microsoft.com/office/drawing/2014/main" id="{1A92A936-8D1D-4BE6-9397-F5EC797570C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F21A4B2-B345-4A2A-9216-649346D1E230}"/>
              </a:ext>
            </a:extLst>
          </p:cNvPr>
          <p:cNvSpPr>
            <a:spLocks noGrp="1"/>
          </p:cNvSpPr>
          <p:nvPr>
            <p:ph type="sldNum" sz="quarter" idx="12"/>
          </p:nvPr>
        </p:nvSpPr>
        <p:spPr/>
        <p:txBody>
          <a:bodyPr/>
          <a:lstStyle/>
          <a:p>
            <a:fld id="{AE5979A3-1A8F-4EA0-9129-68FAACCA174F}" type="slidenum">
              <a:rPr lang="en-IN" smtClean="0"/>
              <a:pPr/>
              <a:t>‹#›</a:t>
            </a:fld>
            <a:endParaRPr lang="en-IN"/>
          </a:p>
        </p:txBody>
      </p:sp>
    </p:spTree>
    <p:extLst>
      <p:ext uri="{BB962C8B-B14F-4D97-AF65-F5344CB8AC3E}">
        <p14:creationId xmlns:p14="http://schemas.microsoft.com/office/powerpoint/2010/main" val="413622511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90CED-E648-4197-B4EA-13FBD68ECE7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E219689-2315-4B3B-917D-73AA32E2F448}"/>
              </a:ext>
            </a:extLst>
          </p:cNvPr>
          <p:cNvSpPr>
            <a:spLocks noGrp="1"/>
          </p:cNvSpPr>
          <p:nvPr>
            <p:ph type="dt" sz="half" idx="10"/>
          </p:nvPr>
        </p:nvSpPr>
        <p:spPr/>
        <p:txBody>
          <a:bodyPr/>
          <a:lstStyle/>
          <a:p>
            <a:fld id="{2661C6B3-2A09-4865-93F1-256736ED3F3A}" type="datetimeFigureOut">
              <a:rPr lang="en-IN" smtClean="0"/>
              <a:pPr/>
              <a:t>13-05-2025</a:t>
            </a:fld>
            <a:endParaRPr lang="en-IN"/>
          </a:p>
        </p:txBody>
      </p:sp>
      <p:sp>
        <p:nvSpPr>
          <p:cNvPr id="4" name="Footer Placeholder 3">
            <a:extLst>
              <a:ext uri="{FF2B5EF4-FFF2-40B4-BE49-F238E27FC236}">
                <a16:creationId xmlns:a16="http://schemas.microsoft.com/office/drawing/2014/main" id="{D35D6328-15D8-4F28-92F5-0C3D435EFDB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DF52AFA-DD54-4C6E-B441-1D90291EC7C1}"/>
              </a:ext>
            </a:extLst>
          </p:cNvPr>
          <p:cNvSpPr>
            <a:spLocks noGrp="1"/>
          </p:cNvSpPr>
          <p:nvPr>
            <p:ph type="sldNum" sz="quarter" idx="12"/>
          </p:nvPr>
        </p:nvSpPr>
        <p:spPr/>
        <p:txBody>
          <a:bodyPr/>
          <a:lstStyle/>
          <a:p>
            <a:fld id="{AE5979A3-1A8F-4EA0-9129-68FAACCA174F}" type="slidenum">
              <a:rPr lang="en-IN" smtClean="0"/>
              <a:pPr/>
              <a:t>‹#›</a:t>
            </a:fld>
            <a:endParaRPr lang="en-IN"/>
          </a:p>
        </p:txBody>
      </p:sp>
    </p:spTree>
    <p:extLst>
      <p:ext uri="{BB962C8B-B14F-4D97-AF65-F5344CB8AC3E}">
        <p14:creationId xmlns:p14="http://schemas.microsoft.com/office/powerpoint/2010/main" val="191082542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F97814-60F7-4068-B603-7829533BFFA5}"/>
              </a:ext>
            </a:extLst>
          </p:cNvPr>
          <p:cNvSpPr>
            <a:spLocks noGrp="1"/>
          </p:cNvSpPr>
          <p:nvPr>
            <p:ph type="dt" sz="half" idx="10"/>
          </p:nvPr>
        </p:nvSpPr>
        <p:spPr/>
        <p:txBody>
          <a:bodyPr/>
          <a:lstStyle/>
          <a:p>
            <a:fld id="{2661C6B3-2A09-4865-93F1-256736ED3F3A}" type="datetimeFigureOut">
              <a:rPr lang="en-IN" smtClean="0"/>
              <a:pPr/>
              <a:t>13-05-2025</a:t>
            </a:fld>
            <a:endParaRPr lang="en-IN"/>
          </a:p>
        </p:txBody>
      </p:sp>
      <p:sp>
        <p:nvSpPr>
          <p:cNvPr id="3" name="Footer Placeholder 2">
            <a:extLst>
              <a:ext uri="{FF2B5EF4-FFF2-40B4-BE49-F238E27FC236}">
                <a16:creationId xmlns:a16="http://schemas.microsoft.com/office/drawing/2014/main" id="{BB051819-0473-4548-81F6-E629D29FE3A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D802076-1BD2-46A4-9F6B-2C8485701B24}"/>
              </a:ext>
            </a:extLst>
          </p:cNvPr>
          <p:cNvSpPr>
            <a:spLocks noGrp="1"/>
          </p:cNvSpPr>
          <p:nvPr>
            <p:ph type="sldNum" sz="quarter" idx="12"/>
          </p:nvPr>
        </p:nvSpPr>
        <p:spPr/>
        <p:txBody>
          <a:bodyPr/>
          <a:lstStyle/>
          <a:p>
            <a:fld id="{AE5979A3-1A8F-4EA0-9129-68FAACCA174F}" type="slidenum">
              <a:rPr lang="en-IN" smtClean="0"/>
              <a:pPr/>
              <a:t>‹#›</a:t>
            </a:fld>
            <a:endParaRPr lang="en-IN"/>
          </a:p>
        </p:txBody>
      </p:sp>
    </p:spTree>
    <p:extLst>
      <p:ext uri="{BB962C8B-B14F-4D97-AF65-F5344CB8AC3E}">
        <p14:creationId xmlns:p14="http://schemas.microsoft.com/office/powerpoint/2010/main" val="20869300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25B7A-F4A1-44A3-9808-85467B0D77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FA72DFF-E4D3-45BD-A429-C839AFB91A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83260DD-D507-486F-8C4F-4A5DCF4065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629A2C-4556-452E-BE03-98A44B19C508}"/>
              </a:ext>
            </a:extLst>
          </p:cNvPr>
          <p:cNvSpPr>
            <a:spLocks noGrp="1"/>
          </p:cNvSpPr>
          <p:nvPr>
            <p:ph type="dt" sz="half" idx="10"/>
          </p:nvPr>
        </p:nvSpPr>
        <p:spPr/>
        <p:txBody>
          <a:bodyPr/>
          <a:lstStyle/>
          <a:p>
            <a:fld id="{2661C6B3-2A09-4865-93F1-256736ED3F3A}" type="datetimeFigureOut">
              <a:rPr lang="en-IN" smtClean="0"/>
              <a:pPr/>
              <a:t>13-05-2025</a:t>
            </a:fld>
            <a:endParaRPr lang="en-IN"/>
          </a:p>
        </p:txBody>
      </p:sp>
      <p:sp>
        <p:nvSpPr>
          <p:cNvPr id="6" name="Footer Placeholder 5">
            <a:extLst>
              <a:ext uri="{FF2B5EF4-FFF2-40B4-BE49-F238E27FC236}">
                <a16:creationId xmlns:a16="http://schemas.microsoft.com/office/drawing/2014/main" id="{C95F02BD-24EC-402E-AEA8-7CF12B3A83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462BDB-97E1-4763-9CDD-3EDF23DE6510}"/>
              </a:ext>
            </a:extLst>
          </p:cNvPr>
          <p:cNvSpPr>
            <a:spLocks noGrp="1"/>
          </p:cNvSpPr>
          <p:nvPr>
            <p:ph type="sldNum" sz="quarter" idx="12"/>
          </p:nvPr>
        </p:nvSpPr>
        <p:spPr/>
        <p:txBody>
          <a:bodyPr/>
          <a:lstStyle/>
          <a:p>
            <a:fld id="{AE5979A3-1A8F-4EA0-9129-68FAACCA174F}" type="slidenum">
              <a:rPr lang="en-IN" smtClean="0"/>
              <a:pPr/>
              <a:t>‹#›</a:t>
            </a:fld>
            <a:endParaRPr lang="en-IN"/>
          </a:p>
        </p:txBody>
      </p:sp>
    </p:spTree>
    <p:extLst>
      <p:ext uri="{BB962C8B-B14F-4D97-AF65-F5344CB8AC3E}">
        <p14:creationId xmlns:p14="http://schemas.microsoft.com/office/powerpoint/2010/main" val="29551533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73C43-AEFA-4DAF-A3C4-1E53396231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A1935D5-1785-4034-AB11-524FC9CF4C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3411BF-CDF7-4D50-B9E7-8609AAF541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89748E-3248-4F06-BA8B-7647A171A4BD}"/>
              </a:ext>
            </a:extLst>
          </p:cNvPr>
          <p:cNvSpPr>
            <a:spLocks noGrp="1"/>
          </p:cNvSpPr>
          <p:nvPr>
            <p:ph type="dt" sz="half" idx="10"/>
          </p:nvPr>
        </p:nvSpPr>
        <p:spPr/>
        <p:txBody>
          <a:bodyPr/>
          <a:lstStyle/>
          <a:p>
            <a:fld id="{2661C6B3-2A09-4865-93F1-256736ED3F3A}" type="datetimeFigureOut">
              <a:rPr lang="en-IN" smtClean="0"/>
              <a:pPr/>
              <a:t>13-05-2025</a:t>
            </a:fld>
            <a:endParaRPr lang="en-IN"/>
          </a:p>
        </p:txBody>
      </p:sp>
      <p:sp>
        <p:nvSpPr>
          <p:cNvPr id="6" name="Footer Placeholder 5">
            <a:extLst>
              <a:ext uri="{FF2B5EF4-FFF2-40B4-BE49-F238E27FC236}">
                <a16:creationId xmlns:a16="http://schemas.microsoft.com/office/drawing/2014/main" id="{3C2DAD81-ADA5-415A-9F68-C68DAD530A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40ADAF-20E0-437D-B0B3-F8F136AF0EE7}"/>
              </a:ext>
            </a:extLst>
          </p:cNvPr>
          <p:cNvSpPr>
            <a:spLocks noGrp="1"/>
          </p:cNvSpPr>
          <p:nvPr>
            <p:ph type="sldNum" sz="quarter" idx="12"/>
          </p:nvPr>
        </p:nvSpPr>
        <p:spPr/>
        <p:txBody>
          <a:bodyPr/>
          <a:lstStyle/>
          <a:p>
            <a:fld id="{AE5979A3-1A8F-4EA0-9129-68FAACCA174F}" type="slidenum">
              <a:rPr lang="en-IN" smtClean="0"/>
              <a:pPr/>
              <a:t>‹#›</a:t>
            </a:fld>
            <a:endParaRPr lang="en-IN"/>
          </a:p>
        </p:txBody>
      </p:sp>
    </p:spTree>
    <p:extLst>
      <p:ext uri="{BB962C8B-B14F-4D97-AF65-F5344CB8AC3E}">
        <p14:creationId xmlns:p14="http://schemas.microsoft.com/office/powerpoint/2010/main" val="36859899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A8E7AE-1727-4DBF-BCA2-3EAAFBA53B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3B6EED-0C2D-4967-B5AC-DB48A11CBF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4260D4-AE3C-40AC-BD8B-957162B53A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61C6B3-2A09-4865-93F1-256736ED3F3A}" type="datetimeFigureOut">
              <a:rPr lang="en-IN" smtClean="0"/>
              <a:pPr/>
              <a:t>13-05-2025</a:t>
            </a:fld>
            <a:endParaRPr lang="en-IN"/>
          </a:p>
        </p:txBody>
      </p:sp>
      <p:sp>
        <p:nvSpPr>
          <p:cNvPr id="5" name="Footer Placeholder 4">
            <a:extLst>
              <a:ext uri="{FF2B5EF4-FFF2-40B4-BE49-F238E27FC236}">
                <a16:creationId xmlns:a16="http://schemas.microsoft.com/office/drawing/2014/main" id="{16591999-FA69-4E03-8CDD-90FC9C991E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0382B0-64EA-437D-92D5-6BEED19327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5979A3-1A8F-4EA0-9129-68FAACCA174F}" type="slidenum">
              <a:rPr lang="en-IN" smtClean="0"/>
              <a:pPr/>
              <a:t>‹#›</a:t>
            </a:fld>
            <a:endParaRPr lang="en-IN"/>
          </a:p>
        </p:txBody>
      </p:sp>
    </p:spTree>
    <p:extLst>
      <p:ext uri="{BB962C8B-B14F-4D97-AF65-F5344CB8AC3E}">
        <p14:creationId xmlns:p14="http://schemas.microsoft.com/office/powerpoint/2010/main" val="5292302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BC268-6FD6-48A8-9EC7-4872DCA0D725}"/>
              </a:ext>
            </a:extLst>
          </p:cNvPr>
          <p:cNvSpPr>
            <a:spLocks noGrp="1"/>
          </p:cNvSpPr>
          <p:nvPr>
            <p:ph type="ctrTitle"/>
          </p:nvPr>
        </p:nvSpPr>
        <p:spPr/>
        <p:txBody>
          <a:bodyPr>
            <a:normAutofit/>
          </a:bodyPr>
          <a:lstStyle/>
          <a:p>
            <a:r>
              <a:rPr lang="en-IN" sz="2400" b="1" dirty="0">
                <a:effectLst/>
                <a:latin typeface="Times New Roman" panose="02020603050405020304" pitchFamily="18" charset="0"/>
                <a:ea typeface="Calibri" panose="020F0502020204030204" pitchFamily="34" charset="0"/>
              </a:rPr>
              <a:t>Topic name: </a:t>
            </a:r>
            <a:r>
              <a:rPr lang="en-US" sz="2400" b="1" dirty="0">
                <a:effectLst/>
                <a:latin typeface="Times New Roman" pitchFamily="18" charset="0"/>
                <a:ea typeface="Calibri" panose="020F0502020204030204" pitchFamily="34" charset="0"/>
                <a:cs typeface="Times New Roman" pitchFamily="18" charset="0"/>
              </a:rPr>
              <a:t>Predicting Customer Churn </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9704379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5AF67-EA47-4B2A-9518-0D1AA5C58BE0}"/>
              </a:ext>
            </a:extLst>
          </p:cNvPr>
          <p:cNvSpPr>
            <a:spLocks noGrp="1"/>
          </p:cNvSpPr>
          <p:nvPr>
            <p:ph type="title"/>
          </p:nvPr>
        </p:nvSpPr>
        <p:spPr>
          <a:xfrm>
            <a:off x="838200" y="365126"/>
            <a:ext cx="10515600" cy="679904"/>
          </a:xfrm>
        </p:spPr>
        <p:txBody>
          <a:bodyPr>
            <a:normAutofit/>
          </a:bodyPr>
          <a:lstStyle/>
          <a:p>
            <a:r>
              <a:rPr lang="en-US" sz="2400" b="1" dirty="0">
                <a:latin typeface="Times New Roman" panose="02020603050405020304" pitchFamily="18" charset="0"/>
                <a:cs typeface="Times New Roman" panose="02020603050405020304" pitchFamily="18" charset="0"/>
              </a:rPr>
              <a:t>REFERENCES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99AEB6F-34A9-41EA-B5CD-799E07BB611C}"/>
              </a:ext>
            </a:extLst>
          </p:cNvPr>
          <p:cNvSpPr>
            <a:spLocks noGrp="1"/>
          </p:cNvSpPr>
          <p:nvPr>
            <p:ph idx="1"/>
          </p:nvPr>
        </p:nvSpPr>
        <p:spPr>
          <a:xfrm>
            <a:off x="228600" y="1045030"/>
            <a:ext cx="11658600" cy="5447844"/>
          </a:xfrm>
        </p:spPr>
        <p:txBody>
          <a:bodyPr>
            <a:noAutofit/>
          </a:bodyPr>
          <a:lstStyle/>
          <a:p>
            <a:pPr marL="342900" lvl="0" indent="-342900" algn="just">
              <a:lnSpc>
                <a:spcPct val="150000"/>
              </a:lnSpc>
              <a:spcAft>
                <a:spcPts val="800"/>
              </a:spcAft>
              <a:buFont typeface="+mj-lt"/>
              <a:buAutoNum type="arabicPeriod"/>
            </a:pPr>
            <a:r>
              <a:rPr lang="en-GB" sz="1800" dirty="0">
                <a:latin typeface="Times New Roman" panose="02020603050405020304" pitchFamily="18" charset="0"/>
                <a:ea typeface="Calibri" panose="020F0502020204030204" pitchFamily="34" charset="0"/>
                <a:cs typeface="Times New Roman" panose="02020603050405020304" pitchFamily="18" charset="0"/>
              </a:rPr>
              <a:t>Kumar, V., &amp; Shah, D. (2021). The role of analytics in customer loyalty programs: Insights and innovations. Journal of Marketing Analytics, 15(2), 123-135.</a:t>
            </a:r>
          </a:p>
          <a:p>
            <a:pPr marL="342900" lvl="0" indent="-342900" algn="just">
              <a:lnSpc>
                <a:spcPct val="150000"/>
              </a:lnSpc>
              <a:spcAft>
                <a:spcPts val="800"/>
              </a:spcAft>
              <a:buFont typeface="+mj-lt"/>
              <a:buAutoNum type="arabicPeriod"/>
            </a:pPr>
            <a:r>
              <a:rPr lang="en-GB" sz="1800" dirty="0">
                <a:latin typeface="Times New Roman" panose="02020603050405020304" pitchFamily="18" charset="0"/>
                <a:ea typeface="Calibri" panose="020F0502020204030204" pitchFamily="34" charset="0"/>
                <a:cs typeface="Times New Roman" panose="02020603050405020304" pitchFamily="18" charset="0"/>
              </a:rPr>
              <a:t>Sharma, R., &amp; Gupta, P. (2020). Data-driven strategies for improving customer retention through loyalty programs. International Journal of Customer Relationship Management, 12(3), 89-102.</a:t>
            </a:r>
          </a:p>
          <a:p>
            <a:pPr marL="342900" lvl="0" indent="-342900" algn="just">
              <a:lnSpc>
                <a:spcPct val="150000"/>
              </a:lnSpc>
              <a:spcAft>
                <a:spcPts val="800"/>
              </a:spcAft>
              <a:buFont typeface="+mj-lt"/>
              <a:buAutoNum type="arabicPeriod"/>
            </a:pPr>
            <a:r>
              <a:rPr lang="en-GB" sz="1800" dirty="0">
                <a:latin typeface="Times New Roman" panose="02020603050405020304" pitchFamily="18" charset="0"/>
                <a:ea typeface="Calibri" panose="020F0502020204030204" pitchFamily="34" charset="0"/>
                <a:cs typeface="Times New Roman" panose="02020603050405020304" pitchFamily="18" charset="0"/>
              </a:rPr>
              <a:t>Singh, A., &amp; Choudhury, S. (2022). Leveraging machine learning in loyalty program analytics: A case study of retail industry. Journal of Business Intelligence, 18(4), 200-212.</a:t>
            </a:r>
          </a:p>
          <a:p>
            <a:pPr marL="342900" lvl="0" indent="-342900" algn="just">
              <a:lnSpc>
                <a:spcPct val="150000"/>
              </a:lnSpc>
              <a:spcAft>
                <a:spcPts val="800"/>
              </a:spcAft>
              <a:buFont typeface="+mj-lt"/>
              <a:buAutoNum type="arabicPeriod"/>
            </a:pPr>
            <a:r>
              <a:rPr lang="en-GB" sz="1800" dirty="0">
                <a:latin typeface="Times New Roman" panose="02020603050405020304" pitchFamily="18" charset="0"/>
                <a:ea typeface="Calibri" panose="020F0502020204030204" pitchFamily="34" charset="0"/>
                <a:cs typeface="Times New Roman" panose="02020603050405020304" pitchFamily="18" charset="0"/>
              </a:rPr>
              <a:t>Verma, S., &amp; Jain, R. (2023). Predictive analytics in customer loyalty: A review of trends and practices. Marketing Research Review, 21(1), 77-92.</a:t>
            </a:r>
          </a:p>
          <a:p>
            <a:pPr marL="342900" lvl="0" indent="-342900" algn="just">
              <a:lnSpc>
                <a:spcPct val="150000"/>
              </a:lnSpc>
              <a:spcAft>
                <a:spcPts val="800"/>
              </a:spcAft>
              <a:buFont typeface="+mj-lt"/>
              <a:buAutoNum type="arabicPeriod"/>
            </a:pPr>
            <a:r>
              <a:rPr lang="en-GB" sz="1800" dirty="0">
                <a:latin typeface="Times New Roman" panose="02020603050405020304" pitchFamily="18" charset="0"/>
                <a:ea typeface="Calibri" panose="020F0502020204030204" pitchFamily="34" charset="0"/>
                <a:cs typeface="Times New Roman" panose="02020603050405020304" pitchFamily="18" charset="0"/>
              </a:rPr>
              <a:t>Patel, N., &amp; Mehta, K. (2022). Enhancing customer engagement with loyalty analytics tools: A framework for businesses. Journal of Consumer Insights, 30(1), 45-59.</a:t>
            </a:r>
          </a:p>
        </p:txBody>
      </p:sp>
    </p:spTree>
    <p:extLst>
      <p:ext uri="{BB962C8B-B14F-4D97-AF65-F5344CB8AC3E}">
        <p14:creationId xmlns:p14="http://schemas.microsoft.com/office/powerpoint/2010/main" val="40062900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7B2D2-9E0B-4279-9F5A-C9D46C74D791}"/>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Content </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F40EC8-1BAB-4735-AE1E-F358AF52F322}"/>
              </a:ext>
            </a:extLst>
          </p:cNvPr>
          <p:cNvSpPr>
            <a:spLocks noGrp="1"/>
          </p:cNvSpPr>
          <p:nvPr>
            <p:ph idx="1"/>
          </p:nvPr>
        </p:nvSpPr>
        <p:spPr>
          <a:xfrm>
            <a:off x="838200" y="1387929"/>
            <a:ext cx="10515600" cy="4789034"/>
          </a:xfrm>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Project Objectives</a:t>
            </a:r>
          </a:p>
          <a:p>
            <a:pPr>
              <a:lnSpc>
                <a:spcPct val="150000"/>
              </a:lnSpc>
            </a:pPr>
            <a:r>
              <a:rPr lang="en-IN" sz="2000" dirty="0">
                <a:latin typeface="Times New Roman" panose="02020603050405020304" pitchFamily="18" charset="0"/>
                <a:cs typeface="Times New Roman" panose="02020603050405020304" pitchFamily="18" charset="0"/>
              </a:rPr>
              <a:t>Research Methodology</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Project Outcome (Findings, Conclusion, and Recommendations)</a:t>
            </a:r>
          </a:p>
          <a:p>
            <a:pPr>
              <a:lnSpc>
                <a:spcPct val="150000"/>
              </a:lnSpc>
            </a:pPr>
            <a:r>
              <a:rPr lang="en-IN" sz="2000" dirty="0">
                <a:latin typeface="Times New Roman" panose="02020603050405020304" pitchFamily="18" charset="0"/>
                <a:cs typeface="Times New Roman" panose="02020603050405020304" pitchFamily="18" charset="0"/>
              </a:rPr>
              <a:t>Learning Aspects </a:t>
            </a:r>
          </a:p>
        </p:txBody>
      </p:sp>
    </p:spTree>
    <p:extLst>
      <p:ext uri="{BB962C8B-B14F-4D97-AF65-F5344CB8AC3E}">
        <p14:creationId xmlns:p14="http://schemas.microsoft.com/office/powerpoint/2010/main" val="37529031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351E5-8021-4A3C-8F42-B32D9846345E}"/>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Project Objectives</a:t>
            </a:r>
          </a:p>
        </p:txBody>
      </p:sp>
      <p:sp>
        <p:nvSpPr>
          <p:cNvPr id="3" name="Content Placeholder 2">
            <a:extLst>
              <a:ext uri="{FF2B5EF4-FFF2-40B4-BE49-F238E27FC236}">
                <a16:creationId xmlns:a16="http://schemas.microsoft.com/office/drawing/2014/main" id="{E72534DB-D70C-4CC8-8BE8-915205BF0290}"/>
              </a:ext>
            </a:extLst>
          </p:cNvPr>
          <p:cNvSpPr>
            <a:spLocks noGrp="1"/>
          </p:cNvSpPr>
          <p:nvPr>
            <p:ph idx="1"/>
          </p:nvPr>
        </p:nvSpPr>
        <p:spPr>
          <a:xfrm>
            <a:off x="506187" y="1240971"/>
            <a:ext cx="11299370" cy="4935992"/>
          </a:xfrm>
        </p:spPr>
        <p:txBody>
          <a:bodyPr>
            <a:normAutofit/>
          </a:bodyPr>
          <a:lstStyle/>
          <a:p>
            <a:pPr algn="just">
              <a:lnSpc>
                <a:spcPct val="150000"/>
              </a:lnSpc>
              <a:spcAft>
                <a:spcPts val="800"/>
              </a:spcAft>
            </a:pPr>
            <a:r>
              <a:rPr lang="en-GB" sz="1800" dirty="0">
                <a:latin typeface="Times New Roman" panose="02020603050405020304" pitchFamily="18" charset="0"/>
                <a:ea typeface="Calibri" panose="020F0502020204030204" pitchFamily="34" charset="0"/>
                <a:cs typeface="Times New Roman" panose="02020603050405020304" pitchFamily="18" charset="0"/>
              </a:rPr>
              <a:t>To analyze customer behaviour patterns to enhance brand loyalty.</a:t>
            </a:r>
          </a:p>
          <a:p>
            <a:pPr algn="just">
              <a:lnSpc>
                <a:spcPct val="150000"/>
              </a:lnSpc>
              <a:spcAft>
                <a:spcPts val="800"/>
              </a:spcAft>
            </a:pPr>
            <a:r>
              <a:rPr lang="en-GB" sz="1800" dirty="0">
                <a:latin typeface="Times New Roman" panose="02020603050405020304" pitchFamily="18" charset="0"/>
                <a:ea typeface="Calibri" panose="020F0502020204030204" pitchFamily="34" charset="0"/>
                <a:cs typeface="Times New Roman" panose="02020603050405020304" pitchFamily="18" charset="0"/>
              </a:rPr>
              <a:t>To identify key drivers of customer retention and churn.</a:t>
            </a:r>
          </a:p>
          <a:p>
            <a:pPr algn="just">
              <a:lnSpc>
                <a:spcPct val="150000"/>
              </a:lnSpc>
              <a:spcAft>
                <a:spcPts val="800"/>
              </a:spcAft>
            </a:pPr>
            <a:r>
              <a:rPr lang="en-GB" sz="1800" dirty="0">
                <a:latin typeface="Times New Roman" panose="02020603050405020304" pitchFamily="18" charset="0"/>
                <a:ea typeface="Calibri" panose="020F0502020204030204" pitchFamily="34" charset="0"/>
                <a:cs typeface="Times New Roman" panose="02020603050405020304" pitchFamily="18" charset="0"/>
              </a:rPr>
              <a:t>To segment customers based on loyalty metrics and engagement levels.</a:t>
            </a:r>
          </a:p>
          <a:p>
            <a:pPr algn="just">
              <a:lnSpc>
                <a:spcPct val="150000"/>
              </a:lnSpc>
              <a:spcAft>
                <a:spcPts val="800"/>
              </a:spcAft>
            </a:pPr>
            <a:r>
              <a:rPr lang="en-GB" sz="1800" dirty="0">
                <a:latin typeface="Times New Roman" panose="02020603050405020304" pitchFamily="18" charset="0"/>
                <a:ea typeface="Calibri" panose="020F0502020204030204" pitchFamily="34" charset="0"/>
                <a:cs typeface="Times New Roman" panose="02020603050405020304" pitchFamily="18" charset="0"/>
              </a:rPr>
              <a:t>To measure the effectiveness of loyalty programs using data analytics.</a:t>
            </a:r>
          </a:p>
          <a:p>
            <a:pPr algn="just">
              <a:lnSpc>
                <a:spcPct val="150000"/>
              </a:lnSpc>
              <a:spcAft>
                <a:spcPts val="800"/>
              </a:spcAft>
            </a:pPr>
            <a:r>
              <a:rPr lang="en-GB" sz="1800" dirty="0">
                <a:latin typeface="Times New Roman" panose="02020603050405020304" pitchFamily="18" charset="0"/>
                <a:ea typeface="Calibri" panose="020F0502020204030204" pitchFamily="34" charset="0"/>
                <a:cs typeface="Times New Roman" panose="02020603050405020304" pitchFamily="18" charset="0"/>
              </a:rPr>
              <a:t>To provide actionable insights for personalized marketing strategies.</a:t>
            </a:r>
          </a:p>
          <a:p>
            <a:pPr algn="just">
              <a:lnSpc>
                <a:spcPct val="150000"/>
              </a:lnSpc>
              <a:spcAft>
                <a:spcPts val="800"/>
              </a:spcAft>
            </a:pPr>
            <a:r>
              <a:rPr lang="en-GB" sz="1800" dirty="0">
                <a:latin typeface="Times New Roman" panose="02020603050405020304" pitchFamily="18" charset="0"/>
                <a:ea typeface="Calibri" panose="020F0502020204030204" pitchFamily="34" charset="0"/>
                <a:cs typeface="Times New Roman" panose="02020603050405020304" pitchFamily="18" charset="0"/>
              </a:rPr>
              <a:t>To track lifetime customer value and optimize retention efforts.</a:t>
            </a:r>
          </a:p>
          <a:p>
            <a:pPr algn="just">
              <a:lnSpc>
                <a:spcPct val="150000"/>
              </a:lnSpc>
              <a:spcAft>
                <a:spcPts val="800"/>
              </a:spcAft>
            </a:pPr>
            <a:r>
              <a:rPr lang="en-GB" sz="1800" dirty="0">
                <a:latin typeface="Times New Roman" panose="02020603050405020304" pitchFamily="18" charset="0"/>
                <a:ea typeface="Calibri" panose="020F0502020204030204" pitchFamily="34" charset="0"/>
                <a:cs typeface="Times New Roman" panose="02020603050405020304" pitchFamily="18" charset="0"/>
              </a:rPr>
              <a:t>To predict future customer trends using predictive analytics.</a:t>
            </a:r>
          </a:p>
        </p:txBody>
      </p:sp>
    </p:spTree>
    <p:extLst>
      <p:ext uri="{BB962C8B-B14F-4D97-AF65-F5344CB8AC3E}">
        <p14:creationId xmlns:p14="http://schemas.microsoft.com/office/powerpoint/2010/main" val="41293419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0DDCC8-B726-40F2-A8DD-FDE1636F6B54}"/>
              </a:ext>
            </a:extLst>
          </p:cNvPr>
          <p:cNvSpPr>
            <a:spLocks noGrp="1"/>
          </p:cNvSpPr>
          <p:nvPr>
            <p:ph idx="1"/>
          </p:nvPr>
        </p:nvSpPr>
        <p:spPr>
          <a:xfrm>
            <a:off x="-1" y="293913"/>
            <a:ext cx="11940209" cy="6451443"/>
          </a:xfrm>
        </p:spPr>
        <p:txBody>
          <a:bodyPr>
            <a:normAutofit/>
          </a:bodyPr>
          <a:lstStyle/>
          <a:p>
            <a:pPr indent="457200" algn="just">
              <a:lnSpc>
                <a:spcPct val="107000"/>
              </a:lnSpc>
              <a:spcAft>
                <a:spcPts val="800"/>
              </a:spcAft>
            </a:pPr>
            <a:r>
              <a:rPr lang="en-US" sz="2100" b="1" dirty="0">
                <a:effectLst/>
                <a:latin typeface="Times New Roman" panose="02020603050405020304" pitchFamily="18" charset="0"/>
                <a:ea typeface="Calibri" panose="020F0502020204030204" pitchFamily="34" charset="0"/>
                <a:cs typeface="Times New Roman" panose="02020603050405020304" pitchFamily="18" charset="0"/>
              </a:rPr>
              <a:t>Data Collection</a:t>
            </a:r>
            <a:endParaRPr lang="en-IN" sz="2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GB" sz="1800" dirty="0">
                <a:latin typeface="Times New Roman" panose="02020603050405020304" pitchFamily="18" charset="0"/>
                <a:ea typeface="Calibri" panose="020F0502020204030204" pitchFamily="34" charset="0"/>
                <a:cs typeface="Times New Roman" panose="02020603050405020304" pitchFamily="18" charset="0"/>
              </a:rPr>
              <a:t>Surveys and Questionnaires – To collect customer feedback and satisfaction levels.</a:t>
            </a:r>
          </a:p>
          <a:p>
            <a:pPr marL="342900" lvl="0" indent="-342900" algn="just">
              <a:lnSpc>
                <a:spcPct val="150000"/>
              </a:lnSpc>
              <a:buFont typeface="Symbol" panose="05050102010706020507" pitchFamily="18" charset="2"/>
              <a:buChar char=""/>
            </a:pPr>
            <a:r>
              <a:rPr lang="en-GB" sz="1800" dirty="0">
                <a:latin typeface="Times New Roman" panose="02020603050405020304" pitchFamily="18" charset="0"/>
                <a:ea typeface="Calibri" panose="020F0502020204030204" pitchFamily="34" charset="0"/>
                <a:cs typeface="Times New Roman" panose="02020603050405020304" pitchFamily="18" charset="0"/>
              </a:rPr>
              <a:t>Transactional Data Analysis – To track purchase history and spending patterns.</a:t>
            </a:r>
          </a:p>
          <a:p>
            <a:pPr marL="342900" lvl="0" indent="-342900" algn="just">
              <a:lnSpc>
                <a:spcPct val="150000"/>
              </a:lnSpc>
              <a:buFont typeface="Symbol" panose="05050102010706020507" pitchFamily="18" charset="2"/>
              <a:buChar char=""/>
            </a:pPr>
            <a:r>
              <a:rPr lang="en-GB" sz="1800" dirty="0">
                <a:latin typeface="Times New Roman" panose="02020603050405020304" pitchFamily="18" charset="0"/>
                <a:ea typeface="Calibri" panose="020F0502020204030204" pitchFamily="34" charset="0"/>
                <a:cs typeface="Times New Roman" panose="02020603050405020304" pitchFamily="18" charset="0"/>
              </a:rPr>
              <a:t>Website and App Analytics – To monitor user behaviour and engagement online.</a:t>
            </a:r>
          </a:p>
          <a:p>
            <a:pPr marL="342900" lvl="0" indent="-342900" algn="just">
              <a:lnSpc>
                <a:spcPct val="150000"/>
              </a:lnSpc>
              <a:buFont typeface="Symbol" panose="05050102010706020507" pitchFamily="18" charset="2"/>
              <a:buChar char=""/>
            </a:pPr>
            <a:r>
              <a:rPr lang="en-GB" sz="1800" dirty="0">
                <a:latin typeface="Times New Roman" panose="02020603050405020304" pitchFamily="18" charset="0"/>
                <a:ea typeface="Calibri" panose="020F0502020204030204" pitchFamily="34" charset="0"/>
                <a:cs typeface="Times New Roman" panose="02020603050405020304" pitchFamily="18" charset="0"/>
              </a:rPr>
              <a:t>Loyalty Program Data – To gather data on reward usage and member participation.</a:t>
            </a:r>
          </a:p>
          <a:p>
            <a:pPr marL="342900" lvl="0" indent="-342900" algn="just">
              <a:lnSpc>
                <a:spcPct val="150000"/>
              </a:lnSpc>
              <a:buFont typeface="Symbol" panose="05050102010706020507" pitchFamily="18" charset="2"/>
              <a:buChar char=""/>
            </a:pPr>
            <a:r>
              <a:rPr lang="en-GB" sz="1800" dirty="0">
                <a:latin typeface="Times New Roman" panose="02020603050405020304" pitchFamily="18" charset="0"/>
                <a:ea typeface="Calibri" panose="020F0502020204030204" pitchFamily="34" charset="0"/>
                <a:cs typeface="Times New Roman" panose="02020603050405020304" pitchFamily="18" charset="0"/>
              </a:rPr>
              <a:t>Social Media Monitoring – To capture customer sentiment and brand interactions.</a:t>
            </a:r>
          </a:p>
          <a:p>
            <a:pPr marL="342900" lvl="0" indent="-342900" algn="just">
              <a:lnSpc>
                <a:spcPct val="150000"/>
              </a:lnSpc>
              <a:buFont typeface="Symbol" panose="05050102010706020507" pitchFamily="18" charset="2"/>
              <a:buChar char=""/>
            </a:pPr>
            <a:r>
              <a:rPr lang="en-GB" sz="1800" dirty="0">
                <a:latin typeface="Times New Roman" panose="02020603050405020304" pitchFamily="18" charset="0"/>
                <a:ea typeface="Calibri" panose="020F0502020204030204" pitchFamily="34" charset="0"/>
                <a:cs typeface="Times New Roman" panose="02020603050405020304" pitchFamily="18" charset="0"/>
              </a:rPr>
              <a:t>CRM System Data – To utilize stored customer profiles and communication history.</a:t>
            </a:r>
          </a:p>
          <a:p>
            <a:pPr marL="342900" lvl="0" indent="-342900" algn="just">
              <a:lnSpc>
                <a:spcPct val="150000"/>
              </a:lnSpc>
              <a:buFont typeface="Symbol" panose="05050102010706020507" pitchFamily="18" charset="2"/>
              <a:buChar char=""/>
            </a:pPr>
            <a:r>
              <a:rPr lang="en-GB" sz="1800" dirty="0">
                <a:latin typeface="Times New Roman" panose="02020603050405020304" pitchFamily="18" charset="0"/>
                <a:ea typeface="Calibri" panose="020F0502020204030204" pitchFamily="34" charset="0"/>
                <a:cs typeface="Times New Roman" panose="02020603050405020304" pitchFamily="18" charset="0"/>
              </a:rPr>
              <a:t>In-store Observations and POS Data – To collect insights on offline customer behaviour.</a:t>
            </a:r>
          </a:p>
          <a:p>
            <a:pPr marL="342900" lvl="0" indent="-342900" algn="just">
              <a:lnSpc>
                <a:spcPct val="150000"/>
              </a:lnSpc>
              <a:buFont typeface="Symbol" panose="05050102010706020507" pitchFamily="18" charset="2"/>
              <a:buChar char=""/>
            </a:pPr>
            <a:r>
              <a:rPr lang="en-GB" sz="1800" dirty="0">
                <a:latin typeface="Times New Roman" panose="02020603050405020304" pitchFamily="18" charset="0"/>
                <a:ea typeface="Calibri" panose="020F0502020204030204" pitchFamily="34" charset="0"/>
                <a:cs typeface="Times New Roman" panose="02020603050405020304" pitchFamily="18" charset="0"/>
              </a:rPr>
              <a:t>Third-party Data Sources – To enrich internal data with demographic or market data.</a:t>
            </a:r>
            <a:endParaRPr lang="en-IN" dirty="0"/>
          </a:p>
        </p:txBody>
      </p:sp>
    </p:spTree>
    <p:extLst>
      <p:ext uri="{BB962C8B-B14F-4D97-AF65-F5344CB8AC3E}">
        <p14:creationId xmlns:p14="http://schemas.microsoft.com/office/powerpoint/2010/main" val="29890023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CA3CF-864B-4846-9C82-ACD3BF62975D}"/>
              </a:ext>
            </a:extLst>
          </p:cNvPr>
          <p:cNvSpPr>
            <a:spLocks noGrp="1"/>
          </p:cNvSpPr>
          <p:nvPr>
            <p:ph type="title"/>
          </p:nvPr>
        </p:nvSpPr>
        <p:spPr>
          <a:xfrm>
            <a:off x="838200" y="1"/>
            <a:ext cx="10515600" cy="914399"/>
          </a:xfrm>
        </p:spPr>
        <p:txBody>
          <a:bodyPr>
            <a:normAutofit/>
          </a:bodyPr>
          <a:lstStyle/>
          <a:p>
            <a:r>
              <a:rPr lang="en-US" sz="2400" b="1" dirty="0">
                <a:latin typeface="Times New Roman" panose="02020603050405020304" pitchFamily="18" charset="0"/>
                <a:cs typeface="Times New Roman" panose="02020603050405020304" pitchFamily="18" charset="0"/>
              </a:rPr>
              <a:t>Research methodology </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2401692-40EF-484E-A2C1-229E50CE55BA}"/>
              </a:ext>
            </a:extLst>
          </p:cNvPr>
          <p:cNvSpPr>
            <a:spLocks noGrp="1"/>
          </p:cNvSpPr>
          <p:nvPr>
            <p:ph idx="1"/>
          </p:nvPr>
        </p:nvSpPr>
        <p:spPr>
          <a:xfrm>
            <a:off x="146957" y="653143"/>
            <a:ext cx="12045043" cy="6204855"/>
          </a:xfrm>
        </p:spPr>
        <p:txBody>
          <a:bodyPr>
            <a:normAutofit/>
          </a:bodyPr>
          <a:lstStyle/>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rPr>
              <a:t>Methodology </a:t>
            </a:r>
            <a:r>
              <a:rPr lang="en-GB" sz="1800" dirty="0">
                <a:latin typeface="Times New Roman" panose="02020603050405020304" pitchFamily="18" charset="0"/>
                <a:ea typeface="Calibri" panose="020F0502020204030204" pitchFamily="34" charset="0"/>
              </a:rPr>
              <a:t>The methodology of Loyalty Vision Analytics involves collecting customer data from various touchpoints such as purchases, feedback, and engagement channels. This data is then cleaned, processed, and analyzed using statistical and machine learning tools to uncover loyalty trends and customer segments. Predictive models and loyalty scoring systems are applied to forecast behaviour and identify at-risk customers. Insights generated are used to design targeted loyalty strategies and improve program effectiveness.</a:t>
            </a:r>
            <a:endParaRPr lang="en-IN" sz="1800" dirty="0">
              <a:effectLst/>
              <a:latin typeface="Times New Roman" panose="02020603050405020304" pitchFamily="18" charset="0"/>
              <a:ea typeface="Calibri" panose="020F0502020204030204" pitchFamily="34" charset="0"/>
            </a:endParaRPr>
          </a:p>
          <a:p>
            <a:pPr marL="0" indent="0" algn="just">
              <a:lnSpc>
                <a:spcPct val="150000"/>
              </a:lnSpc>
              <a:spcAft>
                <a:spcPts val="800"/>
              </a:spcAft>
              <a:buNone/>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Research Design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GB" sz="1800" dirty="0">
                <a:latin typeface="Times New Roman" pitchFamily="18" charset="0"/>
                <a:cs typeface="Times New Roman" pitchFamily="18" charset="0"/>
              </a:rPr>
              <a:t>Exploratory Research – To understand key factors influencing customer loyalty.</a:t>
            </a:r>
          </a:p>
          <a:p>
            <a:pPr algn="just">
              <a:lnSpc>
                <a:spcPct val="150000"/>
              </a:lnSpc>
            </a:pPr>
            <a:r>
              <a:rPr lang="en-GB" sz="1800" dirty="0">
                <a:latin typeface="Times New Roman" pitchFamily="18" charset="0"/>
                <a:cs typeface="Times New Roman" pitchFamily="18" charset="0"/>
              </a:rPr>
              <a:t>Descriptive Research – To profile customer segments and loyalty patterns.</a:t>
            </a:r>
          </a:p>
          <a:p>
            <a:pPr algn="just">
              <a:lnSpc>
                <a:spcPct val="150000"/>
              </a:lnSpc>
            </a:pPr>
            <a:r>
              <a:rPr lang="en-GB" sz="1800" dirty="0">
                <a:latin typeface="Times New Roman" pitchFamily="18" charset="0"/>
                <a:cs typeface="Times New Roman" pitchFamily="18" charset="0"/>
              </a:rPr>
              <a:t>Causal Research – To examine the impact of loyalty programs on customer retention.</a:t>
            </a:r>
          </a:p>
          <a:p>
            <a:pPr algn="just">
              <a:lnSpc>
                <a:spcPct val="150000"/>
              </a:lnSpc>
            </a:pPr>
            <a:r>
              <a:rPr lang="en-GB" sz="1800" dirty="0">
                <a:latin typeface="Times New Roman" pitchFamily="18" charset="0"/>
                <a:cs typeface="Times New Roman" pitchFamily="18" charset="0"/>
              </a:rPr>
              <a:t>Quantitative Research – To analyze numerical data from customer interactions.</a:t>
            </a:r>
          </a:p>
          <a:p>
            <a:pPr algn="just">
              <a:lnSpc>
                <a:spcPct val="150000"/>
              </a:lnSpc>
            </a:pPr>
            <a:r>
              <a:rPr lang="en-GB" sz="1800" dirty="0">
                <a:latin typeface="Times New Roman" pitchFamily="18" charset="0"/>
                <a:cs typeface="Times New Roman" pitchFamily="18" charset="0"/>
              </a:rPr>
              <a:t>Cross-sectional Design – To capture loyalty data at a specific point in time.</a:t>
            </a:r>
          </a:p>
          <a:p>
            <a:pPr algn="just">
              <a:lnSpc>
                <a:spcPct val="150000"/>
              </a:lnSpc>
            </a:pPr>
            <a:r>
              <a:rPr lang="en-GB" sz="1800" dirty="0">
                <a:latin typeface="Times New Roman" pitchFamily="18" charset="0"/>
                <a:cs typeface="Times New Roman" pitchFamily="18" charset="0"/>
              </a:rPr>
              <a:t>Longitudinal Design – To track loyalty trends and customer behaviour over time.</a:t>
            </a:r>
            <a:endParaRPr lang="en-IN" dirty="0"/>
          </a:p>
        </p:txBody>
      </p:sp>
    </p:spTree>
    <p:extLst>
      <p:ext uri="{BB962C8B-B14F-4D97-AF65-F5344CB8AC3E}">
        <p14:creationId xmlns:p14="http://schemas.microsoft.com/office/powerpoint/2010/main" val="1528850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3866D-5472-41D6-8086-71F7AB8BABD3}"/>
              </a:ext>
            </a:extLst>
          </p:cNvPr>
          <p:cNvSpPr>
            <a:spLocks noGrp="1"/>
          </p:cNvSpPr>
          <p:nvPr>
            <p:ph type="title"/>
          </p:nvPr>
        </p:nvSpPr>
        <p:spPr/>
        <p:txBody>
          <a:bodyPr>
            <a:normAutofit/>
          </a:bodyPr>
          <a:lstStyle/>
          <a:p>
            <a:r>
              <a:rPr lang="en-US" sz="2400" b="1" dirty="0">
                <a:effectLst/>
                <a:latin typeface="Times New Roman" panose="02020603050405020304" pitchFamily="18" charset="0"/>
                <a:ea typeface="Calibri" panose="020F0502020204030204" pitchFamily="34" charset="0"/>
              </a:rPr>
              <a:t> </a:t>
            </a:r>
            <a:r>
              <a:rPr lang="en-US" sz="2400" b="1" dirty="0">
                <a:latin typeface="Times New Roman" panose="02020603050405020304" pitchFamily="18" charset="0"/>
                <a:ea typeface="Calibri" panose="020F0502020204030204" pitchFamily="34" charset="0"/>
              </a:rPr>
              <a:t>F</a:t>
            </a:r>
            <a:r>
              <a:rPr lang="en-US" sz="2400" b="1" dirty="0">
                <a:effectLst/>
                <a:latin typeface="Times New Roman" panose="02020603050405020304" pitchFamily="18" charset="0"/>
                <a:ea typeface="Calibri" panose="020F0502020204030204" pitchFamily="34" charset="0"/>
              </a:rPr>
              <a:t>indings</a:t>
            </a:r>
            <a:endParaRPr lang="en-IN" sz="2400" dirty="0"/>
          </a:p>
        </p:txBody>
      </p:sp>
      <p:sp>
        <p:nvSpPr>
          <p:cNvPr id="3" name="Content Placeholder 2">
            <a:extLst>
              <a:ext uri="{FF2B5EF4-FFF2-40B4-BE49-F238E27FC236}">
                <a16:creationId xmlns:a16="http://schemas.microsoft.com/office/drawing/2014/main" id="{CC2761B3-8694-4FF6-B20F-15FE5ECC4638}"/>
              </a:ext>
            </a:extLst>
          </p:cNvPr>
          <p:cNvSpPr>
            <a:spLocks noGrp="1"/>
          </p:cNvSpPr>
          <p:nvPr>
            <p:ph idx="1"/>
          </p:nvPr>
        </p:nvSpPr>
        <p:spPr>
          <a:xfrm>
            <a:off x="838199" y="1355271"/>
            <a:ext cx="11081657" cy="4821692"/>
          </a:xfrm>
        </p:spPr>
        <p:txBody>
          <a:bodyPr>
            <a:normAutofit fontScale="92500" lnSpcReduction="20000"/>
          </a:bodyPr>
          <a:lstStyle/>
          <a:p>
            <a:pPr algn="just">
              <a:lnSpc>
                <a:spcPct val="150000"/>
              </a:lnSpc>
              <a:spcAft>
                <a:spcPts val="800"/>
              </a:spcAft>
            </a:pPr>
            <a:r>
              <a:rPr lang="en-GB" sz="1800" dirty="0">
                <a:latin typeface="Times New Roman" panose="02020603050405020304" pitchFamily="18" charset="0"/>
                <a:ea typeface="Calibri" panose="020F0502020204030204" pitchFamily="34" charset="0"/>
                <a:cs typeface="Times New Roman" panose="02020603050405020304" pitchFamily="18" charset="0"/>
              </a:rPr>
              <a:t>Customer Segmentation – Identification of distinct customer segments based on loyalty, engagement, and purchasing behaviour.</a:t>
            </a:r>
          </a:p>
          <a:p>
            <a:pPr algn="just">
              <a:lnSpc>
                <a:spcPct val="150000"/>
              </a:lnSpc>
              <a:spcAft>
                <a:spcPts val="800"/>
              </a:spcAft>
            </a:pPr>
            <a:r>
              <a:rPr lang="en-GB" sz="1800" dirty="0">
                <a:latin typeface="Times New Roman" panose="02020603050405020304" pitchFamily="18" charset="0"/>
                <a:ea typeface="Calibri" panose="020F0502020204030204" pitchFamily="34" charset="0"/>
                <a:cs typeface="Times New Roman" panose="02020603050405020304" pitchFamily="18" charset="0"/>
              </a:rPr>
              <a:t>Loyalty Program Effectiveness – Insights into how different loyalty program features influence customer retention and spending.</a:t>
            </a:r>
          </a:p>
          <a:p>
            <a:pPr algn="just">
              <a:lnSpc>
                <a:spcPct val="150000"/>
              </a:lnSpc>
              <a:spcAft>
                <a:spcPts val="800"/>
              </a:spcAft>
            </a:pPr>
            <a:r>
              <a:rPr lang="en-GB" sz="1800" dirty="0">
                <a:latin typeface="Times New Roman" panose="02020603050405020304" pitchFamily="18" charset="0"/>
                <a:ea typeface="Calibri" panose="020F0502020204030204" pitchFamily="34" charset="0"/>
                <a:cs typeface="Times New Roman" panose="02020603050405020304" pitchFamily="18" charset="0"/>
              </a:rPr>
              <a:t>Churn Prediction – Detection of early warning signs for customers at risk of leaving, enabling targeted retention strategies.</a:t>
            </a:r>
          </a:p>
          <a:p>
            <a:pPr algn="just">
              <a:lnSpc>
                <a:spcPct val="150000"/>
              </a:lnSpc>
              <a:spcAft>
                <a:spcPts val="800"/>
              </a:spcAft>
            </a:pPr>
            <a:r>
              <a:rPr lang="en-GB" sz="1800" dirty="0">
                <a:latin typeface="Times New Roman" panose="02020603050405020304" pitchFamily="18" charset="0"/>
                <a:ea typeface="Calibri" panose="020F0502020204030204" pitchFamily="34" charset="0"/>
                <a:cs typeface="Times New Roman" panose="02020603050405020304" pitchFamily="18" charset="0"/>
              </a:rPr>
              <a:t>Customer Lifetime Value (CLV) – Calculation of the lifetime value of different customer groups, helping prioritize high-value customers.</a:t>
            </a:r>
          </a:p>
          <a:p>
            <a:pPr algn="just">
              <a:lnSpc>
                <a:spcPct val="150000"/>
              </a:lnSpc>
              <a:spcAft>
                <a:spcPts val="800"/>
              </a:spcAft>
            </a:pPr>
            <a:r>
              <a:rPr lang="en-GB" sz="1800" dirty="0">
                <a:latin typeface="Times New Roman" panose="02020603050405020304" pitchFamily="18" charset="0"/>
                <a:ea typeface="Calibri" panose="020F0502020204030204" pitchFamily="34" charset="0"/>
                <a:cs typeface="Times New Roman" panose="02020603050405020304" pitchFamily="18" charset="0"/>
              </a:rPr>
              <a:t>Personalization Impact – Analysis of how personalized rewards and offers impact customer satisfaction and loyalty.</a:t>
            </a:r>
          </a:p>
          <a:p>
            <a:pPr algn="just">
              <a:lnSpc>
                <a:spcPct val="150000"/>
              </a:lnSpc>
              <a:spcAft>
                <a:spcPts val="800"/>
              </a:spcAft>
            </a:pPr>
            <a:r>
              <a:rPr lang="en-GB" sz="1800" dirty="0">
                <a:latin typeface="Times New Roman" panose="02020603050405020304" pitchFamily="18" charset="0"/>
                <a:ea typeface="Calibri" panose="020F0502020204030204" pitchFamily="34" charset="0"/>
                <a:cs typeface="Times New Roman" panose="02020603050405020304" pitchFamily="18" charset="0"/>
              </a:rPr>
              <a:t>Program Participation Trends – Understanding of which loyalty program elements (e.g., points, tiers, rewards) drive the highest engagement.</a:t>
            </a:r>
          </a:p>
          <a:p>
            <a:pPr algn="just">
              <a:lnSpc>
                <a:spcPct val="150000"/>
              </a:lnSpc>
              <a:spcAft>
                <a:spcPts val="800"/>
              </a:spcAft>
              <a:buNone/>
            </a:pPr>
            <a:endParaRPr lang="en-GB" sz="1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0194564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AB353-D1D0-443C-9205-5B933CE09D37}"/>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604390-F19D-48E6-BDA6-AA9FC778BC81}"/>
              </a:ext>
            </a:extLst>
          </p:cNvPr>
          <p:cNvSpPr>
            <a:spLocks noGrp="1"/>
          </p:cNvSpPr>
          <p:nvPr>
            <p:ph idx="1"/>
          </p:nvPr>
        </p:nvSpPr>
        <p:spPr>
          <a:xfrm>
            <a:off x="838200" y="1404257"/>
            <a:ext cx="10515600" cy="4772706"/>
          </a:xfrm>
        </p:spPr>
        <p:txBody>
          <a:bodyPr>
            <a:normAutofit fontScale="92500"/>
          </a:bodyPr>
          <a:lstStyle/>
          <a:p>
            <a:pPr algn="just">
              <a:lnSpc>
                <a:spcPct val="150000"/>
              </a:lnSpc>
              <a:spcAft>
                <a:spcPts val="800"/>
              </a:spcAft>
            </a:pPr>
            <a:r>
              <a:rPr lang="en-GB" sz="1800" dirty="0">
                <a:latin typeface="Times New Roman" panose="02020603050405020304" pitchFamily="18" charset="0"/>
                <a:ea typeface="Calibri" panose="020F0502020204030204" pitchFamily="34" charset="0"/>
                <a:cs typeface="Times New Roman" panose="02020603050405020304" pitchFamily="18" charset="0"/>
              </a:rPr>
              <a:t>In conclusion, Loyalty Vision Analytics provides a robust framework for understanding and enhancing customer loyalty by leveraging advanced data analytics. By segmenting customers, predicting churn, and evaluating the effectiveness of loyalty programs, businesses can gain actionable insights that lead to more targeted retention strategies and personalized experiences. The integration of transactional, behavioural, and feedback data offers a comprehensive view of customer engagement, enabling companies to optimize their loyalty initiatives and drive sustainable growth.</a:t>
            </a:r>
          </a:p>
          <a:p>
            <a:pPr algn="just">
              <a:lnSpc>
                <a:spcPct val="150000"/>
              </a:lnSpc>
              <a:spcAft>
                <a:spcPts val="800"/>
              </a:spcAft>
            </a:pPr>
            <a:r>
              <a:rPr lang="en-GB" sz="1800" dirty="0">
                <a:latin typeface="Times New Roman" panose="02020603050405020304" pitchFamily="18" charset="0"/>
                <a:ea typeface="Calibri" panose="020F0502020204030204" pitchFamily="34" charset="0"/>
                <a:cs typeface="Times New Roman" panose="02020603050405020304" pitchFamily="18" charset="0"/>
              </a:rPr>
              <a:t>Moreover, the insights derived from Loyalty Vision Analytics help organizations refine their customer retention efforts by identifying high-value customers, improving program design, and measuring the ROI of loyalty initiatives. By continuously tracking customer behaviour and adjusting loyalty strategies based on real-time data, businesses can foster stronger brand relationships, reduce churn, and ultimately enhance long-term profitability. This data-driven approach empowers organizations to stay competitive in the evolving market landscape.</a:t>
            </a:r>
          </a:p>
          <a:p>
            <a:pPr algn="just">
              <a:lnSpc>
                <a:spcPct val="150000"/>
              </a:lnSpc>
              <a:spcAft>
                <a:spcPts val="800"/>
              </a:spcAft>
            </a:pPr>
            <a:endParaRPr lang="en-GB" sz="18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GB" sz="18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GB" sz="18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GB" sz="18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GB" sz="18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GB" sz="18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GB" sz="18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GB" sz="1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1688146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3F12B-5C7B-4322-B9D8-2A632DF21AF1}"/>
              </a:ext>
            </a:extLst>
          </p:cNvPr>
          <p:cNvSpPr>
            <a:spLocks noGrp="1"/>
          </p:cNvSpPr>
          <p:nvPr>
            <p:ph type="title"/>
          </p:nvPr>
        </p:nvSpPr>
        <p:spPr>
          <a:xfrm>
            <a:off x="838200" y="365126"/>
            <a:ext cx="10515600" cy="1039132"/>
          </a:xfrm>
        </p:spPr>
        <p:txBody>
          <a:bodyPr/>
          <a:lstStyle/>
          <a:p>
            <a:r>
              <a:rPr lang="en-IN" sz="1800" b="1" dirty="0">
                <a:effectLst/>
                <a:latin typeface="Times New Roman" panose="02020603050405020304" pitchFamily="18" charset="0"/>
                <a:ea typeface="Calibri" panose="020F0502020204030204" pitchFamily="34" charset="0"/>
              </a:rPr>
              <a:t>Recommendation </a:t>
            </a:r>
            <a:endParaRPr lang="en-IN" dirty="0"/>
          </a:p>
        </p:txBody>
      </p:sp>
      <p:sp>
        <p:nvSpPr>
          <p:cNvPr id="3" name="Content Placeholder 2">
            <a:extLst>
              <a:ext uri="{FF2B5EF4-FFF2-40B4-BE49-F238E27FC236}">
                <a16:creationId xmlns:a16="http://schemas.microsoft.com/office/drawing/2014/main" id="{3A3526C2-F4AB-448B-AD13-5159AC4A0571}"/>
              </a:ext>
            </a:extLst>
          </p:cNvPr>
          <p:cNvSpPr>
            <a:spLocks noGrp="1"/>
          </p:cNvSpPr>
          <p:nvPr>
            <p:ph idx="1"/>
          </p:nvPr>
        </p:nvSpPr>
        <p:spPr>
          <a:xfrm>
            <a:off x="838200" y="1404258"/>
            <a:ext cx="10515600" cy="5248333"/>
          </a:xfrm>
        </p:spPr>
        <p:txBody>
          <a:bodyPr>
            <a:normAutofit fontScale="92500" lnSpcReduction="20000"/>
          </a:bodyPr>
          <a:lstStyle/>
          <a:p>
            <a:pPr algn="just">
              <a:lnSpc>
                <a:spcPct val="150000"/>
              </a:lnSpc>
              <a:spcAft>
                <a:spcPts val="800"/>
              </a:spcAft>
            </a:pPr>
            <a:r>
              <a:rPr lang="en-GB" sz="1800" dirty="0">
                <a:latin typeface="Times New Roman" panose="02020603050405020304" pitchFamily="18" charset="0"/>
                <a:ea typeface="Calibri" panose="020F0502020204030204" pitchFamily="34" charset="0"/>
                <a:cs typeface="Times New Roman" panose="02020603050405020304" pitchFamily="18" charset="0"/>
              </a:rPr>
              <a:t>Enhance Personalization – Use customer behaviour data to tailor loyalty rewards and offers, increasing relevance and engagement.</a:t>
            </a:r>
          </a:p>
          <a:p>
            <a:pPr algn="just">
              <a:lnSpc>
                <a:spcPct val="150000"/>
              </a:lnSpc>
              <a:spcAft>
                <a:spcPts val="800"/>
              </a:spcAft>
            </a:pPr>
            <a:r>
              <a:rPr lang="en-GB" sz="1800" dirty="0">
                <a:latin typeface="Times New Roman" panose="02020603050405020304" pitchFamily="18" charset="0"/>
                <a:ea typeface="Calibri" panose="020F0502020204030204" pitchFamily="34" charset="0"/>
                <a:cs typeface="Times New Roman" panose="02020603050405020304" pitchFamily="18" charset="0"/>
              </a:rPr>
              <a:t>Target At-Risk Customers – Develop proactive retention strategies for customers identified as being at risk of churn based on predictive analytics.</a:t>
            </a:r>
          </a:p>
          <a:p>
            <a:pPr algn="just">
              <a:lnSpc>
                <a:spcPct val="150000"/>
              </a:lnSpc>
              <a:spcAft>
                <a:spcPts val="800"/>
              </a:spcAft>
            </a:pPr>
            <a:r>
              <a:rPr lang="en-GB" sz="1800" dirty="0">
                <a:latin typeface="Times New Roman" panose="02020603050405020304" pitchFamily="18" charset="0"/>
                <a:ea typeface="Calibri" panose="020F0502020204030204" pitchFamily="34" charset="0"/>
                <a:cs typeface="Times New Roman" panose="02020603050405020304" pitchFamily="18" charset="0"/>
              </a:rPr>
              <a:t>Optimize Loyalty Program Design – Continuously refine loyalty program features (points, tiers, rewards) based on customer preferences and program effectiveness.</a:t>
            </a:r>
          </a:p>
          <a:p>
            <a:pPr algn="just">
              <a:lnSpc>
                <a:spcPct val="150000"/>
              </a:lnSpc>
              <a:spcAft>
                <a:spcPts val="800"/>
              </a:spcAft>
            </a:pPr>
            <a:r>
              <a:rPr lang="en-GB" sz="1800" dirty="0">
                <a:latin typeface="Times New Roman" panose="02020603050405020304" pitchFamily="18" charset="0"/>
                <a:ea typeface="Calibri" panose="020F0502020204030204" pitchFamily="34" charset="0"/>
                <a:cs typeface="Times New Roman" panose="02020603050405020304" pitchFamily="18" charset="0"/>
              </a:rPr>
              <a:t>Leverage Multi-Channel Data – Integrate data from various touchpoints (online, in-store, mobile apps) to get a holistic view of customer loyalty</a:t>
            </a:r>
          </a:p>
          <a:p>
            <a:pPr algn="just">
              <a:lnSpc>
                <a:spcPct val="150000"/>
              </a:lnSpc>
              <a:spcAft>
                <a:spcPts val="800"/>
              </a:spcAft>
            </a:pPr>
            <a:r>
              <a:rPr lang="en-GB" sz="1800" dirty="0">
                <a:latin typeface="Times New Roman" panose="02020603050405020304" pitchFamily="18" charset="0"/>
                <a:ea typeface="Calibri" panose="020F0502020204030204" pitchFamily="34" charset="0"/>
                <a:cs typeface="Times New Roman" panose="02020603050405020304" pitchFamily="18" charset="0"/>
              </a:rPr>
              <a:t>Measure Program ROI – Regularly assess the financial impact of loyalty programs to ensure they are delivering a positive return on investment</a:t>
            </a:r>
          </a:p>
          <a:p>
            <a:pPr algn="just">
              <a:lnSpc>
                <a:spcPct val="150000"/>
              </a:lnSpc>
              <a:spcAft>
                <a:spcPts val="800"/>
              </a:spcAft>
            </a:pPr>
            <a:r>
              <a:rPr lang="en-GB" sz="1800" dirty="0">
                <a:latin typeface="Times New Roman" panose="02020603050405020304" pitchFamily="18" charset="0"/>
                <a:ea typeface="Calibri" panose="020F0502020204030204" pitchFamily="34" charset="0"/>
                <a:cs typeface="Times New Roman" panose="02020603050405020304" pitchFamily="18" charset="0"/>
              </a:rPr>
              <a:t>Invest in Real-Time Analytics – Implement real-time data analytics to adapt quickly to changing customer behaviour and market conditions.</a:t>
            </a:r>
          </a:p>
        </p:txBody>
      </p:sp>
    </p:spTree>
    <p:extLst>
      <p:ext uri="{BB962C8B-B14F-4D97-AF65-F5344CB8AC3E}">
        <p14:creationId xmlns:p14="http://schemas.microsoft.com/office/powerpoint/2010/main" val="151914000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A1BDC-2FC7-4E33-9342-5429798A03E0}"/>
              </a:ext>
            </a:extLst>
          </p:cNvPr>
          <p:cNvSpPr>
            <a:spLocks noGrp="1"/>
          </p:cNvSpPr>
          <p:nvPr>
            <p:ph type="title"/>
          </p:nvPr>
        </p:nvSpPr>
        <p:spPr>
          <a:xfrm>
            <a:off x="294861" y="179595"/>
            <a:ext cx="10515600" cy="300919"/>
          </a:xfrm>
        </p:spPr>
        <p:txBody>
          <a:bodyPr>
            <a:normAutofit fontScale="90000"/>
          </a:bodyPr>
          <a:lstStyle/>
          <a:p>
            <a:r>
              <a:rPr lang="en-IN" sz="3200" b="1" dirty="0">
                <a:latin typeface="Times New Roman" panose="02020603050405020304" pitchFamily="18" charset="0"/>
                <a:cs typeface="Times New Roman" panose="02020603050405020304" pitchFamily="18" charset="0"/>
              </a:rPr>
              <a:t>Learning Aspects </a:t>
            </a:r>
          </a:p>
        </p:txBody>
      </p:sp>
      <p:sp>
        <p:nvSpPr>
          <p:cNvPr id="3" name="Content Placeholder 2">
            <a:extLst>
              <a:ext uri="{FF2B5EF4-FFF2-40B4-BE49-F238E27FC236}">
                <a16:creationId xmlns:a16="http://schemas.microsoft.com/office/drawing/2014/main" id="{21E3625C-980C-468B-B67C-D132B82DA94B}"/>
              </a:ext>
            </a:extLst>
          </p:cNvPr>
          <p:cNvSpPr>
            <a:spLocks noGrp="1"/>
          </p:cNvSpPr>
          <p:nvPr>
            <p:ph idx="1"/>
          </p:nvPr>
        </p:nvSpPr>
        <p:spPr>
          <a:xfrm>
            <a:off x="73378" y="486449"/>
            <a:ext cx="12045244" cy="6191956"/>
          </a:xfrm>
        </p:spPr>
        <p:txBody>
          <a:bodyPr>
            <a:noAutofit/>
          </a:bodyPr>
          <a:lstStyle/>
          <a:p>
            <a:pPr marL="0" indent="0" algn="just">
              <a:lnSpc>
                <a:spcPct val="150000"/>
              </a:lnSpc>
            </a:pPr>
            <a:r>
              <a:rPr lang="en-GB" sz="1600" dirty="0">
                <a:latin typeface="Times New Roman" panose="02020603050405020304" pitchFamily="18" charset="0"/>
                <a:cs typeface="Times New Roman" panose="02020603050405020304" pitchFamily="18" charset="0"/>
              </a:rPr>
              <a:t>Data Interpretation Skills – Understanding how to analyze and interpret customer data to identify trends, segments, and behaviours.</a:t>
            </a:r>
          </a:p>
          <a:p>
            <a:pPr marL="0" indent="0" algn="just">
              <a:lnSpc>
                <a:spcPct val="150000"/>
              </a:lnSpc>
            </a:pPr>
            <a:r>
              <a:rPr lang="en-GB" sz="1600" dirty="0">
                <a:latin typeface="Times New Roman" panose="02020603050405020304" pitchFamily="18" charset="0"/>
                <a:cs typeface="Times New Roman" panose="02020603050405020304" pitchFamily="18" charset="0"/>
              </a:rPr>
              <a:t>Customer Behaviour Analysis – Gaining insights into how customers interact with loyalty programs, how their preferences evolve, and what factors influence their loyalty.</a:t>
            </a:r>
          </a:p>
          <a:p>
            <a:pPr marL="0" indent="0" algn="just">
              <a:lnSpc>
                <a:spcPct val="150000"/>
              </a:lnSpc>
            </a:pPr>
            <a:r>
              <a:rPr lang="en-GB" sz="1600" dirty="0">
                <a:latin typeface="Times New Roman" panose="02020603050405020304" pitchFamily="18" charset="0"/>
                <a:cs typeface="Times New Roman" panose="02020603050405020304" pitchFamily="18" charset="0"/>
              </a:rPr>
              <a:t>Predictive Analytics – Learning how predictive models can forecast customer behaviour, such as churn, and help make proactive decisions.</a:t>
            </a:r>
          </a:p>
          <a:p>
            <a:pPr marL="0" indent="0" algn="just">
              <a:lnSpc>
                <a:spcPct val="150000"/>
              </a:lnSpc>
            </a:pPr>
            <a:r>
              <a:rPr lang="en-GB" sz="1600" dirty="0">
                <a:latin typeface="Times New Roman" panose="02020603050405020304" pitchFamily="18" charset="0"/>
                <a:cs typeface="Times New Roman" panose="02020603050405020304" pitchFamily="18" charset="0"/>
              </a:rPr>
              <a:t>Segmentation Techniques – Mastering methods for segmenting customers based on loyalty, engagement, and purchasing patterns for targeted marketing.</a:t>
            </a:r>
          </a:p>
          <a:p>
            <a:pPr marL="0" indent="0" algn="just">
              <a:lnSpc>
                <a:spcPct val="150000"/>
              </a:lnSpc>
            </a:pPr>
            <a:r>
              <a:rPr lang="en-GB" sz="1600" dirty="0">
                <a:latin typeface="Times New Roman" panose="02020603050405020304" pitchFamily="18" charset="0"/>
                <a:cs typeface="Times New Roman" panose="02020603050405020304" pitchFamily="18" charset="0"/>
              </a:rPr>
              <a:t>ROI Measurement – Understanding how to evaluate the financial impact of loyalty programs to ensure they are cost-effective and contributing to business growth.</a:t>
            </a:r>
          </a:p>
          <a:p>
            <a:pPr marL="0" indent="0" algn="just">
              <a:lnSpc>
                <a:spcPct val="150000"/>
              </a:lnSpc>
            </a:pPr>
            <a:r>
              <a:rPr lang="en-GB" sz="1600" dirty="0">
                <a:latin typeface="Times New Roman" panose="02020603050405020304" pitchFamily="18" charset="0"/>
                <a:cs typeface="Times New Roman" panose="02020603050405020304" pitchFamily="18" charset="0"/>
              </a:rPr>
              <a:t>Personalization Strategies – Learning how to use data to personalize rewards, offers, and communications to enhance customer engagement.</a:t>
            </a:r>
          </a:p>
          <a:p>
            <a:pPr marL="0" indent="0" algn="just">
              <a:lnSpc>
                <a:spcPct val="150000"/>
              </a:lnSpc>
              <a:buNone/>
            </a:pP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796292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1784</TotalTime>
  <Words>1081</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Symbol</vt:lpstr>
      <vt:lpstr>Times New Roman</vt:lpstr>
      <vt:lpstr>Office Theme</vt:lpstr>
      <vt:lpstr>Topic name: Predicting Customer Churn </vt:lpstr>
      <vt:lpstr>Content </vt:lpstr>
      <vt:lpstr>Project Objectives</vt:lpstr>
      <vt:lpstr>PowerPoint Presentation</vt:lpstr>
      <vt:lpstr>Research methodology </vt:lpstr>
      <vt:lpstr> Findings</vt:lpstr>
      <vt:lpstr>CONCLUSION</vt:lpstr>
      <vt:lpstr>Recommendation </vt:lpstr>
      <vt:lpstr>Learning Aspects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name: HR policies and it's implementation on IT sector</dc:title>
  <dc:creator>microtree05</dc:creator>
  <cp:lastModifiedBy>Lovesh Munet</cp:lastModifiedBy>
  <cp:revision>71</cp:revision>
  <dcterms:created xsi:type="dcterms:W3CDTF">2024-03-26T03:51:51Z</dcterms:created>
  <dcterms:modified xsi:type="dcterms:W3CDTF">2025-05-13T14:13:05Z</dcterms:modified>
</cp:coreProperties>
</file>