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85469"/>
  </p:normalViewPr>
  <p:slideViewPr>
    <p:cSldViewPr snapToGrid="0" snapToObjects="1">
      <p:cViewPr>
        <p:scale>
          <a:sx n="92" d="100"/>
          <a:sy n="92" d="100"/>
        </p:scale>
        <p:origin x="1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16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3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0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7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9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3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2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57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4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58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E5B2-9655-B24C-9269-5E9AF119B19D}" type="datetimeFigureOut">
              <a:rPr lang="it-IT" smtClean="0"/>
              <a:t>04/12/15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A9A5-CAEA-FF42-86E0-4C88D1E035D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8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979"/>
            <a:ext cx="8390021" cy="3637914"/>
          </a:xfrm>
          <a:prstGeom prst="rect">
            <a:avLst/>
          </a:prstGeom>
        </p:spPr>
      </p:pic>
      <p:grpSp>
        <p:nvGrpSpPr>
          <p:cNvPr id="27" name="Gruppo 26"/>
          <p:cNvGrpSpPr/>
          <p:nvPr/>
        </p:nvGrpSpPr>
        <p:grpSpPr>
          <a:xfrm>
            <a:off x="818148" y="328908"/>
            <a:ext cx="4251157" cy="873003"/>
            <a:chOff x="1871693" y="296823"/>
            <a:chExt cx="3730671" cy="873003"/>
          </a:xfrm>
        </p:grpSpPr>
        <p:sp>
          <p:nvSpPr>
            <p:cNvPr id="17" name="Fumetto 1 16"/>
            <p:cNvSpPr/>
            <p:nvPr/>
          </p:nvSpPr>
          <p:spPr>
            <a:xfrm>
              <a:off x="1871693" y="296823"/>
              <a:ext cx="2465567" cy="866273"/>
            </a:xfrm>
            <a:prstGeom prst="wedgeRectCallout">
              <a:avLst>
                <a:gd name="adj1" fmla="val -967"/>
                <a:gd name="adj2" fmla="val 190278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umetto 1 17"/>
            <p:cNvSpPr/>
            <p:nvPr/>
          </p:nvSpPr>
          <p:spPr>
            <a:xfrm>
              <a:off x="2827080" y="303553"/>
              <a:ext cx="2775284" cy="866273"/>
            </a:xfrm>
            <a:prstGeom prst="wedgeRectCallout">
              <a:avLst>
                <a:gd name="adj1" fmla="val 21222"/>
                <a:gd name="adj2" fmla="val 190279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" name="Fumetto 1 20"/>
          <p:cNvSpPr/>
          <p:nvPr/>
        </p:nvSpPr>
        <p:spPr>
          <a:xfrm>
            <a:off x="5201653" y="328908"/>
            <a:ext cx="1776663" cy="867689"/>
          </a:xfrm>
          <a:prstGeom prst="wedgeRectCallout">
            <a:avLst>
              <a:gd name="adj1" fmla="val -23810"/>
              <a:gd name="adj2" fmla="val 1752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Shared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k</a:t>
            </a:r>
            <a:r>
              <a:rPr lang="it-IT" dirty="0" smtClean="0">
                <a:solidFill>
                  <a:schemeClr val="tx1"/>
                </a:solidFill>
              </a:rPr>
              <a:t>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||k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Fumetto 1 21"/>
          <p:cNvSpPr/>
          <p:nvPr/>
        </p:nvSpPr>
        <p:spPr>
          <a:xfrm>
            <a:off x="7146758" y="335639"/>
            <a:ext cx="2486526" cy="870034"/>
          </a:xfrm>
          <a:prstGeom prst="wedgeRectCallout">
            <a:avLst>
              <a:gd name="adj1" fmla="val -73092"/>
              <a:gd name="adj2" fmla="val 20445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Messaggio</a:t>
            </a:r>
            <a:endParaRPr lang="it-IT" b="1" dirty="0"/>
          </a:p>
        </p:txBody>
      </p:sp>
      <p:sp>
        <p:nvSpPr>
          <p:cNvPr id="23" name="Fumetto 1 22"/>
          <p:cNvSpPr/>
          <p:nvPr/>
        </p:nvSpPr>
        <p:spPr>
          <a:xfrm>
            <a:off x="8390021" y="1398338"/>
            <a:ext cx="3673642" cy="4279414"/>
          </a:xfrm>
          <a:prstGeom prst="wedgeRectCallout">
            <a:avLst>
              <a:gd name="adj1" fmla="val -77275"/>
              <a:gd name="adj2" fmla="val -203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Sequence</a:t>
            </a:r>
            <a:r>
              <a:rPr lang="it-IT" b="1" dirty="0" smtClean="0"/>
              <a:t> </a:t>
            </a:r>
            <a:r>
              <a:rPr lang="it-IT" b="1" dirty="0" err="1" smtClean="0"/>
              <a:t>Number</a:t>
            </a:r>
            <a:endParaRPr lang="it-IT" b="1" dirty="0" smtClean="0"/>
          </a:p>
          <a:p>
            <a:pPr algn="ctr"/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Generato in maniera casuale al primo avvio del </a:t>
            </a:r>
            <a:r>
              <a:rPr lang="it-IT" dirty="0" err="1" smtClean="0"/>
              <a:t>device</a:t>
            </a:r>
            <a:endParaRPr lang="it-IT" dirty="0" smtClean="0"/>
          </a:p>
          <a:p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Incrementato dopo ogni messaggio scambiato</a:t>
            </a:r>
          </a:p>
          <a:p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Usato dal ricevitore per verificare la validità del messaggio</a:t>
            </a:r>
          </a:p>
          <a:p>
            <a:pPr algn="ctr"/>
            <a:endParaRPr lang="it-IT" dirty="0" smtClean="0"/>
          </a:p>
        </p:txBody>
      </p:sp>
      <p:sp>
        <p:nvSpPr>
          <p:cNvPr id="24" name="Fumetto 1 23"/>
          <p:cNvSpPr/>
          <p:nvPr/>
        </p:nvSpPr>
        <p:spPr>
          <a:xfrm>
            <a:off x="2502568" y="5646821"/>
            <a:ext cx="1692442" cy="850232"/>
          </a:xfrm>
          <a:prstGeom prst="wedgeRectCallout">
            <a:avLst>
              <a:gd name="adj1" fmla="val -50217"/>
              <a:gd name="adj2" fmla="val -67689"/>
            </a:avLst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Ciphertext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5" name="Fumetto 1 24"/>
          <p:cNvSpPr/>
          <p:nvPr/>
        </p:nvSpPr>
        <p:spPr>
          <a:xfrm>
            <a:off x="6120063" y="5677752"/>
            <a:ext cx="1692442" cy="850232"/>
          </a:xfrm>
          <a:prstGeom prst="wedgeRectCallout">
            <a:avLst>
              <a:gd name="adj1" fmla="val -50217"/>
              <a:gd name="adj2" fmla="val -6768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Tag di autenticazione</a:t>
            </a:r>
            <a:endParaRPr lang="it-IT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1010653" y="351612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X</a:t>
            </a:r>
            <a:r>
              <a:rPr lang="it-IT" b="1" baseline="-25000" dirty="0" smtClean="0"/>
              <a:t>0</a:t>
            </a:r>
            <a:r>
              <a:rPr lang="it-IT" dirty="0" smtClean="0"/>
              <a:t> = {</a:t>
            </a:r>
            <a:r>
              <a:rPr lang="cs-CZ" dirty="0"/>
              <a:t>81, 3F, 52, 9A, 7B, E3, 89, </a:t>
            </a:r>
            <a:r>
              <a:rPr lang="cs-CZ" dirty="0" smtClean="0"/>
              <a:t>BA}</a:t>
            </a:r>
          </a:p>
          <a:p>
            <a:r>
              <a:rPr lang="it-IT" b="1" dirty="0" smtClean="0"/>
              <a:t>X</a:t>
            </a:r>
            <a:r>
              <a:rPr lang="it-IT" b="1" baseline="-25000" dirty="0" smtClean="0"/>
              <a:t>1</a:t>
            </a:r>
            <a:r>
              <a:rPr lang="it-IT" dirty="0" smtClean="0"/>
              <a:t> = {</a:t>
            </a:r>
            <a:r>
              <a:rPr lang="pt-BR" dirty="0"/>
              <a:t>72, B0, 91, 8D, 44, 05, AA, 57</a:t>
            </a:r>
            <a:r>
              <a:rPr lang="it-IT" dirty="0" smtClean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3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979"/>
            <a:ext cx="8390021" cy="3637914"/>
          </a:xfrm>
          <a:prstGeom prst="rect">
            <a:avLst/>
          </a:prstGeom>
        </p:spPr>
      </p:pic>
      <p:grpSp>
        <p:nvGrpSpPr>
          <p:cNvPr id="27" name="Gruppo 26"/>
          <p:cNvGrpSpPr/>
          <p:nvPr/>
        </p:nvGrpSpPr>
        <p:grpSpPr>
          <a:xfrm>
            <a:off x="1010652" y="328908"/>
            <a:ext cx="4058653" cy="873003"/>
            <a:chOff x="1871693" y="296823"/>
            <a:chExt cx="3730671" cy="873003"/>
          </a:xfrm>
        </p:grpSpPr>
        <p:sp>
          <p:nvSpPr>
            <p:cNvPr id="17" name="Fumetto 1 16"/>
            <p:cNvSpPr/>
            <p:nvPr/>
          </p:nvSpPr>
          <p:spPr>
            <a:xfrm>
              <a:off x="1871693" y="296823"/>
              <a:ext cx="2465567" cy="866273"/>
            </a:xfrm>
            <a:prstGeom prst="wedgeRectCallout">
              <a:avLst>
                <a:gd name="adj1" fmla="val -967"/>
                <a:gd name="adj2" fmla="val 19027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umetto 1 17"/>
            <p:cNvSpPr/>
            <p:nvPr/>
          </p:nvSpPr>
          <p:spPr>
            <a:xfrm>
              <a:off x="1871693" y="303553"/>
              <a:ext cx="3730671" cy="866273"/>
            </a:xfrm>
            <a:prstGeom prst="wedgeRectCallout">
              <a:avLst>
                <a:gd name="adj1" fmla="val 27151"/>
                <a:gd name="adj2" fmla="val 19027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" name="Fumetto 1 20"/>
          <p:cNvSpPr/>
          <p:nvPr/>
        </p:nvSpPr>
        <p:spPr>
          <a:xfrm>
            <a:off x="5201653" y="328908"/>
            <a:ext cx="1776663" cy="867689"/>
          </a:xfrm>
          <a:prstGeom prst="wedgeRectCallout">
            <a:avLst>
              <a:gd name="adj1" fmla="val -23810"/>
              <a:gd name="adj2" fmla="val 17528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Shared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k</a:t>
            </a:r>
            <a:r>
              <a:rPr lang="it-IT" dirty="0" smtClean="0">
                <a:solidFill>
                  <a:schemeClr val="tx1"/>
                </a:solidFill>
              </a:rPr>
              <a:t>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||k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Fumetto 1 21"/>
          <p:cNvSpPr/>
          <p:nvPr/>
        </p:nvSpPr>
        <p:spPr>
          <a:xfrm>
            <a:off x="7146758" y="335639"/>
            <a:ext cx="2486526" cy="870034"/>
          </a:xfrm>
          <a:prstGeom prst="wedgeRectCallout">
            <a:avLst>
              <a:gd name="adj1" fmla="val -73092"/>
              <a:gd name="adj2" fmla="val 2044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Messaggio</a:t>
            </a:r>
            <a:endParaRPr lang="it-IT" b="1" dirty="0"/>
          </a:p>
        </p:txBody>
      </p:sp>
      <p:sp>
        <p:nvSpPr>
          <p:cNvPr id="23" name="Fumetto 1 22"/>
          <p:cNvSpPr/>
          <p:nvPr/>
        </p:nvSpPr>
        <p:spPr>
          <a:xfrm>
            <a:off x="8390021" y="1398338"/>
            <a:ext cx="3673642" cy="4279414"/>
          </a:xfrm>
          <a:prstGeom prst="wedgeRectCallout">
            <a:avLst>
              <a:gd name="adj1" fmla="val -77275"/>
              <a:gd name="adj2" fmla="val -2039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Sequence</a:t>
            </a:r>
            <a:r>
              <a:rPr lang="it-IT" b="1" dirty="0" smtClean="0"/>
              <a:t> </a:t>
            </a:r>
            <a:r>
              <a:rPr lang="it-IT" b="1" dirty="0" err="1" smtClean="0"/>
              <a:t>Number</a:t>
            </a:r>
            <a:endParaRPr lang="it-IT" b="1" dirty="0" smtClean="0"/>
          </a:p>
          <a:p>
            <a:pPr algn="ctr"/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Generato in maniera casuale al primo avvio del </a:t>
            </a:r>
            <a:r>
              <a:rPr lang="it-IT" dirty="0" err="1" smtClean="0"/>
              <a:t>device</a:t>
            </a:r>
            <a:endParaRPr lang="it-IT" dirty="0" smtClean="0"/>
          </a:p>
          <a:p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Incrementato dopo ogni messaggio scambiato</a:t>
            </a:r>
          </a:p>
          <a:p>
            <a:endParaRPr lang="it-IT" dirty="0" smtClean="0"/>
          </a:p>
          <a:p>
            <a:pPr marL="285750" indent="-285750">
              <a:buFont typeface="Arial" charset="0"/>
              <a:buChar char="•"/>
            </a:pPr>
            <a:r>
              <a:rPr lang="it-IT" dirty="0" smtClean="0"/>
              <a:t>Usato dal ricevitore per verificare la validità del messaggio</a:t>
            </a:r>
          </a:p>
          <a:p>
            <a:pPr algn="ctr"/>
            <a:endParaRPr lang="it-IT" dirty="0" smtClean="0"/>
          </a:p>
        </p:txBody>
      </p:sp>
      <p:sp>
        <p:nvSpPr>
          <p:cNvPr id="24" name="Fumetto 1 23"/>
          <p:cNvSpPr/>
          <p:nvPr/>
        </p:nvSpPr>
        <p:spPr>
          <a:xfrm>
            <a:off x="2502568" y="5646821"/>
            <a:ext cx="1692442" cy="850232"/>
          </a:xfrm>
          <a:prstGeom prst="wedgeRectCallout">
            <a:avLst>
              <a:gd name="adj1" fmla="val -50217"/>
              <a:gd name="adj2" fmla="val -6768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Ciphertext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5" name="Fumetto 1 24"/>
          <p:cNvSpPr/>
          <p:nvPr/>
        </p:nvSpPr>
        <p:spPr>
          <a:xfrm>
            <a:off x="6120063" y="5677752"/>
            <a:ext cx="1692442" cy="850232"/>
          </a:xfrm>
          <a:prstGeom prst="wedgeRectCallout">
            <a:avLst>
              <a:gd name="adj1" fmla="val -50217"/>
              <a:gd name="adj2" fmla="val -6768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Tag di autenticazione</a:t>
            </a:r>
            <a:endParaRPr lang="it-IT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1010653" y="351612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X</a:t>
            </a:r>
            <a:r>
              <a:rPr lang="it-IT" b="1" baseline="-25000" dirty="0" smtClean="0"/>
              <a:t>0</a:t>
            </a:r>
            <a:r>
              <a:rPr lang="it-IT" dirty="0" smtClean="0"/>
              <a:t> = {</a:t>
            </a:r>
            <a:r>
              <a:rPr lang="cs-CZ" dirty="0"/>
              <a:t>81, 3F, 52, 9A, 7B, E3, 89, </a:t>
            </a:r>
            <a:r>
              <a:rPr lang="cs-CZ" dirty="0" smtClean="0"/>
              <a:t>BA}</a:t>
            </a:r>
          </a:p>
          <a:p>
            <a:r>
              <a:rPr lang="it-IT" b="1" dirty="0" smtClean="0"/>
              <a:t>X</a:t>
            </a:r>
            <a:r>
              <a:rPr lang="it-IT" b="1" baseline="-25000" dirty="0" smtClean="0"/>
              <a:t>1</a:t>
            </a:r>
            <a:r>
              <a:rPr lang="it-IT" dirty="0" smtClean="0"/>
              <a:t> = {</a:t>
            </a:r>
            <a:r>
              <a:rPr lang="pt-BR" dirty="0"/>
              <a:t>72, B0, 91, 8D, 44, 05, AA, 57</a:t>
            </a:r>
            <a:r>
              <a:rPr lang="it-IT" dirty="0" smtClean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59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0" y="961188"/>
            <a:ext cx="6333290" cy="4782901"/>
          </a:xfrm>
          <a:prstGeom prst="rect">
            <a:avLst/>
          </a:prstGeom>
        </p:spPr>
      </p:pic>
      <p:sp>
        <p:nvSpPr>
          <p:cNvPr id="8" name="Fumetto 1 7"/>
          <p:cNvSpPr/>
          <p:nvPr/>
        </p:nvSpPr>
        <p:spPr>
          <a:xfrm>
            <a:off x="5077146" y="149703"/>
            <a:ext cx="1776663" cy="762044"/>
          </a:xfrm>
          <a:prstGeom prst="wedgeRectCallout">
            <a:avLst>
              <a:gd name="adj1" fmla="val 31269"/>
              <a:gd name="adj2" fmla="val 789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Shared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k</a:t>
            </a:r>
            <a:r>
              <a:rPr lang="it-IT" dirty="0" smtClean="0">
                <a:solidFill>
                  <a:schemeClr val="tx1"/>
                </a:solidFill>
              </a:rPr>
              <a:t>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||k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Fumetto 1 8"/>
          <p:cNvSpPr/>
          <p:nvPr/>
        </p:nvSpPr>
        <p:spPr>
          <a:xfrm>
            <a:off x="6966284" y="377359"/>
            <a:ext cx="2486526" cy="372301"/>
          </a:xfrm>
          <a:prstGeom prst="wedgeRectCallout">
            <a:avLst>
              <a:gd name="adj1" fmla="val -40189"/>
              <a:gd name="adj2" fmla="val 1572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Messaggio</a:t>
            </a:r>
            <a:endParaRPr lang="it-IT" b="1" dirty="0"/>
          </a:p>
        </p:txBody>
      </p:sp>
      <p:sp>
        <p:nvSpPr>
          <p:cNvPr id="10" name="Fumetto 1 9"/>
          <p:cNvSpPr/>
          <p:nvPr/>
        </p:nvSpPr>
        <p:spPr>
          <a:xfrm>
            <a:off x="8390021" y="1160128"/>
            <a:ext cx="2053389" cy="671094"/>
          </a:xfrm>
          <a:prstGeom prst="wedgeRectCallout">
            <a:avLst>
              <a:gd name="adj1" fmla="val -77275"/>
              <a:gd name="adj2" fmla="val -203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Sequence</a:t>
            </a:r>
            <a:r>
              <a:rPr lang="it-IT" b="1" dirty="0" smtClean="0"/>
              <a:t> </a:t>
            </a:r>
            <a:r>
              <a:rPr lang="it-IT" b="1" dirty="0" err="1" smtClean="0"/>
              <a:t>Number</a:t>
            </a:r>
            <a:endParaRPr lang="it-IT" b="1" dirty="0" smtClean="0"/>
          </a:p>
        </p:txBody>
      </p:sp>
      <p:sp>
        <p:nvSpPr>
          <p:cNvPr id="11" name="Fumetto 1 10"/>
          <p:cNvSpPr/>
          <p:nvPr/>
        </p:nvSpPr>
        <p:spPr>
          <a:xfrm>
            <a:off x="1142910" y="5744089"/>
            <a:ext cx="3028038" cy="850232"/>
          </a:xfrm>
          <a:prstGeom prst="wedgeRectCallout">
            <a:avLst>
              <a:gd name="adj1" fmla="val 44003"/>
              <a:gd name="adj2" fmla="val -71463"/>
            </a:avLst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Ciphertext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c = RC4(k’</a:t>
            </a:r>
            <a:r>
              <a:rPr lang="it-IT" sz="2000" dirty="0"/>
              <a:t> </a:t>
            </a:r>
            <a:r>
              <a:rPr lang="it-IT" sz="2000" dirty="0" smtClean="0"/>
              <a:t>⊕ 0</a:t>
            </a:r>
            <a:r>
              <a:rPr lang="it-IT" sz="2000" baseline="30000" dirty="0" smtClean="0"/>
              <a:t>64</a:t>
            </a:r>
            <a:r>
              <a:rPr lang="it-IT" sz="2000" dirty="0" smtClean="0"/>
              <a:t> || t , m||</a:t>
            </a:r>
            <a:r>
              <a:rPr lang="it-IT" sz="2000" dirty="0" err="1" smtClean="0"/>
              <a:t>n</a:t>
            </a:r>
            <a:r>
              <a:rPr lang="it-IT" sz="2000" dirty="0" smtClean="0"/>
              <a:t>)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2" name="Fumetto 1 11"/>
          <p:cNvSpPr/>
          <p:nvPr/>
        </p:nvSpPr>
        <p:spPr>
          <a:xfrm>
            <a:off x="7078578" y="5729441"/>
            <a:ext cx="3364831" cy="850232"/>
          </a:xfrm>
          <a:prstGeom prst="wedgeRectCallout">
            <a:avLst>
              <a:gd name="adj1" fmla="val -50217"/>
              <a:gd name="adj2" fmla="val -6768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Tag di autenticazione</a:t>
            </a:r>
          </a:p>
          <a:p>
            <a:pPr algn="ctr"/>
            <a:r>
              <a:rPr lang="it-IT" sz="2000" dirty="0" smtClean="0"/>
              <a:t>t = </a:t>
            </a:r>
            <a:r>
              <a:rPr lang="it-IT" sz="2000" dirty="0" err="1" smtClean="0"/>
              <a:t>OMADigest</a:t>
            </a:r>
            <a:r>
              <a:rPr lang="it-IT" sz="2000" dirty="0" smtClean="0"/>
              <a:t>(k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||k</a:t>
            </a:r>
            <a:r>
              <a:rPr lang="it-IT" sz="2000" baseline="-25000" dirty="0" smtClean="0"/>
              <a:t>0 </a:t>
            </a:r>
            <a:r>
              <a:rPr lang="it-IT" sz="2000" dirty="0" smtClean="0"/>
              <a:t>, m||</a:t>
            </a:r>
            <a:r>
              <a:rPr lang="it-IT" sz="2000" dirty="0" err="1" smtClean="0"/>
              <a:t>n</a:t>
            </a:r>
            <a:r>
              <a:rPr lang="it-IT" sz="2000" dirty="0" smtClean="0"/>
              <a:t>)</a:t>
            </a:r>
            <a:endParaRPr lang="it-IT" sz="2000" dirty="0"/>
          </a:p>
        </p:txBody>
      </p:sp>
      <p:sp>
        <p:nvSpPr>
          <p:cNvPr id="14" name="Fumetto 1 13"/>
          <p:cNvSpPr/>
          <p:nvPr/>
        </p:nvSpPr>
        <p:spPr>
          <a:xfrm>
            <a:off x="952139" y="3497179"/>
            <a:ext cx="2625250" cy="705853"/>
          </a:xfrm>
          <a:prstGeom prst="wedgeRectCallout">
            <a:avLst>
              <a:gd name="adj1" fmla="val 60439"/>
              <a:gd name="adj2" fmla="val -503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Basic </a:t>
            </a:r>
            <a:r>
              <a:rPr lang="it-IT" b="1" dirty="0" err="1" smtClean="0">
                <a:solidFill>
                  <a:schemeClr val="tx1"/>
                </a:solidFill>
              </a:rPr>
              <a:t>Encryption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k’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’||k</a:t>
            </a:r>
            <a:r>
              <a:rPr lang="it-IT" baseline="-25000" dirty="0" smtClean="0">
                <a:solidFill>
                  <a:schemeClr val="tx1"/>
                </a:solidFill>
              </a:rPr>
              <a:t>0</a:t>
            </a:r>
            <a:r>
              <a:rPr lang="it-IT" dirty="0" smtClean="0">
                <a:solidFill>
                  <a:schemeClr val="tx1"/>
                </a:solidFill>
              </a:rPr>
              <a:t>’</a:t>
            </a:r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19" name="Gruppo 18"/>
          <p:cNvGrpSpPr/>
          <p:nvPr/>
        </p:nvGrpSpPr>
        <p:grpSpPr>
          <a:xfrm>
            <a:off x="588797" y="159062"/>
            <a:ext cx="4182455" cy="866273"/>
            <a:chOff x="1871693" y="296823"/>
            <a:chExt cx="3670381" cy="866273"/>
          </a:xfrm>
        </p:grpSpPr>
        <p:sp>
          <p:nvSpPr>
            <p:cNvPr id="20" name="Fumetto 1 19"/>
            <p:cNvSpPr/>
            <p:nvPr/>
          </p:nvSpPr>
          <p:spPr>
            <a:xfrm>
              <a:off x="1871693" y="296823"/>
              <a:ext cx="2465567" cy="866273"/>
            </a:xfrm>
            <a:prstGeom prst="wedgeRectCallout">
              <a:avLst>
                <a:gd name="adj1" fmla="val 50396"/>
                <a:gd name="adj2" fmla="val 71675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Fumetto 1 20"/>
            <p:cNvSpPr/>
            <p:nvPr/>
          </p:nvSpPr>
          <p:spPr>
            <a:xfrm>
              <a:off x="2766790" y="296823"/>
              <a:ext cx="2775284" cy="866273"/>
            </a:xfrm>
            <a:prstGeom prst="wedgeRectCallout">
              <a:avLst>
                <a:gd name="adj1" fmla="val 64339"/>
                <a:gd name="adj2" fmla="val 7378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2" name="CasellaDiTesto 21"/>
          <p:cNvSpPr txBox="1"/>
          <p:nvPr/>
        </p:nvSpPr>
        <p:spPr>
          <a:xfrm>
            <a:off x="952139" y="207559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X</a:t>
            </a:r>
            <a:r>
              <a:rPr lang="it-IT" b="1" baseline="-25000" dirty="0" smtClean="0"/>
              <a:t>0</a:t>
            </a:r>
            <a:r>
              <a:rPr lang="it-IT" dirty="0" smtClean="0"/>
              <a:t> = {</a:t>
            </a:r>
            <a:r>
              <a:rPr lang="cs-CZ" dirty="0"/>
              <a:t>81, 3F, 52, 9A, 7B, E3, 89, </a:t>
            </a:r>
            <a:r>
              <a:rPr lang="cs-CZ" dirty="0" smtClean="0"/>
              <a:t>BA}</a:t>
            </a:r>
          </a:p>
          <a:p>
            <a:r>
              <a:rPr lang="it-IT" b="1" dirty="0" smtClean="0"/>
              <a:t>X</a:t>
            </a:r>
            <a:r>
              <a:rPr lang="it-IT" b="1" baseline="-25000" dirty="0" smtClean="0"/>
              <a:t>1</a:t>
            </a:r>
            <a:r>
              <a:rPr lang="it-IT" dirty="0" smtClean="0"/>
              <a:t> = {</a:t>
            </a:r>
            <a:r>
              <a:rPr lang="pt-BR" dirty="0"/>
              <a:t>72, B0, 91, 8D, 44, 05, AA, 57</a:t>
            </a:r>
            <a:r>
              <a:rPr lang="it-IT" dirty="0" smtClean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70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0" y="961188"/>
            <a:ext cx="6333290" cy="4782901"/>
          </a:xfrm>
          <a:prstGeom prst="rect">
            <a:avLst/>
          </a:prstGeom>
        </p:spPr>
      </p:pic>
      <p:grpSp>
        <p:nvGrpSpPr>
          <p:cNvPr id="5" name="Gruppo 4"/>
          <p:cNvGrpSpPr/>
          <p:nvPr/>
        </p:nvGrpSpPr>
        <p:grpSpPr>
          <a:xfrm>
            <a:off x="620134" y="44022"/>
            <a:ext cx="4151119" cy="866273"/>
            <a:chOff x="1871693" y="296823"/>
            <a:chExt cx="3642881" cy="866273"/>
          </a:xfrm>
        </p:grpSpPr>
        <p:sp>
          <p:nvSpPr>
            <p:cNvPr id="6" name="Fumetto 1 5"/>
            <p:cNvSpPr/>
            <p:nvPr/>
          </p:nvSpPr>
          <p:spPr>
            <a:xfrm>
              <a:off x="1871693" y="296823"/>
              <a:ext cx="2465567" cy="866273"/>
            </a:xfrm>
            <a:prstGeom prst="wedgeRectCallout">
              <a:avLst>
                <a:gd name="adj1" fmla="val 52135"/>
                <a:gd name="adj2" fmla="val 84722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umetto 1 6"/>
            <p:cNvSpPr/>
            <p:nvPr/>
          </p:nvSpPr>
          <p:spPr>
            <a:xfrm>
              <a:off x="2739290" y="296823"/>
              <a:ext cx="2775284" cy="866273"/>
            </a:xfrm>
            <a:prstGeom prst="wedgeRectCallout">
              <a:avLst>
                <a:gd name="adj1" fmla="val 66368"/>
                <a:gd name="adj2" fmla="val 84723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Fumetto 1 7"/>
          <p:cNvSpPr/>
          <p:nvPr/>
        </p:nvSpPr>
        <p:spPr>
          <a:xfrm>
            <a:off x="5077146" y="149703"/>
            <a:ext cx="1776663" cy="762044"/>
          </a:xfrm>
          <a:prstGeom prst="wedgeRectCallout">
            <a:avLst>
              <a:gd name="adj1" fmla="val 31269"/>
              <a:gd name="adj2" fmla="val 789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Shared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k</a:t>
            </a:r>
            <a:r>
              <a:rPr lang="it-IT" dirty="0" smtClean="0">
                <a:solidFill>
                  <a:schemeClr val="tx1"/>
                </a:solidFill>
              </a:rPr>
              <a:t>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||k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Fumetto 1 8"/>
          <p:cNvSpPr/>
          <p:nvPr/>
        </p:nvSpPr>
        <p:spPr>
          <a:xfrm>
            <a:off x="6966284" y="377359"/>
            <a:ext cx="2486526" cy="372301"/>
          </a:xfrm>
          <a:prstGeom prst="wedgeRectCallout">
            <a:avLst>
              <a:gd name="adj1" fmla="val -40189"/>
              <a:gd name="adj2" fmla="val 1572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Messaggio</a:t>
            </a:r>
            <a:endParaRPr lang="it-IT" b="1" dirty="0"/>
          </a:p>
        </p:txBody>
      </p:sp>
      <p:sp>
        <p:nvSpPr>
          <p:cNvPr id="10" name="Fumetto 1 9"/>
          <p:cNvSpPr/>
          <p:nvPr/>
        </p:nvSpPr>
        <p:spPr>
          <a:xfrm>
            <a:off x="8390021" y="1160128"/>
            <a:ext cx="2053389" cy="671094"/>
          </a:xfrm>
          <a:prstGeom prst="wedgeRectCallout">
            <a:avLst>
              <a:gd name="adj1" fmla="val -77275"/>
              <a:gd name="adj2" fmla="val -203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Sequence</a:t>
            </a:r>
            <a:r>
              <a:rPr lang="it-IT" b="1" dirty="0" smtClean="0"/>
              <a:t> </a:t>
            </a:r>
            <a:r>
              <a:rPr lang="it-IT" b="1" dirty="0" err="1" smtClean="0"/>
              <a:t>Number</a:t>
            </a:r>
            <a:endParaRPr lang="it-IT" b="1" dirty="0" smtClean="0"/>
          </a:p>
        </p:txBody>
      </p:sp>
      <p:sp>
        <p:nvSpPr>
          <p:cNvPr id="11" name="Fumetto 1 10"/>
          <p:cNvSpPr/>
          <p:nvPr/>
        </p:nvSpPr>
        <p:spPr>
          <a:xfrm>
            <a:off x="1142910" y="5744089"/>
            <a:ext cx="3028038" cy="850232"/>
          </a:xfrm>
          <a:prstGeom prst="wedgeRectCallout">
            <a:avLst>
              <a:gd name="adj1" fmla="val 44003"/>
              <a:gd name="adj2" fmla="val -71463"/>
            </a:avLst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Ciphertext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c = RC4(k’</a:t>
            </a:r>
            <a:r>
              <a:rPr lang="it-IT" sz="2000" dirty="0"/>
              <a:t> </a:t>
            </a:r>
            <a:r>
              <a:rPr lang="it-IT" sz="2000" dirty="0" smtClean="0"/>
              <a:t>⊕ 0</a:t>
            </a:r>
            <a:r>
              <a:rPr lang="it-IT" sz="2000" baseline="30000" dirty="0" smtClean="0"/>
              <a:t>64</a:t>
            </a:r>
            <a:r>
              <a:rPr lang="it-IT" sz="2000" dirty="0" smtClean="0"/>
              <a:t> || t , m||</a:t>
            </a:r>
            <a:r>
              <a:rPr lang="it-IT" sz="2000" dirty="0" err="1" smtClean="0"/>
              <a:t>n</a:t>
            </a:r>
            <a:r>
              <a:rPr lang="it-IT" sz="2000" dirty="0" smtClean="0"/>
              <a:t>)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2" name="Fumetto 1 11"/>
          <p:cNvSpPr/>
          <p:nvPr/>
        </p:nvSpPr>
        <p:spPr>
          <a:xfrm>
            <a:off x="7078578" y="5729441"/>
            <a:ext cx="3364831" cy="850232"/>
          </a:xfrm>
          <a:prstGeom prst="wedgeRectCallout">
            <a:avLst>
              <a:gd name="adj1" fmla="val -50217"/>
              <a:gd name="adj2" fmla="val -6768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Tag di autenticazione</a:t>
            </a:r>
          </a:p>
          <a:p>
            <a:pPr algn="ctr"/>
            <a:r>
              <a:rPr lang="it-IT" sz="2000" dirty="0" smtClean="0"/>
              <a:t>t = </a:t>
            </a:r>
            <a:r>
              <a:rPr lang="it-IT" sz="2000" dirty="0" err="1" smtClean="0"/>
              <a:t>OMADigest</a:t>
            </a:r>
            <a:r>
              <a:rPr lang="it-IT" sz="2000" dirty="0" smtClean="0"/>
              <a:t>(k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||k</a:t>
            </a:r>
            <a:r>
              <a:rPr lang="it-IT" sz="2000" baseline="-25000" dirty="0" smtClean="0"/>
              <a:t>0 </a:t>
            </a:r>
            <a:r>
              <a:rPr lang="it-IT" sz="2000" dirty="0" smtClean="0"/>
              <a:t>, m||</a:t>
            </a:r>
            <a:r>
              <a:rPr lang="it-IT" sz="2000" dirty="0" err="1" smtClean="0"/>
              <a:t>n</a:t>
            </a:r>
            <a:r>
              <a:rPr lang="it-IT" sz="2000" dirty="0" smtClean="0"/>
              <a:t>)</a:t>
            </a:r>
            <a:endParaRPr lang="it-IT" sz="2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952139" y="189357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X</a:t>
            </a:r>
            <a:r>
              <a:rPr lang="it-IT" b="1" baseline="-25000" dirty="0" smtClean="0"/>
              <a:t>0</a:t>
            </a:r>
            <a:r>
              <a:rPr lang="it-IT" dirty="0" smtClean="0"/>
              <a:t> = {</a:t>
            </a:r>
            <a:r>
              <a:rPr lang="cs-CZ" dirty="0"/>
              <a:t>81, 3F, 52, 9A, 7B, E3, 89, </a:t>
            </a:r>
            <a:r>
              <a:rPr lang="cs-CZ" dirty="0" smtClean="0"/>
              <a:t>BA}</a:t>
            </a:r>
          </a:p>
          <a:p>
            <a:r>
              <a:rPr lang="it-IT" b="1" dirty="0" smtClean="0"/>
              <a:t>X</a:t>
            </a:r>
            <a:r>
              <a:rPr lang="it-IT" b="1" baseline="-25000" dirty="0" smtClean="0"/>
              <a:t>1</a:t>
            </a:r>
            <a:r>
              <a:rPr lang="it-IT" dirty="0" smtClean="0"/>
              <a:t> = {</a:t>
            </a:r>
            <a:r>
              <a:rPr lang="pt-BR" dirty="0"/>
              <a:t>72, B0, 91, 8D, 44, 05, AA, 57</a:t>
            </a:r>
            <a:r>
              <a:rPr lang="it-IT" dirty="0" smtClean="0"/>
              <a:t>}</a:t>
            </a:r>
            <a:endParaRPr lang="cs-CZ" dirty="0"/>
          </a:p>
        </p:txBody>
      </p:sp>
      <p:sp>
        <p:nvSpPr>
          <p:cNvPr id="14" name="Fumetto 1 13"/>
          <p:cNvSpPr/>
          <p:nvPr/>
        </p:nvSpPr>
        <p:spPr>
          <a:xfrm>
            <a:off x="952139" y="3497179"/>
            <a:ext cx="2625250" cy="705853"/>
          </a:xfrm>
          <a:prstGeom prst="wedgeRectCallout">
            <a:avLst>
              <a:gd name="adj1" fmla="val 60439"/>
              <a:gd name="adj2" fmla="val -503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Basic </a:t>
            </a:r>
            <a:r>
              <a:rPr lang="it-IT" b="1" dirty="0" err="1" smtClean="0">
                <a:solidFill>
                  <a:schemeClr val="tx1"/>
                </a:solidFill>
              </a:rPr>
              <a:t>Encryption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k’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’||k</a:t>
            </a:r>
            <a:r>
              <a:rPr lang="it-IT" baseline="-25000" dirty="0" smtClean="0">
                <a:solidFill>
                  <a:schemeClr val="tx1"/>
                </a:solidFill>
              </a:rPr>
              <a:t>0</a:t>
            </a:r>
            <a:r>
              <a:rPr lang="it-IT" dirty="0" smtClean="0">
                <a:solidFill>
                  <a:schemeClr val="tx1"/>
                </a:solidFill>
              </a:rPr>
              <a:t>’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Fumetto 1 16"/>
          <p:cNvSpPr/>
          <p:nvPr/>
        </p:nvSpPr>
        <p:spPr>
          <a:xfrm>
            <a:off x="8616347" y="2214347"/>
            <a:ext cx="1827062" cy="528854"/>
          </a:xfrm>
          <a:prstGeom prst="wedgeRectCallout">
            <a:avLst>
              <a:gd name="adj1" fmla="val -99576"/>
              <a:gd name="adj2" fmla="val -20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Funzione </a:t>
            </a:r>
            <a:r>
              <a:rPr lang="it-IT" dirty="0" err="1" smtClean="0">
                <a:solidFill>
                  <a:sysClr val="windowText" lastClr="000000"/>
                </a:solidFill>
              </a:rPr>
              <a:t>Hash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18" name="Fumetto 1 17"/>
          <p:cNvSpPr/>
          <p:nvPr/>
        </p:nvSpPr>
        <p:spPr>
          <a:xfrm>
            <a:off x="770021" y="4414560"/>
            <a:ext cx="1723341" cy="829785"/>
          </a:xfrm>
          <a:prstGeom prst="wedgeRectCallout">
            <a:avLst>
              <a:gd name="adj1" fmla="val 125286"/>
              <a:gd name="adj2" fmla="val 5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Algoritmo </a:t>
            </a:r>
            <a:r>
              <a:rPr lang="it-IT" smtClean="0">
                <a:solidFill>
                  <a:schemeClr val="tx1"/>
                </a:solidFill>
              </a:rPr>
              <a:t>di cifratura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Fumetto 1 18"/>
          <p:cNvSpPr/>
          <p:nvPr/>
        </p:nvSpPr>
        <p:spPr>
          <a:xfrm>
            <a:off x="489710" y="1738320"/>
            <a:ext cx="1723341" cy="829785"/>
          </a:xfrm>
          <a:prstGeom prst="wedgeRectCallout">
            <a:avLst>
              <a:gd name="adj1" fmla="val 67572"/>
              <a:gd name="adj2" fmla="val 172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Algoritmo </a:t>
            </a:r>
            <a:r>
              <a:rPr lang="it-IT" smtClean="0">
                <a:solidFill>
                  <a:schemeClr val="tx1"/>
                </a:solidFill>
              </a:rPr>
              <a:t>di cifratura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0" y="961188"/>
            <a:ext cx="6333290" cy="4782901"/>
          </a:xfrm>
          <a:prstGeom prst="rect">
            <a:avLst/>
          </a:prstGeom>
        </p:spPr>
      </p:pic>
      <p:grpSp>
        <p:nvGrpSpPr>
          <p:cNvPr id="5" name="Gruppo 4"/>
          <p:cNvGrpSpPr/>
          <p:nvPr/>
        </p:nvGrpSpPr>
        <p:grpSpPr>
          <a:xfrm>
            <a:off x="607235" y="42708"/>
            <a:ext cx="4193275" cy="867725"/>
            <a:chOff x="1871693" y="296823"/>
            <a:chExt cx="3679876" cy="867725"/>
          </a:xfrm>
        </p:grpSpPr>
        <p:sp>
          <p:nvSpPr>
            <p:cNvPr id="6" name="Fumetto 1 5"/>
            <p:cNvSpPr/>
            <p:nvPr/>
          </p:nvSpPr>
          <p:spPr>
            <a:xfrm>
              <a:off x="1871693" y="296823"/>
              <a:ext cx="2465567" cy="866273"/>
            </a:xfrm>
            <a:prstGeom prst="wedgeRectCallout">
              <a:avLst>
                <a:gd name="adj1" fmla="val 52135"/>
                <a:gd name="adj2" fmla="val 8472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umetto 1 6"/>
            <p:cNvSpPr/>
            <p:nvPr/>
          </p:nvSpPr>
          <p:spPr>
            <a:xfrm>
              <a:off x="1871693" y="298275"/>
              <a:ext cx="3679876" cy="866273"/>
            </a:xfrm>
            <a:prstGeom prst="wedgeRectCallout">
              <a:avLst>
                <a:gd name="adj1" fmla="val 66368"/>
                <a:gd name="adj2" fmla="val 8472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Fumetto 1 7"/>
          <p:cNvSpPr/>
          <p:nvPr/>
        </p:nvSpPr>
        <p:spPr>
          <a:xfrm>
            <a:off x="5077146" y="149703"/>
            <a:ext cx="1776663" cy="762044"/>
          </a:xfrm>
          <a:prstGeom prst="wedgeRectCallout">
            <a:avLst>
              <a:gd name="adj1" fmla="val 31269"/>
              <a:gd name="adj2" fmla="val 789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Shared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k</a:t>
            </a:r>
            <a:r>
              <a:rPr lang="it-IT" dirty="0" smtClean="0">
                <a:solidFill>
                  <a:schemeClr val="tx1"/>
                </a:solidFill>
              </a:rPr>
              <a:t>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||k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Fumetto 1 8"/>
          <p:cNvSpPr/>
          <p:nvPr/>
        </p:nvSpPr>
        <p:spPr>
          <a:xfrm>
            <a:off x="6966284" y="377359"/>
            <a:ext cx="2486526" cy="372301"/>
          </a:xfrm>
          <a:prstGeom prst="wedgeRectCallout">
            <a:avLst>
              <a:gd name="adj1" fmla="val -40189"/>
              <a:gd name="adj2" fmla="val 157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Messaggio</a:t>
            </a:r>
            <a:endParaRPr lang="it-IT" b="1" dirty="0"/>
          </a:p>
        </p:txBody>
      </p:sp>
      <p:sp>
        <p:nvSpPr>
          <p:cNvPr id="10" name="Fumetto 1 9"/>
          <p:cNvSpPr/>
          <p:nvPr/>
        </p:nvSpPr>
        <p:spPr>
          <a:xfrm>
            <a:off x="8390021" y="1160128"/>
            <a:ext cx="2053389" cy="671094"/>
          </a:xfrm>
          <a:prstGeom prst="wedgeRectCallout">
            <a:avLst>
              <a:gd name="adj1" fmla="val -77275"/>
              <a:gd name="adj2" fmla="val -20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Sequence</a:t>
            </a:r>
            <a:r>
              <a:rPr lang="it-IT" b="1" dirty="0" smtClean="0"/>
              <a:t> </a:t>
            </a:r>
            <a:r>
              <a:rPr lang="it-IT" b="1" dirty="0" err="1" smtClean="0"/>
              <a:t>Number</a:t>
            </a:r>
            <a:endParaRPr lang="it-IT" b="1" dirty="0" smtClean="0"/>
          </a:p>
        </p:txBody>
      </p:sp>
      <p:sp>
        <p:nvSpPr>
          <p:cNvPr id="11" name="Fumetto 1 10"/>
          <p:cNvSpPr/>
          <p:nvPr/>
        </p:nvSpPr>
        <p:spPr>
          <a:xfrm>
            <a:off x="1142910" y="5744089"/>
            <a:ext cx="3028038" cy="850232"/>
          </a:xfrm>
          <a:prstGeom prst="wedgeRectCallout">
            <a:avLst>
              <a:gd name="adj1" fmla="val 44003"/>
              <a:gd name="adj2" fmla="val -7146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Ciphertext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c = RC4(k’</a:t>
            </a:r>
            <a:r>
              <a:rPr lang="it-IT" sz="2000" dirty="0"/>
              <a:t> </a:t>
            </a:r>
            <a:r>
              <a:rPr lang="it-IT" sz="2000" dirty="0" smtClean="0"/>
              <a:t>⊕ 0</a:t>
            </a:r>
            <a:r>
              <a:rPr lang="it-IT" sz="2000" baseline="30000" dirty="0" smtClean="0"/>
              <a:t>64</a:t>
            </a:r>
            <a:r>
              <a:rPr lang="it-IT" sz="2000" dirty="0" smtClean="0"/>
              <a:t> || t , m||</a:t>
            </a:r>
            <a:r>
              <a:rPr lang="it-IT" sz="2000" dirty="0" err="1" smtClean="0"/>
              <a:t>n</a:t>
            </a:r>
            <a:r>
              <a:rPr lang="it-IT" sz="2000" dirty="0" smtClean="0"/>
              <a:t>)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2" name="Fumetto 1 11"/>
          <p:cNvSpPr/>
          <p:nvPr/>
        </p:nvSpPr>
        <p:spPr>
          <a:xfrm>
            <a:off x="7078578" y="5729441"/>
            <a:ext cx="3364831" cy="850232"/>
          </a:xfrm>
          <a:prstGeom prst="wedgeRectCallout">
            <a:avLst>
              <a:gd name="adj1" fmla="val -50217"/>
              <a:gd name="adj2" fmla="val -676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Tag di autenticazione</a:t>
            </a:r>
          </a:p>
          <a:p>
            <a:pPr algn="ctr"/>
            <a:r>
              <a:rPr lang="it-IT" sz="2000" dirty="0" smtClean="0"/>
              <a:t>t = </a:t>
            </a:r>
            <a:r>
              <a:rPr lang="it-IT" sz="2000" dirty="0" err="1" smtClean="0"/>
              <a:t>OMADigest</a:t>
            </a:r>
            <a:r>
              <a:rPr lang="it-IT" sz="2000" dirty="0" smtClean="0"/>
              <a:t>(k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||k</a:t>
            </a:r>
            <a:r>
              <a:rPr lang="it-IT" sz="2000" baseline="-25000" dirty="0" smtClean="0"/>
              <a:t>0 </a:t>
            </a:r>
            <a:r>
              <a:rPr lang="it-IT" sz="2000" dirty="0" smtClean="0"/>
              <a:t>, m||</a:t>
            </a:r>
            <a:r>
              <a:rPr lang="it-IT" sz="2000" dirty="0" err="1" smtClean="0"/>
              <a:t>n</a:t>
            </a:r>
            <a:r>
              <a:rPr lang="it-IT" sz="2000" dirty="0" smtClean="0"/>
              <a:t>)</a:t>
            </a:r>
            <a:endParaRPr lang="it-IT" sz="2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952139" y="127909"/>
            <a:ext cx="351322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/>
              <a:t>X</a:t>
            </a:r>
            <a:r>
              <a:rPr lang="it-IT" b="1" baseline="-25000" dirty="0" smtClean="0"/>
              <a:t>0</a:t>
            </a:r>
            <a:r>
              <a:rPr lang="it-IT" dirty="0" smtClean="0"/>
              <a:t> = {</a:t>
            </a:r>
            <a:r>
              <a:rPr lang="cs-CZ" dirty="0"/>
              <a:t>81, 3F, 52, 9A, 7B, E3, 89, </a:t>
            </a:r>
            <a:r>
              <a:rPr lang="cs-CZ" dirty="0" smtClean="0"/>
              <a:t>BA}</a:t>
            </a:r>
          </a:p>
          <a:p>
            <a:r>
              <a:rPr lang="it-IT" b="1" dirty="0" smtClean="0"/>
              <a:t>X</a:t>
            </a:r>
            <a:r>
              <a:rPr lang="it-IT" b="1" baseline="-25000" dirty="0" smtClean="0"/>
              <a:t>1</a:t>
            </a:r>
            <a:r>
              <a:rPr lang="it-IT" dirty="0" smtClean="0"/>
              <a:t> = {</a:t>
            </a:r>
            <a:r>
              <a:rPr lang="pt-BR" dirty="0"/>
              <a:t>72, B0, 91, 8D, 44, 05, AA, 57</a:t>
            </a:r>
            <a:r>
              <a:rPr lang="it-IT" dirty="0" smtClean="0"/>
              <a:t>}</a:t>
            </a:r>
            <a:endParaRPr lang="cs-CZ" dirty="0"/>
          </a:p>
        </p:txBody>
      </p:sp>
      <p:sp>
        <p:nvSpPr>
          <p:cNvPr id="14" name="Fumetto 1 13"/>
          <p:cNvSpPr/>
          <p:nvPr/>
        </p:nvSpPr>
        <p:spPr>
          <a:xfrm>
            <a:off x="952139" y="3497179"/>
            <a:ext cx="2625250" cy="705853"/>
          </a:xfrm>
          <a:prstGeom prst="wedgeRectCallout">
            <a:avLst>
              <a:gd name="adj1" fmla="val 60439"/>
              <a:gd name="adj2" fmla="val -50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Basic </a:t>
            </a:r>
            <a:r>
              <a:rPr lang="it-IT" b="1" dirty="0" err="1" smtClean="0">
                <a:solidFill>
                  <a:schemeClr val="tx1"/>
                </a:solidFill>
              </a:rPr>
              <a:t>Encryption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k’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’||k</a:t>
            </a:r>
            <a:r>
              <a:rPr lang="it-IT" baseline="-25000" dirty="0" smtClean="0">
                <a:solidFill>
                  <a:schemeClr val="tx1"/>
                </a:solidFill>
              </a:rPr>
              <a:t>0</a:t>
            </a:r>
            <a:r>
              <a:rPr lang="it-IT" dirty="0" smtClean="0">
                <a:solidFill>
                  <a:schemeClr val="tx1"/>
                </a:solidFill>
              </a:rPr>
              <a:t>’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10" y="961188"/>
            <a:ext cx="6333290" cy="4782901"/>
          </a:xfrm>
          <a:prstGeom prst="rect">
            <a:avLst/>
          </a:prstGeom>
        </p:spPr>
      </p:pic>
      <p:grpSp>
        <p:nvGrpSpPr>
          <p:cNvPr id="5" name="Gruppo 4"/>
          <p:cNvGrpSpPr/>
          <p:nvPr/>
        </p:nvGrpSpPr>
        <p:grpSpPr>
          <a:xfrm>
            <a:off x="607235" y="42708"/>
            <a:ext cx="4193275" cy="867725"/>
            <a:chOff x="1871693" y="296823"/>
            <a:chExt cx="3679876" cy="867725"/>
          </a:xfrm>
        </p:grpSpPr>
        <p:sp>
          <p:nvSpPr>
            <p:cNvPr id="6" name="Fumetto 1 5"/>
            <p:cNvSpPr/>
            <p:nvPr/>
          </p:nvSpPr>
          <p:spPr>
            <a:xfrm>
              <a:off x="1871693" y="296823"/>
              <a:ext cx="2465567" cy="866273"/>
            </a:xfrm>
            <a:prstGeom prst="wedgeRectCallout">
              <a:avLst>
                <a:gd name="adj1" fmla="val 52135"/>
                <a:gd name="adj2" fmla="val 8472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umetto 1 6"/>
            <p:cNvSpPr/>
            <p:nvPr/>
          </p:nvSpPr>
          <p:spPr>
            <a:xfrm>
              <a:off x="1871693" y="298275"/>
              <a:ext cx="3679876" cy="866273"/>
            </a:xfrm>
            <a:prstGeom prst="wedgeRectCallout">
              <a:avLst>
                <a:gd name="adj1" fmla="val 66368"/>
                <a:gd name="adj2" fmla="val 8472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Fumetto 1 7"/>
          <p:cNvSpPr/>
          <p:nvPr/>
        </p:nvSpPr>
        <p:spPr>
          <a:xfrm>
            <a:off x="5077146" y="149703"/>
            <a:ext cx="1776663" cy="762044"/>
          </a:xfrm>
          <a:prstGeom prst="wedgeRectCallout">
            <a:avLst>
              <a:gd name="adj1" fmla="val 31269"/>
              <a:gd name="adj2" fmla="val 789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Shared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k</a:t>
            </a:r>
            <a:r>
              <a:rPr lang="it-IT" dirty="0" smtClean="0">
                <a:solidFill>
                  <a:schemeClr val="tx1"/>
                </a:solidFill>
              </a:rPr>
              <a:t>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||k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Fumetto 1 8"/>
          <p:cNvSpPr/>
          <p:nvPr/>
        </p:nvSpPr>
        <p:spPr>
          <a:xfrm>
            <a:off x="6966284" y="377359"/>
            <a:ext cx="2486526" cy="372301"/>
          </a:xfrm>
          <a:prstGeom prst="wedgeRectCallout">
            <a:avLst>
              <a:gd name="adj1" fmla="val -40189"/>
              <a:gd name="adj2" fmla="val 157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Messaggio</a:t>
            </a:r>
            <a:endParaRPr lang="it-IT" b="1" dirty="0"/>
          </a:p>
        </p:txBody>
      </p:sp>
      <p:sp>
        <p:nvSpPr>
          <p:cNvPr id="10" name="Fumetto 1 9"/>
          <p:cNvSpPr/>
          <p:nvPr/>
        </p:nvSpPr>
        <p:spPr>
          <a:xfrm>
            <a:off x="8390021" y="1160128"/>
            <a:ext cx="2053389" cy="671094"/>
          </a:xfrm>
          <a:prstGeom prst="wedgeRectCallout">
            <a:avLst>
              <a:gd name="adj1" fmla="val -77275"/>
              <a:gd name="adj2" fmla="val -20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Sequence</a:t>
            </a:r>
            <a:r>
              <a:rPr lang="it-IT" b="1" dirty="0" smtClean="0"/>
              <a:t> </a:t>
            </a:r>
            <a:r>
              <a:rPr lang="it-IT" b="1" dirty="0" err="1" smtClean="0"/>
              <a:t>Number</a:t>
            </a:r>
            <a:endParaRPr lang="it-IT" b="1" dirty="0" smtClean="0"/>
          </a:p>
        </p:txBody>
      </p:sp>
      <p:sp>
        <p:nvSpPr>
          <p:cNvPr id="11" name="Fumetto 1 10"/>
          <p:cNvSpPr/>
          <p:nvPr/>
        </p:nvSpPr>
        <p:spPr>
          <a:xfrm>
            <a:off x="1142910" y="5744089"/>
            <a:ext cx="3028038" cy="850232"/>
          </a:xfrm>
          <a:prstGeom prst="wedgeRectCallout">
            <a:avLst>
              <a:gd name="adj1" fmla="val 44003"/>
              <a:gd name="adj2" fmla="val -7146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Ciphertext</a:t>
            </a:r>
            <a:endParaRPr lang="it-IT" b="1" dirty="0" smtClean="0">
              <a:solidFill>
                <a:schemeClr val="tx1"/>
              </a:solidFill>
            </a:endParaRPr>
          </a:p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c = RC4(k’</a:t>
            </a:r>
            <a:r>
              <a:rPr lang="it-IT" sz="2000" dirty="0"/>
              <a:t> </a:t>
            </a:r>
            <a:r>
              <a:rPr lang="it-IT" sz="2000" dirty="0" smtClean="0"/>
              <a:t>⊕ 0</a:t>
            </a:r>
            <a:r>
              <a:rPr lang="it-IT" sz="2000" baseline="30000" dirty="0" smtClean="0"/>
              <a:t>64</a:t>
            </a:r>
            <a:r>
              <a:rPr lang="it-IT" sz="2000" dirty="0" smtClean="0"/>
              <a:t> || t , m||</a:t>
            </a:r>
            <a:r>
              <a:rPr lang="it-IT" sz="2000" dirty="0" err="1" smtClean="0"/>
              <a:t>n</a:t>
            </a:r>
            <a:r>
              <a:rPr lang="it-IT" sz="2000" dirty="0" smtClean="0"/>
              <a:t>)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2" name="Fumetto 1 11"/>
          <p:cNvSpPr/>
          <p:nvPr/>
        </p:nvSpPr>
        <p:spPr>
          <a:xfrm>
            <a:off x="7078578" y="5729441"/>
            <a:ext cx="3364831" cy="850232"/>
          </a:xfrm>
          <a:prstGeom prst="wedgeRectCallout">
            <a:avLst>
              <a:gd name="adj1" fmla="val -50217"/>
              <a:gd name="adj2" fmla="val -676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Tag di autenticazione</a:t>
            </a:r>
          </a:p>
          <a:p>
            <a:pPr algn="ctr"/>
            <a:r>
              <a:rPr lang="it-IT" sz="2000" dirty="0" smtClean="0"/>
              <a:t>t = </a:t>
            </a:r>
            <a:r>
              <a:rPr lang="it-IT" sz="2000" dirty="0" err="1" smtClean="0"/>
              <a:t>OMADigest</a:t>
            </a:r>
            <a:r>
              <a:rPr lang="it-IT" sz="2000" dirty="0" smtClean="0"/>
              <a:t>(k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||k</a:t>
            </a:r>
            <a:r>
              <a:rPr lang="it-IT" sz="2000" baseline="-25000" dirty="0" smtClean="0"/>
              <a:t>0 </a:t>
            </a:r>
            <a:r>
              <a:rPr lang="it-IT" sz="2000" dirty="0" smtClean="0"/>
              <a:t>, m||</a:t>
            </a:r>
            <a:r>
              <a:rPr lang="it-IT" sz="2000" dirty="0" err="1" smtClean="0"/>
              <a:t>n</a:t>
            </a:r>
            <a:r>
              <a:rPr lang="it-IT" sz="2000" dirty="0" smtClean="0"/>
              <a:t>)</a:t>
            </a:r>
            <a:endParaRPr lang="it-IT" sz="2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952139" y="127909"/>
            <a:ext cx="351322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/>
              <a:t>X</a:t>
            </a:r>
            <a:r>
              <a:rPr lang="it-IT" b="1" baseline="-25000" dirty="0" smtClean="0"/>
              <a:t>0</a:t>
            </a:r>
            <a:r>
              <a:rPr lang="it-IT" dirty="0" smtClean="0"/>
              <a:t> = {</a:t>
            </a:r>
            <a:r>
              <a:rPr lang="cs-CZ" dirty="0"/>
              <a:t>81, 3F, 52, 9A, 7B, E3, 89, </a:t>
            </a:r>
            <a:r>
              <a:rPr lang="cs-CZ" dirty="0" smtClean="0"/>
              <a:t>BA}</a:t>
            </a:r>
          </a:p>
          <a:p>
            <a:r>
              <a:rPr lang="it-IT" b="1" dirty="0" smtClean="0"/>
              <a:t>X</a:t>
            </a:r>
            <a:r>
              <a:rPr lang="it-IT" b="1" baseline="-25000" dirty="0" smtClean="0"/>
              <a:t>1</a:t>
            </a:r>
            <a:r>
              <a:rPr lang="it-IT" dirty="0" smtClean="0"/>
              <a:t> = {</a:t>
            </a:r>
            <a:r>
              <a:rPr lang="pt-BR" dirty="0"/>
              <a:t>72, B0, 91, 8D, 44, 05, AA, 57</a:t>
            </a:r>
            <a:r>
              <a:rPr lang="it-IT" dirty="0" smtClean="0"/>
              <a:t>}</a:t>
            </a:r>
            <a:endParaRPr lang="cs-CZ" dirty="0"/>
          </a:p>
        </p:txBody>
      </p:sp>
      <p:sp>
        <p:nvSpPr>
          <p:cNvPr id="14" name="Fumetto 1 13"/>
          <p:cNvSpPr/>
          <p:nvPr/>
        </p:nvSpPr>
        <p:spPr>
          <a:xfrm>
            <a:off x="952139" y="3497179"/>
            <a:ext cx="2625250" cy="705853"/>
          </a:xfrm>
          <a:prstGeom prst="wedgeRectCallout">
            <a:avLst>
              <a:gd name="adj1" fmla="val 60439"/>
              <a:gd name="adj2" fmla="val -50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Basic </a:t>
            </a:r>
            <a:r>
              <a:rPr lang="it-IT" b="1" dirty="0" err="1" smtClean="0">
                <a:solidFill>
                  <a:schemeClr val="tx1"/>
                </a:solidFill>
              </a:rPr>
              <a:t>Encryption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 err="1" smtClean="0">
                <a:solidFill>
                  <a:schemeClr val="tx1"/>
                </a:solidFill>
              </a:rPr>
              <a:t>Key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k’ = k</a:t>
            </a:r>
            <a:r>
              <a:rPr lang="it-IT" baseline="-25000" dirty="0" smtClean="0">
                <a:solidFill>
                  <a:schemeClr val="tx1"/>
                </a:solidFill>
              </a:rPr>
              <a:t>1</a:t>
            </a:r>
            <a:r>
              <a:rPr lang="it-IT" dirty="0" smtClean="0">
                <a:solidFill>
                  <a:schemeClr val="tx1"/>
                </a:solidFill>
              </a:rPr>
              <a:t>’||k</a:t>
            </a:r>
            <a:r>
              <a:rPr lang="it-IT" baseline="-25000" dirty="0" smtClean="0">
                <a:solidFill>
                  <a:schemeClr val="tx1"/>
                </a:solidFill>
              </a:rPr>
              <a:t>0</a:t>
            </a:r>
            <a:r>
              <a:rPr lang="it-IT" dirty="0" smtClean="0">
                <a:solidFill>
                  <a:schemeClr val="tx1"/>
                </a:solidFill>
              </a:rPr>
              <a:t>’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Fumetto 1 16"/>
          <p:cNvSpPr/>
          <p:nvPr/>
        </p:nvSpPr>
        <p:spPr>
          <a:xfrm>
            <a:off x="8616347" y="2214347"/>
            <a:ext cx="1827062" cy="528854"/>
          </a:xfrm>
          <a:prstGeom prst="wedgeRectCallout">
            <a:avLst>
              <a:gd name="adj1" fmla="val -99576"/>
              <a:gd name="adj2" fmla="val -20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Funzione </a:t>
            </a:r>
            <a:r>
              <a:rPr lang="it-IT" dirty="0" err="1" smtClean="0">
                <a:solidFill>
                  <a:sysClr val="windowText" lastClr="000000"/>
                </a:solidFill>
              </a:rPr>
              <a:t>Hash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18" name="Fumetto 1 17"/>
          <p:cNvSpPr/>
          <p:nvPr/>
        </p:nvSpPr>
        <p:spPr>
          <a:xfrm>
            <a:off x="770021" y="4414560"/>
            <a:ext cx="1723341" cy="829785"/>
          </a:xfrm>
          <a:prstGeom prst="wedgeRectCallout">
            <a:avLst>
              <a:gd name="adj1" fmla="val 125286"/>
              <a:gd name="adj2" fmla="val 5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Algoritmo </a:t>
            </a:r>
            <a:r>
              <a:rPr lang="it-IT" smtClean="0">
                <a:solidFill>
                  <a:schemeClr val="tx1"/>
                </a:solidFill>
              </a:rPr>
              <a:t>di cifratura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Fumetto 1 18"/>
          <p:cNvSpPr/>
          <p:nvPr/>
        </p:nvSpPr>
        <p:spPr>
          <a:xfrm>
            <a:off x="489710" y="1738320"/>
            <a:ext cx="1723341" cy="829785"/>
          </a:xfrm>
          <a:prstGeom prst="wedgeRectCallout">
            <a:avLst>
              <a:gd name="adj1" fmla="val 67572"/>
              <a:gd name="adj2" fmla="val 172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Algoritmo </a:t>
            </a:r>
            <a:r>
              <a:rPr lang="it-IT" smtClean="0">
                <a:solidFill>
                  <a:schemeClr val="tx1"/>
                </a:solidFill>
              </a:rPr>
              <a:t>di cifratura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506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Utente di Microsoft Office</cp:lastModifiedBy>
  <cp:revision>17</cp:revision>
  <dcterms:created xsi:type="dcterms:W3CDTF">2015-12-03T17:44:07Z</dcterms:created>
  <dcterms:modified xsi:type="dcterms:W3CDTF">2015-12-04T09:57:30Z</dcterms:modified>
</cp:coreProperties>
</file>