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x="6772275" cy="99028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19">
          <p15:clr>
            <a:srgbClr val="000000"/>
          </p15:clr>
        </p15:guide>
        <p15:guide id="2" pos="213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9" roundtripDataSignature="AMtx7mhtAfpzGrt0OVOq0l6o44GQNu3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9" orient="horz"/>
        <p:guide pos="21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275" spcFirstLastPara="1" rIns="92275" wrap="square" tIns="4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4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5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8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9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0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1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2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3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03287" y="4703762"/>
            <a:ext cx="4965700" cy="4457700"/>
          </a:xfrm>
          <a:prstGeom prst="rect">
            <a:avLst/>
          </a:prstGeom>
        </p:spPr>
        <p:txBody>
          <a:bodyPr anchorCtr="0" anchor="t" bIns="46150" lIns="92275" spcFirstLastPara="1" rIns="9227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09637" y="741362"/>
            <a:ext cx="4954587" cy="3716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6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gráfico" type="txAndChart">
  <p:cSld name="TEXT_AND_CHAR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0"/>
          <p:cNvSpPr/>
          <p:nvPr>
            <p:ph idx="2" type="ch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4"/>
          <p:cNvSpPr txBox="1"/>
          <p:nvPr/>
        </p:nvSpPr>
        <p:spPr>
          <a:xfrm>
            <a:off x="47625" y="44450"/>
            <a:ext cx="9023350" cy="6683375"/>
          </a:xfrm>
          <a:prstGeom prst="rect">
            <a:avLst/>
          </a:prstGeom>
          <a:noFill/>
          <a:ln cap="flat" cmpd="tri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1"/>
          <p:cNvSpPr txBox="1"/>
          <p:nvPr>
            <p:ph type="title"/>
          </p:nvPr>
        </p:nvSpPr>
        <p:spPr>
          <a:xfrm>
            <a:off x="838200" y="5334000"/>
            <a:ext cx="7391400" cy="9144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07A5C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Francisco Molina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0" y="1111250"/>
            <a:ext cx="1851025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352800" y="3260725"/>
            <a:ext cx="2133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Alocação e layout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corpo do método, a declaração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Automovel gol aloca espaço somente para a referência: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comando new Automovel() aloca e inicializa o espaço: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modelo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cor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	ano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2590800" y="3238500"/>
            <a:ext cx="1752600" cy="46990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????????</a:t>
            </a:r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3733800" y="4787900"/>
            <a:ext cx="1371600" cy="1384300"/>
            <a:chOff x="4032" y="2928"/>
            <a:chExt cx="864" cy="872"/>
          </a:xfrm>
        </p:grpSpPr>
        <p:sp>
          <p:nvSpPr>
            <p:cNvPr id="153" name="Google Shape;153;p10"/>
            <p:cNvSpPr txBox="1"/>
            <p:nvPr/>
          </p:nvSpPr>
          <p:spPr>
            <a:xfrm>
              <a:off x="4032" y="2928"/>
              <a:ext cx="864" cy="296"/>
            </a:xfrm>
            <a:prstGeom prst="rect">
              <a:avLst/>
            </a:prstGeom>
            <a:noFill/>
            <a:ln cap="sq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?</a:t>
              </a:r>
              <a:endParaRPr/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4032" y="3216"/>
              <a:ext cx="864" cy="296"/>
            </a:xfrm>
            <a:prstGeom prst="rect">
              <a:avLst/>
            </a:prstGeom>
            <a:noFill/>
            <a:ln cap="sq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?</a:t>
              </a:r>
              <a:endParaRPr/>
            </a:p>
          </p:txBody>
        </p:sp>
        <p:sp>
          <p:nvSpPr>
            <p:cNvPr id="155" name="Google Shape;155;p10"/>
            <p:cNvSpPr txBox="1"/>
            <p:nvPr/>
          </p:nvSpPr>
          <p:spPr>
            <a:xfrm>
              <a:off x="4032" y="3504"/>
              <a:ext cx="864" cy="296"/>
            </a:xfrm>
            <a:prstGeom prst="rect">
              <a:avLst/>
            </a:prstGeom>
            <a:noFill/>
            <a:ln cap="sq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0</a:t>
              </a:r>
              <a:endParaRPr/>
            </a:p>
          </p:txBody>
        </p:sp>
      </p:grpSp>
      <p:sp>
        <p:nvSpPr>
          <p:cNvPr id="156" name="Google Shape;156;p10"/>
          <p:cNvSpPr txBox="1"/>
          <p:nvPr/>
        </p:nvSpPr>
        <p:spPr>
          <a:xfrm>
            <a:off x="1751012" y="3270250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gol</a:t>
            </a:r>
            <a:endParaRPr/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Criando Objetos em 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Alocação e layout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Finalmente, atribuindo a variável referência o endereço do objeto alocado.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gol = new Automovel();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String modelo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String cor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int	  ano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6400800" y="4648200"/>
            <a:ext cx="1371600" cy="46990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?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6400800" y="5105400"/>
            <a:ext cx="1371600" cy="46990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?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6400800" y="5562600"/>
            <a:ext cx="1371600" cy="46990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0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2743200" y="4114800"/>
            <a:ext cx="1676400" cy="46990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0x01abdfe</a:t>
            </a:r>
            <a:endParaRPr/>
          </a:p>
        </p:txBody>
      </p:sp>
      <p:cxnSp>
        <p:nvCxnSpPr>
          <p:cNvPr id="168" name="Google Shape;168;p11"/>
          <p:cNvCxnSpPr/>
          <p:nvPr/>
        </p:nvCxnSpPr>
        <p:spPr>
          <a:xfrm>
            <a:off x="4419600" y="4267200"/>
            <a:ext cx="2514600" cy="0"/>
          </a:xfrm>
          <a:prstGeom prst="straightConnector1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6934200" y="4267200"/>
            <a:ext cx="0" cy="381000"/>
          </a:xfrm>
          <a:prstGeom prst="straightConnector1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11"/>
          <p:cNvSpPr txBox="1"/>
          <p:nvPr>
            <p:ph type="title"/>
          </p:nvPr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Criando Objetos em 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533400" y="4800600"/>
            <a:ext cx="2514600" cy="1600200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 txBox="1"/>
          <p:nvPr>
            <p:ph type="title"/>
          </p:nvPr>
        </p:nvSpPr>
        <p:spPr>
          <a:xfrm>
            <a:off x="228600" y="3810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Atributos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609600" y="14478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propriedades associadas a uma classe e seus objetos;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armazenam resultados do processamento feito pelos métodos da classe.</a:t>
            </a:r>
            <a:endParaRPr/>
          </a:p>
        </p:txBody>
      </p:sp>
      <p:pic>
        <p:nvPicPr>
          <p:cNvPr descr="D:\ART\CLIPART1\ANIMAL2\DOGHUNT.WMF"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895600"/>
            <a:ext cx="2427287" cy="10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920750" y="5060950"/>
            <a:ext cx="18049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Nome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 do pêlo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Idade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588962" y="4191000"/>
            <a:ext cx="2466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do objeto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>
            <a:off x="5688012" y="4800600"/>
            <a:ext cx="2514600" cy="1600200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5727700" y="5334000"/>
            <a:ext cx="2430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Número de patas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5029200" y="4191000"/>
            <a:ext cx="3744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da classe (estáticos)</a:t>
            </a:r>
            <a:endParaRPr/>
          </a:p>
        </p:txBody>
      </p:sp>
      <p:grpSp>
        <p:nvGrpSpPr>
          <p:cNvPr id="185" name="Google Shape;185;p12"/>
          <p:cNvGrpSpPr/>
          <p:nvPr/>
        </p:nvGrpSpPr>
        <p:grpSpPr>
          <a:xfrm>
            <a:off x="5761037" y="2927350"/>
            <a:ext cx="2365375" cy="1027112"/>
            <a:chOff x="3626" y="1892"/>
            <a:chExt cx="1490" cy="647"/>
          </a:xfrm>
        </p:grpSpPr>
        <p:sp>
          <p:nvSpPr>
            <p:cNvPr id="186" name="Google Shape;186;p12"/>
            <p:cNvSpPr/>
            <p:nvPr/>
          </p:nvSpPr>
          <p:spPr>
            <a:xfrm>
              <a:off x="3626" y="2082"/>
              <a:ext cx="773" cy="457"/>
            </a:xfrm>
            <a:custGeom>
              <a:rect b="b" l="l" r="r" t="t"/>
              <a:pathLst>
                <a:path extrusionOk="0" h="1372" w="2318">
                  <a:moveTo>
                    <a:pt x="448" y="212"/>
                  </a:moveTo>
                  <a:lnTo>
                    <a:pt x="435" y="212"/>
                  </a:lnTo>
                  <a:lnTo>
                    <a:pt x="422" y="215"/>
                  </a:lnTo>
                  <a:lnTo>
                    <a:pt x="408" y="219"/>
                  </a:lnTo>
                  <a:lnTo>
                    <a:pt x="397" y="228"/>
                  </a:lnTo>
                  <a:lnTo>
                    <a:pt x="383" y="244"/>
                  </a:lnTo>
                  <a:lnTo>
                    <a:pt x="376" y="256"/>
                  </a:lnTo>
                  <a:lnTo>
                    <a:pt x="342" y="525"/>
                  </a:lnTo>
                  <a:lnTo>
                    <a:pt x="326" y="572"/>
                  </a:lnTo>
                  <a:lnTo>
                    <a:pt x="305" y="618"/>
                  </a:lnTo>
                  <a:lnTo>
                    <a:pt x="285" y="652"/>
                  </a:lnTo>
                  <a:lnTo>
                    <a:pt x="263" y="681"/>
                  </a:lnTo>
                  <a:lnTo>
                    <a:pt x="246" y="699"/>
                  </a:lnTo>
                  <a:lnTo>
                    <a:pt x="229" y="715"/>
                  </a:lnTo>
                  <a:lnTo>
                    <a:pt x="210" y="731"/>
                  </a:lnTo>
                  <a:lnTo>
                    <a:pt x="187" y="745"/>
                  </a:lnTo>
                  <a:lnTo>
                    <a:pt x="149" y="770"/>
                  </a:lnTo>
                  <a:lnTo>
                    <a:pt x="114" y="795"/>
                  </a:lnTo>
                  <a:lnTo>
                    <a:pt x="61" y="839"/>
                  </a:lnTo>
                  <a:lnTo>
                    <a:pt x="25" y="880"/>
                  </a:lnTo>
                  <a:lnTo>
                    <a:pt x="11" y="905"/>
                  </a:lnTo>
                  <a:lnTo>
                    <a:pt x="3" y="927"/>
                  </a:lnTo>
                  <a:lnTo>
                    <a:pt x="0" y="954"/>
                  </a:lnTo>
                  <a:lnTo>
                    <a:pt x="9" y="976"/>
                  </a:lnTo>
                  <a:lnTo>
                    <a:pt x="27" y="1001"/>
                  </a:lnTo>
                  <a:lnTo>
                    <a:pt x="52" y="1020"/>
                  </a:lnTo>
                  <a:lnTo>
                    <a:pt x="84" y="1036"/>
                  </a:lnTo>
                  <a:lnTo>
                    <a:pt x="121" y="1048"/>
                  </a:lnTo>
                  <a:lnTo>
                    <a:pt x="161" y="1057"/>
                  </a:lnTo>
                  <a:lnTo>
                    <a:pt x="201" y="1062"/>
                  </a:lnTo>
                  <a:lnTo>
                    <a:pt x="229" y="1062"/>
                  </a:lnTo>
                  <a:lnTo>
                    <a:pt x="254" y="1061"/>
                  </a:lnTo>
                  <a:lnTo>
                    <a:pt x="336" y="1043"/>
                  </a:lnTo>
                  <a:lnTo>
                    <a:pt x="355" y="1051"/>
                  </a:lnTo>
                  <a:lnTo>
                    <a:pt x="379" y="1061"/>
                  </a:lnTo>
                  <a:lnTo>
                    <a:pt x="413" y="1074"/>
                  </a:lnTo>
                  <a:lnTo>
                    <a:pt x="455" y="1082"/>
                  </a:lnTo>
                  <a:lnTo>
                    <a:pt x="483" y="1083"/>
                  </a:lnTo>
                  <a:lnTo>
                    <a:pt x="513" y="1083"/>
                  </a:lnTo>
                  <a:lnTo>
                    <a:pt x="548" y="1079"/>
                  </a:lnTo>
                  <a:lnTo>
                    <a:pt x="587" y="1071"/>
                  </a:lnTo>
                  <a:lnTo>
                    <a:pt x="631" y="1060"/>
                  </a:lnTo>
                  <a:lnTo>
                    <a:pt x="679" y="1043"/>
                  </a:lnTo>
                  <a:lnTo>
                    <a:pt x="707" y="1055"/>
                  </a:lnTo>
                  <a:lnTo>
                    <a:pt x="738" y="1064"/>
                  </a:lnTo>
                  <a:lnTo>
                    <a:pt x="766" y="1070"/>
                  </a:lnTo>
                  <a:lnTo>
                    <a:pt x="791" y="1071"/>
                  </a:lnTo>
                  <a:lnTo>
                    <a:pt x="815" y="1068"/>
                  </a:lnTo>
                  <a:lnTo>
                    <a:pt x="837" y="1064"/>
                  </a:lnTo>
                  <a:lnTo>
                    <a:pt x="859" y="1054"/>
                  </a:lnTo>
                  <a:lnTo>
                    <a:pt x="880" y="1042"/>
                  </a:lnTo>
                  <a:lnTo>
                    <a:pt x="918" y="1008"/>
                  </a:lnTo>
                  <a:lnTo>
                    <a:pt x="930" y="1033"/>
                  </a:lnTo>
                  <a:lnTo>
                    <a:pt x="947" y="1057"/>
                  </a:lnTo>
                  <a:lnTo>
                    <a:pt x="968" y="1080"/>
                  </a:lnTo>
                  <a:lnTo>
                    <a:pt x="987" y="1098"/>
                  </a:lnTo>
                  <a:lnTo>
                    <a:pt x="1009" y="1114"/>
                  </a:lnTo>
                  <a:lnTo>
                    <a:pt x="1034" y="1129"/>
                  </a:lnTo>
                  <a:lnTo>
                    <a:pt x="1064" y="1142"/>
                  </a:lnTo>
                  <a:lnTo>
                    <a:pt x="1096" y="1152"/>
                  </a:lnTo>
                  <a:lnTo>
                    <a:pt x="1133" y="1158"/>
                  </a:lnTo>
                  <a:lnTo>
                    <a:pt x="1173" y="1161"/>
                  </a:lnTo>
                  <a:lnTo>
                    <a:pt x="1217" y="1160"/>
                  </a:lnTo>
                  <a:lnTo>
                    <a:pt x="1267" y="1152"/>
                  </a:lnTo>
                  <a:lnTo>
                    <a:pt x="1320" y="1141"/>
                  </a:lnTo>
                  <a:lnTo>
                    <a:pt x="1377" y="1121"/>
                  </a:lnTo>
                  <a:lnTo>
                    <a:pt x="1392" y="1158"/>
                  </a:lnTo>
                  <a:lnTo>
                    <a:pt x="1402" y="1180"/>
                  </a:lnTo>
                  <a:lnTo>
                    <a:pt x="1416" y="1201"/>
                  </a:lnTo>
                  <a:lnTo>
                    <a:pt x="1435" y="1217"/>
                  </a:lnTo>
                  <a:lnTo>
                    <a:pt x="1451" y="1226"/>
                  </a:lnTo>
                  <a:lnTo>
                    <a:pt x="1469" y="1229"/>
                  </a:lnTo>
                  <a:lnTo>
                    <a:pt x="1486" y="1226"/>
                  </a:lnTo>
                  <a:lnTo>
                    <a:pt x="1525" y="1208"/>
                  </a:lnTo>
                  <a:lnTo>
                    <a:pt x="1544" y="1260"/>
                  </a:lnTo>
                  <a:lnTo>
                    <a:pt x="1551" y="1269"/>
                  </a:lnTo>
                  <a:lnTo>
                    <a:pt x="1563" y="1276"/>
                  </a:lnTo>
                  <a:lnTo>
                    <a:pt x="1578" y="1279"/>
                  </a:lnTo>
                  <a:lnTo>
                    <a:pt x="1639" y="1279"/>
                  </a:lnTo>
                  <a:lnTo>
                    <a:pt x="1666" y="1327"/>
                  </a:lnTo>
                  <a:lnTo>
                    <a:pt x="1675" y="1339"/>
                  </a:lnTo>
                  <a:lnTo>
                    <a:pt x="1687" y="1344"/>
                  </a:lnTo>
                  <a:lnTo>
                    <a:pt x="1704" y="1345"/>
                  </a:lnTo>
                  <a:lnTo>
                    <a:pt x="1728" y="1348"/>
                  </a:lnTo>
                  <a:lnTo>
                    <a:pt x="1741" y="1351"/>
                  </a:lnTo>
                  <a:lnTo>
                    <a:pt x="1753" y="1360"/>
                  </a:lnTo>
                  <a:lnTo>
                    <a:pt x="1772" y="1367"/>
                  </a:lnTo>
                  <a:lnTo>
                    <a:pt x="1822" y="1370"/>
                  </a:lnTo>
                  <a:lnTo>
                    <a:pt x="1893" y="1372"/>
                  </a:lnTo>
                  <a:lnTo>
                    <a:pt x="1913" y="1369"/>
                  </a:lnTo>
                  <a:lnTo>
                    <a:pt x="1932" y="1363"/>
                  </a:lnTo>
                  <a:lnTo>
                    <a:pt x="1950" y="1353"/>
                  </a:lnTo>
                  <a:lnTo>
                    <a:pt x="1966" y="1339"/>
                  </a:lnTo>
                  <a:lnTo>
                    <a:pt x="1984" y="1332"/>
                  </a:lnTo>
                  <a:lnTo>
                    <a:pt x="2006" y="1335"/>
                  </a:lnTo>
                  <a:lnTo>
                    <a:pt x="2022" y="1348"/>
                  </a:lnTo>
                  <a:lnTo>
                    <a:pt x="2038" y="1357"/>
                  </a:lnTo>
                  <a:lnTo>
                    <a:pt x="2055" y="1361"/>
                  </a:lnTo>
                  <a:lnTo>
                    <a:pt x="2075" y="1361"/>
                  </a:lnTo>
                  <a:lnTo>
                    <a:pt x="2280" y="1332"/>
                  </a:lnTo>
                  <a:lnTo>
                    <a:pt x="2296" y="1327"/>
                  </a:lnTo>
                  <a:lnTo>
                    <a:pt x="2309" y="1320"/>
                  </a:lnTo>
                  <a:lnTo>
                    <a:pt x="2317" y="1307"/>
                  </a:lnTo>
                  <a:lnTo>
                    <a:pt x="2318" y="1292"/>
                  </a:lnTo>
                  <a:lnTo>
                    <a:pt x="2315" y="1273"/>
                  </a:lnTo>
                  <a:lnTo>
                    <a:pt x="2308" y="1245"/>
                  </a:lnTo>
                  <a:lnTo>
                    <a:pt x="2293" y="1217"/>
                  </a:lnTo>
                  <a:lnTo>
                    <a:pt x="2277" y="1189"/>
                  </a:lnTo>
                  <a:lnTo>
                    <a:pt x="2262" y="1173"/>
                  </a:lnTo>
                  <a:lnTo>
                    <a:pt x="2242" y="1155"/>
                  </a:lnTo>
                  <a:lnTo>
                    <a:pt x="2139" y="1090"/>
                  </a:lnTo>
                  <a:lnTo>
                    <a:pt x="2116" y="1026"/>
                  </a:lnTo>
                  <a:lnTo>
                    <a:pt x="2112" y="1015"/>
                  </a:lnTo>
                  <a:lnTo>
                    <a:pt x="2097" y="1002"/>
                  </a:lnTo>
                  <a:lnTo>
                    <a:pt x="1896" y="917"/>
                  </a:lnTo>
                  <a:lnTo>
                    <a:pt x="1887" y="818"/>
                  </a:lnTo>
                  <a:lnTo>
                    <a:pt x="1884" y="806"/>
                  </a:lnTo>
                  <a:lnTo>
                    <a:pt x="1875" y="798"/>
                  </a:lnTo>
                  <a:lnTo>
                    <a:pt x="1860" y="790"/>
                  </a:lnTo>
                  <a:lnTo>
                    <a:pt x="1813" y="774"/>
                  </a:lnTo>
                  <a:lnTo>
                    <a:pt x="1776" y="762"/>
                  </a:lnTo>
                  <a:lnTo>
                    <a:pt x="1737" y="745"/>
                  </a:lnTo>
                  <a:lnTo>
                    <a:pt x="1700" y="724"/>
                  </a:lnTo>
                  <a:lnTo>
                    <a:pt x="1666" y="700"/>
                  </a:lnTo>
                  <a:lnTo>
                    <a:pt x="1636" y="672"/>
                  </a:lnTo>
                  <a:lnTo>
                    <a:pt x="1610" y="640"/>
                  </a:lnTo>
                  <a:lnTo>
                    <a:pt x="1589" y="603"/>
                  </a:lnTo>
                  <a:lnTo>
                    <a:pt x="1575" y="563"/>
                  </a:lnTo>
                  <a:lnTo>
                    <a:pt x="1566" y="519"/>
                  </a:lnTo>
                  <a:lnTo>
                    <a:pt x="1566" y="478"/>
                  </a:lnTo>
                  <a:lnTo>
                    <a:pt x="1567" y="437"/>
                  </a:lnTo>
                  <a:lnTo>
                    <a:pt x="1573" y="394"/>
                  </a:lnTo>
                  <a:lnTo>
                    <a:pt x="1578" y="353"/>
                  </a:lnTo>
                  <a:lnTo>
                    <a:pt x="1580" y="310"/>
                  </a:lnTo>
                  <a:lnTo>
                    <a:pt x="1582" y="266"/>
                  </a:lnTo>
                  <a:lnTo>
                    <a:pt x="1578" y="223"/>
                  </a:lnTo>
                  <a:lnTo>
                    <a:pt x="1566" y="182"/>
                  </a:lnTo>
                  <a:lnTo>
                    <a:pt x="1555" y="160"/>
                  </a:lnTo>
                  <a:lnTo>
                    <a:pt x="1538" y="135"/>
                  </a:lnTo>
                  <a:lnTo>
                    <a:pt x="1514" y="110"/>
                  </a:lnTo>
                  <a:lnTo>
                    <a:pt x="1486" y="86"/>
                  </a:lnTo>
                  <a:lnTo>
                    <a:pt x="1458" y="69"/>
                  </a:lnTo>
                  <a:lnTo>
                    <a:pt x="1441" y="61"/>
                  </a:lnTo>
                  <a:lnTo>
                    <a:pt x="1421" y="58"/>
                  </a:lnTo>
                  <a:lnTo>
                    <a:pt x="1407" y="60"/>
                  </a:lnTo>
                  <a:lnTo>
                    <a:pt x="1391" y="67"/>
                  </a:lnTo>
                  <a:lnTo>
                    <a:pt x="1377" y="75"/>
                  </a:lnTo>
                  <a:lnTo>
                    <a:pt x="1349" y="54"/>
                  </a:lnTo>
                  <a:lnTo>
                    <a:pt x="1335" y="51"/>
                  </a:lnTo>
                  <a:lnTo>
                    <a:pt x="1301" y="54"/>
                  </a:lnTo>
                  <a:lnTo>
                    <a:pt x="1279" y="44"/>
                  </a:lnTo>
                  <a:lnTo>
                    <a:pt x="1261" y="39"/>
                  </a:lnTo>
                  <a:lnTo>
                    <a:pt x="1224" y="38"/>
                  </a:lnTo>
                  <a:lnTo>
                    <a:pt x="1181" y="5"/>
                  </a:lnTo>
                  <a:lnTo>
                    <a:pt x="1171" y="1"/>
                  </a:lnTo>
                  <a:lnTo>
                    <a:pt x="1162" y="0"/>
                  </a:lnTo>
                  <a:lnTo>
                    <a:pt x="1152" y="1"/>
                  </a:lnTo>
                  <a:lnTo>
                    <a:pt x="1112" y="13"/>
                  </a:lnTo>
                  <a:lnTo>
                    <a:pt x="1074" y="3"/>
                  </a:lnTo>
                  <a:lnTo>
                    <a:pt x="1065" y="1"/>
                  </a:lnTo>
                  <a:lnTo>
                    <a:pt x="1056" y="3"/>
                  </a:lnTo>
                  <a:lnTo>
                    <a:pt x="1043" y="10"/>
                  </a:lnTo>
                  <a:lnTo>
                    <a:pt x="1025" y="32"/>
                  </a:lnTo>
                  <a:lnTo>
                    <a:pt x="997" y="41"/>
                  </a:lnTo>
                  <a:lnTo>
                    <a:pt x="986" y="47"/>
                  </a:lnTo>
                  <a:lnTo>
                    <a:pt x="977" y="53"/>
                  </a:lnTo>
                  <a:lnTo>
                    <a:pt x="966" y="60"/>
                  </a:lnTo>
                  <a:lnTo>
                    <a:pt x="950" y="76"/>
                  </a:lnTo>
                  <a:lnTo>
                    <a:pt x="937" y="97"/>
                  </a:lnTo>
                  <a:lnTo>
                    <a:pt x="931" y="109"/>
                  </a:lnTo>
                  <a:lnTo>
                    <a:pt x="921" y="137"/>
                  </a:lnTo>
                  <a:lnTo>
                    <a:pt x="903" y="197"/>
                  </a:lnTo>
                  <a:lnTo>
                    <a:pt x="850" y="195"/>
                  </a:lnTo>
                  <a:lnTo>
                    <a:pt x="825" y="192"/>
                  </a:lnTo>
                  <a:lnTo>
                    <a:pt x="815" y="191"/>
                  </a:lnTo>
                  <a:lnTo>
                    <a:pt x="804" y="192"/>
                  </a:lnTo>
                  <a:lnTo>
                    <a:pt x="796" y="197"/>
                  </a:lnTo>
                  <a:lnTo>
                    <a:pt x="757" y="217"/>
                  </a:lnTo>
                  <a:lnTo>
                    <a:pt x="738" y="201"/>
                  </a:lnTo>
                  <a:lnTo>
                    <a:pt x="728" y="195"/>
                  </a:lnTo>
                  <a:lnTo>
                    <a:pt x="718" y="192"/>
                  </a:lnTo>
                  <a:lnTo>
                    <a:pt x="707" y="192"/>
                  </a:lnTo>
                  <a:lnTo>
                    <a:pt x="697" y="195"/>
                  </a:lnTo>
                  <a:lnTo>
                    <a:pt x="672" y="207"/>
                  </a:lnTo>
                  <a:lnTo>
                    <a:pt x="650" y="200"/>
                  </a:lnTo>
                  <a:lnTo>
                    <a:pt x="629" y="197"/>
                  </a:lnTo>
                  <a:lnTo>
                    <a:pt x="606" y="198"/>
                  </a:lnTo>
                  <a:lnTo>
                    <a:pt x="573" y="201"/>
                  </a:lnTo>
                  <a:lnTo>
                    <a:pt x="497" y="210"/>
                  </a:lnTo>
                  <a:lnTo>
                    <a:pt x="448" y="212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136" y="1892"/>
              <a:ext cx="980" cy="606"/>
            </a:xfrm>
            <a:custGeom>
              <a:rect b="b" l="l" r="r" t="t"/>
              <a:pathLst>
                <a:path extrusionOk="0" h="1818" w="2941">
                  <a:moveTo>
                    <a:pt x="19" y="776"/>
                  </a:moveTo>
                  <a:lnTo>
                    <a:pt x="0" y="1203"/>
                  </a:lnTo>
                  <a:lnTo>
                    <a:pt x="713" y="1818"/>
                  </a:lnTo>
                  <a:lnTo>
                    <a:pt x="1312" y="1647"/>
                  </a:lnTo>
                  <a:lnTo>
                    <a:pt x="1356" y="1640"/>
                  </a:lnTo>
                  <a:lnTo>
                    <a:pt x="1402" y="1630"/>
                  </a:lnTo>
                  <a:lnTo>
                    <a:pt x="1446" y="1618"/>
                  </a:lnTo>
                  <a:lnTo>
                    <a:pt x="1487" y="1602"/>
                  </a:lnTo>
                  <a:lnTo>
                    <a:pt x="1526" y="1582"/>
                  </a:lnTo>
                  <a:lnTo>
                    <a:pt x="1558" y="1562"/>
                  </a:lnTo>
                  <a:lnTo>
                    <a:pt x="1587" y="1537"/>
                  </a:lnTo>
                  <a:lnTo>
                    <a:pt x="1608" y="1510"/>
                  </a:lnTo>
                  <a:lnTo>
                    <a:pt x="1661" y="1531"/>
                  </a:lnTo>
                  <a:lnTo>
                    <a:pt x="1713" y="1547"/>
                  </a:lnTo>
                  <a:lnTo>
                    <a:pt x="1761" y="1560"/>
                  </a:lnTo>
                  <a:lnTo>
                    <a:pt x="1808" y="1569"/>
                  </a:lnTo>
                  <a:lnTo>
                    <a:pt x="1854" y="1575"/>
                  </a:lnTo>
                  <a:lnTo>
                    <a:pt x="1900" y="1578"/>
                  </a:lnTo>
                  <a:lnTo>
                    <a:pt x="1942" y="1577"/>
                  </a:lnTo>
                  <a:lnTo>
                    <a:pt x="1983" y="1572"/>
                  </a:lnTo>
                  <a:lnTo>
                    <a:pt x="2025" y="1563"/>
                  </a:lnTo>
                  <a:lnTo>
                    <a:pt x="2063" y="1553"/>
                  </a:lnTo>
                  <a:lnTo>
                    <a:pt x="2101" y="1538"/>
                  </a:lnTo>
                  <a:lnTo>
                    <a:pt x="2138" y="1522"/>
                  </a:lnTo>
                  <a:lnTo>
                    <a:pt x="2172" y="1501"/>
                  </a:lnTo>
                  <a:lnTo>
                    <a:pt x="2207" y="1478"/>
                  </a:lnTo>
                  <a:lnTo>
                    <a:pt x="2240" y="1451"/>
                  </a:lnTo>
                  <a:lnTo>
                    <a:pt x="2272" y="1423"/>
                  </a:lnTo>
                  <a:lnTo>
                    <a:pt x="2415" y="1423"/>
                  </a:lnTo>
                  <a:lnTo>
                    <a:pt x="2447" y="1465"/>
                  </a:lnTo>
                  <a:lnTo>
                    <a:pt x="2478" y="1501"/>
                  </a:lnTo>
                  <a:lnTo>
                    <a:pt x="2514" y="1532"/>
                  </a:lnTo>
                  <a:lnTo>
                    <a:pt x="2545" y="1556"/>
                  </a:lnTo>
                  <a:lnTo>
                    <a:pt x="2575" y="1574"/>
                  </a:lnTo>
                  <a:lnTo>
                    <a:pt x="2612" y="1590"/>
                  </a:lnTo>
                  <a:lnTo>
                    <a:pt x="2656" y="1597"/>
                  </a:lnTo>
                  <a:lnTo>
                    <a:pt x="2701" y="1597"/>
                  </a:lnTo>
                  <a:lnTo>
                    <a:pt x="2755" y="1590"/>
                  </a:lnTo>
                  <a:lnTo>
                    <a:pt x="2799" y="1578"/>
                  </a:lnTo>
                  <a:lnTo>
                    <a:pt x="2835" y="1560"/>
                  </a:lnTo>
                  <a:lnTo>
                    <a:pt x="2861" y="1541"/>
                  </a:lnTo>
                  <a:lnTo>
                    <a:pt x="2886" y="1515"/>
                  </a:lnTo>
                  <a:lnTo>
                    <a:pt x="2907" y="1485"/>
                  </a:lnTo>
                  <a:lnTo>
                    <a:pt x="2923" y="1450"/>
                  </a:lnTo>
                  <a:lnTo>
                    <a:pt x="2935" y="1409"/>
                  </a:lnTo>
                  <a:lnTo>
                    <a:pt x="2939" y="1363"/>
                  </a:lnTo>
                  <a:lnTo>
                    <a:pt x="2941" y="1322"/>
                  </a:lnTo>
                  <a:lnTo>
                    <a:pt x="2933" y="1298"/>
                  </a:lnTo>
                  <a:lnTo>
                    <a:pt x="2920" y="1279"/>
                  </a:lnTo>
                  <a:lnTo>
                    <a:pt x="2901" y="1266"/>
                  </a:lnTo>
                  <a:lnTo>
                    <a:pt x="2868" y="1260"/>
                  </a:lnTo>
                  <a:lnTo>
                    <a:pt x="2840" y="1260"/>
                  </a:lnTo>
                  <a:lnTo>
                    <a:pt x="2818" y="1266"/>
                  </a:lnTo>
                  <a:lnTo>
                    <a:pt x="2801" y="1275"/>
                  </a:lnTo>
                  <a:lnTo>
                    <a:pt x="2782" y="1288"/>
                  </a:lnTo>
                  <a:lnTo>
                    <a:pt x="2770" y="1281"/>
                  </a:lnTo>
                  <a:lnTo>
                    <a:pt x="2758" y="1270"/>
                  </a:lnTo>
                  <a:lnTo>
                    <a:pt x="2740" y="1263"/>
                  </a:lnTo>
                  <a:lnTo>
                    <a:pt x="2721" y="1260"/>
                  </a:lnTo>
                  <a:lnTo>
                    <a:pt x="2701" y="1260"/>
                  </a:lnTo>
                  <a:lnTo>
                    <a:pt x="2681" y="1263"/>
                  </a:lnTo>
                  <a:lnTo>
                    <a:pt x="2662" y="1270"/>
                  </a:lnTo>
                  <a:lnTo>
                    <a:pt x="2649" y="1281"/>
                  </a:lnTo>
                  <a:lnTo>
                    <a:pt x="2595" y="1117"/>
                  </a:lnTo>
                  <a:lnTo>
                    <a:pt x="2587" y="1085"/>
                  </a:lnTo>
                  <a:lnTo>
                    <a:pt x="2580" y="1054"/>
                  </a:lnTo>
                  <a:lnTo>
                    <a:pt x="2572" y="1026"/>
                  </a:lnTo>
                  <a:lnTo>
                    <a:pt x="2564" y="1004"/>
                  </a:lnTo>
                  <a:lnTo>
                    <a:pt x="2552" y="986"/>
                  </a:lnTo>
                  <a:lnTo>
                    <a:pt x="2539" y="973"/>
                  </a:lnTo>
                  <a:lnTo>
                    <a:pt x="2521" y="966"/>
                  </a:lnTo>
                  <a:lnTo>
                    <a:pt x="2500" y="966"/>
                  </a:lnTo>
                  <a:lnTo>
                    <a:pt x="2477" y="973"/>
                  </a:lnTo>
                  <a:lnTo>
                    <a:pt x="2357" y="1052"/>
                  </a:lnTo>
                  <a:lnTo>
                    <a:pt x="2340" y="1061"/>
                  </a:lnTo>
                  <a:lnTo>
                    <a:pt x="2315" y="1066"/>
                  </a:lnTo>
                  <a:lnTo>
                    <a:pt x="2288" y="1064"/>
                  </a:lnTo>
                  <a:lnTo>
                    <a:pt x="2268" y="1058"/>
                  </a:lnTo>
                  <a:lnTo>
                    <a:pt x="2249" y="1042"/>
                  </a:lnTo>
                  <a:lnTo>
                    <a:pt x="2228" y="1014"/>
                  </a:lnTo>
                  <a:lnTo>
                    <a:pt x="2213" y="977"/>
                  </a:lnTo>
                  <a:lnTo>
                    <a:pt x="2203" y="938"/>
                  </a:lnTo>
                  <a:lnTo>
                    <a:pt x="2197" y="895"/>
                  </a:lnTo>
                  <a:lnTo>
                    <a:pt x="2191" y="854"/>
                  </a:lnTo>
                  <a:lnTo>
                    <a:pt x="2185" y="815"/>
                  </a:lnTo>
                  <a:lnTo>
                    <a:pt x="2178" y="785"/>
                  </a:lnTo>
                  <a:lnTo>
                    <a:pt x="2162" y="745"/>
                  </a:lnTo>
                  <a:lnTo>
                    <a:pt x="2143" y="711"/>
                  </a:lnTo>
                  <a:lnTo>
                    <a:pt x="2126" y="683"/>
                  </a:lnTo>
                  <a:lnTo>
                    <a:pt x="2107" y="659"/>
                  </a:lnTo>
                  <a:lnTo>
                    <a:pt x="2070" y="626"/>
                  </a:lnTo>
                  <a:lnTo>
                    <a:pt x="2035" y="602"/>
                  </a:lnTo>
                  <a:lnTo>
                    <a:pt x="2000" y="584"/>
                  </a:lnTo>
                  <a:lnTo>
                    <a:pt x="1967" y="568"/>
                  </a:lnTo>
                  <a:lnTo>
                    <a:pt x="1936" y="549"/>
                  </a:lnTo>
                  <a:lnTo>
                    <a:pt x="1908" y="517"/>
                  </a:lnTo>
                  <a:lnTo>
                    <a:pt x="1947" y="468"/>
                  </a:lnTo>
                  <a:lnTo>
                    <a:pt x="1963" y="442"/>
                  </a:lnTo>
                  <a:lnTo>
                    <a:pt x="1973" y="417"/>
                  </a:lnTo>
                  <a:lnTo>
                    <a:pt x="1985" y="381"/>
                  </a:lnTo>
                  <a:lnTo>
                    <a:pt x="1991" y="359"/>
                  </a:lnTo>
                  <a:lnTo>
                    <a:pt x="1994" y="337"/>
                  </a:lnTo>
                  <a:lnTo>
                    <a:pt x="1995" y="316"/>
                  </a:lnTo>
                  <a:lnTo>
                    <a:pt x="1995" y="290"/>
                  </a:lnTo>
                  <a:lnTo>
                    <a:pt x="1991" y="263"/>
                  </a:lnTo>
                  <a:lnTo>
                    <a:pt x="1979" y="227"/>
                  </a:lnTo>
                  <a:lnTo>
                    <a:pt x="1963" y="193"/>
                  </a:lnTo>
                  <a:lnTo>
                    <a:pt x="1942" y="162"/>
                  </a:lnTo>
                  <a:lnTo>
                    <a:pt x="1917" y="132"/>
                  </a:lnTo>
                  <a:lnTo>
                    <a:pt x="1891" y="104"/>
                  </a:lnTo>
                  <a:lnTo>
                    <a:pt x="1863" y="82"/>
                  </a:lnTo>
                  <a:lnTo>
                    <a:pt x="1832" y="60"/>
                  </a:lnTo>
                  <a:lnTo>
                    <a:pt x="1799" y="43"/>
                  </a:lnTo>
                  <a:lnTo>
                    <a:pt x="1764" y="26"/>
                  </a:lnTo>
                  <a:lnTo>
                    <a:pt x="1730" y="13"/>
                  </a:lnTo>
                  <a:lnTo>
                    <a:pt x="1693" y="6"/>
                  </a:lnTo>
                  <a:lnTo>
                    <a:pt x="1657" y="0"/>
                  </a:lnTo>
                  <a:lnTo>
                    <a:pt x="1618" y="0"/>
                  </a:lnTo>
                  <a:lnTo>
                    <a:pt x="1580" y="1"/>
                  </a:lnTo>
                  <a:lnTo>
                    <a:pt x="1543" y="6"/>
                  </a:lnTo>
                  <a:lnTo>
                    <a:pt x="1508" y="15"/>
                  </a:lnTo>
                  <a:lnTo>
                    <a:pt x="1472" y="26"/>
                  </a:lnTo>
                  <a:lnTo>
                    <a:pt x="1440" y="41"/>
                  </a:lnTo>
                  <a:lnTo>
                    <a:pt x="1411" y="62"/>
                  </a:lnTo>
                  <a:lnTo>
                    <a:pt x="1386" y="82"/>
                  </a:lnTo>
                  <a:lnTo>
                    <a:pt x="1364" y="109"/>
                  </a:lnTo>
                  <a:lnTo>
                    <a:pt x="1347" y="137"/>
                  </a:lnTo>
                  <a:lnTo>
                    <a:pt x="1334" y="169"/>
                  </a:lnTo>
                  <a:lnTo>
                    <a:pt x="1336" y="196"/>
                  </a:lnTo>
                  <a:lnTo>
                    <a:pt x="1346" y="218"/>
                  </a:lnTo>
                  <a:lnTo>
                    <a:pt x="1361" y="232"/>
                  </a:lnTo>
                  <a:lnTo>
                    <a:pt x="1387" y="241"/>
                  </a:lnTo>
                  <a:lnTo>
                    <a:pt x="1415" y="244"/>
                  </a:lnTo>
                  <a:lnTo>
                    <a:pt x="1445" y="238"/>
                  </a:lnTo>
                  <a:lnTo>
                    <a:pt x="1475" y="231"/>
                  </a:lnTo>
                  <a:lnTo>
                    <a:pt x="1511" y="224"/>
                  </a:lnTo>
                  <a:lnTo>
                    <a:pt x="1543" y="218"/>
                  </a:lnTo>
                  <a:lnTo>
                    <a:pt x="1558" y="218"/>
                  </a:lnTo>
                  <a:lnTo>
                    <a:pt x="1571" y="218"/>
                  </a:lnTo>
                  <a:lnTo>
                    <a:pt x="1586" y="219"/>
                  </a:lnTo>
                  <a:lnTo>
                    <a:pt x="1598" y="222"/>
                  </a:lnTo>
                  <a:lnTo>
                    <a:pt x="1609" y="225"/>
                  </a:lnTo>
                  <a:lnTo>
                    <a:pt x="1621" y="230"/>
                  </a:lnTo>
                  <a:lnTo>
                    <a:pt x="1633" y="235"/>
                  </a:lnTo>
                  <a:lnTo>
                    <a:pt x="1643" y="241"/>
                  </a:lnTo>
                  <a:lnTo>
                    <a:pt x="1651" y="247"/>
                  </a:lnTo>
                  <a:lnTo>
                    <a:pt x="1660" y="255"/>
                  </a:lnTo>
                  <a:lnTo>
                    <a:pt x="1667" y="263"/>
                  </a:lnTo>
                  <a:lnTo>
                    <a:pt x="1674" y="271"/>
                  </a:lnTo>
                  <a:lnTo>
                    <a:pt x="1682" y="280"/>
                  </a:lnTo>
                  <a:lnTo>
                    <a:pt x="1687" y="288"/>
                  </a:lnTo>
                  <a:lnTo>
                    <a:pt x="1693" y="297"/>
                  </a:lnTo>
                  <a:lnTo>
                    <a:pt x="1699" y="311"/>
                  </a:lnTo>
                  <a:lnTo>
                    <a:pt x="1708" y="328"/>
                  </a:lnTo>
                  <a:lnTo>
                    <a:pt x="1713" y="344"/>
                  </a:lnTo>
                  <a:lnTo>
                    <a:pt x="1717" y="362"/>
                  </a:lnTo>
                  <a:lnTo>
                    <a:pt x="1717" y="380"/>
                  </a:lnTo>
                  <a:lnTo>
                    <a:pt x="1714" y="397"/>
                  </a:lnTo>
                  <a:lnTo>
                    <a:pt x="1708" y="415"/>
                  </a:lnTo>
                  <a:lnTo>
                    <a:pt x="1701" y="433"/>
                  </a:lnTo>
                  <a:lnTo>
                    <a:pt x="1690" y="449"/>
                  </a:lnTo>
                  <a:lnTo>
                    <a:pt x="1679" y="465"/>
                  </a:lnTo>
                  <a:lnTo>
                    <a:pt x="1599" y="455"/>
                  </a:lnTo>
                  <a:lnTo>
                    <a:pt x="1576" y="452"/>
                  </a:lnTo>
                  <a:lnTo>
                    <a:pt x="1555" y="452"/>
                  </a:lnTo>
                  <a:lnTo>
                    <a:pt x="1533" y="452"/>
                  </a:lnTo>
                  <a:lnTo>
                    <a:pt x="1508" y="456"/>
                  </a:lnTo>
                  <a:lnTo>
                    <a:pt x="1481" y="464"/>
                  </a:lnTo>
                  <a:lnTo>
                    <a:pt x="1452" y="475"/>
                  </a:lnTo>
                  <a:lnTo>
                    <a:pt x="1419" y="492"/>
                  </a:lnTo>
                  <a:lnTo>
                    <a:pt x="1386" y="512"/>
                  </a:lnTo>
                  <a:lnTo>
                    <a:pt x="1347" y="539"/>
                  </a:lnTo>
                  <a:lnTo>
                    <a:pt x="1308" y="573"/>
                  </a:lnTo>
                  <a:lnTo>
                    <a:pt x="1274" y="605"/>
                  </a:lnTo>
                  <a:lnTo>
                    <a:pt x="1247" y="628"/>
                  </a:lnTo>
                  <a:lnTo>
                    <a:pt x="1218" y="648"/>
                  </a:lnTo>
                  <a:lnTo>
                    <a:pt x="1185" y="668"/>
                  </a:lnTo>
                  <a:lnTo>
                    <a:pt x="1151" y="686"/>
                  </a:lnTo>
                  <a:lnTo>
                    <a:pt x="1112" y="702"/>
                  </a:lnTo>
                  <a:lnTo>
                    <a:pt x="1054" y="718"/>
                  </a:lnTo>
                  <a:lnTo>
                    <a:pt x="998" y="729"/>
                  </a:lnTo>
                  <a:lnTo>
                    <a:pt x="945" y="733"/>
                  </a:lnTo>
                  <a:lnTo>
                    <a:pt x="892" y="727"/>
                  </a:lnTo>
                  <a:lnTo>
                    <a:pt x="848" y="715"/>
                  </a:lnTo>
                  <a:lnTo>
                    <a:pt x="800" y="696"/>
                  </a:lnTo>
                  <a:lnTo>
                    <a:pt x="549" y="546"/>
                  </a:lnTo>
                  <a:lnTo>
                    <a:pt x="521" y="536"/>
                  </a:lnTo>
                  <a:lnTo>
                    <a:pt x="492" y="528"/>
                  </a:lnTo>
                  <a:lnTo>
                    <a:pt x="459" y="527"/>
                  </a:lnTo>
                  <a:lnTo>
                    <a:pt x="428" y="531"/>
                  </a:lnTo>
                  <a:lnTo>
                    <a:pt x="403" y="539"/>
                  </a:lnTo>
                  <a:lnTo>
                    <a:pt x="371" y="553"/>
                  </a:lnTo>
                  <a:lnTo>
                    <a:pt x="330" y="580"/>
                  </a:lnTo>
                  <a:lnTo>
                    <a:pt x="231" y="658"/>
                  </a:lnTo>
                  <a:lnTo>
                    <a:pt x="205" y="648"/>
                  </a:lnTo>
                  <a:lnTo>
                    <a:pt x="184" y="646"/>
                  </a:lnTo>
                  <a:lnTo>
                    <a:pt x="168" y="652"/>
                  </a:lnTo>
                  <a:lnTo>
                    <a:pt x="19" y="776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4520" y="2327"/>
              <a:ext cx="112" cy="109"/>
            </a:xfrm>
            <a:custGeom>
              <a:rect b="b" l="l" r="r" t="t"/>
              <a:pathLst>
                <a:path extrusionOk="0" h="326" w="336">
                  <a:moveTo>
                    <a:pt x="27" y="14"/>
                  </a:moveTo>
                  <a:lnTo>
                    <a:pt x="36" y="20"/>
                  </a:lnTo>
                  <a:lnTo>
                    <a:pt x="43" y="28"/>
                  </a:lnTo>
                  <a:lnTo>
                    <a:pt x="52" y="36"/>
                  </a:lnTo>
                  <a:lnTo>
                    <a:pt x="59" y="45"/>
                  </a:lnTo>
                  <a:lnTo>
                    <a:pt x="67" y="54"/>
                  </a:lnTo>
                  <a:lnTo>
                    <a:pt x="74" y="66"/>
                  </a:lnTo>
                  <a:lnTo>
                    <a:pt x="81" y="76"/>
                  </a:lnTo>
                  <a:lnTo>
                    <a:pt x="87" y="88"/>
                  </a:lnTo>
                  <a:lnTo>
                    <a:pt x="93" y="98"/>
                  </a:lnTo>
                  <a:lnTo>
                    <a:pt x="98" y="112"/>
                  </a:lnTo>
                  <a:lnTo>
                    <a:pt x="102" y="123"/>
                  </a:lnTo>
                  <a:lnTo>
                    <a:pt x="108" y="135"/>
                  </a:lnTo>
                  <a:lnTo>
                    <a:pt x="112" y="148"/>
                  </a:lnTo>
                  <a:lnTo>
                    <a:pt x="115" y="162"/>
                  </a:lnTo>
                  <a:lnTo>
                    <a:pt x="121" y="178"/>
                  </a:lnTo>
                  <a:lnTo>
                    <a:pt x="126" y="190"/>
                  </a:lnTo>
                  <a:lnTo>
                    <a:pt x="130" y="198"/>
                  </a:lnTo>
                  <a:lnTo>
                    <a:pt x="136" y="206"/>
                  </a:lnTo>
                  <a:lnTo>
                    <a:pt x="145" y="216"/>
                  </a:lnTo>
                  <a:lnTo>
                    <a:pt x="154" y="225"/>
                  </a:lnTo>
                  <a:lnTo>
                    <a:pt x="165" y="235"/>
                  </a:lnTo>
                  <a:lnTo>
                    <a:pt x="177" y="244"/>
                  </a:lnTo>
                  <a:lnTo>
                    <a:pt x="192" y="253"/>
                  </a:lnTo>
                  <a:lnTo>
                    <a:pt x="210" y="260"/>
                  </a:lnTo>
                  <a:lnTo>
                    <a:pt x="230" y="268"/>
                  </a:lnTo>
                  <a:lnTo>
                    <a:pt x="252" y="272"/>
                  </a:lnTo>
                  <a:lnTo>
                    <a:pt x="276" y="276"/>
                  </a:lnTo>
                  <a:lnTo>
                    <a:pt x="304" y="278"/>
                  </a:lnTo>
                  <a:lnTo>
                    <a:pt x="336" y="279"/>
                  </a:lnTo>
                  <a:lnTo>
                    <a:pt x="323" y="284"/>
                  </a:lnTo>
                  <a:lnTo>
                    <a:pt x="313" y="288"/>
                  </a:lnTo>
                  <a:lnTo>
                    <a:pt x="299" y="293"/>
                  </a:lnTo>
                  <a:lnTo>
                    <a:pt x="288" y="297"/>
                  </a:lnTo>
                  <a:lnTo>
                    <a:pt x="276" y="301"/>
                  </a:lnTo>
                  <a:lnTo>
                    <a:pt x="264" y="304"/>
                  </a:lnTo>
                  <a:lnTo>
                    <a:pt x="254" y="309"/>
                  </a:lnTo>
                  <a:lnTo>
                    <a:pt x="242" y="310"/>
                  </a:lnTo>
                  <a:lnTo>
                    <a:pt x="230" y="313"/>
                  </a:lnTo>
                  <a:lnTo>
                    <a:pt x="220" y="315"/>
                  </a:lnTo>
                  <a:lnTo>
                    <a:pt x="208" y="318"/>
                  </a:lnTo>
                  <a:lnTo>
                    <a:pt x="196" y="319"/>
                  </a:lnTo>
                  <a:lnTo>
                    <a:pt x="186" y="321"/>
                  </a:lnTo>
                  <a:lnTo>
                    <a:pt x="174" y="324"/>
                  </a:lnTo>
                  <a:lnTo>
                    <a:pt x="164" y="324"/>
                  </a:lnTo>
                  <a:lnTo>
                    <a:pt x="149" y="326"/>
                  </a:lnTo>
                  <a:lnTo>
                    <a:pt x="139" y="287"/>
                  </a:lnTo>
                  <a:lnTo>
                    <a:pt x="64" y="162"/>
                  </a:lnTo>
                  <a:lnTo>
                    <a:pt x="50" y="78"/>
                  </a:ln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4325" y="2239"/>
              <a:ext cx="250" cy="293"/>
            </a:xfrm>
            <a:custGeom>
              <a:rect b="b" l="l" r="r" t="t"/>
              <a:pathLst>
                <a:path extrusionOk="0" h="879" w="750">
                  <a:moveTo>
                    <a:pt x="660" y="430"/>
                  </a:moveTo>
                  <a:lnTo>
                    <a:pt x="657" y="407"/>
                  </a:lnTo>
                  <a:lnTo>
                    <a:pt x="654" y="387"/>
                  </a:lnTo>
                  <a:lnTo>
                    <a:pt x="650" y="366"/>
                  </a:lnTo>
                  <a:lnTo>
                    <a:pt x="644" y="346"/>
                  </a:lnTo>
                  <a:lnTo>
                    <a:pt x="636" y="328"/>
                  </a:lnTo>
                  <a:lnTo>
                    <a:pt x="628" y="307"/>
                  </a:lnTo>
                  <a:lnTo>
                    <a:pt x="616" y="291"/>
                  </a:lnTo>
                  <a:lnTo>
                    <a:pt x="600" y="272"/>
                  </a:lnTo>
                  <a:lnTo>
                    <a:pt x="598" y="240"/>
                  </a:lnTo>
                  <a:lnTo>
                    <a:pt x="595" y="209"/>
                  </a:lnTo>
                  <a:lnTo>
                    <a:pt x="591" y="175"/>
                  </a:lnTo>
                  <a:lnTo>
                    <a:pt x="583" y="147"/>
                  </a:lnTo>
                  <a:lnTo>
                    <a:pt x="576" y="125"/>
                  </a:lnTo>
                  <a:lnTo>
                    <a:pt x="570" y="107"/>
                  </a:lnTo>
                  <a:lnTo>
                    <a:pt x="566" y="97"/>
                  </a:lnTo>
                  <a:lnTo>
                    <a:pt x="561" y="88"/>
                  </a:lnTo>
                  <a:lnTo>
                    <a:pt x="557" y="79"/>
                  </a:lnTo>
                  <a:lnTo>
                    <a:pt x="553" y="70"/>
                  </a:lnTo>
                  <a:lnTo>
                    <a:pt x="545" y="63"/>
                  </a:lnTo>
                  <a:lnTo>
                    <a:pt x="539" y="54"/>
                  </a:lnTo>
                  <a:lnTo>
                    <a:pt x="533" y="47"/>
                  </a:lnTo>
                  <a:lnTo>
                    <a:pt x="526" y="39"/>
                  </a:lnTo>
                  <a:lnTo>
                    <a:pt x="517" y="34"/>
                  </a:lnTo>
                  <a:lnTo>
                    <a:pt x="510" y="28"/>
                  </a:lnTo>
                  <a:lnTo>
                    <a:pt x="500" y="22"/>
                  </a:lnTo>
                  <a:lnTo>
                    <a:pt x="483" y="14"/>
                  </a:lnTo>
                  <a:lnTo>
                    <a:pt x="464" y="9"/>
                  </a:lnTo>
                  <a:lnTo>
                    <a:pt x="447" y="4"/>
                  </a:lnTo>
                  <a:lnTo>
                    <a:pt x="427" y="3"/>
                  </a:lnTo>
                  <a:lnTo>
                    <a:pt x="407" y="1"/>
                  </a:lnTo>
                  <a:lnTo>
                    <a:pt x="385" y="0"/>
                  </a:lnTo>
                  <a:lnTo>
                    <a:pt x="358" y="1"/>
                  </a:lnTo>
                  <a:lnTo>
                    <a:pt x="333" y="4"/>
                  </a:lnTo>
                  <a:lnTo>
                    <a:pt x="315" y="9"/>
                  </a:lnTo>
                  <a:lnTo>
                    <a:pt x="296" y="16"/>
                  </a:lnTo>
                  <a:lnTo>
                    <a:pt x="282" y="23"/>
                  </a:lnTo>
                  <a:lnTo>
                    <a:pt x="262" y="36"/>
                  </a:lnTo>
                  <a:lnTo>
                    <a:pt x="246" y="50"/>
                  </a:lnTo>
                  <a:lnTo>
                    <a:pt x="230" y="64"/>
                  </a:lnTo>
                  <a:lnTo>
                    <a:pt x="215" y="82"/>
                  </a:lnTo>
                  <a:lnTo>
                    <a:pt x="204" y="100"/>
                  </a:lnTo>
                  <a:lnTo>
                    <a:pt x="192" y="117"/>
                  </a:lnTo>
                  <a:lnTo>
                    <a:pt x="181" y="135"/>
                  </a:lnTo>
                  <a:lnTo>
                    <a:pt x="174" y="154"/>
                  </a:lnTo>
                  <a:lnTo>
                    <a:pt x="168" y="173"/>
                  </a:lnTo>
                  <a:lnTo>
                    <a:pt x="161" y="198"/>
                  </a:lnTo>
                  <a:lnTo>
                    <a:pt x="155" y="222"/>
                  </a:lnTo>
                  <a:lnTo>
                    <a:pt x="151" y="248"/>
                  </a:lnTo>
                  <a:lnTo>
                    <a:pt x="149" y="281"/>
                  </a:lnTo>
                  <a:lnTo>
                    <a:pt x="139" y="294"/>
                  </a:lnTo>
                  <a:lnTo>
                    <a:pt x="124" y="310"/>
                  </a:lnTo>
                  <a:lnTo>
                    <a:pt x="112" y="324"/>
                  </a:lnTo>
                  <a:lnTo>
                    <a:pt x="102" y="340"/>
                  </a:lnTo>
                  <a:lnTo>
                    <a:pt x="93" y="354"/>
                  </a:lnTo>
                  <a:lnTo>
                    <a:pt x="86" y="371"/>
                  </a:lnTo>
                  <a:lnTo>
                    <a:pt x="80" y="388"/>
                  </a:lnTo>
                  <a:lnTo>
                    <a:pt x="77" y="407"/>
                  </a:lnTo>
                  <a:lnTo>
                    <a:pt x="72" y="430"/>
                  </a:lnTo>
                  <a:lnTo>
                    <a:pt x="61" y="443"/>
                  </a:lnTo>
                  <a:lnTo>
                    <a:pt x="50" y="456"/>
                  </a:lnTo>
                  <a:lnTo>
                    <a:pt x="40" y="472"/>
                  </a:lnTo>
                  <a:lnTo>
                    <a:pt x="31" y="488"/>
                  </a:lnTo>
                  <a:lnTo>
                    <a:pt x="22" y="505"/>
                  </a:lnTo>
                  <a:lnTo>
                    <a:pt x="12" y="524"/>
                  </a:lnTo>
                  <a:lnTo>
                    <a:pt x="0" y="541"/>
                  </a:lnTo>
                  <a:lnTo>
                    <a:pt x="31" y="621"/>
                  </a:lnTo>
                  <a:lnTo>
                    <a:pt x="165" y="711"/>
                  </a:lnTo>
                  <a:lnTo>
                    <a:pt x="201" y="776"/>
                  </a:lnTo>
                  <a:lnTo>
                    <a:pt x="212" y="836"/>
                  </a:lnTo>
                  <a:lnTo>
                    <a:pt x="270" y="827"/>
                  </a:lnTo>
                  <a:lnTo>
                    <a:pt x="280" y="839"/>
                  </a:lnTo>
                  <a:lnTo>
                    <a:pt x="292" y="849"/>
                  </a:lnTo>
                  <a:lnTo>
                    <a:pt x="305" y="859"/>
                  </a:lnTo>
                  <a:lnTo>
                    <a:pt x="320" y="867"/>
                  </a:lnTo>
                  <a:lnTo>
                    <a:pt x="336" y="871"/>
                  </a:lnTo>
                  <a:lnTo>
                    <a:pt x="352" y="876"/>
                  </a:lnTo>
                  <a:lnTo>
                    <a:pt x="370" y="877"/>
                  </a:lnTo>
                  <a:lnTo>
                    <a:pt x="386" y="879"/>
                  </a:lnTo>
                  <a:lnTo>
                    <a:pt x="405" y="877"/>
                  </a:lnTo>
                  <a:lnTo>
                    <a:pt x="420" y="874"/>
                  </a:lnTo>
                  <a:lnTo>
                    <a:pt x="436" y="868"/>
                  </a:lnTo>
                  <a:lnTo>
                    <a:pt x="451" y="862"/>
                  </a:lnTo>
                  <a:lnTo>
                    <a:pt x="466" y="852"/>
                  </a:lnTo>
                  <a:lnTo>
                    <a:pt x="477" y="842"/>
                  </a:lnTo>
                  <a:lnTo>
                    <a:pt x="488" y="829"/>
                  </a:lnTo>
                  <a:lnTo>
                    <a:pt x="495" y="814"/>
                  </a:lnTo>
                  <a:lnTo>
                    <a:pt x="517" y="833"/>
                  </a:lnTo>
                  <a:lnTo>
                    <a:pt x="530" y="840"/>
                  </a:lnTo>
                  <a:lnTo>
                    <a:pt x="542" y="845"/>
                  </a:lnTo>
                  <a:lnTo>
                    <a:pt x="557" y="848"/>
                  </a:lnTo>
                  <a:lnTo>
                    <a:pt x="570" y="851"/>
                  </a:lnTo>
                  <a:lnTo>
                    <a:pt x="585" y="851"/>
                  </a:lnTo>
                  <a:lnTo>
                    <a:pt x="600" y="849"/>
                  </a:lnTo>
                  <a:lnTo>
                    <a:pt x="614" y="846"/>
                  </a:lnTo>
                  <a:lnTo>
                    <a:pt x="629" y="840"/>
                  </a:lnTo>
                  <a:lnTo>
                    <a:pt x="644" y="834"/>
                  </a:lnTo>
                  <a:lnTo>
                    <a:pt x="657" y="827"/>
                  </a:lnTo>
                  <a:lnTo>
                    <a:pt x="670" y="817"/>
                  </a:lnTo>
                  <a:lnTo>
                    <a:pt x="684" y="806"/>
                  </a:lnTo>
                  <a:lnTo>
                    <a:pt x="695" y="795"/>
                  </a:lnTo>
                  <a:lnTo>
                    <a:pt x="707" y="781"/>
                  </a:lnTo>
                  <a:lnTo>
                    <a:pt x="717" y="767"/>
                  </a:lnTo>
                  <a:lnTo>
                    <a:pt x="726" y="750"/>
                  </a:lnTo>
                  <a:lnTo>
                    <a:pt x="734" y="734"/>
                  </a:lnTo>
                  <a:lnTo>
                    <a:pt x="741" y="717"/>
                  </a:lnTo>
                  <a:lnTo>
                    <a:pt x="745" y="697"/>
                  </a:lnTo>
                  <a:lnTo>
                    <a:pt x="748" y="677"/>
                  </a:lnTo>
                  <a:lnTo>
                    <a:pt x="750" y="655"/>
                  </a:lnTo>
                  <a:lnTo>
                    <a:pt x="750" y="634"/>
                  </a:lnTo>
                  <a:lnTo>
                    <a:pt x="747" y="611"/>
                  </a:lnTo>
                  <a:lnTo>
                    <a:pt x="743" y="587"/>
                  </a:lnTo>
                  <a:lnTo>
                    <a:pt x="735" y="562"/>
                  </a:lnTo>
                  <a:lnTo>
                    <a:pt x="726" y="537"/>
                  </a:lnTo>
                  <a:lnTo>
                    <a:pt x="713" y="512"/>
                  </a:lnTo>
                  <a:lnTo>
                    <a:pt x="660" y="43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4147" y="2154"/>
              <a:ext cx="85" cy="186"/>
            </a:xfrm>
            <a:custGeom>
              <a:rect b="b" l="l" r="r" t="t"/>
              <a:pathLst>
                <a:path extrusionOk="0" h="558" w="255">
                  <a:moveTo>
                    <a:pt x="0" y="0"/>
                  </a:moveTo>
                  <a:lnTo>
                    <a:pt x="7" y="78"/>
                  </a:lnTo>
                  <a:lnTo>
                    <a:pt x="23" y="88"/>
                  </a:lnTo>
                  <a:lnTo>
                    <a:pt x="38" y="100"/>
                  </a:lnTo>
                  <a:lnTo>
                    <a:pt x="51" y="113"/>
                  </a:lnTo>
                  <a:lnTo>
                    <a:pt x="63" y="125"/>
                  </a:lnTo>
                  <a:lnTo>
                    <a:pt x="73" y="138"/>
                  </a:lnTo>
                  <a:lnTo>
                    <a:pt x="82" y="153"/>
                  </a:lnTo>
                  <a:lnTo>
                    <a:pt x="90" y="168"/>
                  </a:lnTo>
                  <a:lnTo>
                    <a:pt x="96" y="181"/>
                  </a:lnTo>
                  <a:lnTo>
                    <a:pt x="101" y="196"/>
                  </a:lnTo>
                  <a:lnTo>
                    <a:pt x="106" y="211"/>
                  </a:lnTo>
                  <a:lnTo>
                    <a:pt x="110" y="225"/>
                  </a:lnTo>
                  <a:lnTo>
                    <a:pt x="112" y="240"/>
                  </a:lnTo>
                  <a:lnTo>
                    <a:pt x="113" y="256"/>
                  </a:lnTo>
                  <a:lnTo>
                    <a:pt x="115" y="271"/>
                  </a:lnTo>
                  <a:lnTo>
                    <a:pt x="115" y="286"/>
                  </a:lnTo>
                  <a:lnTo>
                    <a:pt x="115" y="300"/>
                  </a:lnTo>
                  <a:lnTo>
                    <a:pt x="113" y="315"/>
                  </a:lnTo>
                  <a:lnTo>
                    <a:pt x="110" y="328"/>
                  </a:lnTo>
                  <a:lnTo>
                    <a:pt x="109" y="343"/>
                  </a:lnTo>
                  <a:lnTo>
                    <a:pt x="106" y="356"/>
                  </a:lnTo>
                  <a:lnTo>
                    <a:pt x="101" y="370"/>
                  </a:lnTo>
                  <a:lnTo>
                    <a:pt x="97" y="383"/>
                  </a:lnTo>
                  <a:lnTo>
                    <a:pt x="94" y="396"/>
                  </a:lnTo>
                  <a:lnTo>
                    <a:pt x="90" y="406"/>
                  </a:lnTo>
                  <a:lnTo>
                    <a:pt x="84" y="418"/>
                  </a:lnTo>
                  <a:lnTo>
                    <a:pt x="79" y="428"/>
                  </a:lnTo>
                  <a:lnTo>
                    <a:pt x="75" y="439"/>
                  </a:lnTo>
                  <a:lnTo>
                    <a:pt x="70" y="446"/>
                  </a:lnTo>
                  <a:lnTo>
                    <a:pt x="65" y="455"/>
                  </a:lnTo>
                  <a:lnTo>
                    <a:pt x="56" y="470"/>
                  </a:lnTo>
                  <a:lnTo>
                    <a:pt x="175" y="558"/>
                  </a:lnTo>
                  <a:lnTo>
                    <a:pt x="191" y="540"/>
                  </a:lnTo>
                  <a:lnTo>
                    <a:pt x="197" y="534"/>
                  </a:lnTo>
                  <a:lnTo>
                    <a:pt x="202" y="527"/>
                  </a:lnTo>
                  <a:lnTo>
                    <a:pt x="206" y="520"/>
                  </a:lnTo>
                  <a:lnTo>
                    <a:pt x="210" y="512"/>
                  </a:lnTo>
                  <a:lnTo>
                    <a:pt x="215" y="505"/>
                  </a:lnTo>
                  <a:lnTo>
                    <a:pt x="219" y="496"/>
                  </a:lnTo>
                  <a:lnTo>
                    <a:pt x="224" y="487"/>
                  </a:lnTo>
                  <a:lnTo>
                    <a:pt x="227" y="477"/>
                  </a:lnTo>
                  <a:lnTo>
                    <a:pt x="231" y="468"/>
                  </a:lnTo>
                  <a:lnTo>
                    <a:pt x="234" y="458"/>
                  </a:lnTo>
                  <a:lnTo>
                    <a:pt x="238" y="448"/>
                  </a:lnTo>
                  <a:lnTo>
                    <a:pt x="240" y="437"/>
                  </a:lnTo>
                  <a:lnTo>
                    <a:pt x="243" y="427"/>
                  </a:lnTo>
                  <a:lnTo>
                    <a:pt x="244" y="417"/>
                  </a:lnTo>
                  <a:lnTo>
                    <a:pt x="247" y="405"/>
                  </a:lnTo>
                  <a:lnTo>
                    <a:pt x="249" y="393"/>
                  </a:lnTo>
                  <a:lnTo>
                    <a:pt x="250" y="383"/>
                  </a:lnTo>
                  <a:lnTo>
                    <a:pt x="252" y="371"/>
                  </a:lnTo>
                  <a:lnTo>
                    <a:pt x="253" y="359"/>
                  </a:lnTo>
                  <a:lnTo>
                    <a:pt x="253" y="347"/>
                  </a:lnTo>
                  <a:lnTo>
                    <a:pt x="255" y="336"/>
                  </a:lnTo>
                  <a:lnTo>
                    <a:pt x="255" y="324"/>
                  </a:lnTo>
                  <a:lnTo>
                    <a:pt x="255" y="311"/>
                  </a:lnTo>
                  <a:lnTo>
                    <a:pt x="255" y="299"/>
                  </a:lnTo>
                  <a:lnTo>
                    <a:pt x="253" y="287"/>
                  </a:lnTo>
                  <a:lnTo>
                    <a:pt x="253" y="275"/>
                  </a:lnTo>
                  <a:lnTo>
                    <a:pt x="252" y="264"/>
                  </a:lnTo>
                  <a:lnTo>
                    <a:pt x="250" y="252"/>
                  </a:lnTo>
                  <a:lnTo>
                    <a:pt x="249" y="240"/>
                  </a:lnTo>
                  <a:lnTo>
                    <a:pt x="246" y="228"/>
                  </a:lnTo>
                  <a:lnTo>
                    <a:pt x="244" y="216"/>
                  </a:lnTo>
                  <a:lnTo>
                    <a:pt x="241" y="205"/>
                  </a:lnTo>
                  <a:lnTo>
                    <a:pt x="238" y="193"/>
                  </a:lnTo>
                  <a:lnTo>
                    <a:pt x="234" y="181"/>
                  </a:lnTo>
                  <a:lnTo>
                    <a:pt x="230" y="169"/>
                  </a:lnTo>
                  <a:lnTo>
                    <a:pt x="225" y="159"/>
                  </a:lnTo>
                  <a:lnTo>
                    <a:pt x="221" y="149"/>
                  </a:lnTo>
                  <a:lnTo>
                    <a:pt x="215" y="137"/>
                  </a:lnTo>
                  <a:lnTo>
                    <a:pt x="210" y="127"/>
                  </a:lnTo>
                  <a:lnTo>
                    <a:pt x="203" y="115"/>
                  </a:lnTo>
                  <a:lnTo>
                    <a:pt x="196" y="102"/>
                  </a:lnTo>
                  <a:lnTo>
                    <a:pt x="188" y="91"/>
                  </a:lnTo>
                  <a:lnTo>
                    <a:pt x="179" y="81"/>
                  </a:lnTo>
                  <a:lnTo>
                    <a:pt x="171" y="72"/>
                  </a:lnTo>
                  <a:lnTo>
                    <a:pt x="162" y="63"/>
                  </a:lnTo>
                  <a:lnTo>
                    <a:pt x="153" y="56"/>
                  </a:lnTo>
                  <a:lnTo>
                    <a:pt x="144" y="49"/>
                  </a:lnTo>
                  <a:lnTo>
                    <a:pt x="135" y="41"/>
                  </a:lnTo>
                  <a:lnTo>
                    <a:pt x="125" y="35"/>
                  </a:lnTo>
                  <a:lnTo>
                    <a:pt x="115" y="29"/>
                  </a:lnTo>
                  <a:lnTo>
                    <a:pt x="103" y="24"/>
                  </a:lnTo>
                  <a:lnTo>
                    <a:pt x="93" y="19"/>
                  </a:lnTo>
                  <a:lnTo>
                    <a:pt x="81" y="15"/>
                  </a:lnTo>
                  <a:lnTo>
                    <a:pt x="68" y="10"/>
                  </a:lnTo>
                  <a:lnTo>
                    <a:pt x="56" y="7"/>
                  </a:lnTo>
                  <a:lnTo>
                    <a:pt x="43" y="4"/>
                  </a:lnTo>
                  <a:lnTo>
                    <a:pt x="29" y="3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3714" y="2186"/>
              <a:ext cx="86" cy="76"/>
            </a:xfrm>
            <a:custGeom>
              <a:rect b="b" l="l" r="r" t="t"/>
              <a:pathLst>
                <a:path extrusionOk="0" h="227" w="258">
                  <a:moveTo>
                    <a:pt x="178" y="69"/>
                  </a:moveTo>
                  <a:lnTo>
                    <a:pt x="146" y="68"/>
                  </a:lnTo>
                  <a:lnTo>
                    <a:pt x="113" y="66"/>
                  </a:lnTo>
                  <a:lnTo>
                    <a:pt x="85" y="62"/>
                  </a:lnTo>
                  <a:lnTo>
                    <a:pt x="63" y="50"/>
                  </a:lnTo>
                  <a:lnTo>
                    <a:pt x="50" y="33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4" y="9"/>
                  </a:lnTo>
                  <a:lnTo>
                    <a:pt x="27" y="22"/>
                  </a:lnTo>
                  <a:lnTo>
                    <a:pt x="24" y="33"/>
                  </a:lnTo>
                  <a:lnTo>
                    <a:pt x="19" y="43"/>
                  </a:lnTo>
                  <a:lnTo>
                    <a:pt x="15" y="52"/>
                  </a:lnTo>
                  <a:lnTo>
                    <a:pt x="10" y="63"/>
                  </a:lnTo>
                  <a:lnTo>
                    <a:pt x="7" y="74"/>
                  </a:lnTo>
                  <a:lnTo>
                    <a:pt x="4" y="84"/>
                  </a:lnTo>
                  <a:lnTo>
                    <a:pt x="0" y="106"/>
                  </a:lnTo>
                  <a:lnTo>
                    <a:pt x="0" y="115"/>
                  </a:lnTo>
                  <a:lnTo>
                    <a:pt x="0" y="127"/>
                  </a:lnTo>
                  <a:lnTo>
                    <a:pt x="1" y="137"/>
                  </a:lnTo>
                  <a:lnTo>
                    <a:pt x="1" y="147"/>
                  </a:lnTo>
                  <a:lnTo>
                    <a:pt x="4" y="159"/>
                  </a:lnTo>
                  <a:lnTo>
                    <a:pt x="7" y="169"/>
                  </a:lnTo>
                  <a:lnTo>
                    <a:pt x="12" y="178"/>
                  </a:lnTo>
                  <a:lnTo>
                    <a:pt x="15" y="184"/>
                  </a:lnTo>
                  <a:lnTo>
                    <a:pt x="16" y="189"/>
                  </a:lnTo>
                  <a:lnTo>
                    <a:pt x="22" y="196"/>
                  </a:lnTo>
                  <a:lnTo>
                    <a:pt x="28" y="202"/>
                  </a:lnTo>
                  <a:lnTo>
                    <a:pt x="34" y="208"/>
                  </a:lnTo>
                  <a:lnTo>
                    <a:pt x="38" y="211"/>
                  </a:lnTo>
                  <a:lnTo>
                    <a:pt x="46" y="212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4" y="215"/>
                  </a:lnTo>
                  <a:lnTo>
                    <a:pt x="84" y="214"/>
                  </a:lnTo>
                  <a:lnTo>
                    <a:pt x="94" y="214"/>
                  </a:lnTo>
                  <a:lnTo>
                    <a:pt x="102" y="215"/>
                  </a:lnTo>
                  <a:lnTo>
                    <a:pt x="112" y="218"/>
                  </a:lnTo>
                  <a:lnTo>
                    <a:pt x="121" y="221"/>
                  </a:lnTo>
                  <a:lnTo>
                    <a:pt x="130" y="222"/>
                  </a:lnTo>
                  <a:lnTo>
                    <a:pt x="137" y="225"/>
                  </a:lnTo>
                  <a:lnTo>
                    <a:pt x="146" y="225"/>
                  </a:lnTo>
                  <a:lnTo>
                    <a:pt x="155" y="227"/>
                  </a:lnTo>
                  <a:lnTo>
                    <a:pt x="163" y="225"/>
                  </a:lnTo>
                  <a:lnTo>
                    <a:pt x="174" y="225"/>
                  </a:lnTo>
                  <a:lnTo>
                    <a:pt x="180" y="224"/>
                  </a:lnTo>
                  <a:lnTo>
                    <a:pt x="186" y="222"/>
                  </a:lnTo>
                  <a:lnTo>
                    <a:pt x="190" y="220"/>
                  </a:lnTo>
                  <a:lnTo>
                    <a:pt x="194" y="217"/>
                  </a:lnTo>
                  <a:lnTo>
                    <a:pt x="197" y="214"/>
                  </a:lnTo>
                  <a:lnTo>
                    <a:pt x="200" y="209"/>
                  </a:lnTo>
                  <a:lnTo>
                    <a:pt x="205" y="206"/>
                  </a:lnTo>
                  <a:lnTo>
                    <a:pt x="208" y="202"/>
                  </a:lnTo>
                  <a:lnTo>
                    <a:pt x="214" y="202"/>
                  </a:lnTo>
                  <a:lnTo>
                    <a:pt x="219" y="205"/>
                  </a:lnTo>
                  <a:lnTo>
                    <a:pt x="227" y="206"/>
                  </a:lnTo>
                  <a:lnTo>
                    <a:pt x="237" y="205"/>
                  </a:lnTo>
                  <a:lnTo>
                    <a:pt x="243" y="202"/>
                  </a:lnTo>
                  <a:lnTo>
                    <a:pt x="249" y="199"/>
                  </a:lnTo>
                  <a:lnTo>
                    <a:pt x="258" y="183"/>
                  </a:lnTo>
                  <a:lnTo>
                    <a:pt x="258" y="155"/>
                  </a:lnTo>
                  <a:lnTo>
                    <a:pt x="252" y="131"/>
                  </a:lnTo>
                  <a:lnTo>
                    <a:pt x="240" y="111"/>
                  </a:lnTo>
                  <a:lnTo>
                    <a:pt x="225" y="91"/>
                  </a:lnTo>
                  <a:lnTo>
                    <a:pt x="206" y="78"/>
                  </a:lnTo>
                  <a:lnTo>
                    <a:pt x="178" y="69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3727" y="2166"/>
              <a:ext cx="81" cy="86"/>
            </a:xfrm>
            <a:custGeom>
              <a:rect b="b" l="l" r="r" t="t"/>
              <a:pathLst>
                <a:path extrusionOk="0" h="258" w="243">
                  <a:moveTo>
                    <a:pt x="209" y="258"/>
                  </a:moveTo>
                  <a:lnTo>
                    <a:pt x="220" y="249"/>
                  </a:lnTo>
                  <a:lnTo>
                    <a:pt x="224" y="242"/>
                  </a:lnTo>
                  <a:lnTo>
                    <a:pt x="229" y="236"/>
                  </a:lnTo>
                  <a:lnTo>
                    <a:pt x="231" y="228"/>
                  </a:lnTo>
                  <a:lnTo>
                    <a:pt x="236" y="220"/>
                  </a:lnTo>
                  <a:lnTo>
                    <a:pt x="237" y="211"/>
                  </a:lnTo>
                  <a:lnTo>
                    <a:pt x="240" y="202"/>
                  </a:lnTo>
                  <a:lnTo>
                    <a:pt x="242" y="193"/>
                  </a:lnTo>
                  <a:lnTo>
                    <a:pt x="243" y="183"/>
                  </a:lnTo>
                  <a:lnTo>
                    <a:pt x="243" y="174"/>
                  </a:lnTo>
                  <a:lnTo>
                    <a:pt x="243" y="165"/>
                  </a:lnTo>
                  <a:lnTo>
                    <a:pt x="242" y="155"/>
                  </a:lnTo>
                  <a:lnTo>
                    <a:pt x="240" y="145"/>
                  </a:lnTo>
                  <a:lnTo>
                    <a:pt x="237" y="133"/>
                  </a:lnTo>
                  <a:lnTo>
                    <a:pt x="236" y="121"/>
                  </a:lnTo>
                  <a:lnTo>
                    <a:pt x="231" y="109"/>
                  </a:lnTo>
                  <a:lnTo>
                    <a:pt x="229" y="97"/>
                  </a:lnTo>
                  <a:lnTo>
                    <a:pt x="226" y="86"/>
                  </a:lnTo>
                  <a:lnTo>
                    <a:pt x="221" y="75"/>
                  </a:lnTo>
                  <a:lnTo>
                    <a:pt x="215" y="64"/>
                  </a:lnTo>
                  <a:lnTo>
                    <a:pt x="209" y="53"/>
                  </a:lnTo>
                  <a:lnTo>
                    <a:pt x="204" y="43"/>
                  </a:lnTo>
                  <a:lnTo>
                    <a:pt x="198" y="34"/>
                  </a:lnTo>
                  <a:lnTo>
                    <a:pt x="189" y="27"/>
                  </a:lnTo>
                  <a:lnTo>
                    <a:pt x="181" y="19"/>
                  </a:lnTo>
                  <a:lnTo>
                    <a:pt x="173" y="14"/>
                  </a:lnTo>
                  <a:lnTo>
                    <a:pt x="162" y="11"/>
                  </a:lnTo>
                  <a:lnTo>
                    <a:pt x="149" y="6"/>
                  </a:lnTo>
                  <a:lnTo>
                    <a:pt x="134" y="3"/>
                  </a:lnTo>
                  <a:lnTo>
                    <a:pt x="121" y="2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3" y="3"/>
                  </a:lnTo>
                  <a:lnTo>
                    <a:pt x="71" y="6"/>
                  </a:lnTo>
                  <a:lnTo>
                    <a:pt x="59" y="9"/>
                  </a:lnTo>
                  <a:lnTo>
                    <a:pt x="47" y="14"/>
                  </a:lnTo>
                  <a:lnTo>
                    <a:pt x="37" y="19"/>
                  </a:lnTo>
                  <a:lnTo>
                    <a:pt x="28" y="27"/>
                  </a:lnTo>
                  <a:lnTo>
                    <a:pt x="18" y="36"/>
                  </a:lnTo>
                  <a:lnTo>
                    <a:pt x="9" y="47"/>
                  </a:lnTo>
                  <a:lnTo>
                    <a:pt x="0" y="61"/>
                  </a:lnTo>
                  <a:lnTo>
                    <a:pt x="2" y="68"/>
                  </a:lnTo>
                  <a:lnTo>
                    <a:pt x="2" y="75"/>
                  </a:lnTo>
                  <a:lnTo>
                    <a:pt x="3" y="81"/>
                  </a:lnTo>
                  <a:lnTo>
                    <a:pt x="6" y="87"/>
                  </a:lnTo>
                  <a:lnTo>
                    <a:pt x="8" y="93"/>
                  </a:lnTo>
                  <a:lnTo>
                    <a:pt x="11" y="97"/>
                  </a:lnTo>
                  <a:lnTo>
                    <a:pt x="14" y="103"/>
                  </a:lnTo>
                  <a:lnTo>
                    <a:pt x="17" y="108"/>
                  </a:lnTo>
                  <a:lnTo>
                    <a:pt x="19" y="111"/>
                  </a:lnTo>
                  <a:lnTo>
                    <a:pt x="24" y="114"/>
                  </a:lnTo>
                  <a:lnTo>
                    <a:pt x="27" y="117"/>
                  </a:lnTo>
                  <a:lnTo>
                    <a:pt x="33" y="121"/>
                  </a:lnTo>
                  <a:lnTo>
                    <a:pt x="37" y="122"/>
                  </a:lnTo>
                  <a:lnTo>
                    <a:pt x="43" y="125"/>
                  </a:lnTo>
                  <a:lnTo>
                    <a:pt x="49" y="127"/>
                  </a:lnTo>
                  <a:lnTo>
                    <a:pt x="56" y="128"/>
                  </a:lnTo>
                  <a:lnTo>
                    <a:pt x="62" y="130"/>
                  </a:lnTo>
                  <a:lnTo>
                    <a:pt x="68" y="130"/>
                  </a:lnTo>
                  <a:lnTo>
                    <a:pt x="74" y="131"/>
                  </a:lnTo>
                  <a:lnTo>
                    <a:pt x="81" y="131"/>
                  </a:lnTo>
                  <a:lnTo>
                    <a:pt x="89" y="131"/>
                  </a:lnTo>
                  <a:lnTo>
                    <a:pt x="96" y="131"/>
                  </a:lnTo>
                  <a:lnTo>
                    <a:pt x="103" y="133"/>
                  </a:lnTo>
                  <a:lnTo>
                    <a:pt x="111" y="133"/>
                  </a:lnTo>
                  <a:lnTo>
                    <a:pt x="118" y="133"/>
                  </a:lnTo>
                  <a:lnTo>
                    <a:pt x="124" y="134"/>
                  </a:lnTo>
                  <a:lnTo>
                    <a:pt x="131" y="134"/>
                  </a:lnTo>
                  <a:lnTo>
                    <a:pt x="139" y="136"/>
                  </a:lnTo>
                  <a:lnTo>
                    <a:pt x="145" y="137"/>
                  </a:lnTo>
                  <a:lnTo>
                    <a:pt x="151" y="139"/>
                  </a:lnTo>
                  <a:lnTo>
                    <a:pt x="156" y="142"/>
                  </a:lnTo>
                  <a:lnTo>
                    <a:pt x="162" y="143"/>
                  </a:lnTo>
                  <a:lnTo>
                    <a:pt x="170" y="148"/>
                  </a:lnTo>
                  <a:lnTo>
                    <a:pt x="177" y="152"/>
                  </a:lnTo>
                  <a:lnTo>
                    <a:pt x="183" y="156"/>
                  </a:lnTo>
                  <a:lnTo>
                    <a:pt x="189" y="164"/>
                  </a:lnTo>
                  <a:lnTo>
                    <a:pt x="195" y="170"/>
                  </a:lnTo>
                  <a:lnTo>
                    <a:pt x="199" y="177"/>
                  </a:lnTo>
                  <a:lnTo>
                    <a:pt x="204" y="186"/>
                  </a:lnTo>
                  <a:lnTo>
                    <a:pt x="208" y="193"/>
                  </a:lnTo>
                  <a:lnTo>
                    <a:pt x="209" y="200"/>
                  </a:lnTo>
                  <a:lnTo>
                    <a:pt x="212" y="209"/>
                  </a:lnTo>
                  <a:lnTo>
                    <a:pt x="215" y="218"/>
                  </a:lnTo>
                  <a:lnTo>
                    <a:pt x="215" y="227"/>
                  </a:lnTo>
                  <a:lnTo>
                    <a:pt x="215" y="234"/>
                  </a:lnTo>
                  <a:lnTo>
                    <a:pt x="215" y="243"/>
                  </a:lnTo>
                  <a:lnTo>
                    <a:pt x="212" y="251"/>
                  </a:lnTo>
                  <a:lnTo>
                    <a:pt x="209" y="258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4510" y="2290"/>
              <a:ext cx="15" cy="39"/>
            </a:xfrm>
            <a:custGeom>
              <a:rect b="b" l="l" r="r" t="t"/>
              <a:pathLst>
                <a:path extrusionOk="0" h="117" w="45">
                  <a:moveTo>
                    <a:pt x="0" y="0"/>
                  </a:moveTo>
                  <a:lnTo>
                    <a:pt x="0" y="8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3" y="31"/>
                  </a:lnTo>
                  <a:lnTo>
                    <a:pt x="5" y="39"/>
                  </a:lnTo>
                  <a:lnTo>
                    <a:pt x="8" y="47"/>
                  </a:lnTo>
                  <a:lnTo>
                    <a:pt x="9" y="55"/>
                  </a:lnTo>
                  <a:lnTo>
                    <a:pt x="12" y="62"/>
                  </a:lnTo>
                  <a:lnTo>
                    <a:pt x="15" y="68"/>
                  </a:lnTo>
                  <a:lnTo>
                    <a:pt x="18" y="75"/>
                  </a:lnTo>
                  <a:lnTo>
                    <a:pt x="23" y="81"/>
                  </a:lnTo>
                  <a:lnTo>
                    <a:pt x="27" y="89"/>
                  </a:lnTo>
                  <a:lnTo>
                    <a:pt x="30" y="96"/>
                  </a:lnTo>
                  <a:lnTo>
                    <a:pt x="34" y="103"/>
                  </a:lnTo>
                  <a:lnTo>
                    <a:pt x="39" y="109"/>
                  </a:lnTo>
                  <a:lnTo>
                    <a:pt x="45" y="117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3635" y="2385"/>
              <a:ext cx="97" cy="32"/>
            </a:xfrm>
            <a:custGeom>
              <a:rect b="b" l="l" r="r" t="t"/>
              <a:pathLst>
                <a:path extrusionOk="0" h="96" w="290">
                  <a:moveTo>
                    <a:pt x="0" y="6"/>
                  </a:moveTo>
                  <a:lnTo>
                    <a:pt x="9" y="15"/>
                  </a:lnTo>
                  <a:lnTo>
                    <a:pt x="19" y="22"/>
                  </a:lnTo>
                  <a:lnTo>
                    <a:pt x="29" y="28"/>
                  </a:lnTo>
                  <a:lnTo>
                    <a:pt x="41" y="34"/>
                  </a:lnTo>
                  <a:lnTo>
                    <a:pt x="51" y="37"/>
                  </a:lnTo>
                  <a:lnTo>
                    <a:pt x="63" y="42"/>
                  </a:lnTo>
                  <a:lnTo>
                    <a:pt x="75" y="45"/>
                  </a:lnTo>
                  <a:lnTo>
                    <a:pt x="87" y="47"/>
                  </a:lnTo>
                  <a:lnTo>
                    <a:pt x="99" y="47"/>
                  </a:lnTo>
                  <a:lnTo>
                    <a:pt x="112" y="47"/>
                  </a:lnTo>
                  <a:lnTo>
                    <a:pt x="124" y="47"/>
                  </a:lnTo>
                  <a:lnTo>
                    <a:pt x="135" y="47"/>
                  </a:lnTo>
                  <a:lnTo>
                    <a:pt x="147" y="46"/>
                  </a:lnTo>
                  <a:lnTo>
                    <a:pt x="159" y="45"/>
                  </a:lnTo>
                  <a:lnTo>
                    <a:pt x="171" y="43"/>
                  </a:lnTo>
                  <a:lnTo>
                    <a:pt x="183" y="40"/>
                  </a:lnTo>
                  <a:lnTo>
                    <a:pt x="194" y="37"/>
                  </a:lnTo>
                  <a:lnTo>
                    <a:pt x="205" y="34"/>
                  </a:lnTo>
                  <a:lnTo>
                    <a:pt x="215" y="31"/>
                  </a:lnTo>
                  <a:lnTo>
                    <a:pt x="225" y="28"/>
                  </a:lnTo>
                  <a:lnTo>
                    <a:pt x="237" y="24"/>
                  </a:lnTo>
                  <a:lnTo>
                    <a:pt x="249" y="21"/>
                  </a:lnTo>
                  <a:lnTo>
                    <a:pt x="259" y="17"/>
                  </a:lnTo>
                  <a:lnTo>
                    <a:pt x="271" y="11"/>
                  </a:lnTo>
                  <a:lnTo>
                    <a:pt x="281" y="5"/>
                  </a:lnTo>
                  <a:lnTo>
                    <a:pt x="290" y="0"/>
                  </a:lnTo>
                  <a:lnTo>
                    <a:pt x="280" y="12"/>
                  </a:lnTo>
                  <a:lnTo>
                    <a:pt x="271" y="24"/>
                  </a:lnTo>
                  <a:lnTo>
                    <a:pt x="262" y="34"/>
                  </a:lnTo>
                  <a:lnTo>
                    <a:pt x="250" y="43"/>
                  </a:lnTo>
                  <a:lnTo>
                    <a:pt x="240" y="52"/>
                  </a:lnTo>
                  <a:lnTo>
                    <a:pt x="228" y="59"/>
                  </a:lnTo>
                  <a:lnTo>
                    <a:pt x="218" y="67"/>
                  </a:lnTo>
                  <a:lnTo>
                    <a:pt x="206" y="73"/>
                  </a:lnTo>
                  <a:lnTo>
                    <a:pt x="194" y="78"/>
                  </a:lnTo>
                  <a:lnTo>
                    <a:pt x="183" y="83"/>
                  </a:lnTo>
                  <a:lnTo>
                    <a:pt x="171" y="87"/>
                  </a:lnTo>
                  <a:lnTo>
                    <a:pt x="159" y="90"/>
                  </a:lnTo>
                  <a:lnTo>
                    <a:pt x="149" y="93"/>
                  </a:lnTo>
                  <a:lnTo>
                    <a:pt x="137" y="95"/>
                  </a:lnTo>
                  <a:lnTo>
                    <a:pt x="125" y="96"/>
                  </a:lnTo>
                  <a:lnTo>
                    <a:pt x="115" y="96"/>
                  </a:lnTo>
                  <a:lnTo>
                    <a:pt x="103" y="96"/>
                  </a:lnTo>
                  <a:lnTo>
                    <a:pt x="93" y="95"/>
                  </a:lnTo>
                  <a:lnTo>
                    <a:pt x="82" y="93"/>
                  </a:lnTo>
                  <a:lnTo>
                    <a:pt x="72" y="90"/>
                  </a:lnTo>
                  <a:lnTo>
                    <a:pt x="63" y="87"/>
                  </a:lnTo>
                  <a:lnTo>
                    <a:pt x="54" y="83"/>
                  </a:lnTo>
                  <a:lnTo>
                    <a:pt x="46" y="78"/>
                  </a:lnTo>
                  <a:lnTo>
                    <a:pt x="38" y="74"/>
                  </a:lnTo>
                  <a:lnTo>
                    <a:pt x="31" y="67"/>
                  </a:lnTo>
                  <a:lnTo>
                    <a:pt x="23" y="61"/>
                  </a:lnTo>
                  <a:lnTo>
                    <a:pt x="18" y="53"/>
                  </a:lnTo>
                  <a:lnTo>
                    <a:pt x="13" y="46"/>
                  </a:lnTo>
                  <a:lnTo>
                    <a:pt x="9" y="36"/>
                  </a:lnTo>
                  <a:lnTo>
                    <a:pt x="6" y="27"/>
                  </a:lnTo>
                  <a:lnTo>
                    <a:pt x="3" y="1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3692" y="2397"/>
              <a:ext cx="36" cy="21"/>
            </a:xfrm>
            <a:custGeom>
              <a:rect b="b" l="l" r="r" t="t"/>
              <a:pathLst>
                <a:path extrusionOk="0" h="64" w="108">
                  <a:moveTo>
                    <a:pt x="108" y="0"/>
                  </a:moveTo>
                  <a:lnTo>
                    <a:pt x="97" y="11"/>
                  </a:lnTo>
                  <a:lnTo>
                    <a:pt x="87" y="22"/>
                  </a:lnTo>
                  <a:lnTo>
                    <a:pt x="80" y="28"/>
                  </a:lnTo>
                  <a:lnTo>
                    <a:pt x="72" y="34"/>
                  </a:lnTo>
                  <a:lnTo>
                    <a:pt x="65" y="38"/>
                  </a:lnTo>
                  <a:lnTo>
                    <a:pt x="58" y="44"/>
                  </a:lnTo>
                  <a:lnTo>
                    <a:pt x="52" y="48"/>
                  </a:lnTo>
                  <a:lnTo>
                    <a:pt x="44" y="53"/>
                  </a:lnTo>
                  <a:lnTo>
                    <a:pt x="37" y="56"/>
                  </a:lnTo>
                  <a:lnTo>
                    <a:pt x="30" y="59"/>
                  </a:lnTo>
                  <a:lnTo>
                    <a:pt x="22" y="62"/>
                  </a:lnTo>
                  <a:lnTo>
                    <a:pt x="0" y="64"/>
                  </a:lnTo>
                  <a:lnTo>
                    <a:pt x="11" y="64"/>
                  </a:lnTo>
                  <a:lnTo>
                    <a:pt x="19" y="63"/>
                  </a:lnTo>
                  <a:lnTo>
                    <a:pt x="28" y="62"/>
                  </a:lnTo>
                  <a:lnTo>
                    <a:pt x="36" y="60"/>
                  </a:lnTo>
                  <a:lnTo>
                    <a:pt x="44" y="59"/>
                  </a:lnTo>
                  <a:lnTo>
                    <a:pt x="52" y="56"/>
                  </a:lnTo>
                  <a:lnTo>
                    <a:pt x="59" y="51"/>
                  </a:lnTo>
                  <a:lnTo>
                    <a:pt x="66" y="48"/>
                  </a:lnTo>
                  <a:lnTo>
                    <a:pt x="74" y="44"/>
                  </a:lnTo>
                  <a:lnTo>
                    <a:pt x="81" y="38"/>
                  </a:lnTo>
                  <a:lnTo>
                    <a:pt x="87" y="32"/>
                  </a:lnTo>
                  <a:lnTo>
                    <a:pt x="92" y="28"/>
                  </a:lnTo>
                  <a:lnTo>
                    <a:pt x="97" y="20"/>
                  </a:lnTo>
                  <a:lnTo>
                    <a:pt x="102" y="14"/>
                  </a:lnTo>
                  <a:lnTo>
                    <a:pt x="105" y="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3738" y="2409"/>
              <a:ext cx="21" cy="25"/>
            </a:xfrm>
            <a:custGeom>
              <a:rect b="b" l="l" r="r" t="t"/>
              <a:pathLst>
                <a:path extrusionOk="0" h="76" w="63">
                  <a:moveTo>
                    <a:pt x="3" y="57"/>
                  </a:moveTo>
                  <a:lnTo>
                    <a:pt x="1" y="47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6" y="19"/>
                  </a:lnTo>
                  <a:lnTo>
                    <a:pt x="10" y="13"/>
                  </a:lnTo>
                  <a:lnTo>
                    <a:pt x="16" y="7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29" y="7"/>
                  </a:lnTo>
                  <a:lnTo>
                    <a:pt x="29" y="13"/>
                  </a:lnTo>
                  <a:lnTo>
                    <a:pt x="32" y="20"/>
                  </a:lnTo>
                  <a:lnTo>
                    <a:pt x="37" y="29"/>
                  </a:lnTo>
                  <a:lnTo>
                    <a:pt x="41" y="36"/>
                  </a:lnTo>
                  <a:lnTo>
                    <a:pt x="47" y="45"/>
                  </a:lnTo>
                  <a:lnTo>
                    <a:pt x="53" y="53"/>
                  </a:lnTo>
                  <a:lnTo>
                    <a:pt x="59" y="60"/>
                  </a:lnTo>
                  <a:lnTo>
                    <a:pt x="62" y="66"/>
                  </a:lnTo>
                  <a:lnTo>
                    <a:pt x="63" y="72"/>
                  </a:lnTo>
                  <a:lnTo>
                    <a:pt x="59" y="76"/>
                  </a:lnTo>
                  <a:lnTo>
                    <a:pt x="51" y="75"/>
                  </a:lnTo>
                  <a:lnTo>
                    <a:pt x="41" y="72"/>
                  </a:lnTo>
                  <a:lnTo>
                    <a:pt x="22" y="63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728" y="2391"/>
              <a:ext cx="94" cy="28"/>
            </a:xfrm>
            <a:custGeom>
              <a:rect b="b" l="l" r="r" t="t"/>
              <a:pathLst>
                <a:path extrusionOk="0" h="82" w="280">
                  <a:moveTo>
                    <a:pt x="10" y="0"/>
                  </a:moveTo>
                  <a:lnTo>
                    <a:pt x="13" y="8"/>
                  </a:lnTo>
                  <a:lnTo>
                    <a:pt x="17" y="14"/>
                  </a:lnTo>
                  <a:lnTo>
                    <a:pt x="20" y="20"/>
                  </a:lnTo>
                  <a:lnTo>
                    <a:pt x="25" y="25"/>
                  </a:lnTo>
                  <a:lnTo>
                    <a:pt x="29" y="27"/>
                  </a:lnTo>
                  <a:lnTo>
                    <a:pt x="35" y="33"/>
                  </a:lnTo>
                  <a:lnTo>
                    <a:pt x="41" y="35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9"/>
                  </a:lnTo>
                  <a:lnTo>
                    <a:pt x="65" y="39"/>
                  </a:lnTo>
                  <a:lnTo>
                    <a:pt x="72" y="39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95" y="38"/>
                  </a:lnTo>
                  <a:lnTo>
                    <a:pt x="104" y="38"/>
                  </a:lnTo>
                  <a:lnTo>
                    <a:pt x="113" y="36"/>
                  </a:lnTo>
                  <a:lnTo>
                    <a:pt x="125" y="38"/>
                  </a:lnTo>
                  <a:lnTo>
                    <a:pt x="135" y="39"/>
                  </a:lnTo>
                  <a:lnTo>
                    <a:pt x="147" y="42"/>
                  </a:lnTo>
                  <a:lnTo>
                    <a:pt x="157" y="45"/>
                  </a:lnTo>
                  <a:lnTo>
                    <a:pt x="169" y="50"/>
                  </a:lnTo>
                  <a:lnTo>
                    <a:pt x="179" y="53"/>
                  </a:lnTo>
                  <a:lnTo>
                    <a:pt x="191" y="57"/>
                  </a:lnTo>
                  <a:lnTo>
                    <a:pt x="201" y="58"/>
                  </a:lnTo>
                  <a:lnTo>
                    <a:pt x="213" y="61"/>
                  </a:lnTo>
                  <a:lnTo>
                    <a:pt x="225" y="61"/>
                  </a:lnTo>
                  <a:lnTo>
                    <a:pt x="235" y="61"/>
                  </a:lnTo>
                  <a:lnTo>
                    <a:pt x="246" y="58"/>
                  </a:lnTo>
                  <a:lnTo>
                    <a:pt x="257" y="54"/>
                  </a:lnTo>
                  <a:lnTo>
                    <a:pt x="268" y="47"/>
                  </a:lnTo>
                  <a:lnTo>
                    <a:pt x="280" y="38"/>
                  </a:lnTo>
                  <a:lnTo>
                    <a:pt x="278" y="47"/>
                  </a:lnTo>
                  <a:lnTo>
                    <a:pt x="277" y="53"/>
                  </a:lnTo>
                  <a:lnTo>
                    <a:pt x="275" y="58"/>
                  </a:lnTo>
                  <a:lnTo>
                    <a:pt x="271" y="64"/>
                  </a:lnTo>
                  <a:lnTo>
                    <a:pt x="268" y="70"/>
                  </a:lnTo>
                  <a:lnTo>
                    <a:pt x="263" y="75"/>
                  </a:lnTo>
                  <a:lnTo>
                    <a:pt x="256" y="79"/>
                  </a:lnTo>
                  <a:lnTo>
                    <a:pt x="250" y="80"/>
                  </a:lnTo>
                  <a:lnTo>
                    <a:pt x="238" y="82"/>
                  </a:lnTo>
                  <a:lnTo>
                    <a:pt x="228" y="82"/>
                  </a:lnTo>
                  <a:lnTo>
                    <a:pt x="218" y="80"/>
                  </a:lnTo>
                  <a:lnTo>
                    <a:pt x="207" y="78"/>
                  </a:lnTo>
                  <a:lnTo>
                    <a:pt x="197" y="75"/>
                  </a:lnTo>
                  <a:lnTo>
                    <a:pt x="188" y="70"/>
                  </a:lnTo>
                  <a:lnTo>
                    <a:pt x="178" y="66"/>
                  </a:lnTo>
                  <a:lnTo>
                    <a:pt x="168" y="61"/>
                  </a:lnTo>
                  <a:lnTo>
                    <a:pt x="157" y="55"/>
                  </a:lnTo>
                  <a:lnTo>
                    <a:pt x="147" y="51"/>
                  </a:lnTo>
                  <a:lnTo>
                    <a:pt x="138" y="47"/>
                  </a:lnTo>
                  <a:lnTo>
                    <a:pt x="128" y="44"/>
                  </a:lnTo>
                  <a:lnTo>
                    <a:pt x="116" y="42"/>
                  </a:lnTo>
                  <a:lnTo>
                    <a:pt x="106" y="41"/>
                  </a:lnTo>
                  <a:lnTo>
                    <a:pt x="94" y="44"/>
                  </a:lnTo>
                  <a:lnTo>
                    <a:pt x="87" y="44"/>
                  </a:lnTo>
                  <a:lnTo>
                    <a:pt x="81" y="47"/>
                  </a:lnTo>
                  <a:lnTo>
                    <a:pt x="75" y="48"/>
                  </a:lnTo>
                  <a:lnTo>
                    <a:pt x="67" y="50"/>
                  </a:lnTo>
                  <a:lnTo>
                    <a:pt x="62" y="51"/>
                  </a:lnTo>
                  <a:lnTo>
                    <a:pt x="56" y="53"/>
                  </a:lnTo>
                  <a:lnTo>
                    <a:pt x="51" y="54"/>
                  </a:lnTo>
                  <a:lnTo>
                    <a:pt x="45" y="55"/>
                  </a:lnTo>
                  <a:lnTo>
                    <a:pt x="39" y="55"/>
                  </a:lnTo>
                  <a:lnTo>
                    <a:pt x="34" y="55"/>
                  </a:lnTo>
                  <a:lnTo>
                    <a:pt x="29" y="54"/>
                  </a:lnTo>
                  <a:lnTo>
                    <a:pt x="23" y="53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7" y="44"/>
                  </a:lnTo>
                  <a:lnTo>
                    <a:pt x="4" y="39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4" y="8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3822" y="2405"/>
              <a:ext cx="28" cy="28"/>
            </a:xfrm>
            <a:custGeom>
              <a:rect b="b" l="l" r="r" t="t"/>
              <a:pathLst>
                <a:path extrusionOk="0" h="84" w="84">
                  <a:moveTo>
                    <a:pt x="1" y="0"/>
                  </a:moveTo>
                  <a:lnTo>
                    <a:pt x="13" y="15"/>
                  </a:lnTo>
                  <a:lnTo>
                    <a:pt x="25" y="28"/>
                  </a:lnTo>
                  <a:lnTo>
                    <a:pt x="35" y="37"/>
                  </a:lnTo>
                  <a:lnTo>
                    <a:pt x="47" y="46"/>
                  </a:lnTo>
                  <a:lnTo>
                    <a:pt x="56" y="53"/>
                  </a:lnTo>
                  <a:lnTo>
                    <a:pt x="68" y="61"/>
                  </a:lnTo>
                  <a:lnTo>
                    <a:pt x="84" y="68"/>
                  </a:lnTo>
                  <a:lnTo>
                    <a:pt x="63" y="75"/>
                  </a:lnTo>
                  <a:lnTo>
                    <a:pt x="52" y="78"/>
                  </a:lnTo>
                  <a:lnTo>
                    <a:pt x="37" y="84"/>
                  </a:lnTo>
                  <a:lnTo>
                    <a:pt x="29" y="75"/>
                  </a:lnTo>
                  <a:lnTo>
                    <a:pt x="22" y="66"/>
                  </a:lnTo>
                  <a:lnTo>
                    <a:pt x="15" y="56"/>
                  </a:lnTo>
                  <a:lnTo>
                    <a:pt x="9" y="46"/>
                  </a:lnTo>
                  <a:lnTo>
                    <a:pt x="4" y="34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3824" y="2387"/>
              <a:ext cx="106" cy="41"/>
            </a:xfrm>
            <a:custGeom>
              <a:rect b="b" l="l" r="r" t="t"/>
              <a:pathLst>
                <a:path extrusionOk="0" h="122" w="317">
                  <a:moveTo>
                    <a:pt x="0" y="0"/>
                  </a:moveTo>
                  <a:lnTo>
                    <a:pt x="19" y="9"/>
                  </a:lnTo>
                  <a:lnTo>
                    <a:pt x="36" y="16"/>
                  </a:lnTo>
                  <a:lnTo>
                    <a:pt x="53" y="23"/>
                  </a:lnTo>
                  <a:lnTo>
                    <a:pt x="70" y="29"/>
                  </a:lnTo>
                  <a:lnTo>
                    <a:pt x="84" y="35"/>
                  </a:lnTo>
                  <a:lnTo>
                    <a:pt x="99" y="39"/>
                  </a:lnTo>
                  <a:lnTo>
                    <a:pt x="114" y="44"/>
                  </a:lnTo>
                  <a:lnTo>
                    <a:pt x="127" y="47"/>
                  </a:lnTo>
                  <a:lnTo>
                    <a:pt x="139" y="50"/>
                  </a:lnTo>
                  <a:lnTo>
                    <a:pt x="151" y="53"/>
                  </a:lnTo>
                  <a:lnTo>
                    <a:pt x="162" y="54"/>
                  </a:lnTo>
                  <a:lnTo>
                    <a:pt x="173" y="56"/>
                  </a:lnTo>
                  <a:lnTo>
                    <a:pt x="183" y="56"/>
                  </a:lnTo>
                  <a:lnTo>
                    <a:pt x="192" y="56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7" y="54"/>
                  </a:lnTo>
                  <a:lnTo>
                    <a:pt x="224" y="53"/>
                  </a:lnTo>
                  <a:lnTo>
                    <a:pt x="232" y="51"/>
                  </a:lnTo>
                  <a:lnTo>
                    <a:pt x="239" y="50"/>
                  </a:lnTo>
                  <a:lnTo>
                    <a:pt x="246" y="45"/>
                  </a:lnTo>
                  <a:lnTo>
                    <a:pt x="255" y="41"/>
                  </a:lnTo>
                  <a:lnTo>
                    <a:pt x="261" y="37"/>
                  </a:lnTo>
                  <a:lnTo>
                    <a:pt x="270" y="31"/>
                  </a:lnTo>
                  <a:lnTo>
                    <a:pt x="279" y="23"/>
                  </a:lnTo>
                  <a:lnTo>
                    <a:pt x="286" y="16"/>
                  </a:lnTo>
                  <a:lnTo>
                    <a:pt x="295" y="9"/>
                  </a:lnTo>
                  <a:lnTo>
                    <a:pt x="298" y="22"/>
                  </a:lnTo>
                  <a:lnTo>
                    <a:pt x="302" y="35"/>
                  </a:lnTo>
                  <a:lnTo>
                    <a:pt x="307" y="48"/>
                  </a:lnTo>
                  <a:lnTo>
                    <a:pt x="311" y="62"/>
                  </a:lnTo>
                  <a:lnTo>
                    <a:pt x="317" y="79"/>
                  </a:lnTo>
                  <a:lnTo>
                    <a:pt x="304" y="90"/>
                  </a:lnTo>
                  <a:lnTo>
                    <a:pt x="292" y="97"/>
                  </a:lnTo>
                  <a:lnTo>
                    <a:pt x="280" y="104"/>
                  </a:lnTo>
                  <a:lnTo>
                    <a:pt x="271" y="109"/>
                  </a:lnTo>
                  <a:lnTo>
                    <a:pt x="261" y="112"/>
                  </a:lnTo>
                  <a:lnTo>
                    <a:pt x="252" y="115"/>
                  </a:lnTo>
                  <a:lnTo>
                    <a:pt x="242" y="118"/>
                  </a:lnTo>
                  <a:lnTo>
                    <a:pt x="232" y="119"/>
                  </a:lnTo>
                  <a:lnTo>
                    <a:pt x="221" y="120"/>
                  </a:lnTo>
                  <a:lnTo>
                    <a:pt x="211" y="122"/>
                  </a:lnTo>
                  <a:lnTo>
                    <a:pt x="199" y="122"/>
                  </a:lnTo>
                  <a:lnTo>
                    <a:pt x="189" y="122"/>
                  </a:lnTo>
                  <a:lnTo>
                    <a:pt x="177" y="122"/>
                  </a:lnTo>
                  <a:lnTo>
                    <a:pt x="167" y="120"/>
                  </a:lnTo>
                  <a:lnTo>
                    <a:pt x="155" y="118"/>
                  </a:lnTo>
                  <a:lnTo>
                    <a:pt x="143" y="116"/>
                  </a:lnTo>
                  <a:lnTo>
                    <a:pt x="131" y="112"/>
                  </a:lnTo>
                  <a:lnTo>
                    <a:pt x="121" y="109"/>
                  </a:lnTo>
                  <a:lnTo>
                    <a:pt x="109" y="103"/>
                  </a:lnTo>
                  <a:lnTo>
                    <a:pt x="99" y="98"/>
                  </a:lnTo>
                  <a:lnTo>
                    <a:pt x="87" y="91"/>
                  </a:lnTo>
                  <a:lnTo>
                    <a:pt x="77" y="85"/>
                  </a:lnTo>
                  <a:lnTo>
                    <a:pt x="65" y="76"/>
                  </a:lnTo>
                  <a:lnTo>
                    <a:pt x="56" y="69"/>
                  </a:lnTo>
                  <a:lnTo>
                    <a:pt x="45" y="59"/>
                  </a:lnTo>
                  <a:lnTo>
                    <a:pt x="36" y="50"/>
                  </a:lnTo>
                  <a:lnTo>
                    <a:pt x="27" y="38"/>
                  </a:lnTo>
                  <a:lnTo>
                    <a:pt x="18" y="26"/>
                  </a:lnTo>
                  <a:lnTo>
                    <a:pt x="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770" y="2154"/>
              <a:ext cx="106" cy="148"/>
            </a:xfrm>
            <a:custGeom>
              <a:rect b="b" l="l" r="r" t="t"/>
              <a:pathLst>
                <a:path extrusionOk="0" h="446" w="319">
                  <a:moveTo>
                    <a:pt x="0" y="1"/>
                  </a:moveTo>
                  <a:lnTo>
                    <a:pt x="22" y="7"/>
                  </a:lnTo>
                  <a:lnTo>
                    <a:pt x="44" y="15"/>
                  </a:lnTo>
                  <a:lnTo>
                    <a:pt x="63" y="24"/>
                  </a:lnTo>
                  <a:lnTo>
                    <a:pt x="84" y="35"/>
                  </a:lnTo>
                  <a:lnTo>
                    <a:pt x="101" y="49"/>
                  </a:lnTo>
                  <a:lnTo>
                    <a:pt x="119" y="62"/>
                  </a:lnTo>
                  <a:lnTo>
                    <a:pt x="137" y="77"/>
                  </a:lnTo>
                  <a:lnTo>
                    <a:pt x="153" y="93"/>
                  </a:lnTo>
                  <a:lnTo>
                    <a:pt x="168" y="110"/>
                  </a:lnTo>
                  <a:lnTo>
                    <a:pt x="182" y="128"/>
                  </a:lnTo>
                  <a:lnTo>
                    <a:pt x="196" y="146"/>
                  </a:lnTo>
                  <a:lnTo>
                    <a:pt x="209" y="166"/>
                  </a:lnTo>
                  <a:lnTo>
                    <a:pt x="219" y="186"/>
                  </a:lnTo>
                  <a:lnTo>
                    <a:pt x="231" y="205"/>
                  </a:lnTo>
                  <a:lnTo>
                    <a:pt x="243" y="225"/>
                  </a:lnTo>
                  <a:lnTo>
                    <a:pt x="252" y="244"/>
                  </a:lnTo>
                  <a:lnTo>
                    <a:pt x="261" y="264"/>
                  </a:lnTo>
                  <a:lnTo>
                    <a:pt x="268" y="283"/>
                  </a:lnTo>
                  <a:lnTo>
                    <a:pt x="275" y="302"/>
                  </a:lnTo>
                  <a:lnTo>
                    <a:pt x="283" y="319"/>
                  </a:lnTo>
                  <a:lnTo>
                    <a:pt x="289" y="337"/>
                  </a:lnTo>
                  <a:lnTo>
                    <a:pt x="294" y="355"/>
                  </a:lnTo>
                  <a:lnTo>
                    <a:pt x="299" y="370"/>
                  </a:lnTo>
                  <a:lnTo>
                    <a:pt x="303" y="386"/>
                  </a:lnTo>
                  <a:lnTo>
                    <a:pt x="319" y="446"/>
                  </a:lnTo>
                  <a:lnTo>
                    <a:pt x="308" y="392"/>
                  </a:lnTo>
                  <a:lnTo>
                    <a:pt x="302" y="355"/>
                  </a:lnTo>
                  <a:lnTo>
                    <a:pt x="299" y="336"/>
                  </a:lnTo>
                  <a:lnTo>
                    <a:pt x="294" y="318"/>
                  </a:lnTo>
                  <a:lnTo>
                    <a:pt x="289" y="297"/>
                  </a:lnTo>
                  <a:lnTo>
                    <a:pt x="284" y="277"/>
                  </a:lnTo>
                  <a:lnTo>
                    <a:pt x="277" y="258"/>
                  </a:lnTo>
                  <a:lnTo>
                    <a:pt x="271" y="237"/>
                  </a:lnTo>
                  <a:lnTo>
                    <a:pt x="263" y="216"/>
                  </a:lnTo>
                  <a:lnTo>
                    <a:pt x="256" y="197"/>
                  </a:lnTo>
                  <a:lnTo>
                    <a:pt x="247" y="177"/>
                  </a:lnTo>
                  <a:lnTo>
                    <a:pt x="238" y="158"/>
                  </a:lnTo>
                  <a:lnTo>
                    <a:pt x="230" y="137"/>
                  </a:lnTo>
                  <a:lnTo>
                    <a:pt x="219" y="119"/>
                  </a:lnTo>
                  <a:lnTo>
                    <a:pt x="208" y="102"/>
                  </a:lnTo>
                  <a:lnTo>
                    <a:pt x="196" y="85"/>
                  </a:lnTo>
                  <a:lnTo>
                    <a:pt x="184" y="69"/>
                  </a:lnTo>
                  <a:lnTo>
                    <a:pt x="171" y="54"/>
                  </a:lnTo>
                  <a:lnTo>
                    <a:pt x="157" y="41"/>
                  </a:lnTo>
                  <a:lnTo>
                    <a:pt x="144" y="29"/>
                  </a:lnTo>
                  <a:lnTo>
                    <a:pt x="128" y="19"/>
                  </a:lnTo>
                  <a:lnTo>
                    <a:pt x="112" y="12"/>
                  </a:lnTo>
                  <a:lnTo>
                    <a:pt x="96" y="4"/>
                  </a:lnTo>
                  <a:lnTo>
                    <a:pt x="79" y="1"/>
                  </a:lnTo>
                  <a:lnTo>
                    <a:pt x="63" y="1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3973" y="2400"/>
              <a:ext cx="91" cy="48"/>
            </a:xfrm>
            <a:custGeom>
              <a:rect b="b" l="l" r="r" t="t"/>
              <a:pathLst>
                <a:path extrusionOk="0" h="143" w="275">
                  <a:moveTo>
                    <a:pt x="0" y="0"/>
                  </a:moveTo>
                  <a:lnTo>
                    <a:pt x="6" y="10"/>
                  </a:lnTo>
                  <a:lnTo>
                    <a:pt x="13" y="21"/>
                  </a:lnTo>
                  <a:lnTo>
                    <a:pt x="22" y="31"/>
                  </a:lnTo>
                  <a:lnTo>
                    <a:pt x="31" y="40"/>
                  </a:lnTo>
                  <a:lnTo>
                    <a:pt x="38" y="49"/>
                  </a:lnTo>
                  <a:lnTo>
                    <a:pt x="49" y="57"/>
                  </a:lnTo>
                  <a:lnTo>
                    <a:pt x="57" y="66"/>
                  </a:lnTo>
                  <a:lnTo>
                    <a:pt x="68" y="74"/>
                  </a:lnTo>
                  <a:lnTo>
                    <a:pt x="78" y="81"/>
                  </a:lnTo>
                  <a:lnTo>
                    <a:pt x="88" y="88"/>
                  </a:lnTo>
                  <a:lnTo>
                    <a:pt x="99" y="94"/>
                  </a:lnTo>
                  <a:lnTo>
                    <a:pt x="110" y="102"/>
                  </a:lnTo>
                  <a:lnTo>
                    <a:pt x="121" y="107"/>
                  </a:lnTo>
                  <a:lnTo>
                    <a:pt x="133" y="112"/>
                  </a:lnTo>
                  <a:lnTo>
                    <a:pt x="143" y="118"/>
                  </a:lnTo>
                  <a:lnTo>
                    <a:pt x="155" y="122"/>
                  </a:lnTo>
                  <a:lnTo>
                    <a:pt x="162" y="125"/>
                  </a:lnTo>
                  <a:lnTo>
                    <a:pt x="169" y="127"/>
                  </a:lnTo>
                  <a:lnTo>
                    <a:pt x="180" y="130"/>
                  </a:lnTo>
                  <a:lnTo>
                    <a:pt x="190" y="133"/>
                  </a:lnTo>
                  <a:lnTo>
                    <a:pt x="200" y="135"/>
                  </a:lnTo>
                  <a:lnTo>
                    <a:pt x="212" y="137"/>
                  </a:lnTo>
                  <a:lnTo>
                    <a:pt x="224" y="138"/>
                  </a:lnTo>
                  <a:lnTo>
                    <a:pt x="236" y="141"/>
                  </a:lnTo>
                  <a:lnTo>
                    <a:pt x="246" y="141"/>
                  </a:lnTo>
                  <a:lnTo>
                    <a:pt x="258" y="143"/>
                  </a:lnTo>
                  <a:lnTo>
                    <a:pt x="267" y="143"/>
                  </a:lnTo>
                  <a:lnTo>
                    <a:pt x="275" y="131"/>
                  </a:lnTo>
                  <a:lnTo>
                    <a:pt x="274" y="113"/>
                  </a:lnTo>
                  <a:lnTo>
                    <a:pt x="264" y="99"/>
                  </a:lnTo>
                  <a:lnTo>
                    <a:pt x="247" y="91"/>
                  </a:lnTo>
                  <a:lnTo>
                    <a:pt x="227" y="90"/>
                  </a:lnTo>
                  <a:lnTo>
                    <a:pt x="205" y="85"/>
                  </a:lnTo>
                  <a:lnTo>
                    <a:pt x="183" y="81"/>
                  </a:lnTo>
                  <a:lnTo>
                    <a:pt x="162" y="77"/>
                  </a:lnTo>
                  <a:lnTo>
                    <a:pt x="140" y="71"/>
                  </a:lnTo>
                  <a:lnTo>
                    <a:pt x="119" y="65"/>
                  </a:lnTo>
                  <a:lnTo>
                    <a:pt x="99" y="57"/>
                  </a:lnTo>
                  <a:lnTo>
                    <a:pt x="80" y="49"/>
                  </a:lnTo>
                  <a:lnTo>
                    <a:pt x="60" y="41"/>
                  </a:lnTo>
                  <a:lnTo>
                    <a:pt x="43" y="31"/>
                  </a:lnTo>
                  <a:lnTo>
                    <a:pt x="27" y="22"/>
                  </a:lnTo>
                  <a:lnTo>
                    <a:pt x="1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4023" y="2292"/>
              <a:ext cx="31" cy="44"/>
            </a:xfrm>
            <a:custGeom>
              <a:rect b="b" l="l" r="r" t="t"/>
              <a:pathLst>
                <a:path extrusionOk="0" h="132" w="94">
                  <a:moveTo>
                    <a:pt x="0" y="0"/>
                  </a:moveTo>
                  <a:lnTo>
                    <a:pt x="5" y="10"/>
                  </a:lnTo>
                  <a:lnTo>
                    <a:pt x="9" y="19"/>
                  </a:lnTo>
                  <a:lnTo>
                    <a:pt x="12" y="26"/>
                  </a:lnTo>
                  <a:lnTo>
                    <a:pt x="16" y="35"/>
                  </a:lnTo>
                  <a:lnTo>
                    <a:pt x="21" y="41"/>
                  </a:lnTo>
                  <a:lnTo>
                    <a:pt x="24" y="47"/>
                  </a:lnTo>
                  <a:lnTo>
                    <a:pt x="27" y="53"/>
                  </a:lnTo>
                  <a:lnTo>
                    <a:pt x="31" y="59"/>
                  </a:lnTo>
                  <a:lnTo>
                    <a:pt x="34" y="62"/>
                  </a:lnTo>
                  <a:lnTo>
                    <a:pt x="37" y="66"/>
                  </a:lnTo>
                  <a:lnTo>
                    <a:pt x="40" y="69"/>
                  </a:lnTo>
                  <a:lnTo>
                    <a:pt x="43" y="72"/>
                  </a:lnTo>
                  <a:lnTo>
                    <a:pt x="49" y="76"/>
                  </a:lnTo>
                  <a:lnTo>
                    <a:pt x="50" y="78"/>
                  </a:lnTo>
                  <a:lnTo>
                    <a:pt x="55" y="79"/>
                  </a:lnTo>
                  <a:lnTo>
                    <a:pt x="59" y="81"/>
                  </a:lnTo>
                  <a:lnTo>
                    <a:pt x="65" y="82"/>
                  </a:lnTo>
                  <a:lnTo>
                    <a:pt x="71" y="84"/>
                  </a:lnTo>
                  <a:lnTo>
                    <a:pt x="77" y="84"/>
                  </a:lnTo>
                  <a:lnTo>
                    <a:pt x="87" y="92"/>
                  </a:lnTo>
                  <a:lnTo>
                    <a:pt x="94" y="104"/>
                  </a:lnTo>
                  <a:lnTo>
                    <a:pt x="94" y="113"/>
                  </a:lnTo>
                  <a:lnTo>
                    <a:pt x="92" y="120"/>
                  </a:lnTo>
                  <a:lnTo>
                    <a:pt x="86" y="125"/>
                  </a:lnTo>
                  <a:lnTo>
                    <a:pt x="78" y="132"/>
                  </a:lnTo>
                  <a:lnTo>
                    <a:pt x="72" y="132"/>
                  </a:lnTo>
                  <a:lnTo>
                    <a:pt x="67" y="132"/>
                  </a:lnTo>
                  <a:lnTo>
                    <a:pt x="62" y="131"/>
                  </a:lnTo>
                  <a:lnTo>
                    <a:pt x="56" y="129"/>
                  </a:lnTo>
                  <a:lnTo>
                    <a:pt x="52" y="126"/>
                  </a:lnTo>
                  <a:lnTo>
                    <a:pt x="49" y="125"/>
                  </a:lnTo>
                  <a:lnTo>
                    <a:pt x="44" y="122"/>
                  </a:lnTo>
                  <a:lnTo>
                    <a:pt x="40" y="117"/>
                  </a:lnTo>
                  <a:lnTo>
                    <a:pt x="37" y="113"/>
                  </a:lnTo>
                  <a:lnTo>
                    <a:pt x="34" y="110"/>
                  </a:lnTo>
                  <a:lnTo>
                    <a:pt x="31" y="106"/>
                  </a:lnTo>
                  <a:lnTo>
                    <a:pt x="30" y="101"/>
                  </a:lnTo>
                  <a:lnTo>
                    <a:pt x="27" y="95"/>
                  </a:lnTo>
                  <a:lnTo>
                    <a:pt x="25" y="91"/>
                  </a:lnTo>
                  <a:lnTo>
                    <a:pt x="22" y="85"/>
                  </a:lnTo>
                  <a:lnTo>
                    <a:pt x="21" y="79"/>
                  </a:lnTo>
                  <a:lnTo>
                    <a:pt x="19" y="73"/>
                  </a:lnTo>
                  <a:lnTo>
                    <a:pt x="18" y="67"/>
                  </a:lnTo>
                  <a:lnTo>
                    <a:pt x="16" y="62"/>
                  </a:lnTo>
                  <a:lnTo>
                    <a:pt x="15" y="56"/>
                  </a:lnTo>
                  <a:lnTo>
                    <a:pt x="14" y="48"/>
                  </a:lnTo>
                  <a:lnTo>
                    <a:pt x="12" y="42"/>
                  </a:lnTo>
                  <a:lnTo>
                    <a:pt x="11" y="36"/>
                  </a:lnTo>
                  <a:lnTo>
                    <a:pt x="9" y="31"/>
                  </a:lnTo>
                  <a:lnTo>
                    <a:pt x="8" y="25"/>
                  </a:lnTo>
                  <a:lnTo>
                    <a:pt x="6" y="19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4033" y="2365"/>
              <a:ext cx="14" cy="12"/>
            </a:xfrm>
            <a:custGeom>
              <a:rect b="b" l="l" r="r" t="t"/>
              <a:pathLst>
                <a:path extrusionOk="0" h="35" w="44">
                  <a:moveTo>
                    <a:pt x="0" y="0"/>
                  </a:moveTo>
                  <a:lnTo>
                    <a:pt x="4" y="4"/>
                  </a:lnTo>
                  <a:lnTo>
                    <a:pt x="9" y="10"/>
                  </a:lnTo>
                  <a:lnTo>
                    <a:pt x="13" y="14"/>
                  </a:lnTo>
                  <a:lnTo>
                    <a:pt x="17" y="19"/>
                  </a:lnTo>
                  <a:lnTo>
                    <a:pt x="22" y="22"/>
                  </a:lnTo>
                  <a:lnTo>
                    <a:pt x="28" y="26"/>
                  </a:lnTo>
                  <a:lnTo>
                    <a:pt x="32" y="29"/>
                  </a:lnTo>
                  <a:lnTo>
                    <a:pt x="39" y="32"/>
                  </a:lnTo>
                  <a:lnTo>
                    <a:pt x="44" y="35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032" y="2379"/>
              <a:ext cx="15" cy="9"/>
            </a:xfrm>
            <a:custGeom>
              <a:rect b="b" l="l" r="r" t="t"/>
              <a:pathLst>
                <a:path extrusionOk="0" h="26" w="44">
                  <a:moveTo>
                    <a:pt x="0" y="0"/>
                  </a:moveTo>
                  <a:lnTo>
                    <a:pt x="6" y="6"/>
                  </a:lnTo>
                  <a:lnTo>
                    <a:pt x="12" y="10"/>
                  </a:lnTo>
                  <a:lnTo>
                    <a:pt x="18" y="14"/>
                  </a:lnTo>
                  <a:lnTo>
                    <a:pt x="24" y="17"/>
                  </a:lnTo>
                  <a:lnTo>
                    <a:pt x="28" y="20"/>
                  </a:lnTo>
                  <a:lnTo>
                    <a:pt x="34" y="23"/>
                  </a:lnTo>
                  <a:lnTo>
                    <a:pt x="39" y="25"/>
                  </a:lnTo>
                  <a:lnTo>
                    <a:pt x="44" y="26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011" y="2192"/>
              <a:ext cx="53" cy="76"/>
            </a:xfrm>
            <a:custGeom>
              <a:rect b="b" l="l" r="r" t="t"/>
              <a:pathLst>
                <a:path extrusionOk="0" h="228" w="159">
                  <a:moveTo>
                    <a:pt x="0" y="130"/>
                  </a:moveTo>
                  <a:lnTo>
                    <a:pt x="6" y="142"/>
                  </a:lnTo>
                  <a:lnTo>
                    <a:pt x="14" y="155"/>
                  </a:lnTo>
                  <a:lnTo>
                    <a:pt x="24" y="167"/>
                  </a:lnTo>
                  <a:lnTo>
                    <a:pt x="30" y="171"/>
                  </a:lnTo>
                  <a:lnTo>
                    <a:pt x="36" y="177"/>
                  </a:lnTo>
                  <a:lnTo>
                    <a:pt x="42" y="180"/>
                  </a:lnTo>
                  <a:lnTo>
                    <a:pt x="49" y="184"/>
                  </a:lnTo>
                  <a:lnTo>
                    <a:pt x="56" y="187"/>
                  </a:lnTo>
                  <a:lnTo>
                    <a:pt x="67" y="189"/>
                  </a:lnTo>
                  <a:lnTo>
                    <a:pt x="75" y="189"/>
                  </a:lnTo>
                  <a:lnTo>
                    <a:pt x="84" y="190"/>
                  </a:lnTo>
                  <a:lnTo>
                    <a:pt x="96" y="189"/>
                  </a:lnTo>
                  <a:lnTo>
                    <a:pt x="108" y="187"/>
                  </a:lnTo>
                  <a:lnTo>
                    <a:pt x="117" y="184"/>
                  </a:lnTo>
                  <a:lnTo>
                    <a:pt x="126" y="181"/>
                  </a:lnTo>
                  <a:lnTo>
                    <a:pt x="131" y="177"/>
                  </a:lnTo>
                  <a:lnTo>
                    <a:pt x="136" y="171"/>
                  </a:lnTo>
                  <a:lnTo>
                    <a:pt x="139" y="164"/>
                  </a:lnTo>
                  <a:lnTo>
                    <a:pt x="142" y="155"/>
                  </a:lnTo>
                  <a:lnTo>
                    <a:pt x="142" y="145"/>
                  </a:lnTo>
                  <a:lnTo>
                    <a:pt x="143" y="133"/>
                  </a:lnTo>
                  <a:lnTo>
                    <a:pt x="143" y="121"/>
                  </a:lnTo>
                  <a:lnTo>
                    <a:pt x="142" y="106"/>
                  </a:lnTo>
                  <a:lnTo>
                    <a:pt x="142" y="92"/>
                  </a:lnTo>
                  <a:lnTo>
                    <a:pt x="142" y="75"/>
                  </a:lnTo>
                  <a:lnTo>
                    <a:pt x="142" y="58"/>
                  </a:lnTo>
                  <a:lnTo>
                    <a:pt x="142" y="40"/>
                  </a:lnTo>
                  <a:lnTo>
                    <a:pt x="143" y="21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46" y="33"/>
                  </a:lnTo>
                  <a:lnTo>
                    <a:pt x="146" y="52"/>
                  </a:lnTo>
                  <a:lnTo>
                    <a:pt x="148" y="71"/>
                  </a:lnTo>
                  <a:lnTo>
                    <a:pt x="149" y="87"/>
                  </a:lnTo>
                  <a:lnTo>
                    <a:pt x="151" y="103"/>
                  </a:lnTo>
                  <a:lnTo>
                    <a:pt x="152" y="117"/>
                  </a:lnTo>
                  <a:lnTo>
                    <a:pt x="155" y="131"/>
                  </a:lnTo>
                  <a:lnTo>
                    <a:pt x="158" y="150"/>
                  </a:lnTo>
                  <a:lnTo>
                    <a:pt x="159" y="161"/>
                  </a:lnTo>
                  <a:lnTo>
                    <a:pt x="159" y="173"/>
                  </a:lnTo>
                  <a:lnTo>
                    <a:pt x="158" y="183"/>
                  </a:lnTo>
                  <a:lnTo>
                    <a:pt x="155" y="190"/>
                  </a:lnTo>
                  <a:lnTo>
                    <a:pt x="152" y="199"/>
                  </a:lnTo>
                  <a:lnTo>
                    <a:pt x="148" y="206"/>
                  </a:lnTo>
                  <a:lnTo>
                    <a:pt x="143" y="212"/>
                  </a:lnTo>
                  <a:lnTo>
                    <a:pt x="137" y="217"/>
                  </a:lnTo>
                  <a:lnTo>
                    <a:pt x="131" y="221"/>
                  </a:lnTo>
                  <a:lnTo>
                    <a:pt x="126" y="224"/>
                  </a:lnTo>
                  <a:lnTo>
                    <a:pt x="117" y="227"/>
                  </a:lnTo>
                  <a:lnTo>
                    <a:pt x="111" y="228"/>
                  </a:lnTo>
                  <a:lnTo>
                    <a:pt x="103" y="228"/>
                  </a:lnTo>
                  <a:lnTo>
                    <a:pt x="96" y="228"/>
                  </a:lnTo>
                  <a:lnTo>
                    <a:pt x="87" y="228"/>
                  </a:lnTo>
                  <a:lnTo>
                    <a:pt x="80" y="227"/>
                  </a:lnTo>
                  <a:lnTo>
                    <a:pt x="71" y="224"/>
                  </a:lnTo>
                  <a:lnTo>
                    <a:pt x="64" y="221"/>
                  </a:lnTo>
                  <a:lnTo>
                    <a:pt x="55" y="218"/>
                  </a:lnTo>
                  <a:lnTo>
                    <a:pt x="48" y="214"/>
                  </a:lnTo>
                  <a:lnTo>
                    <a:pt x="39" y="208"/>
                  </a:lnTo>
                  <a:lnTo>
                    <a:pt x="28" y="199"/>
                  </a:lnTo>
                  <a:lnTo>
                    <a:pt x="21" y="190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5" y="162"/>
                  </a:lnTo>
                  <a:lnTo>
                    <a:pt x="0" y="15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983" y="2174"/>
              <a:ext cx="70" cy="47"/>
            </a:xfrm>
            <a:custGeom>
              <a:rect b="b" l="l" r="r" t="t"/>
              <a:pathLst>
                <a:path extrusionOk="0" h="141" w="211">
                  <a:moveTo>
                    <a:pt x="0" y="0"/>
                  </a:moveTo>
                  <a:lnTo>
                    <a:pt x="18" y="13"/>
                  </a:lnTo>
                  <a:lnTo>
                    <a:pt x="31" y="29"/>
                  </a:lnTo>
                  <a:lnTo>
                    <a:pt x="46" y="44"/>
                  </a:lnTo>
                  <a:lnTo>
                    <a:pt x="57" y="60"/>
                  </a:lnTo>
                  <a:lnTo>
                    <a:pt x="68" y="75"/>
                  </a:lnTo>
                  <a:lnTo>
                    <a:pt x="74" y="82"/>
                  </a:lnTo>
                  <a:lnTo>
                    <a:pt x="78" y="88"/>
                  </a:lnTo>
                  <a:lnTo>
                    <a:pt x="84" y="94"/>
                  </a:lnTo>
                  <a:lnTo>
                    <a:pt x="91" y="100"/>
                  </a:lnTo>
                  <a:lnTo>
                    <a:pt x="97" y="104"/>
                  </a:lnTo>
                  <a:lnTo>
                    <a:pt x="106" y="109"/>
                  </a:lnTo>
                  <a:lnTo>
                    <a:pt x="113" y="113"/>
                  </a:lnTo>
                  <a:lnTo>
                    <a:pt x="122" y="116"/>
                  </a:lnTo>
                  <a:lnTo>
                    <a:pt x="131" y="116"/>
                  </a:lnTo>
                  <a:lnTo>
                    <a:pt x="138" y="118"/>
                  </a:lnTo>
                  <a:lnTo>
                    <a:pt x="147" y="119"/>
                  </a:lnTo>
                  <a:lnTo>
                    <a:pt x="156" y="119"/>
                  </a:lnTo>
                  <a:lnTo>
                    <a:pt x="165" y="121"/>
                  </a:lnTo>
                  <a:lnTo>
                    <a:pt x="172" y="119"/>
                  </a:lnTo>
                  <a:lnTo>
                    <a:pt x="181" y="119"/>
                  </a:lnTo>
                  <a:lnTo>
                    <a:pt x="190" y="115"/>
                  </a:lnTo>
                  <a:lnTo>
                    <a:pt x="197" y="109"/>
                  </a:lnTo>
                  <a:lnTo>
                    <a:pt x="205" y="100"/>
                  </a:lnTo>
                  <a:lnTo>
                    <a:pt x="208" y="88"/>
                  </a:lnTo>
                  <a:lnTo>
                    <a:pt x="211" y="100"/>
                  </a:lnTo>
                  <a:lnTo>
                    <a:pt x="211" y="110"/>
                  </a:lnTo>
                  <a:lnTo>
                    <a:pt x="206" y="121"/>
                  </a:lnTo>
                  <a:lnTo>
                    <a:pt x="200" y="128"/>
                  </a:lnTo>
                  <a:lnTo>
                    <a:pt x="193" y="135"/>
                  </a:lnTo>
                  <a:lnTo>
                    <a:pt x="181" y="138"/>
                  </a:lnTo>
                  <a:lnTo>
                    <a:pt x="169" y="140"/>
                  </a:lnTo>
                  <a:lnTo>
                    <a:pt x="158" y="141"/>
                  </a:lnTo>
                  <a:lnTo>
                    <a:pt x="144" y="140"/>
                  </a:lnTo>
                  <a:lnTo>
                    <a:pt x="133" y="138"/>
                  </a:lnTo>
                  <a:lnTo>
                    <a:pt x="122" y="135"/>
                  </a:lnTo>
                  <a:lnTo>
                    <a:pt x="116" y="132"/>
                  </a:lnTo>
                  <a:lnTo>
                    <a:pt x="105" y="128"/>
                  </a:lnTo>
                  <a:lnTo>
                    <a:pt x="96" y="125"/>
                  </a:lnTo>
                  <a:lnTo>
                    <a:pt x="85" y="118"/>
                  </a:lnTo>
                  <a:lnTo>
                    <a:pt x="79" y="112"/>
                  </a:lnTo>
                  <a:lnTo>
                    <a:pt x="71" y="103"/>
                  </a:lnTo>
                  <a:lnTo>
                    <a:pt x="63" y="93"/>
                  </a:lnTo>
                  <a:lnTo>
                    <a:pt x="54" y="79"/>
                  </a:lnTo>
                  <a:lnTo>
                    <a:pt x="50" y="68"/>
                  </a:lnTo>
                  <a:lnTo>
                    <a:pt x="44" y="59"/>
                  </a:lnTo>
                  <a:lnTo>
                    <a:pt x="40" y="51"/>
                  </a:lnTo>
                  <a:lnTo>
                    <a:pt x="34" y="43"/>
                  </a:lnTo>
                  <a:lnTo>
                    <a:pt x="29" y="37"/>
                  </a:lnTo>
                  <a:lnTo>
                    <a:pt x="22" y="28"/>
                  </a:lnTo>
                  <a:lnTo>
                    <a:pt x="15" y="19"/>
                  </a:lnTo>
                  <a:lnTo>
                    <a:pt x="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3975" y="2083"/>
              <a:ext cx="33" cy="28"/>
            </a:xfrm>
            <a:custGeom>
              <a:rect b="b" l="l" r="r" t="t"/>
              <a:pathLst>
                <a:path extrusionOk="0" h="83" w="99">
                  <a:moveTo>
                    <a:pt x="94" y="83"/>
                  </a:moveTo>
                  <a:lnTo>
                    <a:pt x="99" y="77"/>
                  </a:lnTo>
                  <a:lnTo>
                    <a:pt x="99" y="70"/>
                  </a:lnTo>
                  <a:lnTo>
                    <a:pt x="96" y="59"/>
                  </a:lnTo>
                  <a:lnTo>
                    <a:pt x="91" y="49"/>
                  </a:lnTo>
                  <a:lnTo>
                    <a:pt x="87" y="40"/>
                  </a:lnTo>
                  <a:lnTo>
                    <a:pt x="79" y="31"/>
                  </a:lnTo>
                  <a:lnTo>
                    <a:pt x="74" y="24"/>
                  </a:lnTo>
                  <a:lnTo>
                    <a:pt x="65" y="18"/>
                  </a:lnTo>
                  <a:lnTo>
                    <a:pt x="56" y="12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4" y="9"/>
                  </a:lnTo>
                  <a:lnTo>
                    <a:pt x="9" y="9"/>
                  </a:lnTo>
                  <a:lnTo>
                    <a:pt x="15" y="11"/>
                  </a:lnTo>
                  <a:lnTo>
                    <a:pt x="21" y="11"/>
                  </a:lnTo>
                  <a:lnTo>
                    <a:pt x="28" y="12"/>
                  </a:lnTo>
                  <a:lnTo>
                    <a:pt x="35" y="15"/>
                  </a:lnTo>
                  <a:lnTo>
                    <a:pt x="43" y="18"/>
                  </a:lnTo>
                  <a:lnTo>
                    <a:pt x="50" y="21"/>
                  </a:lnTo>
                  <a:lnTo>
                    <a:pt x="57" y="26"/>
                  </a:lnTo>
                  <a:lnTo>
                    <a:pt x="65" y="30"/>
                  </a:lnTo>
                  <a:lnTo>
                    <a:pt x="71" y="36"/>
                  </a:lnTo>
                  <a:lnTo>
                    <a:pt x="78" y="43"/>
                  </a:lnTo>
                  <a:lnTo>
                    <a:pt x="82" y="51"/>
                  </a:lnTo>
                  <a:lnTo>
                    <a:pt x="88" y="61"/>
                  </a:lnTo>
                  <a:lnTo>
                    <a:pt x="91" y="71"/>
                  </a:lnTo>
                  <a:lnTo>
                    <a:pt x="94" y="83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3968" y="2103"/>
              <a:ext cx="70" cy="67"/>
            </a:xfrm>
            <a:custGeom>
              <a:rect b="b" l="l" r="r" t="t"/>
              <a:pathLst>
                <a:path extrusionOk="0" h="203" w="209">
                  <a:moveTo>
                    <a:pt x="209" y="0"/>
                  </a:moveTo>
                  <a:lnTo>
                    <a:pt x="199" y="0"/>
                  </a:lnTo>
                  <a:lnTo>
                    <a:pt x="188" y="0"/>
                  </a:lnTo>
                  <a:lnTo>
                    <a:pt x="178" y="1"/>
                  </a:lnTo>
                  <a:lnTo>
                    <a:pt x="168" y="3"/>
                  </a:lnTo>
                  <a:lnTo>
                    <a:pt x="157" y="6"/>
                  </a:lnTo>
                  <a:lnTo>
                    <a:pt x="149" y="7"/>
                  </a:lnTo>
                  <a:lnTo>
                    <a:pt x="140" y="10"/>
                  </a:lnTo>
                  <a:lnTo>
                    <a:pt x="131" y="15"/>
                  </a:lnTo>
                  <a:lnTo>
                    <a:pt x="123" y="18"/>
                  </a:lnTo>
                  <a:lnTo>
                    <a:pt x="116" y="22"/>
                  </a:lnTo>
                  <a:lnTo>
                    <a:pt x="109" y="26"/>
                  </a:lnTo>
                  <a:lnTo>
                    <a:pt x="101" y="31"/>
                  </a:lnTo>
                  <a:lnTo>
                    <a:pt x="94" y="37"/>
                  </a:lnTo>
                  <a:lnTo>
                    <a:pt x="87" y="43"/>
                  </a:lnTo>
                  <a:lnTo>
                    <a:pt x="79" y="48"/>
                  </a:lnTo>
                  <a:lnTo>
                    <a:pt x="73" y="56"/>
                  </a:lnTo>
                  <a:lnTo>
                    <a:pt x="69" y="62"/>
                  </a:lnTo>
                  <a:lnTo>
                    <a:pt x="63" y="71"/>
                  </a:lnTo>
                  <a:lnTo>
                    <a:pt x="57" y="78"/>
                  </a:lnTo>
                  <a:lnTo>
                    <a:pt x="51" y="85"/>
                  </a:lnTo>
                  <a:lnTo>
                    <a:pt x="47" y="94"/>
                  </a:lnTo>
                  <a:lnTo>
                    <a:pt x="43" y="103"/>
                  </a:lnTo>
                  <a:lnTo>
                    <a:pt x="38" y="112"/>
                  </a:lnTo>
                  <a:lnTo>
                    <a:pt x="32" y="121"/>
                  </a:lnTo>
                  <a:lnTo>
                    <a:pt x="29" y="131"/>
                  </a:lnTo>
                  <a:lnTo>
                    <a:pt x="25" y="140"/>
                  </a:lnTo>
                  <a:lnTo>
                    <a:pt x="20" y="150"/>
                  </a:lnTo>
                  <a:lnTo>
                    <a:pt x="16" y="160"/>
                  </a:lnTo>
                  <a:lnTo>
                    <a:pt x="13" y="171"/>
                  </a:lnTo>
                  <a:lnTo>
                    <a:pt x="9" y="181"/>
                  </a:lnTo>
                  <a:lnTo>
                    <a:pt x="4" y="191"/>
                  </a:lnTo>
                  <a:lnTo>
                    <a:pt x="0" y="203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3956" y="2094"/>
              <a:ext cx="31" cy="30"/>
            </a:xfrm>
            <a:custGeom>
              <a:rect b="b" l="l" r="r" t="t"/>
              <a:pathLst>
                <a:path extrusionOk="0" h="90" w="94">
                  <a:moveTo>
                    <a:pt x="0" y="12"/>
                  </a:moveTo>
                  <a:lnTo>
                    <a:pt x="8" y="13"/>
                  </a:lnTo>
                  <a:lnTo>
                    <a:pt x="16" y="13"/>
                  </a:lnTo>
                  <a:lnTo>
                    <a:pt x="25" y="15"/>
                  </a:lnTo>
                  <a:lnTo>
                    <a:pt x="32" y="18"/>
                  </a:lnTo>
                  <a:lnTo>
                    <a:pt x="38" y="19"/>
                  </a:lnTo>
                  <a:lnTo>
                    <a:pt x="45" y="20"/>
                  </a:lnTo>
                  <a:lnTo>
                    <a:pt x="53" y="23"/>
                  </a:lnTo>
                  <a:lnTo>
                    <a:pt x="58" y="28"/>
                  </a:lnTo>
                  <a:lnTo>
                    <a:pt x="64" y="31"/>
                  </a:lnTo>
                  <a:lnTo>
                    <a:pt x="69" y="35"/>
                  </a:lnTo>
                  <a:lnTo>
                    <a:pt x="73" y="41"/>
                  </a:lnTo>
                  <a:lnTo>
                    <a:pt x="79" y="48"/>
                  </a:lnTo>
                  <a:lnTo>
                    <a:pt x="82" y="56"/>
                  </a:lnTo>
                  <a:lnTo>
                    <a:pt x="85" y="66"/>
                  </a:lnTo>
                  <a:lnTo>
                    <a:pt x="89" y="76"/>
                  </a:lnTo>
                  <a:lnTo>
                    <a:pt x="92" y="90"/>
                  </a:lnTo>
                  <a:lnTo>
                    <a:pt x="92" y="78"/>
                  </a:lnTo>
                  <a:lnTo>
                    <a:pt x="94" y="68"/>
                  </a:lnTo>
                  <a:lnTo>
                    <a:pt x="92" y="57"/>
                  </a:lnTo>
                  <a:lnTo>
                    <a:pt x="91" y="47"/>
                  </a:lnTo>
                  <a:lnTo>
                    <a:pt x="86" y="37"/>
                  </a:lnTo>
                  <a:lnTo>
                    <a:pt x="82" y="29"/>
                  </a:lnTo>
                  <a:lnTo>
                    <a:pt x="76" y="20"/>
                  </a:lnTo>
                  <a:lnTo>
                    <a:pt x="72" y="15"/>
                  </a:lnTo>
                  <a:lnTo>
                    <a:pt x="64" y="9"/>
                  </a:lnTo>
                  <a:lnTo>
                    <a:pt x="57" y="4"/>
                  </a:lnTo>
                  <a:lnTo>
                    <a:pt x="48" y="1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0" y="3"/>
                  </a:lnTo>
                  <a:lnTo>
                    <a:pt x="10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4014" y="2083"/>
              <a:ext cx="19" cy="21"/>
            </a:xfrm>
            <a:custGeom>
              <a:rect b="b" l="l" r="r" t="t"/>
              <a:pathLst>
                <a:path extrusionOk="0" h="63" w="56">
                  <a:moveTo>
                    <a:pt x="0" y="0"/>
                  </a:moveTo>
                  <a:lnTo>
                    <a:pt x="2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8" y="12"/>
                  </a:lnTo>
                  <a:lnTo>
                    <a:pt x="11" y="15"/>
                  </a:lnTo>
                  <a:lnTo>
                    <a:pt x="12" y="18"/>
                  </a:lnTo>
                  <a:lnTo>
                    <a:pt x="15" y="21"/>
                  </a:lnTo>
                  <a:lnTo>
                    <a:pt x="18" y="24"/>
                  </a:lnTo>
                  <a:lnTo>
                    <a:pt x="19" y="27"/>
                  </a:lnTo>
                  <a:lnTo>
                    <a:pt x="21" y="31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4" y="43"/>
                  </a:lnTo>
                  <a:lnTo>
                    <a:pt x="24" y="49"/>
                  </a:lnTo>
                  <a:lnTo>
                    <a:pt x="24" y="54"/>
                  </a:lnTo>
                  <a:lnTo>
                    <a:pt x="24" y="63"/>
                  </a:lnTo>
                  <a:lnTo>
                    <a:pt x="36" y="62"/>
                  </a:lnTo>
                  <a:lnTo>
                    <a:pt x="46" y="59"/>
                  </a:lnTo>
                  <a:lnTo>
                    <a:pt x="52" y="57"/>
                  </a:lnTo>
                  <a:lnTo>
                    <a:pt x="55" y="54"/>
                  </a:lnTo>
                  <a:lnTo>
                    <a:pt x="56" y="52"/>
                  </a:lnTo>
                  <a:lnTo>
                    <a:pt x="55" y="49"/>
                  </a:lnTo>
                  <a:lnTo>
                    <a:pt x="55" y="44"/>
                  </a:lnTo>
                  <a:lnTo>
                    <a:pt x="52" y="40"/>
                  </a:lnTo>
                  <a:lnTo>
                    <a:pt x="50" y="37"/>
                  </a:lnTo>
                  <a:lnTo>
                    <a:pt x="47" y="32"/>
                  </a:lnTo>
                  <a:lnTo>
                    <a:pt x="44" y="29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1" y="18"/>
                  </a:lnTo>
                  <a:lnTo>
                    <a:pt x="28" y="15"/>
                  </a:lnTo>
                  <a:lnTo>
                    <a:pt x="24" y="10"/>
                  </a:lnTo>
                  <a:lnTo>
                    <a:pt x="19" y="7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4061" y="2101"/>
              <a:ext cx="39" cy="137"/>
            </a:xfrm>
            <a:custGeom>
              <a:rect b="b" l="l" r="r" t="t"/>
              <a:pathLst>
                <a:path extrusionOk="0" h="412" w="118">
                  <a:moveTo>
                    <a:pt x="0" y="1"/>
                  </a:moveTo>
                  <a:lnTo>
                    <a:pt x="15" y="9"/>
                  </a:lnTo>
                  <a:lnTo>
                    <a:pt x="24" y="18"/>
                  </a:lnTo>
                  <a:lnTo>
                    <a:pt x="34" y="27"/>
                  </a:lnTo>
                  <a:lnTo>
                    <a:pt x="44" y="37"/>
                  </a:lnTo>
                  <a:lnTo>
                    <a:pt x="53" y="47"/>
                  </a:lnTo>
                  <a:lnTo>
                    <a:pt x="60" y="57"/>
                  </a:lnTo>
                  <a:lnTo>
                    <a:pt x="66" y="68"/>
                  </a:lnTo>
                  <a:lnTo>
                    <a:pt x="74" y="81"/>
                  </a:lnTo>
                  <a:lnTo>
                    <a:pt x="78" y="93"/>
                  </a:lnTo>
                  <a:lnTo>
                    <a:pt x="83" y="105"/>
                  </a:lnTo>
                  <a:lnTo>
                    <a:pt x="87" y="118"/>
                  </a:lnTo>
                  <a:lnTo>
                    <a:pt x="90" y="131"/>
                  </a:lnTo>
                  <a:lnTo>
                    <a:pt x="93" y="144"/>
                  </a:lnTo>
                  <a:lnTo>
                    <a:pt x="96" y="158"/>
                  </a:lnTo>
                  <a:lnTo>
                    <a:pt x="97" y="171"/>
                  </a:lnTo>
                  <a:lnTo>
                    <a:pt x="99" y="186"/>
                  </a:lnTo>
                  <a:lnTo>
                    <a:pt x="99" y="199"/>
                  </a:lnTo>
                  <a:lnTo>
                    <a:pt x="99" y="213"/>
                  </a:lnTo>
                  <a:lnTo>
                    <a:pt x="100" y="241"/>
                  </a:lnTo>
                  <a:lnTo>
                    <a:pt x="99" y="271"/>
                  </a:lnTo>
                  <a:lnTo>
                    <a:pt x="97" y="300"/>
                  </a:lnTo>
                  <a:lnTo>
                    <a:pt x="96" y="328"/>
                  </a:lnTo>
                  <a:lnTo>
                    <a:pt x="94" y="358"/>
                  </a:lnTo>
                  <a:lnTo>
                    <a:pt x="93" y="384"/>
                  </a:lnTo>
                  <a:lnTo>
                    <a:pt x="93" y="412"/>
                  </a:lnTo>
                  <a:lnTo>
                    <a:pt x="94" y="390"/>
                  </a:lnTo>
                  <a:lnTo>
                    <a:pt x="97" y="368"/>
                  </a:lnTo>
                  <a:lnTo>
                    <a:pt x="99" y="346"/>
                  </a:lnTo>
                  <a:lnTo>
                    <a:pt x="102" y="324"/>
                  </a:lnTo>
                  <a:lnTo>
                    <a:pt x="106" y="303"/>
                  </a:lnTo>
                  <a:lnTo>
                    <a:pt x="109" y="281"/>
                  </a:lnTo>
                  <a:lnTo>
                    <a:pt x="111" y="261"/>
                  </a:lnTo>
                  <a:lnTo>
                    <a:pt x="115" y="240"/>
                  </a:lnTo>
                  <a:lnTo>
                    <a:pt x="116" y="219"/>
                  </a:lnTo>
                  <a:lnTo>
                    <a:pt x="118" y="199"/>
                  </a:lnTo>
                  <a:lnTo>
                    <a:pt x="118" y="178"/>
                  </a:lnTo>
                  <a:lnTo>
                    <a:pt x="118" y="160"/>
                  </a:lnTo>
                  <a:lnTo>
                    <a:pt x="116" y="141"/>
                  </a:lnTo>
                  <a:lnTo>
                    <a:pt x="113" y="124"/>
                  </a:lnTo>
                  <a:lnTo>
                    <a:pt x="109" y="107"/>
                  </a:lnTo>
                  <a:lnTo>
                    <a:pt x="105" y="94"/>
                  </a:lnTo>
                  <a:lnTo>
                    <a:pt x="100" y="85"/>
                  </a:lnTo>
                  <a:lnTo>
                    <a:pt x="97" y="80"/>
                  </a:lnTo>
                  <a:lnTo>
                    <a:pt x="93" y="72"/>
                  </a:lnTo>
                  <a:lnTo>
                    <a:pt x="90" y="63"/>
                  </a:lnTo>
                  <a:lnTo>
                    <a:pt x="84" y="56"/>
                  </a:lnTo>
                  <a:lnTo>
                    <a:pt x="80" y="47"/>
                  </a:lnTo>
                  <a:lnTo>
                    <a:pt x="74" y="38"/>
                  </a:lnTo>
                  <a:lnTo>
                    <a:pt x="68" y="31"/>
                  </a:lnTo>
                  <a:lnTo>
                    <a:pt x="60" y="24"/>
                  </a:lnTo>
                  <a:lnTo>
                    <a:pt x="55" y="16"/>
                  </a:lnTo>
                  <a:lnTo>
                    <a:pt x="46" y="10"/>
                  </a:lnTo>
                  <a:lnTo>
                    <a:pt x="38" y="6"/>
                  </a:lnTo>
                  <a:lnTo>
                    <a:pt x="30" y="1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4086" y="2107"/>
              <a:ext cx="32" cy="178"/>
            </a:xfrm>
            <a:custGeom>
              <a:rect b="b" l="l" r="r" t="t"/>
              <a:pathLst>
                <a:path extrusionOk="0" h="533" w="97">
                  <a:moveTo>
                    <a:pt x="0" y="0"/>
                  </a:moveTo>
                  <a:lnTo>
                    <a:pt x="12" y="8"/>
                  </a:lnTo>
                  <a:lnTo>
                    <a:pt x="20" y="15"/>
                  </a:lnTo>
                  <a:lnTo>
                    <a:pt x="28" y="24"/>
                  </a:lnTo>
                  <a:lnTo>
                    <a:pt x="37" y="34"/>
                  </a:lnTo>
                  <a:lnTo>
                    <a:pt x="42" y="46"/>
                  </a:lnTo>
                  <a:lnTo>
                    <a:pt x="48" y="58"/>
                  </a:lnTo>
                  <a:lnTo>
                    <a:pt x="54" y="69"/>
                  </a:lnTo>
                  <a:lnTo>
                    <a:pt x="60" y="83"/>
                  </a:lnTo>
                  <a:lnTo>
                    <a:pt x="63" y="96"/>
                  </a:lnTo>
                  <a:lnTo>
                    <a:pt x="67" y="111"/>
                  </a:lnTo>
                  <a:lnTo>
                    <a:pt x="70" y="124"/>
                  </a:lnTo>
                  <a:lnTo>
                    <a:pt x="73" y="141"/>
                  </a:lnTo>
                  <a:lnTo>
                    <a:pt x="75" y="156"/>
                  </a:lnTo>
                  <a:lnTo>
                    <a:pt x="76" y="172"/>
                  </a:lnTo>
                  <a:lnTo>
                    <a:pt x="76" y="190"/>
                  </a:lnTo>
                  <a:lnTo>
                    <a:pt x="78" y="203"/>
                  </a:lnTo>
                  <a:lnTo>
                    <a:pt x="78" y="220"/>
                  </a:lnTo>
                  <a:lnTo>
                    <a:pt x="76" y="236"/>
                  </a:lnTo>
                  <a:lnTo>
                    <a:pt x="76" y="250"/>
                  </a:lnTo>
                  <a:lnTo>
                    <a:pt x="76" y="268"/>
                  </a:lnTo>
                  <a:lnTo>
                    <a:pt x="75" y="284"/>
                  </a:lnTo>
                  <a:lnTo>
                    <a:pt x="73" y="303"/>
                  </a:lnTo>
                  <a:lnTo>
                    <a:pt x="72" y="330"/>
                  </a:lnTo>
                  <a:lnTo>
                    <a:pt x="69" y="359"/>
                  </a:lnTo>
                  <a:lnTo>
                    <a:pt x="66" y="386"/>
                  </a:lnTo>
                  <a:lnTo>
                    <a:pt x="65" y="411"/>
                  </a:lnTo>
                  <a:lnTo>
                    <a:pt x="63" y="433"/>
                  </a:lnTo>
                  <a:lnTo>
                    <a:pt x="62" y="446"/>
                  </a:lnTo>
                  <a:lnTo>
                    <a:pt x="63" y="461"/>
                  </a:lnTo>
                  <a:lnTo>
                    <a:pt x="63" y="476"/>
                  </a:lnTo>
                  <a:lnTo>
                    <a:pt x="65" y="492"/>
                  </a:lnTo>
                  <a:lnTo>
                    <a:pt x="66" y="505"/>
                  </a:lnTo>
                  <a:lnTo>
                    <a:pt x="69" y="518"/>
                  </a:lnTo>
                  <a:lnTo>
                    <a:pt x="70" y="527"/>
                  </a:lnTo>
                  <a:lnTo>
                    <a:pt x="73" y="533"/>
                  </a:lnTo>
                  <a:lnTo>
                    <a:pt x="73" y="505"/>
                  </a:lnTo>
                  <a:lnTo>
                    <a:pt x="75" y="477"/>
                  </a:lnTo>
                  <a:lnTo>
                    <a:pt x="78" y="449"/>
                  </a:lnTo>
                  <a:lnTo>
                    <a:pt x="81" y="420"/>
                  </a:lnTo>
                  <a:lnTo>
                    <a:pt x="84" y="390"/>
                  </a:lnTo>
                  <a:lnTo>
                    <a:pt x="87" y="361"/>
                  </a:lnTo>
                  <a:lnTo>
                    <a:pt x="90" y="331"/>
                  </a:lnTo>
                  <a:lnTo>
                    <a:pt x="93" y="308"/>
                  </a:lnTo>
                  <a:lnTo>
                    <a:pt x="95" y="286"/>
                  </a:lnTo>
                  <a:lnTo>
                    <a:pt x="95" y="271"/>
                  </a:lnTo>
                  <a:lnTo>
                    <a:pt x="97" y="256"/>
                  </a:lnTo>
                  <a:lnTo>
                    <a:pt x="97" y="242"/>
                  </a:lnTo>
                  <a:lnTo>
                    <a:pt x="97" y="225"/>
                  </a:lnTo>
                  <a:lnTo>
                    <a:pt x="97" y="211"/>
                  </a:lnTo>
                  <a:lnTo>
                    <a:pt x="97" y="197"/>
                  </a:lnTo>
                  <a:lnTo>
                    <a:pt x="97" y="184"/>
                  </a:lnTo>
                  <a:lnTo>
                    <a:pt x="95" y="169"/>
                  </a:lnTo>
                  <a:lnTo>
                    <a:pt x="94" y="155"/>
                  </a:lnTo>
                  <a:lnTo>
                    <a:pt x="93" y="140"/>
                  </a:lnTo>
                  <a:lnTo>
                    <a:pt x="91" y="128"/>
                  </a:lnTo>
                  <a:lnTo>
                    <a:pt x="88" y="114"/>
                  </a:lnTo>
                  <a:lnTo>
                    <a:pt x="84" y="100"/>
                  </a:lnTo>
                  <a:lnTo>
                    <a:pt x="81" y="87"/>
                  </a:lnTo>
                  <a:lnTo>
                    <a:pt x="76" y="77"/>
                  </a:lnTo>
                  <a:lnTo>
                    <a:pt x="73" y="68"/>
                  </a:lnTo>
                  <a:lnTo>
                    <a:pt x="72" y="62"/>
                  </a:lnTo>
                  <a:lnTo>
                    <a:pt x="67" y="56"/>
                  </a:lnTo>
                  <a:lnTo>
                    <a:pt x="65" y="50"/>
                  </a:lnTo>
                  <a:lnTo>
                    <a:pt x="60" y="44"/>
                  </a:lnTo>
                  <a:lnTo>
                    <a:pt x="57" y="40"/>
                  </a:lnTo>
                  <a:lnTo>
                    <a:pt x="53" y="34"/>
                  </a:lnTo>
                  <a:lnTo>
                    <a:pt x="48" y="30"/>
                  </a:lnTo>
                  <a:lnTo>
                    <a:pt x="42" y="25"/>
                  </a:lnTo>
                  <a:lnTo>
                    <a:pt x="38" y="21"/>
                  </a:lnTo>
                  <a:lnTo>
                    <a:pt x="32" y="16"/>
                  </a:lnTo>
                  <a:lnTo>
                    <a:pt x="26" y="12"/>
                  </a:lnTo>
                  <a:lnTo>
                    <a:pt x="19" y="9"/>
                  </a:lnTo>
                  <a:lnTo>
                    <a:pt x="13" y="6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107" y="2113"/>
              <a:ext cx="21" cy="160"/>
            </a:xfrm>
            <a:custGeom>
              <a:rect b="b" l="l" r="r" t="t"/>
              <a:pathLst>
                <a:path extrusionOk="0" h="480" w="65">
                  <a:moveTo>
                    <a:pt x="0" y="0"/>
                  </a:moveTo>
                  <a:lnTo>
                    <a:pt x="12" y="8"/>
                  </a:lnTo>
                  <a:lnTo>
                    <a:pt x="22" y="16"/>
                  </a:lnTo>
                  <a:lnTo>
                    <a:pt x="31" y="25"/>
                  </a:lnTo>
                  <a:lnTo>
                    <a:pt x="40" y="37"/>
                  </a:lnTo>
                  <a:lnTo>
                    <a:pt x="46" y="49"/>
                  </a:lnTo>
                  <a:lnTo>
                    <a:pt x="52" y="62"/>
                  </a:lnTo>
                  <a:lnTo>
                    <a:pt x="56" y="72"/>
                  </a:lnTo>
                  <a:lnTo>
                    <a:pt x="59" y="87"/>
                  </a:lnTo>
                  <a:lnTo>
                    <a:pt x="62" y="106"/>
                  </a:lnTo>
                  <a:lnTo>
                    <a:pt x="63" y="131"/>
                  </a:lnTo>
                  <a:lnTo>
                    <a:pt x="65" y="156"/>
                  </a:lnTo>
                  <a:lnTo>
                    <a:pt x="65" y="180"/>
                  </a:lnTo>
                  <a:lnTo>
                    <a:pt x="65" y="205"/>
                  </a:lnTo>
                  <a:lnTo>
                    <a:pt x="63" y="230"/>
                  </a:lnTo>
                  <a:lnTo>
                    <a:pt x="60" y="256"/>
                  </a:lnTo>
                  <a:lnTo>
                    <a:pt x="59" y="281"/>
                  </a:lnTo>
                  <a:lnTo>
                    <a:pt x="56" y="307"/>
                  </a:lnTo>
                  <a:lnTo>
                    <a:pt x="55" y="332"/>
                  </a:lnTo>
                  <a:lnTo>
                    <a:pt x="53" y="357"/>
                  </a:lnTo>
                  <a:lnTo>
                    <a:pt x="53" y="382"/>
                  </a:lnTo>
                  <a:lnTo>
                    <a:pt x="53" y="407"/>
                  </a:lnTo>
                  <a:lnTo>
                    <a:pt x="55" y="432"/>
                  </a:lnTo>
                  <a:lnTo>
                    <a:pt x="56" y="457"/>
                  </a:lnTo>
                  <a:lnTo>
                    <a:pt x="60" y="48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127" y="2125"/>
              <a:ext cx="13" cy="45"/>
            </a:xfrm>
            <a:custGeom>
              <a:rect b="b" l="l" r="r" t="t"/>
              <a:pathLst>
                <a:path extrusionOk="0" h="134" w="40">
                  <a:moveTo>
                    <a:pt x="0" y="0"/>
                  </a:moveTo>
                  <a:lnTo>
                    <a:pt x="6" y="6"/>
                  </a:lnTo>
                  <a:lnTo>
                    <a:pt x="12" y="10"/>
                  </a:lnTo>
                  <a:lnTo>
                    <a:pt x="17" y="16"/>
                  </a:lnTo>
                  <a:lnTo>
                    <a:pt x="21" y="22"/>
                  </a:lnTo>
                  <a:lnTo>
                    <a:pt x="25" y="26"/>
                  </a:lnTo>
                  <a:lnTo>
                    <a:pt x="28" y="33"/>
                  </a:lnTo>
                  <a:lnTo>
                    <a:pt x="33" y="39"/>
                  </a:lnTo>
                  <a:lnTo>
                    <a:pt x="36" y="47"/>
                  </a:lnTo>
                  <a:lnTo>
                    <a:pt x="37" y="54"/>
                  </a:lnTo>
                  <a:lnTo>
                    <a:pt x="39" y="63"/>
                  </a:lnTo>
                  <a:lnTo>
                    <a:pt x="40" y="72"/>
                  </a:lnTo>
                  <a:lnTo>
                    <a:pt x="40" y="82"/>
                  </a:lnTo>
                  <a:lnTo>
                    <a:pt x="40" y="92"/>
                  </a:lnTo>
                  <a:lnTo>
                    <a:pt x="40" y="106"/>
                  </a:lnTo>
                  <a:lnTo>
                    <a:pt x="40" y="119"/>
                  </a:lnTo>
                  <a:lnTo>
                    <a:pt x="39" y="134"/>
                  </a:lnTo>
                  <a:lnTo>
                    <a:pt x="39" y="125"/>
                  </a:lnTo>
                  <a:lnTo>
                    <a:pt x="37" y="116"/>
                  </a:lnTo>
                  <a:lnTo>
                    <a:pt x="37" y="107"/>
                  </a:lnTo>
                  <a:lnTo>
                    <a:pt x="37" y="98"/>
                  </a:lnTo>
                  <a:lnTo>
                    <a:pt x="36" y="89"/>
                  </a:lnTo>
                  <a:lnTo>
                    <a:pt x="34" y="81"/>
                  </a:lnTo>
                  <a:lnTo>
                    <a:pt x="33" y="72"/>
                  </a:lnTo>
                  <a:lnTo>
                    <a:pt x="31" y="63"/>
                  </a:lnTo>
                  <a:lnTo>
                    <a:pt x="28" y="54"/>
                  </a:lnTo>
                  <a:lnTo>
                    <a:pt x="25" y="45"/>
                  </a:lnTo>
                  <a:lnTo>
                    <a:pt x="23" y="36"/>
                  </a:lnTo>
                  <a:lnTo>
                    <a:pt x="20" y="29"/>
                  </a:lnTo>
                  <a:lnTo>
                    <a:pt x="15" y="20"/>
                  </a:lnTo>
                  <a:lnTo>
                    <a:pt x="11" y="13"/>
                  </a:ln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106" y="2395"/>
              <a:ext cx="135" cy="107"/>
            </a:xfrm>
            <a:custGeom>
              <a:rect b="b" l="l" r="r" t="t"/>
              <a:pathLst>
                <a:path extrusionOk="0" h="321" w="405">
                  <a:moveTo>
                    <a:pt x="0" y="243"/>
                  </a:moveTo>
                  <a:lnTo>
                    <a:pt x="6" y="244"/>
                  </a:lnTo>
                  <a:lnTo>
                    <a:pt x="13" y="246"/>
                  </a:lnTo>
                  <a:lnTo>
                    <a:pt x="19" y="246"/>
                  </a:lnTo>
                  <a:lnTo>
                    <a:pt x="27" y="246"/>
                  </a:lnTo>
                  <a:lnTo>
                    <a:pt x="33" y="246"/>
                  </a:lnTo>
                  <a:lnTo>
                    <a:pt x="38" y="246"/>
                  </a:lnTo>
                  <a:lnTo>
                    <a:pt x="43" y="243"/>
                  </a:lnTo>
                  <a:lnTo>
                    <a:pt x="49" y="241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8" y="229"/>
                  </a:lnTo>
                  <a:lnTo>
                    <a:pt x="77" y="222"/>
                  </a:lnTo>
                  <a:lnTo>
                    <a:pt x="88" y="213"/>
                  </a:lnTo>
                  <a:lnTo>
                    <a:pt x="103" y="199"/>
                  </a:lnTo>
                  <a:lnTo>
                    <a:pt x="119" y="182"/>
                  </a:lnTo>
                  <a:lnTo>
                    <a:pt x="136" y="168"/>
                  </a:lnTo>
                  <a:lnTo>
                    <a:pt x="150" y="151"/>
                  </a:lnTo>
                  <a:lnTo>
                    <a:pt x="165" y="137"/>
                  </a:lnTo>
                  <a:lnTo>
                    <a:pt x="178" y="121"/>
                  </a:lnTo>
                  <a:lnTo>
                    <a:pt x="193" y="104"/>
                  </a:lnTo>
                  <a:lnTo>
                    <a:pt x="206" y="88"/>
                  </a:lnTo>
                  <a:lnTo>
                    <a:pt x="220" y="75"/>
                  </a:lnTo>
                  <a:lnTo>
                    <a:pt x="234" y="60"/>
                  </a:lnTo>
                  <a:lnTo>
                    <a:pt x="249" y="47"/>
                  </a:lnTo>
                  <a:lnTo>
                    <a:pt x="264" y="35"/>
                  </a:lnTo>
                  <a:lnTo>
                    <a:pt x="278" y="25"/>
                  </a:lnTo>
                  <a:lnTo>
                    <a:pt x="295" y="15"/>
                  </a:lnTo>
                  <a:lnTo>
                    <a:pt x="311" y="7"/>
                  </a:lnTo>
                  <a:lnTo>
                    <a:pt x="328" y="0"/>
                  </a:lnTo>
                  <a:lnTo>
                    <a:pt x="327" y="6"/>
                  </a:lnTo>
                  <a:lnTo>
                    <a:pt x="324" y="13"/>
                  </a:lnTo>
                  <a:lnTo>
                    <a:pt x="321" y="22"/>
                  </a:lnTo>
                  <a:lnTo>
                    <a:pt x="317" y="31"/>
                  </a:lnTo>
                  <a:lnTo>
                    <a:pt x="311" y="41"/>
                  </a:lnTo>
                  <a:lnTo>
                    <a:pt x="305" y="51"/>
                  </a:lnTo>
                  <a:lnTo>
                    <a:pt x="298" y="63"/>
                  </a:lnTo>
                  <a:lnTo>
                    <a:pt x="292" y="73"/>
                  </a:lnTo>
                  <a:lnTo>
                    <a:pt x="284" y="84"/>
                  </a:lnTo>
                  <a:lnTo>
                    <a:pt x="278" y="96"/>
                  </a:lnTo>
                  <a:lnTo>
                    <a:pt x="273" y="106"/>
                  </a:lnTo>
                  <a:lnTo>
                    <a:pt x="267" y="116"/>
                  </a:lnTo>
                  <a:lnTo>
                    <a:pt x="262" y="125"/>
                  </a:lnTo>
                  <a:lnTo>
                    <a:pt x="259" y="134"/>
                  </a:lnTo>
                  <a:lnTo>
                    <a:pt x="258" y="141"/>
                  </a:lnTo>
                  <a:lnTo>
                    <a:pt x="258" y="147"/>
                  </a:lnTo>
                  <a:lnTo>
                    <a:pt x="264" y="146"/>
                  </a:lnTo>
                  <a:lnTo>
                    <a:pt x="271" y="141"/>
                  </a:lnTo>
                  <a:lnTo>
                    <a:pt x="277" y="138"/>
                  </a:lnTo>
                  <a:lnTo>
                    <a:pt x="286" y="132"/>
                  </a:lnTo>
                  <a:lnTo>
                    <a:pt x="293" y="126"/>
                  </a:lnTo>
                  <a:lnTo>
                    <a:pt x="302" y="121"/>
                  </a:lnTo>
                  <a:lnTo>
                    <a:pt x="311" y="113"/>
                  </a:lnTo>
                  <a:lnTo>
                    <a:pt x="320" y="107"/>
                  </a:lnTo>
                  <a:lnTo>
                    <a:pt x="328" y="100"/>
                  </a:lnTo>
                  <a:lnTo>
                    <a:pt x="339" y="94"/>
                  </a:lnTo>
                  <a:lnTo>
                    <a:pt x="349" y="87"/>
                  </a:lnTo>
                  <a:lnTo>
                    <a:pt x="359" y="81"/>
                  </a:lnTo>
                  <a:lnTo>
                    <a:pt x="370" y="75"/>
                  </a:lnTo>
                  <a:lnTo>
                    <a:pt x="382" y="70"/>
                  </a:lnTo>
                  <a:lnTo>
                    <a:pt x="393" y="68"/>
                  </a:lnTo>
                  <a:lnTo>
                    <a:pt x="405" y="63"/>
                  </a:lnTo>
                  <a:lnTo>
                    <a:pt x="367" y="94"/>
                  </a:lnTo>
                  <a:lnTo>
                    <a:pt x="336" y="122"/>
                  </a:lnTo>
                  <a:lnTo>
                    <a:pt x="308" y="150"/>
                  </a:lnTo>
                  <a:lnTo>
                    <a:pt x="284" y="175"/>
                  </a:lnTo>
                  <a:lnTo>
                    <a:pt x="264" y="199"/>
                  </a:lnTo>
                  <a:lnTo>
                    <a:pt x="246" y="221"/>
                  </a:lnTo>
                  <a:lnTo>
                    <a:pt x="230" y="241"/>
                  </a:lnTo>
                  <a:lnTo>
                    <a:pt x="218" y="259"/>
                  </a:lnTo>
                  <a:lnTo>
                    <a:pt x="206" y="274"/>
                  </a:lnTo>
                  <a:lnTo>
                    <a:pt x="196" y="288"/>
                  </a:lnTo>
                  <a:lnTo>
                    <a:pt x="187" y="299"/>
                  </a:lnTo>
                  <a:lnTo>
                    <a:pt x="180" y="309"/>
                  </a:lnTo>
                  <a:lnTo>
                    <a:pt x="172" y="315"/>
                  </a:lnTo>
                  <a:lnTo>
                    <a:pt x="165" y="319"/>
                  </a:lnTo>
                  <a:lnTo>
                    <a:pt x="156" y="321"/>
                  </a:lnTo>
                  <a:lnTo>
                    <a:pt x="147" y="321"/>
                  </a:lnTo>
                  <a:lnTo>
                    <a:pt x="140" y="318"/>
                  </a:lnTo>
                  <a:lnTo>
                    <a:pt x="134" y="315"/>
                  </a:lnTo>
                  <a:lnTo>
                    <a:pt x="130" y="312"/>
                  </a:lnTo>
                  <a:lnTo>
                    <a:pt x="122" y="302"/>
                  </a:lnTo>
                  <a:lnTo>
                    <a:pt x="118" y="294"/>
                  </a:lnTo>
                  <a:lnTo>
                    <a:pt x="115" y="284"/>
                  </a:lnTo>
                  <a:lnTo>
                    <a:pt x="113" y="271"/>
                  </a:lnTo>
                  <a:lnTo>
                    <a:pt x="112" y="259"/>
                  </a:lnTo>
                  <a:lnTo>
                    <a:pt x="111" y="250"/>
                  </a:lnTo>
                  <a:lnTo>
                    <a:pt x="109" y="243"/>
                  </a:lnTo>
                  <a:lnTo>
                    <a:pt x="102" y="246"/>
                  </a:lnTo>
                  <a:lnTo>
                    <a:pt x="94" y="250"/>
                  </a:lnTo>
                  <a:lnTo>
                    <a:pt x="87" y="255"/>
                  </a:lnTo>
                  <a:lnTo>
                    <a:pt x="80" y="257"/>
                  </a:lnTo>
                  <a:lnTo>
                    <a:pt x="71" y="262"/>
                  </a:lnTo>
                  <a:lnTo>
                    <a:pt x="63" y="265"/>
                  </a:lnTo>
                  <a:lnTo>
                    <a:pt x="55" y="268"/>
                  </a:lnTo>
                  <a:lnTo>
                    <a:pt x="47" y="269"/>
                  </a:lnTo>
                  <a:lnTo>
                    <a:pt x="38" y="269"/>
                  </a:lnTo>
                  <a:lnTo>
                    <a:pt x="31" y="271"/>
                  </a:lnTo>
                  <a:lnTo>
                    <a:pt x="24" y="269"/>
                  </a:lnTo>
                  <a:lnTo>
                    <a:pt x="16" y="268"/>
                  </a:lnTo>
                  <a:lnTo>
                    <a:pt x="10" y="263"/>
                  </a:lnTo>
                  <a:lnTo>
                    <a:pt x="6" y="259"/>
                  </a:lnTo>
                  <a:lnTo>
                    <a:pt x="2" y="252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4229" y="2350"/>
              <a:ext cx="24" cy="43"/>
            </a:xfrm>
            <a:custGeom>
              <a:rect b="b" l="l" r="r" t="t"/>
              <a:pathLst>
                <a:path extrusionOk="0" h="127" w="72">
                  <a:moveTo>
                    <a:pt x="57" y="6"/>
                  </a:moveTo>
                  <a:lnTo>
                    <a:pt x="56" y="15"/>
                  </a:lnTo>
                  <a:lnTo>
                    <a:pt x="53" y="24"/>
                  </a:lnTo>
                  <a:lnTo>
                    <a:pt x="51" y="31"/>
                  </a:lnTo>
                  <a:lnTo>
                    <a:pt x="48" y="39"/>
                  </a:lnTo>
                  <a:lnTo>
                    <a:pt x="44" y="46"/>
                  </a:lnTo>
                  <a:lnTo>
                    <a:pt x="39" y="52"/>
                  </a:lnTo>
                  <a:lnTo>
                    <a:pt x="34" y="59"/>
                  </a:lnTo>
                  <a:lnTo>
                    <a:pt x="28" y="65"/>
                  </a:lnTo>
                  <a:lnTo>
                    <a:pt x="23" y="70"/>
                  </a:lnTo>
                  <a:lnTo>
                    <a:pt x="16" y="80"/>
                  </a:lnTo>
                  <a:lnTo>
                    <a:pt x="7" y="90"/>
                  </a:lnTo>
                  <a:lnTo>
                    <a:pt x="0" y="105"/>
                  </a:lnTo>
                  <a:lnTo>
                    <a:pt x="0" y="117"/>
                  </a:lnTo>
                  <a:lnTo>
                    <a:pt x="6" y="125"/>
                  </a:lnTo>
                  <a:lnTo>
                    <a:pt x="14" y="127"/>
                  </a:lnTo>
                  <a:lnTo>
                    <a:pt x="26" y="124"/>
                  </a:lnTo>
                  <a:lnTo>
                    <a:pt x="38" y="121"/>
                  </a:lnTo>
                  <a:lnTo>
                    <a:pt x="48" y="117"/>
                  </a:lnTo>
                  <a:lnTo>
                    <a:pt x="59" y="112"/>
                  </a:lnTo>
                  <a:lnTo>
                    <a:pt x="67" y="108"/>
                  </a:lnTo>
                  <a:lnTo>
                    <a:pt x="72" y="105"/>
                  </a:lnTo>
                  <a:lnTo>
                    <a:pt x="70" y="87"/>
                  </a:lnTo>
                  <a:lnTo>
                    <a:pt x="69" y="67"/>
                  </a:lnTo>
                  <a:lnTo>
                    <a:pt x="69" y="46"/>
                  </a:lnTo>
                  <a:lnTo>
                    <a:pt x="69" y="28"/>
                  </a:lnTo>
                  <a:lnTo>
                    <a:pt x="67" y="14"/>
                  </a:lnTo>
                  <a:lnTo>
                    <a:pt x="67" y="6"/>
                  </a:lnTo>
                  <a:lnTo>
                    <a:pt x="65" y="0"/>
                  </a:lnTo>
                  <a:lnTo>
                    <a:pt x="59" y="2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4188" y="2447"/>
              <a:ext cx="158" cy="78"/>
            </a:xfrm>
            <a:custGeom>
              <a:rect b="b" l="l" r="r" t="t"/>
              <a:pathLst>
                <a:path extrusionOk="0" h="234" w="474">
                  <a:moveTo>
                    <a:pt x="0" y="215"/>
                  </a:moveTo>
                  <a:lnTo>
                    <a:pt x="22" y="211"/>
                  </a:lnTo>
                  <a:lnTo>
                    <a:pt x="42" y="204"/>
                  </a:lnTo>
                  <a:lnTo>
                    <a:pt x="63" y="193"/>
                  </a:lnTo>
                  <a:lnTo>
                    <a:pt x="83" y="180"/>
                  </a:lnTo>
                  <a:lnTo>
                    <a:pt x="103" y="165"/>
                  </a:lnTo>
                  <a:lnTo>
                    <a:pt x="122" y="149"/>
                  </a:lnTo>
                  <a:lnTo>
                    <a:pt x="142" y="131"/>
                  </a:lnTo>
                  <a:lnTo>
                    <a:pt x="161" y="114"/>
                  </a:lnTo>
                  <a:lnTo>
                    <a:pt x="179" y="96"/>
                  </a:lnTo>
                  <a:lnTo>
                    <a:pt x="198" y="78"/>
                  </a:lnTo>
                  <a:lnTo>
                    <a:pt x="217" y="62"/>
                  </a:lnTo>
                  <a:lnTo>
                    <a:pt x="237" y="46"/>
                  </a:lnTo>
                  <a:lnTo>
                    <a:pt x="256" y="31"/>
                  </a:lnTo>
                  <a:lnTo>
                    <a:pt x="276" y="19"/>
                  </a:lnTo>
                  <a:lnTo>
                    <a:pt x="297" y="9"/>
                  </a:lnTo>
                  <a:lnTo>
                    <a:pt x="318" y="0"/>
                  </a:lnTo>
                  <a:lnTo>
                    <a:pt x="310" y="11"/>
                  </a:lnTo>
                  <a:lnTo>
                    <a:pt x="303" y="18"/>
                  </a:lnTo>
                  <a:lnTo>
                    <a:pt x="295" y="25"/>
                  </a:lnTo>
                  <a:lnTo>
                    <a:pt x="287" y="33"/>
                  </a:lnTo>
                  <a:lnTo>
                    <a:pt x="281" y="40"/>
                  </a:lnTo>
                  <a:lnTo>
                    <a:pt x="275" y="50"/>
                  </a:lnTo>
                  <a:lnTo>
                    <a:pt x="269" y="65"/>
                  </a:lnTo>
                  <a:lnTo>
                    <a:pt x="262" y="83"/>
                  </a:lnTo>
                  <a:lnTo>
                    <a:pt x="275" y="80"/>
                  </a:lnTo>
                  <a:lnTo>
                    <a:pt x="288" y="77"/>
                  </a:lnTo>
                  <a:lnTo>
                    <a:pt x="301" y="75"/>
                  </a:lnTo>
                  <a:lnTo>
                    <a:pt x="315" y="72"/>
                  </a:lnTo>
                  <a:lnTo>
                    <a:pt x="328" y="72"/>
                  </a:lnTo>
                  <a:lnTo>
                    <a:pt x="341" y="72"/>
                  </a:lnTo>
                  <a:lnTo>
                    <a:pt x="354" y="71"/>
                  </a:lnTo>
                  <a:lnTo>
                    <a:pt x="368" y="71"/>
                  </a:lnTo>
                  <a:lnTo>
                    <a:pt x="381" y="71"/>
                  </a:lnTo>
                  <a:lnTo>
                    <a:pt x="393" y="72"/>
                  </a:lnTo>
                  <a:lnTo>
                    <a:pt x="406" y="72"/>
                  </a:lnTo>
                  <a:lnTo>
                    <a:pt x="421" y="74"/>
                  </a:lnTo>
                  <a:lnTo>
                    <a:pt x="432" y="75"/>
                  </a:lnTo>
                  <a:lnTo>
                    <a:pt x="446" y="77"/>
                  </a:lnTo>
                  <a:lnTo>
                    <a:pt x="459" y="78"/>
                  </a:lnTo>
                  <a:lnTo>
                    <a:pt x="474" y="78"/>
                  </a:lnTo>
                  <a:lnTo>
                    <a:pt x="453" y="80"/>
                  </a:lnTo>
                  <a:lnTo>
                    <a:pt x="435" y="81"/>
                  </a:lnTo>
                  <a:lnTo>
                    <a:pt x="416" y="83"/>
                  </a:lnTo>
                  <a:lnTo>
                    <a:pt x="399" y="84"/>
                  </a:lnTo>
                  <a:lnTo>
                    <a:pt x="381" y="87"/>
                  </a:lnTo>
                  <a:lnTo>
                    <a:pt x="363" y="89"/>
                  </a:lnTo>
                  <a:lnTo>
                    <a:pt x="347" y="93"/>
                  </a:lnTo>
                  <a:lnTo>
                    <a:pt x="331" y="96"/>
                  </a:lnTo>
                  <a:lnTo>
                    <a:pt x="315" y="99"/>
                  </a:lnTo>
                  <a:lnTo>
                    <a:pt x="297" y="103"/>
                  </a:lnTo>
                  <a:lnTo>
                    <a:pt x="281" y="108"/>
                  </a:lnTo>
                  <a:lnTo>
                    <a:pt x="266" y="114"/>
                  </a:lnTo>
                  <a:lnTo>
                    <a:pt x="250" y="120"/>
                  </a:lnTo>
                  <a:lnTo>
                    <a:pt x="235" y="125"/>
                  </a:lnTo>
                  <a:lnTo>
                    <a:pt x="220" y="133"/>
                  </a:lnTo>
                  <a:lnTo>
                    <a:pt x="206" y="139"/>
                  </a:lnTo>
                  <a:lnTo>
                    <a:pt x="195" y="145"/>
                  </a:lnTo>
                  <a:lnTo>
                    <a:pt x="187" y="149"/>
                  </a:lnTo>
                  <a:lnTo>
                    <a:pt x="178" y="155"/>
                  </a:lnTo>
                  <a:lnTo>
                    <a:pt x="169" y="161"/>
                  </a:lnTo>
                  <a:lnTo>
                    <a:pt x="161" y="167"/>
                  </a:lnTo>
                  <a:lnTo>
                    <a:pt x="154" y="171"/>
                  </a:lnTo>
                  <a:lnTo>
                    <a:pt x="147" y="177"/>
                  </a:lnTo>
                  <a:lnTo>
                    <a:pt x="139" y="183"/>
                  </a:lnTo>
                  <a:lnTo>
                    <a:pt x="132" y="189"/>
                  </a:lnTo>
                  <a:lnTo>
                    <a:pt x="126" y="195"/>
                  </a:lnTo>
                  <a:lnTo>
                    <a:pt x="119" y="201"/>
                  </a:lnTo>
                  <a:lnTo>
                    <a:pt x="113" y="206"/>
                  </a:lnTo>
                  <a:lnTo>
                    <a:pt x="106" y="211"/>
                  </a:lnTo>
                  <a:lnTo>
                    <a:pt x="100" y="217"/>
                  </a:lnTo>
                  <a:lnTo>
                    <a:pt x="92" y="221"/>
                  </a:lnTo>
                  <a:lnTo>
                    <a:pt x="85" y="226"/>
                  </a:lnTo>
                  <a:lnTo>
                    <a:pt x="78" y="229"/>
                  </a:lnTo>
                  <a:lnTo>
                    <a:pt x="67" y="231"/>
                  </a:lnTo>
                  <a:lnTo>
                    <a:pt x="53" y="234"/>
                  </a:lnTo>
                  <a:lnTo>
                    <a:pt x="41" y="234"/>
                  </a:lnTo>
                  <a:lnTo>
                    <a:pt x="29" y="234"/>
                  </a:lnTo>
                  <a:lnTo>
                    <a:pt x="23" y="233"/>
                  </a:lnTo>
                  <a:lnTo>
                    <a:pt x="17" y="231"/>
                  </a:lnTo>
                  <a:lnTo>
                    <a:pt x="11" y="230"/>
                  </a:lnTo>
                  <a:lnTo>
                    <a:pt x="7" y="227"/>
                  </a:lnTo>
                  <a:lnTo>
                    <a:pt x="2" y="224"/>
                  </a:lnTo>
                  <a:lnTo>
                    <a:pt x="1" y="22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4303" y="2420"/>
              <a:ext cx="30" cy="25"/>
            </a:xfrm>
            <a:custGeom>
              <a:rect b="b" l="l" r="r" t="t"/>
              <a:pathLst>
                <a:path extrusionOk="0" h="76" w="92">
                  <a:moveTo>
                    <a:pt x="64" y="1"/>
                  </a:moveTo>
                  <a:lnTo>
                    <a:pt x="56" y="4"/>
                  </a:lnTo>
                  <a:lnTo>
                    <a:pt x="45" y="9"/>
                  </a:lnTo>
                  <a:lnTo>
                    <a:pt x="36" y="15"/>
                  </a:lnTo>
                  <a:lnTo>
                    <a:pt x="25" y="22"/>
                  </a:lnTo>
                  <a:lnTo>
                    <a:pt x="16" y="29"/>
                  </a:lnTo>
                  <a:lnTo>
                    <a:pt x="8" y="37"/>
                  </a:lnTo>
                  <a:lnTo>
                    <a:pt x="3" y="46"/>
                  </a:lnTo>
                  <a:lnTo>
                    <a:pt x="0" y="53"/>
                  </a:lnTo>
                  <a:lnTo>
                    <a:pt x="4" y="59"/>
                  </a:lnTo>
                  <a:lnTo>
                    <a:pt x="13" y="63"/>
                  </a:lnTo>
                  <a:lnTo>
                    <a:pt x="26" y="69"/>
                  </a:lnTo>
                  <a:lnTo>
                    <a:pt x="39" y="72"/>
                  </a:lnTo>
                  <a:lnTo>
                    <a:pt x="54" y="75"/>
                  </a:lnTo>
                  <a:lnTo>
                    <a:pt x="69" y="76"/>
                  </a:lnTo>
                  <a:lnTo>
                    <a:pt x="82" y="76"/>
                  </a:lnTo>
                  <a:lnTo>
                    <a:pt x="89" y="75"/>
                  </a:lnTo>
                  <a:lnTo>
                    <a:pt x="92" y="69"/>
                  </a:lnTo>
                  <a:lnTo>
                    <a:pt x="91" y="59"/>
                  </a:lnTo>
                  <a:lnTo>
                    <a:pt x="86" y="44"/>
                  </a:lnTo>
                  <a:lnTo>
                    <a:pt x="82" y="31"/>
                  </a:lnTo>
                  <a:lnTo>
                    <a:pt x="79" y="18"/>
                  </a:lnTo>
                  <a:lnTo>
                    <a:pt x="75" y="7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4312" y="2484"/>
              <a:ext cx="78" cy="45"/>
            </a:xfrm>
            <a:custGeom>
              <a:rect b="b" l="l" r="r" t="t"/>
              <a:pathLst>
                <a:path extrusionOk="0" h="134" w="234">
                  <a:moveTo>
                    <a:pt x="200" y="0"/>
                  </a:moveTo>
                  <a:lnTo>
                    <a:pt x="198" y="9"/>
                  </a:lnTo>
                  <a:lnTo>
                    <a:pt x="197" y="14"/>
                  </a:lnTo>
                  <a:lnTo>
                    <a:pt x="195" y="22"/>
                  </a:lnTo>
                  <a:lnTo>
                    <a:pt x="192" y="29"/>
                  </a:lnTo>
                  <a:lnTo>
                    <a:pt x="190" y="35"/>
                  </a:lnTo>
                  <a:lnTo>
                    <a:pt x="185" y="41"/>
                  </a:lnTo>
                  <a:lnTo>
                    <a:pt x="181" y="47"/>
                  </a:lnTo>
                  <a:lnTo>
                    <a:pt x="175" y="53"/>
                  </a:lnTo>
                  <a:lnTo>
                    <a:pt x="170" y="57"/>
                  </a:lnTo>
                  <a:lnTo>
                    <a:pt x="163" y="63"/>
                  </a:lnTo>
                  <a:lnTo>
                    <a:pt x="157" y="67"/>
                  </a:lnTo>
                  <a:lnTo>
                    <a:pt x="148" y="72"/>
                  </a:lnTo>
                  <a:lnTo>
                    <a:pt x="141" y="76"/>
                  </a:lnTo>
                  <a:lnTo>
                    <a:pt x="134" y="79"/>
                  </a:lnTo>
                  <a:lnTo>
                    <a:pt x="125" y="84"/>
                  </a:lnTo>
                  <a:lnTo>
                    <a:pt x="117" y="88"/>
                  </a:lnTo>
                  <a:lnTo>
                    <a:pt x="109" y="91"/>
                  </a:lnTo>
                  <a:lnTo>
                    <a:pt x="100" y="94"/>
                  </a:lnTo>
                  <a:lnTo>
                    <a:pt x="92" y="97"/>
                  </a:lnTo>
                  <a:lnTo>
                    <a:pt x="84" y="100"/>
                  </a:lnTo>
                  <a:lnTo>
                    <a:pt x="76" y="103"/>
                  </a:lnTo>
                  <a:lnTo>
                    <a:pt x="67" y="106"/>
                  </a:lnTo>
                  <a:lnTo>
                    <a:pt x="58" y="109"/>
                  </a:lnTo>
                  <a:lnTo>
                    <a:pt x="51" y="112"/>
                  </a:lnTo>
                  <a:lnTo>
                    <a:pt x="44" y="113"/>
                  </a:lnTo>
                  <a:lnTo>
                    <a:pt x="35" y="116"/>
                  </a:lnTo>
                  <a:lnTo>
                    <a:pt x="29" y="119"/>
                  </a:lnTo>
                  <a:lnTo>
                    <a:pt x="22" y="122"/>
                  </a:lnTo>
                  <a:lnTo>
                    <a:pt x="16" y="125"/>
                  </a:lnTo>
                  <a:lnTo>
                    <a:pt x="10" y="128"/>
                  </a:lnTo>
                  <a:lnTo>
                    <a:pt x="5" y="131"/>
                  </a:lnTo>
                  <a:lnTo>
                    <a:pt x="0" y="134"/>
                  </a:lnTo>
                  <a:lnTo>
                    <a:pt x="26" y="131"/>
                  </a:lnTo>
                  <a:lnTo>
                    <a:pt x="48" y="129"/>
                  </a:lnTo>
                  <a:lnTo>
                    <a:pt x="70" y="126"/>
                  </a:lnTo>
                  <a:lnTo>
                    <a:pt x="89" y="125"/>
                  </a:lnTo>
                  <a:lnTo>
                    <a:pt x="109" y="122"/>
                  </a:lnTo>
                  <a:lnTo>
                    <a:pt x="126" y="120"/>
                  </a:lnTo>
                  <a:lnTo>
                    <a:pt x="142" y="118"/>
                  </a:lnTo>
                  <a:lnTo>
                    <a:pt x="156" y="116"/>
                  </a:lnTo>
                  <a:lnTo>
                    <a:pt x="169" y="112"/>
                  </a:lnTo>
                  <a:lnTo>
                    <a:pt x="179" y="110"/>
                  </a:lnTo>
                  <a:lnTo>
                    <a:pt x="190" y="106"/>
                  </a:lnTo>
                  <a:lnTo>
                    <a:pt x="198" y="103"/>
                  </a:lnTo>
                  <a:lnTo>
                    <a:pt x="206" y="100"/>
                  </a:lnTo>
                  <a:lnTo>
                    <a:pt x="213" y="97"/>
                  </a:lnTo>
                  <a:lnTo>
                    <a:pt x="219" y="93"/>
                  </a:lnTo>
                  <a:lnTo>
                    <a:pt x="225" y="90"/>
                  </a:lnTo>
                  <a:lnTo>
                    <a:pt x="228" y="85"/>
                  </a:lnTo>
                  <a:lnTo>
                    <a:pt x="231" y="81"/>
                  </a:lnTo>
                  <a:lnTo>
                    <a:pt x="232" y="78"/>
                  </a:lnTo>
                  <a:lnTo>
                    <a:pt x="234" y="72"/>
                  </a:lnTo>
                  <a:lnTo>
                    <a:pt x="234" y="67"/>
                  </a:lnTo>
                  <a:lnTo>
                    <a:pt x="234" y="62"/>
                  </a:lnTo>
                  <a:lnTo>
                    <a:pt x="232" y="57"/>
                  </a:lnTo>
                  <a:lnTo>
                    <a:pt x="232" y="51"/>
                  </a:lnTo>
                  <a:lnTo>
                    <a:pt x="229" y="45"/>
                  </a:lnTo>
                  <a:lnTo>
                    <a:pt x="226" y="40"/>
                  </a:lnTo>
                  <a:lnTo>
                    <a:pt x="222" y="34"/>
                  </a:lnTo>
                  <a:lnTo>
                    <a:pt x="219" y="28"/>
                  </a:lnTo>
                  <a:lnTo>
                    <a:pt x="215" y="22"/>
                  </a:lnTo>
                  <a:lnTo>
                    <a:pt x="210" y="14"/>
                  </a:lnTo>
                  <a:lnTo>
                    <a:pt x="204" y="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4354" y="2361"/>
              <a:ext cx="187" cy="27"/>
            </a:xfrm>
            <a:custGeom>
              <a:rect b="b" l="l" r="r" t="t"/>
              <a:pathLst>
                <a:path extrusionOk="0" h="83" w="560">
                  <a:moveTo>
                    <a:pt x="0" y="50"/>
                  </a:moveTo>
                  <a:lnTo>
                    <a:pt x="11" y="43"/>
                  </a:lnTo>
                  <a:lnTo>
                    <a:pt x="24" y="37"/>
                  </a:lnTo>
                  <a:lnTo>
                    <a:pt x="36" y="31"/>
                  </a:lnTo>
                  <a:lnTo>
                    <a:pt x="49" y="27"/>
                  </a:lnTo>
                  <a:lnTo>
                    <a:pt x="61" y="24"/>
                  </a:lnTo>
                  <a:lnTo>
                    <a:pt x="74" y="21"/>
                  </a:lnTo>
                  <a:lnTo>
                    <a:pt x="89" y="19"/>
                  </a:lnTo>
                  <a:lnTo>
                    <a:pt x="102" y="18"/>
                  </a:lnTo>
                  <a:lnTo>
                    <a:pt x="115" y="18"/>
                  </a:lnTo>
                  <a:lnTo>
                    <a:pt x="130" y="18"/>
                  </a:lnTo>
                  <a:lnTo>
                    <a:pt x="145" y="18"/>
                  </a:lnTo>
                  <a:lnTo>
                    <a:pt x="161" y="19"/>
                  </a:lnTo>
                  <a:lnTo>
                    <a:pt x="175" y="21"/>
                  </a:lnTo>
                  <a:lnTo>
                    <a:pt x="190" y="22"/>
                  </a:lnTo>
                  <a:lnTo>
                    <a:pt x="206" y="25"/>
                  </a:lnTo>
                  <a:lnTo>
                    <a:pt x="223" y="27"/>
                  </a:lnTo>
                  <a:lnTo>
                    <a:pt x="251" y="31"/>
                  </a:lnTo>
                  <a:lnTo>
                    <a:pt x="277" y="36"/>
                  </a:lnTo>
                  <a:lnTo>
                    <a:pt x="302" y="37"/>
                  </a:lnTo>
                  <a:lnTo>
                    <a:pt x="324" y="37"/>
                  </a:lnTo>
                  <a:lnTo>
                    <a:pt x="346" y="37"/>
                  </a:lnTo>
                  <a:lnTo>
                    <a:pt x="367" y="37"/>
                  </a:lnTo>
                  <a:lnTo>
                    <a:pt x="386" y="37"/>
                  </a:lnTo>
                  <a:lnTo>
                    <a:pt x="407" y="37"/>
                  </a:lnTo>
                  <a:lnTo>
                    <a:pt x="424" y="37"/>
                  </a:lnTo>
                  <a:lnTo>
                    <a:pt x="443" y="39"/>
                  </a:lnTo>
                  <a:lnTo>
                    <a:pt x="461" y="41"/>
                  </a:lnTo>
                  <a:lnTo>
                    <a:pt x="480" y="44"/>
                  </a:lnTo>
                  <a:lnTo>
                    <a:pt x="498" y="50"/>
                  </a:lnTo>
                  <a:lnTo>
                    <a:pt x="519" y="58"/>
                  </a:lnTo>
                  <a:lnTo>
                    <a:pt x="539" y="68"/>
                  </a:lnTo>
                  <a:lnTo>
                    <a:pt x="560" y="83"/>
                  </a:lnTo>
                  <a:lnTo>
                    <a:pt x="536" y="62"/>
                  </a:lnTo>
                  <a:lnTo>
                    <a:pt x="513" y="46"/>
                  </a:lnTo>
                  <a:lnTo>
                    <a:pt x="489" y="34"/>
                  </a:lnTo>
                  <a:lnTo>
                    <a:pt x="467" y="24"/>
                  </a:lnTo>
                  <a:lnTo>
                    <a:pt x="445" y="18"/>
                  </a:lnTo>
                  <a:lnTo>
                    <a:pt x="423" y="12"/>
                  </a:lnTo>
                  <a:lnTo>
                    <a:pt x="401" y="11"/>
                  </a:lnTo>
                  <a:lnTo>
                    <a:pt x="380" y="9"/>
                  </a:lnTo>
                  <a:lnTo>
                    <a:pt x="360" y="9"/>
                  </a:lnTo>
                  <a:lnTo>
                    <a:pt x="340" y="11"/>
                  </a:lnTo>
                  <a:lnTo>
                    <a:pt x="320" y="11"/>
                  </a:lnTo>
                  <a:lnTo>
                    <a:pt x="302" y="12"/>
                  </a:lnTo>
                  <a:lnTo>
                    <a:pt x="283" y="14"/>
                  </a:lnTo>
                  <a:lnTo>
                    <a:pt x="265" y="14"/>
                  </a:lnTo>
                  <a:lnTo>
                    <a:pt x="249" y="14"/>
                  </a:lnTo>
                  <a:lnTo>
                    <a:pt x="233" y="12"/>
                  </a:lnTo>
                  <a:lnTo>
                    <a:pt x="218" y="11"/>
                  </a:lnTo>
                  <a:lnTo>
                    <a:pt x="203" y="8"/>
                  </a:lnTo>
                  <a:lnTo>
                    <a:pt x="190" y="5"/>
                  </a:lnTo>
                  <a:lnTo>
                    <a:pt x="175" y="3"/>
                  </a:lnTo>
                  <a:lnTo>
                    <a:pt x="161" y="2"/>
                  </a:lnTo>
                  <a:lnTo>
                    <a:pt x="145" y="0"/>
                  </a:lnTo>
                  <a:lnTo>
                    <a:pt x="128" y="0"/>
                  </a:lnTo>
                  <a:lnTo>
                    <a:pt x="111" y="0"/>
                  </a:lnTo>
                  <a:lnTo>
                    <a:pt x="93" y="3"/>
                  </a:lnTo>
                  <a:lnTo>
                    <a:pt x="77" y="6"/>
                  </a:lnTo>
                  <a:lnTo>
                    <a:pt x="59" y="11"/>
                  </a:lnTo>
                  <a:lnTo>
                    <a:pt x="43" y="18"/>
                  </a:lnTo>
                  <a:lnTo>
                    <a:pt x="28" y="25"/>
                  </a:lnTo>
                  <a:lnTo>
                    <a:pt x="13" y="3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4943" y="2352"/>
              <a:ext cx="26" cy="22"/>
            </a:xfrm>
            <a:custGeom>
              <a:rect b="b" l="l" r="r" t="t"/>
              <a:pathLst>
                <a:path extrusionOk="0" h="65" w="78">
                  <a:moveTo>
                    <a:pt x="19" y="65"/>
                  </a:moveTo>
                  <a:lnTo>
                    <a:pt x="25" y="63"/>
                  </a:lnTo>
                  <a:lnTo>
                    <a:pt x="31" y="60"/>
                  </a:lnTo>
                  <a:lnTo>
                    <a:pt x="37" y="57"/>
                  </a:lnTo>
                  <a:lnTo>
                    <a:pt x="43" y="53"/>
                  </a:lnTo>
                  <a:lnTo>
                    <a:pt x="47" y="48"/>
                  </a:lnTo>
                  <a:lnTo>
                    <a:pt x="53" y="44"/>
                  </a:lnTo>
                  <a:lnTo>
                    <a:pt x="58" y="40"/>
                  </a:lnTo>
                  <a:lnTo>
                    <a:pt x="62" y="35"/>
                  </a:lnTo>
                  <a:lnTo>
                    <a:pt x="65" y="29"/>
                  </a:lnTo>
                  <a:lnTo>
                    <a:pt x="68" y="25"/>
                  </a:lnTo>
                  <a:lnTo>
                    <a:pt x="71" y="20"/>
                  </a:lnTo>
                  <a:lnTo>
                    <a:pt x="74" y="14"/>
                  </a:lnTo>
                  <a:lnTo>
                    <a:pt x="75" y="12"/>
                  </a:lnTo>
                  <a:lnTo>
                    <a:pt x="77" y="6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2" y="6"/>
                  </a:lnTo>
                  <a:lnTo>
                    <a:pt x="67" y="12"/>
                  </a:lnTo>
                  <a:lnTo>
                    <a:pt x="64" y="14"/>
                  </a:lnTo>
                  <a:lnTo>
                    <a:pt x="59" y="17"/>
                  </a:lnTo>
                  <a:lnTo>
                    <a:pt x="56" y="20"/>
                  </a:lnTo>
                  <a:lnTo>
                    <a:pt x="50" y="25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3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9" y="40"/>
                  </a:lnTo>
                  <a:lnTo>
                    <a:pt x="0" y="42"/>
                  </a:lnTo>
                  <a:lnTo>
                    <a:pt x="6" y="50"/>
                  </a:lnTo>
                  <a:lnTo>
                    <a:pt x="12" y="57"/>
                  </a:lnTo>
                  <a:lnTo>
                    <a:pt x="19" y="65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5019" y="2316"/>
              <a:ext cx="28" cy="23"/>
            </a:xfrm>
            <a:custGeom>
              <a:rect b="b" l="l" r="r" t="t"/>
              <a:pathLst>
                <a:path extrusionOk="0" h="69" w="83">
                  <a:moveTo>
                    <a:pt x="0" y="12"/>
                  </a:moveTo>
                  <a:lnTo>
                    <a:pt x="2" y="17"/>
                  </a:lnTo>
                  <a:lnTo>
                    <a:pt x="5" y="23"/>
                  </a:lnTo>
                  <a:lnTo>
                    <a:pt x="8" y="28"/>
                  </a:lnTo>
                  <a:lnTo>
                    <a:pt x="13" y="34"/>
                  </a:lnTo>
                  <a:lnTo>
                    <a:pt x="17" y="38"/>
                  </a:lnTo>
                  <a:lnTo>
                    <a:pt x="22" y="44"/>
                  </a:lnTo>
                  <a:lnTo>
                    <a:pt x="28" y="48"/>
                  </a:lnTo>
                  <a:lnTo>
                    <a:pt x="33" y="53"/>
                  </a:lnTo>
                  <a:lnTo>
                    <a:pt x="38" y="56"/>
                  </a:lnTo>
                  <a:lnTo>
                    <a:pt x="44" y="59"/>
                  </a:lnTo>
                  <a:lnTo>
                    <a:pt x="50" y="62"/>
                  </a:lnTo>
                  <a:lnTo>
                    <a:pt x="57" y="65"/>
                  </a:lnTo>
                  <a:lnTo>
                    <a:pt x="63" y="65"/>
                  </a:lnTo>
                  <a:lnTo>
                    <a:pt x="69" y="68"/>
                  </a:lnTo>
                  <a:lnTo>
                    <a:pt x="76" y="68"/>
                  </a:lnTo>
                  <a:lnTo>
                    <a:pt x="83" y="69"/>
                  </a:lnTo>
                  <a:lnTo>
                    <a:pt x="79" y="65"/>
                  </a:lnTo>
                  <a:lnTo>
                    <a:pt x="76" y="63"/>
                  </a:lnTo>
                  <a:lnTo>
                    <a:pt x="72" y="62"/>
                  </a:lnTo>
                  <a:lnTo>
                    <a:pt x="67" y="60"/>
                  </a:lnTo>
                  <a:lnTo>
                    <a:pt x="61" y="57"/>
                  </a:lnTo>
                  <a:lnTo>
                    <a:pt x="57" y="53"/>
                  </a:lnTo>
                  <a:lnTo>
                    <a:pt x="53" y="50"/>
                  </a:lnTo>
                  <a:lnTo>
                    <a:pt x="50" y="43"/>
                  </a:lnTo>
                  <a:lnTo>
                    <a:pt x="47" y="38"/>
                  </a:lnTo>
                  <a:lnTo>
                    <a:pt x="45" y="34"/>
                  </a:lnTo>
                  <a:lnTo>
                    <a:pt x="44" y="26"/>
                  </a:lnTo>
                  <a:lnTo>
                    <a:pt x="41" y="22"/>
                  </a:lnTo>
                  <a:lnTo>
                    <a:pt x="38" y="17"/>
                  </a:lnTo>
                  <a:lnTo>
                    <a:pt x="36" y="13"/>
                  </a:lnTo>
                  <a:lnTo>
                    <a:pt x="33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5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5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628" y="2045"/>
              <a:ext cx="67" cy="18"/>
            </a:xfrm>
            <a:custGeom>
              <a:rect b="b" l="l" r="r" t="t"/>
              <a:pathLst>
                <a:path extrusionOk="0" h="55" w="200">
                  <a:moveTo>
                    <a:pt x="0" y="16"/>
                  </a:moveTo>
                  <a:lnTo>
                    <a:pt x="3" y="16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3" y="16"/>
                  </a:lnTo>
                  <a:lnTo>
                    <a:pt x="19" y="16"/>
                  </a:lnTo>
                  <a:lnTo>
                    <a:pt x="23" y="16"/>
                  </a:lnTo>
                  <a:lnTo>
                    <a:pt x="28" y="16"/>
                  </a:lnTo>
                  <a:lnTo>
                    <a:pt x="34" y="15"/>
                  </a:lnTo>
                  <a:lnTo>
                    <a:pt x="40" y="16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9" y="16"/>
                  </a:lnTo>
                  <a:lnTo>
                    <a:pt x="65" y="16"/>
                  </a:lnTo>
                  <a:lnTo>
                    <a:pt x="71" y="16"/>
                  </a:lnTo>
                  <a:lnTo>
                    <a:pt x="76" y="16"/>
                  </a:lnTo>
                  <a:lnTo>
                    <a:pt x="84" y="16"/>
                  </a:lnTo>
                  <a:lnTo>
                    <a:pt x="88" y="16"/>
                  </a:lnTo>
                  <a:lnTo>
                    <a:pt x="94" y="18"/>
                  </a:lnTo>
                  <a:lnTo>
                    <a:pt x="100" y="19"/>
                  </a:lnTo>
                  <a:lnTo>
                    <a:pt x="106" y="21"/>
                  </a:lnTo>
                  <a:lnTo>
                    <a:pt x="112" y="22"/>
                  </a:lnTo>
                  <a:lnTo>
                    <a:pt x="116" y="24"/>
                  </a:lnTo>
                  <a:lnTo>
                    <a:pt x="121" y="25"/>
                  </a:lnTo>
                  <a:lnTo>
                    <a:pt x="125" y="28"/>
                  </a:lnTo>
                  <a:lnTo>
                    <a:pt x="128" y="30"/>
                  </a:lnTo>
                  <a:lnTo>
                    <a:pt x="132" y="31"/>
                  </a:lnTo>
                  <a:lnTo>
                    <a:pt x="135" y="36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1" y="55"/>
                  </a:lnTo>
                  <a:lnTo>
                    <a:pt x="146" y="52"/>
                  </a:lnTo>
                  <a:lnTo>
                    <a:pt x="150" y="50"/>
                  </a:lnTo>
                  <a:lnTo>
                    <a:pt x="155" y="47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5" y="40"/>
                  </a:lnTo>
                  <a:lnTo>
                    <a:pt x="169" y="37"/>
                  </a:lnTo>
                  <a:lnTo>
                    <a:pt x="174" y="36"/>
                  </a:lnTo>
                  <a:lnTo>
                    <a:pt x="177" y="31"/>
                  </a:lnTo>
                  <a:lnTo>
                    <a:pt x="180" y="30"/>
                  </a:lnTo>
                  <a:lnTo>
                    <a:pt x="183" y="27"/>
                  </a:lnTo>
                  <a:lnTo>
                    <a:pt x="187" y="22"/>
                  </a:lnTo>
                  <a:lnTo>
                    <a:pt x="190" y="19"/>
                  </a:lnTo>
                  <a:lnTo>
                    <a:pt x="193" y="16"/>
                  </a:lnTo>
                  <a:lnTo>
                    <a:pt x="197" y="12"/>
                  </a:lnTo>
                  <a:lnTo>
                    <a:pt x="200" y="8"/>
                  </a:lnTo>
                  <a:lnTo>
                    <a:pt x="196" y="8"/>
                  </a:lnTo>
                  <a:lnTo>
                    <a:pt x="190" y="8"/>
                  </a:lnTo>
                  <a:lnTo>
                    <a:pt x="184" y="6"/>
                  </a:lnTo>
                  <a:lnTo>
                    <a:pt x="178" y="6"/>
                  </a:lnTo>
                  <a:lnTo>
                    <a:pt x="172" y="6"/>
                  </a:lnTo>
                  <a:lnTo>
                    <a:pt x="166" y="5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3"/>
                  </a:lnTo>
                  <a:lnTo>
                    <a:pt x="143" y="3"/>
                  </a:lnTo>
                  <a:lnTo>
                    <a:pt x="137" y="2"/>
                  </a:lnTo>
                  <a:lnTo>
                    <a:pt x="129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7" y="2"/>
                  </a:lnTo>
                  <a:lnTo>
                    <a:pt x="51" y="2"/>
                  </a:lnTo>
                  <a:lnTo>
                    <a:pt x="44" y="3"/>
                  </a:lnTo>
                  <a:lnTo>
                    <a:pt x="38" y="3"/>
                  </a:lnTo>
                  <a:lnTo>
                    <a:pt x="31" y="6"/>
                  </a:lnTo>
                  <a:lnTo>
                    <a:pt x="25" y="8"/>
                  </a:lnTo>
                  <a:lnTo>
                    <a:pt x="18" y="9"/>
                  </a:lnTo>
                  <a:lnTo>
                    <a:pt x="12" y="10"/>
                  </a:lnTo>
                  <a:lnTo>
                    <a:pt x="4" y="1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3745" y="2296"/>
              <a:ext cx="62" cy="103"/>
            </a:xfrm>
            <a:custGeom>
              <a:rect b="b" l="l" r="r" t="t"/>
              <a:pathLst>
                <a:path extrusionOk="0" h="307" w="186">
                  <a:moveTo>
                    <a:pt x="111" y="0"/>
                  </a:moveTo>
                  <a:lnTo>
                    <a:pt x="115" y="58"/>
                  </a:lnTo>
                  <a:lnTo>
                    <a:pt x="124" y="108"/>
                  </a:lnTo>
                  <a:lnTo>
                    <a:pt x="136" y="152"/>
                  </a:lnTo>
                  <a:lnTo>
                    <a:pt x="150" y="190"/>
                  </a:lnTo>
                  <a:lnTo>
                    <a:pt x="167" y="226"/>
                  </a:lnTo>
                  <a:lnTo>
                    <a:pt x="186" y="258"/>
                  </a:lnTo>
                  <a:lnTo>
                    <a:pt x="173" y="270"/>
                  </a:lnTo>
                  <a:lnTo>
                    <a:pt x="155" y="280"/>
                  </a:lnTo>
                  <a:lnTo>
                    <a:pt x="140" y="289"/>
                  </a:lnTo>
                  <a:lnTo>
                    <a:pt x="125" y="295"/>
                  </a:lnTo>
                  <a:lnTo>
                    <a:pt x="112" y="301"/>
                  </a:lnTo>
                  <a:lnTo>
                    <a:pt x="100" y="304"/>
                  </a:lnTo>
                  <a:lnTo>
                    <a:pt x="89" y="307"/>
                  </a:lnTo>
                  <a:lnTo>
                    <a:pt x="78" y="307"/>
                  </a:lnTo>
                  <a:lnTo>
                    <a:pt x="67" y="305"/>
                  </a:lnTo>
                  <a:lnTo>
                    <a:pt x="55" y="302"/>
                  </a:lnTo>
                  <a:lnTo>
                    <a:pt x="44" y="296"/>
                  </a:lnTo>
                  <a:lnTo>
                    <a:pt x="34" y="289"/>
                  </a:lnTo>
                  <a:lnTo>
                    <a:pt x="25" y="280"/>
                  </a:lnTo>
                  <a:lnTo>
                    <a:pt x="16" y="270"/>
                  </a:lnTo>
                  <a:lnTo>
                    <a:pt x="9" y="257"/>
                  </a:lnTo>
                  <a:lnTo>
                    <a:pt x="0" y="243"/>
                  </a:lnTo>
                  <a:lnTo>
                    <a:pt x="18" y="215"/>
                  </a:lnTo>
                  <a:lnTo>
                    <a:pt x="40" y="183"/>
                  </a:lnTo>
                  <a:lnTo>
                    <a:pt x="61" y="145"/>
                  </a:lnTo>
                  <a:lnTo>
                    <a:pt x="80" y="103"/>
                  </a:lnTo>
                  <a:lnTo>
                    <a:pt x="96" y="5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045" y="2274"/>
              <a:ext cx="39" cy="183"/>
            </a:xfrm>
            <a:custGeom>
              <a:rect b="b" l="l" r="r" t="t"/>
              <a:pathLst>
                <a:path extrusionOk="0" h="548" w="117">
                  <a:moveTo>
                    <a:pt x="58" y="0"/>
                  </a:moveTo>
                  <a:lnTo>
                    <a:pt x="55" y="43"/>
                  </a:lnTo>
                  <a:lnTo>
                    <a:pt x="54" y="81"/>
                  </a:lnTo>
                  <a:lnTo>
                    <a:pt x="53" y="118"/>
                  </a:lnTo>
                  <a:lnTo>
                    <a:pt x="53" y="153"/>
                  </a:lnTo>
                  <a:lnTo>
                    <a:pt x="53" y="186"/>
                  </a:lnTo>
                  <a:lnTo>
                    <a:pt x="54" y="217"/>
                  </a:lnTo>
                  <a:lnTo>
                    <a:pt x="57" y="246"/>
                  </a:lnTo>
                  <a:lnTo>
                    <a:pt x="60" y="275"/>
                  </a:lnTo>
                  <a:lnTo>
                    <a:pt x="64" y="303"/>
                  </a:lnTo>
                  <a:lnTo>
                    <a:pt x="70" y="333"/>
                  </a:lnTo>
                  <a:lnTo>
                    <a:pt x="76" y="361"/>
                  </a:lnTo>
                  <a:lnTo>
                    <a:pt x="79" y="377"/>
                  </a:lnTo>
                  <a:lnTo>
                    <a:pt x="82" y="392"/>
                  </a:lnTo>
                  <a:lnTo>
                    <a:pt x="89" y="423"/>
                  </a:lnTo>
                  <a:lnTo>
                    <a:pt x="98" y="455"/>
                  </a:lnTo>
                  <a:lnTo>
                    <a:pt x="107" y="490"/>
                  </a:lnTo>
                  <a:lnTo>
                    <a:pt x="117" y="527"/>
                  </a:lnTo>
                  <a:lnTo>
                    <a:pt x="107" y="532"/>
                  </a:lnTo>
                  <a:lnTo>
                    <a:pt x="98" y="536"/>
                  </a:lnTo>
                  <a:lnTo>
                    <a:pt x="86" y="540"/>
                  </a:lnTo>
                  <a:lnTo>
                    <a:pt x="78" y="543"/>
                  </a:lnTo>
                  <a:lnTo>
                    <a:pt x="70" y="546"/>
                  </a:lnTo>
                  <a:lnTo>
                    <a:pt x="63" y="548"/>
                  </a:lnTo>
                  <a:lnTo>
                    <a:pt x="58" y="546"/>
                  </a:lnTo>
                  <a:lnTo>
                    <a:pt x="58" y="542"/>
                  </a:lnTo>
                  <a:lnTo>
                    <a:pt x="57" y="536"/>
                  </a:lnTo>
                  <a:lnTo>
                    <a:pt x="54" y="532"/>
                  </a:lnTo>
                  <a:lnTo>
                    <a:pt x="51" y="527"/>
                  </a:lnTo>
                  <a:lnTo>
                    <a:pt x="45" y="524"/>
                  </a:lnTo>
                  <a:lnTo>
                    <a:pt x="41" y="521"/>
                  </a:lnTo>
                  <a:lnTo>
                    <a:pt x="47" y="517"/>
                  </a:lnTo>
                  <a:lnTo>
                    <a:pt x="51" y="511"/>
                  </a:lnTo>
                  <a:lnTo>
                    <a:pt x="54" y="504"/>
                  </a:lnTo>
                  <a:lnTo>
                    <a:pt x="54" y="496"/>
                  </a:lnTo>
                  <a:lnTo>
                    <a:pt x="50" y="487"/>
                  </a:lnTo>
                  <a:lnTo>
                    <a:pt x="44" y="482"/>
                  </a:lnTo>
                  <a:lnTo>
                    <a:pt x="36" y="476"/>
                  </a:lnTo>
                  <a:lnTo>
                    <a:pt x="27" y="470"/>
                  </a:lnTo>
                  <a:lnTo>
                    <a:pt x="41" y="461"/>
                  </a:lnTo>
                  <a:lnTo>
                    <a:pt x="51" y="449"/>
                  </a:lnTo>
                  <a:lnTo>
                    <a:pt x="54" y="442"/>
                  </a:lnTo>
                  <a:lnTo>
                    <a:pt x="55" y="431"/>
                  </a:lnTo>
                  <a:lnTo>
                    <a:pt x="54" y="421"/>
                  </a:lnTo>
                  <a:lnTo>
                    <a:pt x="53" y="412"/>
                  </a:lnTo>
                  <a:lnTo>
                    <a:pt x="50" y="404"/>
                  </a:lnTo>
                  <a:lnTo>
                    <a:pt x="47" y="398"/>
                  </a:lnTo>
                  <a:lnTo>
                    <a:pt x="41" y="387"/>
                  </a:lnTo>
                  <a:lnTo>
                    <a:pt x="33" y="376"/>
                  </a:lnTo>
                  <a:lnTo>
                    <a:pt x="23" y="364"/>
                  </a:lnTo>
                  <a:lnTo>
                    <a:pt x="0" y="339"/>
                  </a:lnTo>
                  <a:lnTo>
                    <a:pt x="10" y="337"/>
                  </a:lnTo>
                  <a:lnTo>
                    <a:pt x="16" y="336"/>
                  </a:lnTo>
                  <a:lnTo>
                    <a:pt x="20" y="333"/>
                  </a:lnTo>
                  <a:lnTo>
                    <a:pt x="20" y="330"/>
                  </a:lnTo>
                  <a:lnTo>
                    <a:pt x="19" y="326"/>
                  </a:lnTo>
                  <a:lnTo>
                    <a:pt x="16" y="320"/>
                  </a:lnTo>
                  <a:lnTo>
                    <a:pt x="11" y="314"/>
                  </a:lnTo>
                  <a:lnTo>
                    <a:pt x="4" y="306"/>
                  </a:lnTo>
                  <a:lnTo>
                    <a:pt x="14" y="293"/>
                  </a:lnTo>
                  <a:lnTo>
                    <a:pt x="22" y="278"/>
                  </a:lnTo>
                  <a:lnTo>
                    <a:pt x="26" y="262"/>
                  </a:lnTo>
                  <a:lnTo>
                    <a:pt x="26" y="246"/>
                  </a:lnTo>
                  <a:lnTo>
                    <a:pt x="26" y="228"/>
                  </a:lnTo>
                  <a:lnTo>
                    <a:pt x="20" y="212"/>
                  </a:lnTo>
                  <a:lnTo>
                    <a:pt x="13" y="197"/>
                  </a:lnTo>
                  <a:lnTo>
                    <a:pt x="2" y="186"/>
                  </a:lnTo>
                  <a:lnTo>
                    <a:pt x="11" y="178"/>
                  </a:lnTo>
                  <a:lnTo>
                    <a:pt x="19" y="174"/>
                  </a:lnTo>
                  <a:lnTo>
                    <a:pt x="23" y="167"/>
                  </a:lnTo>
                  <a:lnTo>
                    <a:pt x="25" y="162"/>
                  </a:lnTo>
                  <a:lnTo>
                    <a:pt x="23" y="155"/>
                  </a:lnTo>
                  <a:lnTo>
                    <a:pt x="19" y="149"/>
                  </a:lnTo>
                  <a:lnTo>
                    <a:pt x="11" y="141"/>
                  </a:lnTo>
                  <a:lnTo>
                    <a:pt x="1" y="136"/>
                  </a:lnTo>
                  <a:lnTo>
                    <a:pt x="8" y="127"/>
                  </a:lnTo>
                  <a:lnTo>
                    <a:pt x="16" y="115"/>
                  </a:lnTo>
                  <a:lnTo>
                    <a:pt x="22" y="103"/>
                  </a:lnTo>
                  <a:lnTo>
                    <a:pt x="26" y="91"/>
                  </a:lnTo>
                  <a:lnTo>
                    <a:pt x="29" y="80"/>
                  </a:lnTo>
                  <a:lnTo>
                    <a:pt x="33" y="65"/>
                  </a:lnTo>
                  <a:lnTo>
                    <a:pt x="39" y="46"/>
                  </a:lnTo>
                  <a:lnTo>
                    <a:pt x="44" y="28"/>
                  </a:lnTo>
                  <a:lnTo>
                    <a:pt x="51" y="1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396" y="2442"/>
              <a:ext cx="26" cy="70"/>
            </a:xfrm>
            <a:custGeom>
              <a:rect b="b" l="l" r="r" t="t"/>
              <a:pathLst>
                <a:path extrusionOk="0" h="209" w="80">
                  <a:moveTo>
                    <a:pt x="80" y="0"/>
                  </a:moveTo>
                  <a:lnTo>
                    <a:pt x="74" y="31"/>
                  </a:lnTo>
                  <a:lnTo>
                    <a:pt x="68" y="59"/>
                  </a:lnTo>
                  <a:lnTo>
                    <a:pt x="64" y="79"/>
                  </a:lnTo>
                  <a:lnTo>
                    <a:pt x="59" y="109"/>
                  </a:lnTo>
                  <a:lnTo>
                    <a:pt x="55" y="132"/>
                  </a:lnTo>
                  <a:lnTo>
                    <a:pt x="53" y="154"/>
                  </a:lnTo>
                  <a:lnTo>
                    <a:pt x="53" y="175"/>
                  </a:lnTo>
                  <a:lnTo>
                    <a:pt x="56" y="197"/>
                  </a:lnTo>
                  <a:lnTo>
                    <a:pt x="45" y="201"/>
                  </a:lnTo>
                  <a:lnTo>
                    <a:pt x="33" y="204"/>
                  </a:lnTo>
                  <a:lnTo>
                    <a:pt x="18" y="207"/>
                  </a:lnTo>
                  <a:lnTo>
                    <a:pt x="9" y="209"/>
                  </a:lnTo>
                  <a:lnTo>
                    <a:pt x="8" y="201"/>
                  </a:lnTo>
                  <a:lnTo>
                    <a:pt x="6" y="191"/>
                  </a:lnTo>
                  <a:lnTo>
                    <a:pt x="3" y="181"/>
                  </a:lnTo>
                  <a:lnTo>
                    <a:pt x="0" y="170"/>
                  </a:lnTo>
                  <a:lnTo>
                    <a:pt x="12" y="160"/>
                  </a:lnTo>
                  <a:lnTo>
                    <a:pt x="22" y="148"/>
                  </a:lnTo>
                  <a:lnTo>
                    <a:pt x="34" y="131"/>
                  </a:lnTo>
                  <a:lnTo>
                    <a:pt x="43" y="110"/>
                  </a:lnTo>
                  <a:lnTo>
                    <a:pt x="53" y="81"/>
                  </a:lnTo>
                  <a:lnTo>
                    <a:pt x="65" y="4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4456" y="2467"/>
              <a:ext cx="33" cy="59"/>
            </a:xfrm>
            <a:custGeom>
              <a:rect b="b" l="l" r="r" t="t"/>
              <a:pathLst>
                <a:path extrusionOk="0" h="176" w="100">
                  <a:moveTo>
                    <a:pt x="0" y="175"/>
                  </a:moveTo>
                  <a:lnTo>
                    <a:pt x="13" y="169"/>
                  </a:lnTo>
                  <a:lnTo>
                    <a:pt x="24" y="162"/>
                  </a:lnTo>
                  <a:lnTo>
                    <a:pt x="34" y="151"/>
                  </a:lnTo>
                  <a:lnTo>
                    <a:pt x="44" y="141"/>
                  </a:lnTo>
                  <a:lnTo>
                    <a:pt x="53" y="128"/>
                  </a:lnTo>
                  <a:lnTo>
                    <a:pt x="60" y="115"/>
                  </a:lnTo>
                  <a:lnTo>
                    <a:pt x="69" y="100"/>
                  </a:lnTo>
                  <a:lnTo>
                    <a:pt x="77" y="84"/>
                  </a:lnTo>
                  <a:lnTo>
                    <a:pt x="83" y="69"/>
                  </a:lnTo>
                  <a:lnTo>
                    <a:pt x="88" y="53"/>
                  </a:lnTo>
                  <a:lnTo>
                    <a:pt x="93" y="37"/>
                  </a:lnTo>
                  <a:lnTo>
                    <a:pt x="97" y="20"/>
                  </a:lnTo>
                  <a:lnTo>
                    <a:pt x="100" y="0"/>
                  </a:lnTo>
                  <a:lnTo>
                    <a:pt x="100" y="22"/>
                  </a:lnTo>
                  <a:lnTo>
                    <a:pt x="97" y="45"/>
                  </a:lnTo>
                  <a:lnTo>
                    <a:pt x="96" y="62"/>
                  </a:lnTo>
                  <a:lnTo>
                    <a:pt x="96" y="79"/>
                  </a:lnTo>
                  <a:lnTo>
                    <a:pt x="96" y="94"/>
                  </a:lnTo>
                  <a:lnTo>
                    <a:pt x="99" y="110"/>
                  </a:lnTo>
                  <a:lnTo>
                    <a:pt x="94" y="119"/>
                  </a:lnTo>
                  <a:lnTo>
                    <a:pt x="90" y="126"/>
                  </a:lnTo>
                  <a:lnTo>
                    <a:pt x="84" y="134"/>
                  </a:lnTo>
                  <a:lnTo>
                    <a:pt x="80" y="140"/>
                  </a:lnTo>
                  <a:lnTo>
                    <a:pt x="74" y="147"/>
                  </a:lnTo>
                  <a:lnTo>
                    <a:pt x="68" y="151"/>
                  </a:lnTo>
                  <a:lnTo>
                    <a:pt x="60" y="157"/>
                  </a:lnTo>
                  <a:lnTo>
                    <a:pt x="53" y="162"/>
                  </a:lnTo>
                  <a:lnTo>
                    <a:pt x="46" y="166"/>
                  </a:lnTo>
                  <a:lnTo>
                    <a:pt x="38" y="169"/>
                  </a:lnTo>
                  <a:lnTo>
                    <a:pt x="32" y="172"/>
                  </a:lnTo>
                  <a:lnTo>
                    <a:pt x="25" y="173"/>
                  </a:lnTo>
                  <a:lnTo>
                    <a:pt x="19" y="175"/>
                  </a:lnTo>
                  <a:lnTo>
                    <a:pt x="13" y="176"/>
                  </a:lnTo>
                  <a:lnTo>
                    <a:pt x="6" y="17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4627" y="2348"/>
              <a:ext cx="45" cy="47"/>
            </a:xfrm>
            <a:custGeom>
              <a:rect b="b" l="l" r="r" t="t"/>
              <a:pathLst>
                <a:path extrusionOk="0" h="141" w="133">
                  <a:moveTo>
                    <a:pt x="0" y="0"/>
                  </a:moveTo>
                  <a:lnTo>
                    <a:pt x="12" y="26"/>
                  </a:lnTo>
                  <a:lnTo>
                    <a:pt x="25" y="50"/>
                  </a:lnTo>
                  <a:lnTo>
                    <a:pt x="39" y="69"/>
                  </a:lnTo>
                  <a:lnTo>
                    <a:pt x="55" y="85"/>
                  </a:lnTo>
                  <a:lnTo>
                    <a:pt x="70" y="100"/>
                  </a:lnTo>
                  <a:lnTo>
                    <a:pt x="87" y="113"/>
                  </a:lnTo>
                  <a:lnTo>
                    <a:pt x="108" y="128"/>
                  </a:lnTo>
                  <a:lnTo>
                    <a:pt x="133" y="141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4894" y="2346"/>
              <a:ext cx="20" cy="20"/>
            </a:xfrm>
            <a:custGeom>
              <a:rect b="b" l="l" r="r" t="t"/>
              <a:pathLst>
                <a:path extrusionOk="0" h="61" w="60">
                  <a:moveTo>
                    <a:pt x="0" y="61"/>
                  </a:moveTo>
                  <a:lnTo>
                    <a:pt x="7" y="54"/>
                  </a:lnTo>
                  <a:lnTo>
                    <a:pt x="16" y="47"/>
                  </a:lnTo>
                  <a:lnTo>
                    <a:pt x="23" y="38"/>
                  </a:lnTo>
                  <a:lnTo>
                    <a:pt x="32" y="31"/>
                  </a:lnTo>
                  <a:lnTo>
                    <a:pt x="39" y="23"/>
                  </a:lnTo>
                  <a:lnTo>
                    <a:pt x="45" y="16"/>
                  </a:lnTo>
                  <a:lnTo>
                    <a:pt x="53" y="8"/>
                  </a:lnTo>
                  <a:lnTo>
                    <a:pt x="60" y="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056" y="2321"/>
              <a:ext cx="7" cy="10"/>
            </a:xfrm>
            <a:custGeom>
              <a:rect b="b" l="l" r="r" t="t"/>
              <a:pathLst>
                <a:path extrusionOk="0" h="30" w="22">
                  <a:moveTo>
                    <a:pt x="22" y="0"/>
                  </a:moveTo>
                  <a:lnTo>
                    <a:pt x="19" y="3"/>
                  </a:lnTo>
                  <a:lnTo>
                    <a:pt x="16" y="6"/>
                  </a:lnTo>
                  <a:lnTo>
                    <a:pt x="11" y="9"/>
                  </a:lnTo>
                  <a:lnTo>
                    <a:pt x="8" y="14"/>
                  </a:lnTo>
                  <a:lnTo>
                    <a:pt x="5" y="18"/>
                  </a:lnTo>
                  <a:lnTo>
                    <a:pt x="2" y="23"/>
                  </a:lnTo>
                  <a:lnTo>
                    <a:pt x="1" y="26"/>
                  </a:lnTo>
                  <a:lnTo>
                    <a:pt x="0" y="3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3908" y="2358"/>
              <a:ext cx="15" cy="32"/>
            </a:xfrm>
            <a:custGeom>
              <a:rect b="b" l="l" r="r" t="t"/>
              <a:pathLst>
                <a:path extrusionOk="0" h="98" w="44">
                  <a:moveTo>
                    <a:pt x="44" y="98"/>
                  </a:moveTo>
                  <a:lnTo>
                    <a:pt x="39" y="87"/>
                  </a:lnTo>
                  <a:lnTo>
                    <a:pt x="36" y="77"/>
                  </a:lnTo>
                  <a:lnTo>
                    <a:pt x="32" y="65"/>
                  </a:lnTo>
                  <a:lnTo>
                    <a:pt x="28" y="53"/>
                  </a:lnTo>
                  <a:lnTo>
                    <a:pt x="22" y="42"/>
                  </a:lnTo>
                  <a:lnTo>
                    <a:pt x="17" y="31"/>
                  </a:lnTo>
                  <a:lnTo>
                    <a:pt x="11" y="21"/>
                  </a:lnTo>
                  <a:lnTo>
                    <a:pt x="6" y="11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3937" y="2386"/>
              <a:ext cx="21" cy="24"/>
            </a:xfrm>
            <a:custGeom>
              <a:rect b="b" l="l" r="r" t="t"/>
              <a:pathLst>
                <a:path extrusionOk="0" h="74" w="62">
                  <a:moveTo>
                    <a:pt x="0" y="0"/>
                  </a:moveTo>
                  <a:lnTo>
                    <a:pt x="4" y="12"/>
                  </a:lnTo>
                  <a:lnTo>
                    <a:pt x="13" y="22"/>
                  </a:lnTo>
                  <a:lnTo>
                    <a:pt x="21" y="33"/>
                  </a:lnTo>
                  <a:lnTo>
                    <a:pt x="29" y="42"/>
                  </a:lnTo>
                  <a:lnTo>
                    <a:pt x="37" y="50"/>
                  </a:lnTo>
                  <a:lnTo>
                    <a:pt x="46" y="58"/>
                  </a:lnTo>
                  <a:lnTo>
                    <a:pt x="53" y="67"/>
                  </a:lnTo>
                  <a:lnTo>
                    <a:pt x="62" y="74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3776" y="2262"/>
              <a:ext cx="6" cy="34"/>
            </a:xfrm>
            <a:custGeom>
              <a:rect b="b" l="l" r="r" t="t"/>
              <a:pathLst>
                <a:path extrusionOk="0" h="103" w="19">
                  <a:moveTo>
                    <a:pt x="19" y="103"/>
                  </a:moveTo>
                  <a:lnTo>
                    <a:pt x="19" y="90"/>
                  </a:lnTo>
                  <a:lnTo>
                    <a:pt x="17" y="75"/>
                  </a:lnTo>
                  <a:lnTo>
                    <a:pt x="16" y="60"/>
                  </a:lnTo>
                  <a:lnTo>
                    <a:pt x="13" y="46"/>
                  </a:lnTo>
                  <a:lnTo>
                    <a:pt x="11" y="32"/>
                  </a:lnTo>
                  <a:lnTo>
                    <a:pt x="8" y="19"/>
                  </a:ln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3928" y="2147"/>
              <a:ext cx="35" cy="10"/>
            </a:xfrm>
            <a:custGeom>
              <a:rect b="b" l="l" r="r" t="t"/>
              <a:pathLst>
                <a:path extrusionOk="0" h="31" w="105">
                  <a:moveTo>
                    <a:pt x="0" y="2"/>
                  </a:moveTo>
                  <a:lnTo>
                    <a:pt x="9" y="2"/>
                  </a:lnTo>
                  <a:lnTo>
                    <a:pt x="18" y="0"/>
                  </a:lnTo>
                  <a:lnTo>
                    <a:pt x="27" y="2"/>
                  </a:lnTo>
                  <a:lnTo>
                    <a:pt x="35" y="2"/>
                  </a:lnTo>
                  <a:lnTo>
                    <a:pt x="43" y="3"/>
                  </a:lnTo>
                  <a:lnTo>
                    <a:pt x="52" y="3"/>
                  </a:lnTo>
                  <a:lnTo>
                    <a:pt x="57" y="5"/>
                  </a:lnTo>
                  <a:lnTo>
                    <a:pt x="65" y="6"/>
                  </a:lnTo>
                  <a:lnTo>
                    <a:pt x="71" y="8"/>
                  </a:lnTo>
                  <a:lnTo>
                    <a:pt x="78" y="11"/>
                  </a:lnTo>
                  <a:lnTo>
                    <a:pt x="83" y="14"/>
                  </a:lnTo>
                  <a:lnTo>
                    <a:pt x="88" y="17"/>
                  </a:lnTo>
                  <a:lnTo>
                    <a:pt x="93" y="20"/>
                  </a:lnTo>
                  <a:lnTo>
                    <a:pt x="97" y="24"/>
                  </a:lnTo>
                  <a:lnTo>
                    <a:pt x="102" y="27"/>
                  </a:lnTo>
                  <a:lnTo>
                    <a:pt x="105" y="31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3976" y="2109"/>
              <a:ext cx="98" cy="88"/>
            </a:xfrm>
            <a:custGeom>
              <a:rect b="b" l="l" r="r" t="t"/>
              <a:pathLst>
                <a:path extrusionOk="0" h="264" w="295">
                  <a:moveTo>
                    <a:pt x="0" y="188"/>
                  </a:moveTo>
                  <a:lnTo>
                    <a:pt x="8" y="172"/>
                  </a:lnTo>
                  <a:lnTo>
                    <a:pt x="15" y="156"/>
                  </a:lnTo>
                  <a:lnTo>
                    <a:pt x="24" y="138"/>
                  </a:lnTo>
                  <a:lnTo>
                    <a:pt x="34" y="121"/>
                  </a:lnTo>
                  <a:lnTo>
                    <a:pt x="45" y="105"/>
                  </a:lnTo>
                  <a:lnTo>
                    <a:pt x="56" y="88"/>
                  </a:lnTo>
                  <a:lnTo>
                    <a:pt x="70" y="74"/>
                  </a:lnTo>
                  <a:lnTo>
                    <a:pt x="83" y="59"/>
                  </a:lnTo>
                  <a:lnTo>
                    <a:pt x="95" y="47"/>
                  </a:lnTo>
                  <a:lnTo>
                    <a:pt x="102" y="43"/>
                  </a:lnTo>
                  <a:lnTo>
                    <a:pt x="109" y="37"/>
                  </a:lnTo>
                  <a:lnTo>
                    <a:pt x="117" y="31"/>
                  </a:lnTo>
                  <a:lnTo>
                    <a:pt x="126" y="28"/>
                  </a:lnTo>
                  <a:lnTo>
                    <a:pt x="133" y="25"/>
                  </a:lnTo>
                  <a:lnTo>
                    <a:pt x="142" y="22"/>
                  </a:lnTo>
                  <a:lnTo>
                    <a:pt x="149" y="21"/>
                  </a:lnTo>
                  <a:lnTo>
                    <a:pt x="158" y="19"/>
                  </a:lnTo>
                  <a:lnTo>
                    <a:pt x="167" y="18"/>
                  </a:lnTo>
                  <a:lnTo>
                    <a:pt x="174" y="19"/>
                  </a:lnTo>
                  <a:lnTo>
                    <a:pt x="183" y="19"/>
                  </a:lnTo>
                  <a:lnTo>
                    <a:pt x="192" y="22"/>
                  </a:lnTo>
                  <a:lnTo>
                    <a:pt x="202" y="25"/>
                  </a:lnTo>
                  <a:lnTo>
                    <a:pt x="211" y="28"/>
                  </a:lnTo>
                  <a:lnTo>
                    <a:pt x="218" y="31"/>
                  </a:lnTo>
                  <a:lnTo>
                    <a:pt x="227" y="37"/>
                  </a:lnTo>
                  <a:lnTo>
                    <a:pt x="234" y="44"/>
                  </a:lnTo>
                  <a:lnTo>
                    <a:pt x="242" y="52"/>
                  </a:lnTo>
                  <a:lnTo>
                    <a:pt x="246" y="57"/>
                  </a:lnTo>
                  <a:lnTo>
                    <a:pt x="251" y="65"/>
                  </a:lnTo>
                  <a:lnTo>
                    <a:pt x="255" y="71"/>
                  </a:lnTo>
                  <a:lnTo>
                    <a:pt x="260" y="78"/>
                  </a:lnTo>
                  <a:lnTo>
                    <a:pt x="264" y="85"/>
                  </a:lnTo>
                  <a:lnTo>
                    <a:pt x="265" y="94"/>
                  </a:lnTo>
                  <a:lnTo>
                    <a:pt x="270" y="102"/>
                  </a:lnTo>
                  <a:lnTo>
                    <a:pt x="273" y="110"/>
                  </a:lnTo>
                  <a:lnTo>
                    <a:pt x="276" y="119"/>
                  </a:lnTo>
                  <a:lnTo>
                    <a:pt x="277" y="127"/>
                  </a:lnTo>
                  <a:lnTo>
                    <a:pt x="280" y="135"/>
                  </a:lnTo>
                  <a:lnTo>
                    <a:pt x="283" y="153"/>
                  </a:lnTo>
                  <a:lnTo>
                    <a:pt x="286" y="171"/>
                  </a:lnTo>
                  <a:lnTo>
                    <a:pt x="288" y="188"/>
                  </a:lnTo>
                  <a:lnTo>
                    <a:pt x="289" y="205"/>
                  </a:lnTo>
                  <a:lnTo>
                    <a:pt x="289" y="221"/>
                  </a:lnTo>
                  <a:lnTo>
                    <a:pt x="290" y="237"/>
                  </a:lnTo>
                  <a:lnTo>
                    <a:pt x="290" y="252"/>
                  </a:lnTo>
                  <a:lnTo>
                    <a:pt x="290" y="264"/>
                  </a:lnTo>
                  <a:lnTo>
                    <a:pt x="293" y="241"/>
                  </a:lnTo>
                  <a:lnTo>
                    <a:pt x="293" y="218"/>
                  </a:lnTo>
                  <a:lnTo>
                    <a:pt x="295" y="193"/>
                  </a:lnTo>
                  <a:lnTo>
                    <a:pt x="293" y="166"/>
                  </a:lnTo>
                  <a:lnTo>
                    <a:pt x="293" y="155"/>
                  </a:lnTo>
                  <a:lnTo>
                    <a:pt x="292" y="141"/>
                  </a:lnTo>
                  <a:lnTo>
                    <a:pt x="289" y="128"/>
                  </a:lnTo>
                  <a:lnTo>
                    <a:pt x="288" y="115"/>
                  </a:lnTo>
                  <a:lnTo>
                    <a:pt x="286" y="103"/>
                  </a:lnTo>
                  <a:lnTo>
                    <a:pt x="283" y="91"/>
                  </a:lnTo>
                  <a:lnTo>
                    <a:pt x="279" y="80"/>
                  </a:lnTo>
                  <a:lnTo>
                    <a:pt x="276" y="68"/>
                  </a:lnTo>
                  <a:lnTo>
                    <a:pt x="270" y="57"/>
                  </a:lnTo>
                  <a:lnTo>
                    <a:pt x="265" y="49"/>
                  </a:lnTo>
                  <a:lnTo>
                    <a:pt x="260" y="40"/>
                  </a:lnTo>
                  <a:lnTo>
                    <a:pt x="254" y="31"/>
                  </a:lnTo>
                  <a:lnTo>
                    <a:pt x="246" y="24"/>
                  </a:lnTo>
                  <a:lnTo>
                    <a:pt x="239" y="16"/>
                  </a:lnTo>
                  <a:lnTo>
                    <a:pt x="230" y="10"/>
                  </a:lnTo>
                  <a:lnTo>
                    <a:pt x="221" y="6"/>
                  </a:lnTo>
                  <a:lnTo>
                    <a:pt x="211" y="3"/>
                  </a:lnTo>
                  <a:lnTo>
                    <a:pt x="201" y="2"/>
                  </a:lnTo>
                  <a:lnTo>
                    <a:pt x="189" y="0"/>
                  </a:lnTo>
                  <a:lnTo>
                    <a:pt x="177" y="0"/>
                  </a:lnTo>
                  <a:lnTo>
                    <a:pt x="164" y="3"/>
                  </a:lnTo>
                  <a:lnTo>
                    <a:pt x="151" y="6"/>
                  </a:lnTo>
                  <a:lnTo>
                    <a:pt x="134" y="10"/>
                  </a:lnTo>
                  <a:lnTo>
                    <a:pt x="123" y="15"/>
                  </a:lnTo>
                  <a:lnTo>
                    <a:pt x="112" y="21"/>
                  </a:lnTo>
                  <a:lnTo>
                    <a:pt x="105" y="25"/>
                  </a:lnTo>
                  <a:lnTo>
                    <a:pt x="96" y="31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7" y="59"/>
                  </a:lnTo>
                  <a:lnTo>
                    <a:pt x="59" y="69"/>
                  </a:lnTo>
                  <a:lnTo>
                    <a:pt x="50" y="80"/>
                  </a:lnTo>
                  <a:lnTo>
                    <a:pt x="43" y="91"/>
                  </a:lnTo>
                  <a:lnTo>
                    <a:pt x="36" y="103"/>
                  </a:lnTo>
                  <a:lnTo>
                    <a:pt x="30" y="115"/>
                  </a:lnTo>
                  <a:lnTo>
                    <a:pt x="24" y="128"/>
                  </a:lnTo>
                  <a:lnTo>
                    <a:pt x="20" y="140"/>
                  </a:lnTo>
                  <a:lnTo>
                    <a:pt x="14" y="153"/>
                  </a:lnTo>
                  <a:lnTo>
                    <a:pt x="9" y="165"/>
                  </a:lnTo>
                  <a:lnTo>
                    <a:pt x="3" y="17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3990" y="2126"/>
              <a:ext cx="70" cy="76"/>
            </a:xfrm>
            <a:custGeom>
              <a:rect b="b" l="l" r="r" t="t"/>
              <a:pathLst>
                <a:path extrusionOk="0" h="228" w="209">
                  <a:moveTo>
                    <a:pt x="0" y="111"/>
                  </a:moveTo>
                  <a:lnTo>
                    <a:pt x="16" y="111"/>
                  </a:lnTo>
                  <a:lnTo>
                    <a:pt x="32" y="111"/>
                  </a:lnTo>
                  <a:lnTo>
                    <a:pt x="45" y="112"/>
                  </a:lnTo>
                  <a:lnTo>
                    <a:pt x="60" y="115"/>
                  </a:lnTo>
                  <a:lnTo>
                    <a:pt x="73" y="119"/>
                  </a:lnTo>
                  <a:lnTo>
                    <a:pt x="86" y="125"/>
                  </a:lnTo>
                  <a:lnTo>
                    <a:pt x="98" y="131"/>
                  </a:lnTo>
                  <a:lnTo>
                    <a:pt x="110" y="140"/>
                  </a:lnTo>
                  <a:lnTo>
                    <a:pt x="120" y="147"/>
                  </a:lnTo>
                  <a:lnTo>
                    <a:pt x="131" y="158"/>
                  </a:lnTo>
                  <a:lnTo>
                    <a:pt x="141" y="168"/>
                  </a:lnTo>
                  <a:lnTo>
                    <a:pt x="151" y="178"/>
                  </a:lnTo>
                  <a:lnTo>
                    <a:pt x="160" y="190"/>
                  </a:lnTo>
                  <a:lnTo>
                    <a:pt x="169" y="202"/>
                  </a:lnTo>
                  <a:lnTo>
                    <a:pt x="178" y="215"/>
                  </a:lnTo>
                  <a:lnTo>
                    <a:pt x="187" y="228"/>
                  </a:lnTo>
                  <a:lnTo>
                    <a:pt x="190" y="222"/>
                  </a:lnTo>
                  <a:lnTo>
                    <a:pt x="194" y="215"/>
                  </a:lnTo>
                  <a:lnTo>
                    <a:pt x="197" y="208"/>
                  </a:lnTo>
                  <a:lnTo>
                    <a:pt x="200" y="197"/>
                  </a:lnTo>
                  <a:lnTo>
                    <a:pt x="201" y="187"/>
                  </a:lnTo>
                  <a:lnTo>
                    <a:pt x="204" y="175"/>
                  </a:lnTo>
                  <a:lnTo>
                    <a:pt x="206" y="164"/>
                  </a:lnTo>
                  <a:lnTo>
                    <a:pt x="207" y="150"/>
                  </a:lnTo>
                  <a:lnTo>
                    <a:pt x="207" y="137"/>
                  </a:lnTo>
                  <a:lnTo>
                    <a:pt x="209" y="125"/>
                  </a:lnTo>
                  <a:lnTo>
                    <a:pt x="209" y="112"/>
                  </a:lnTo>
                  <a:lnTo>
                    <a:pt x="209" y="100"/>
                  </a:lnTo>
                  <a:lnTo>
                    <a:pt x="209" y="90"/>
                  </a:lnTo>
                  <a:lnTo>
                    <a:pt x="209" y="80"/>
                  </a:lnTo>
                  <a:lnTo>
                    <a:pt x="207" y="69"/>
                  </a:lnTo>
                  <a:lnTo>
                    <a:pt x="207" y="60"/>
                  </a:lnTo>
                  <a:lnTo>
                    <a:pt x="204" y="52"/>
                  </a:lnTo>
                  <a:lnTo>
                    <a:pt x="200" y="41"/>
                  </a:lnTo>
                  <a:lnTo>
                    <a:pt x="195" y="32"/>
                  </a:lnTo>
                  <a:lnTo>
                    <a:pt x="191" y="24"/>
                  </a:lnTo>
                  <a:lnTo>
                    <a:pt x="185" y="16"/>
                  </a:lnTo>
                  <a:lnTo>
                    <a:pt x="179" y="9"/>
                  </a:lnTo>
                  <a:lnTo>
                    <a:pt x="172" y="5"/>
                  </a:lnTo>
                  <a:lnTo>
                    <a:pt x="163" y="0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7" name="Google Shape;237;p12"/>
          <p:cNvCxnSpPr/>
          <p:nvPr/>
        </p:nvCxnSpPr>
        <p:spPr>
          <a:xfrm rot="10800000">
            <a:off x="3124200" y="3505200"/>
            <a:ext cx="25146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38" name="Google Shape;238;p12"/>
          <p:cNvSpPr txBox="1"/>
          <p:nvPr/>
        </p:nvSpPr>
        <p:spPr>
          <a:xfrm>
            <a:off x="3975100" y="3124200"/>
            <a:ext cx="1265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4419600" y="4267200"/>
            <a:ext cx="3810000" cy="1752600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3"/>
          <p:cNvSpPr txBox="1"/>
          <p:nvPr>
            <p:ph type="title"/>
          </p:nvPr>
        </p:nvSpPr>
        <p:spPr>
          <a:xfrm>
            <a:off x="304800" y="3810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Métodos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609600" y="14478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Operações que manipulam o estado do objeto.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 fazer parte da interface do objeto ou realizar uma função interna.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5410200" y="4527550"/>
            <a:ext cx="241141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acender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apagar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indicarVoltagem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40629" l="44499" r="43579" t="27738"/>
          <a:stretch/>
        </p:blipFill>
        <p:spPr>
          <a:xfrm>
            <a:off x="1828800" y="4267200"/>
            <a:ext cx="990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5715000" y="3546475"/>
            <a:ext cx="1250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1206500" y="3352800"/>
            <a:ext cx="25273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Classe: Lâmpada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Objeto: philips60w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228600" y="2286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Referência a Membros de Objetos e Classes</a:t>
            </a:r>
            <a:endParaRPr/>
          </a:p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52400" y="487680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Resgatar o resultado é opcional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parâmetros, quando existentes, são posicionais e são tipados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parâmetros é verificado em tempo de compilação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1073150" y="3435350"/>
            <a:ext cx="7073900" cy="825500"/>
          </a:xfrm>
          <a:prstGeom prst="rect">
            <a:avLst/>
          </a:prstGeom>
          <a:solidFill>
            <a:srgbClr val="66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1128712" y="3824287"/>
            <a:ext cx="6919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resultado = referência.método( parâmetros )&gt;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3505200" y="3429000"/>
            <a:ext cx="2286000" cy="381000"/>
          </a:xfrm>
          <a:prstGeom prst="roundRect">
            <a:avLst>
              <a:gd fmla="val 2699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3490912" y="4373562"/>
            <a:ext cx="2544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fusca.ligaMotor();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1073150" y="1758950"/>
            <a:ext cx="7073900" cy="825500"/>
          </a:xfrm>
          <a:prstGeom prst="rect">
            <a:avLst/>
          </a:prstGeom>
          <a:solidFill>
            <a:srgbClr val="66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3001962" y="2147887"/>
            <a:ext cx="3324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referência.variável&gt;</a:t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3505200" y="1752600"/>
            <a:ext cx="2286000" cy="381000"/>
          </a:xfrm>
          <a:prstGeom prst="roundRect">
            <a:avLst>
              <a:gd fmla="val 2699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Variável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3683000" y="2743200"/>
            <a:ext cx="2220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fusca.ano = 69;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15"/>
          <p:cNvSpPr txBox="1"/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Retornando valor em métodos</a:t>
            </a:r>
            <a:endParaRPr/>
          </a:p>
        </p:txBody>
      </p:sp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definição do nome do método deve ser indicado se haverá ou não o retorno de valores.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retorno de valores: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quadrado (int 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return y * y;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retorno de valores: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setValor (int 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valor = y;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228600" y="3048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Membros Estáticos</a:t>
            </a:r>
            <a:endParaRPr/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609600" y="17526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Acessíveis através de uma instância ou diretamente através da classe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Campos estáticos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única variável cujo o valor é compartilhado por todos os objetos da classe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Comparáveis à variáveis globais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estáticos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Tarefas que envolvem um conjunto dos objetos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 fazer acesso somente a membros estáticos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17"/>
          <p:cNvSpPr txBox="1"/>
          <p:nvPr>
            <p:ph type="title"/>
          </p:nvPr>
        </p:nvSpPr>
        <p:spPr>
          <a:xfrm>
            <a:off x="228600" y="3048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Dados Estáticos</a:t>
            </a:r>
            <a:endParaRPr/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609600" y="17526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dados estáticos relativos a classe são únicos para todos os objetos da classe.  Funciona de forma análogo a uma variável global.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1736725" y="4814887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18"/>
          <p:cNvSpPr txBox="1"/>
          <p:nvPr>
            <p:ph type="title"/>
          </p:nvPr>
        </p:nvSpPr>
        <p:spPr>
          <a:xfrm>
            <a:off x="304800" y="457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Métodos Estáticos = métodos da classe</a:t>
            </a:r>
            <a:endParaRPr/>
          </a:p>
        </p:txBody>
      </p:sp>
      <p:sp>
        <p:nvSpPr>
          <p:cNvPr id="294" name="Google Shape;294;p18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mesma forma como há dados que pertencem a uma classe como um todo, também existem métodos estáticos, que, em vez de serem aplicados a um objeto individual, executam operações que afetam a classe inteira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estáticos não podem acessar os dados de instâncias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estáticos só podem acessar diretamente campos estáticos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228600" y="6858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Orientação a Objetos em Java</a:t>
            </a:r>
            <a:endParaRPr/>
          </a:p>
        </p:txBody>
      </p:sp>
      <p:pic>
        <p:nvPicPr>
          <p:cNvPr descr="C:\java\fontes\duke.gif" id="301" name="Google Shape;3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4600"/>
            <a:ext cx="3733800" cy="290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4486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90600" y="2840037"/>
            <a:ext cx="7096125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Orientação a Objetos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Orientação a Objetos</a:t>
            </a:r>
            <a:endParaRPr/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533400" y="2819400"/>
            <a:ext cx="7924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Características: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Abstração		⇨ Encapsulamento 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		⇨ Polimorfismo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Mensagem		⇨ Interfaces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1809750" y="1416050"/>
            <a:ext cx="5657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a serem abordados: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p21"/>
          <p:cNvSpPr txBox="1"/>
          <p:nvPr>
            <p:ph type="title"/>
          </p:nvPr>
        </p:nvSpPr>
        <p:spPr>
          <a:xfrm>
            <a:off x="228600" y="1524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Abstração</a:t>
            </a:r>
            <a:endParaRPr/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457200" y="1066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“Extrair tudo o que for essencial e nada mais”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(Aaron Walsh)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abstração é o processo de filtragem de detalhes sem importância do objeto, para que apenas as características apropriadas que o descrevem permanecam.”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(Peter Van Der Linden)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 aplicado a criação de software baseado em objetos, partindo do princípio que devemos considerar a essência de cada objeto e não pensar em todos os detalhes de implementação;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semelhante ao que normalmente fazemos na nossa vida em relação aos objetos que nos rodeiam.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22"/>
          <p:cNvSpPr txBox="1"/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Abstração</a:t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304800" y="2819400"/>
            <a:ext cx="4267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4648200" y="2743200"/>
            <a:ext cx="4191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228600" y="11430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 do mundo real: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Estamos acostumados a sempre abstrair de objetos aquilo  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que nos interessa.</a:t>
            </a:r>
            <a:endParaRPr/>
          </a:p>
        </p:txBody>
      </p:sp>
      <p:pic>
        <p:nvPicPr>
          <p:cNvPr descr="D:\ART\CLIPART1\CARTOONS\WHO_ME2.WMF"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114800"/>
            <a:ext cx="86836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ART\CLIPART4\TRNSPORT\MTRCYCLE.WMF" id="327" name="Google Shape;3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286000"/>
            <a:ext cx="24384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/>
          <p:nvPr/>
        </p:nvSpPr>
        <p:spPr>
          <a:xfrm>
            <a:off x="6096000" y="3810000"/>
            <a:ext cx="2514600" cy="22098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cilindrada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velocidadeMax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:\ART\CLIPART1\CARTOONS\BOBBIE.WMF" id="329" name="Google Shape;3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4114800"/>
            <a:ext cx="1500187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22"/>
          <p:cNvGrpSpPr/>
          <p:nvPr/>
        </p:nvGrpSpPr>
        <p:grpSpPr>
          <a:xfrm>
            <a:off x="1752600" y="3810000"/>
            <a:ext cx="2590800" cy="2209800"/>
            <a:chOff x="1104" y="2592"/>
            <a:chExt cx="1632" cy="1392"/>
          </a:xfrm>
        </p:grpSpPr>
        <p:sp>
          <p:nvSpPr>
            <p:cNvPr id="331" name="Google Shape;331;p22"/>
            <p:cNvSpPr/>
            <p:nvPr/>
          </p:nvSpPr>
          <p:spPr>
            <a:xfrm>
              <a:off x="1104" y="2592"/>
              <a:ext cx="1632" cy="1392"/>
            </a:xfrm>
            <a:prstGeom prst="foldedCorner">
              <a:avLst>
                <a:gd fmla="val 16667" name="adj"/>
              </a:avLst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placa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númeroChassi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aplicarMulta()</a:t>
              </a:r>
              <a:endParaRPr/>
            </a:p>
          </p:txBody>
        </p:sp>
        <p:cxnSp>
          <p:nvCxnSpPr>
            <p:cNvPr id="332" name="Google Shape;332;p22"/>
            <p:cNvCxnSpPr/>
            <p:nvPr/>
          </p:nvCxnSpPr>
          <p:spPr>
            <a:xfrm>
              <a:off x="1104" y="3552"/>
              <a:ext cx="1632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33" name="Google Shape;333;p22"/>
          <p:cNvCxnSpPr/>
          <p:nvPr/>
        </p:nvCxnSpPr>
        <p:spPr>
          <a:xfrm>
            <a:off x="6096000" y="5562600"/>
            <a:ext cx="25146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22"/>
          <p:cNvSpPr txBox="1"/>
          <p:nvPr/>
        </p:nvSpPr>
        <p:spPr>
          <a:xfrm>
            <a:off x="6400800" y="5622925"/>
            <a:ext cx="1154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acelerar()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23"/>
          <p:cNvSpPr txBox="1"/>
          <p:nvPr>
            <p:ph type="title"/>
          </p:nvPr>
        </p:nvSpPr>
        <p:spPr>
          <a:xfrm>
            <a:off x="228600" y="2286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Encapsulamento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81000" y="14478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mecanismo utilizado visando obter segurança, modularidade e autonomia para objetos;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conseguido através da definição de visibilidade privada dos atributos, ganhando-se assim autonomia para definir o que o mundo externo ao objeto poderá visualizar e acessar, normalmente através de métodos públicos.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dica: sempre defina os atributos de uma classe como privados, a não ser que tenha uma boa justificativa para não serem.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24"/>
          <p:cNvSpPr txBox="1"/>
          <p:nvPr>
            <p:ph type="title"/>
          </p:nvPr>
        </p:nvSpPr>
        <p:spPr>
          <a:xfrm>
            <a:off x="152400" y="1524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Modificadores de visibilidade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304800" y="1219200"/>
            <a:ext cx="16764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&lt;default&gt;</a:t>
            </a:r>
            <a:endParaRPr/>
          </a:p>
        </p:txBody>
      </p:sp>
      <p:sp>
        <p:nvSpPr>
          <p:cNvPr id="349" name="Google Shape;349;p24"/>
          <p:cNvSpPr txBox="1"/>
          <p:nvPr/>
        </p:nvSpPr>
        <p:spPr>
          <a:xfrm>
            <a:off x="1828800" y="1219200"/>
            <a:ext cx="69342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Estes atributos e  métodos são sempre acessíveis em todos os métodos de todas as classes. Este é o nível menos rígido de encapsulamento, que equivale a não encapsular.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Estes atributos e métodos são acessíveis somente nos métodos (todos) da própria classe. Este é o nível mais rígido de encapsulamento.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Estes atributos e métodos são acessíveis no pacote, nos métodos da própria classe e suas subclasses, o que será visto em Herança.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Visível no pacote e na classe.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p25"/>
          <p:cNvSpPr txBox="1"/>
          <p:nvPr>
            <p:ph type="title"/>
          </p:nvPr>
        </p:nvSpPr>
        <p:spPr>
          <a:xfrm>
            <a:off x="228600" y="2286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Herança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685800" y="1524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Herança significa ser capaz incorporar os dados e métodos de uma classe previamente definida. Assim como a herança de todas as operações e dados, você pode especializar métodos da classe ancestral e especificar novos operações e dados, para refinar, especializar, substituir ou estender a funcionalidade da classe progenitora.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26"/>
          <p:cNvSpPr txBox="1"/>
          <p:nvPr>
            <p:ph type="title"/>
          </p:nvPr>
        </p:nvSpPr>
        <p:spPr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Herança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685800" y="16764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Você pode fazer sempre com que um objeto mais geral armazene um objeto mais especializado, mas o contrário não é verdadeiro sem uma conversão explícita de tipos.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Todos os cítricos são frutas, mas nem todas as frutas são cítricos!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304800" y="5334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Herança - terminologia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685800" y="2133600"/>
            <a:ext cx="7924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estender = criar uma nova classe que herda todo o conteúdo da classe existente.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superclasse = uma classe progenitora ou “base”.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subclasse = uma classe filha que herda, ou estende, uma superclasse.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28"/>
          <p:cNvSpPr txBox="1"/>
          <p:nvPr>
            <p:ph type="title"/>
          </p:nvPr>
        </p:nvSpPr>
        <p:spPr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Hierarquia de Classes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304800" y="1295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Java, a classe “Object” é raiz de todas as classes:</a:t>
            </a:r>
            <a:endParaRPr/>
          </a:p>
        </p:txBody>
      </p:sp>
      <p:grpSp>
        <p:nvGrpSpPr>
          <p:cNvPr id="378" name="Google Shape;378;p28"/>
          <p:cNvGrpSpPr/>
          <p:nvPr/>
        </p:nvGrpSpPr>
        <p:grpSpPr>
          <a:xfrm>
            <a:off x="1371600" y="2362200"/>
            <a:ext cx="6705600" cy="3886200"/>
            <a:chOff x="1540" y="1780"/>
            <a:chExt cx="2680" cy="2104"/>
          </a:xfrm>
        </p:grpSpPr>
        <p:sp>
          <p:nvSpPr>
            <p:cNvPr id="379" name="Google Shape;379;p28"/>
            <p:cNvSpPr txBox="1"/>
            <p:nvPr/>
          </p:nvSpPr>
          <p:spPr>
            <a:xfrm>
              <a:off x="2356" y="1780"/>
              <a:ext cx="1000" cy="2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</a:t>
              </a:r>
              <a:endParaRPr/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2356" y="2356"/>
              <a:ext cx="1000" cy="2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Sobremesa</a:t>
              </a:r>
              <a:endParaRPr/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1540" y="2980"/>
              <a:ext cx="1000" cy="2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Bolo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3220" y="2980"/>
              <a:ext cx="1000" cy="2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Torta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540" y="3604"/>
              <a:ext cx="1000" cy="28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LuisFilipe</a:t>
              </a:r>
              <a:endParaRPr/>
            </a:p>
          </p:txBody>
        </p:sp>
        <p:cxnSp>
          <p:nvCxnSpPr>
            <p:cNvPr id="384" name="Google Shape;384;p28"/>
            <p:cNvCxnSpPr/>
            <p:nvPr/>
          </p:nvCxnSpPr>
          <p:spPr>
            <a:xfrm>
              <a:off x="2880" y="2064"/>
              <a:ext cx="0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85" name="Google Shape;385;p28"/>
            <p:cNvCxnSpPr/>
            <p:nvPr/>
          </p:nvCxnSpPr>
          <p:spPr>
            <a:xfrm flipH="1">
              <a:off x="2016" y="2640"/>
              <a:ext cx="624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86" name="Google Shape;386;p28"/>
            <p:cNvCxnSpPr/>
            <p:nvPr/>
          </p:nvCxnSpPr>
          <p:spPr>
            <a:xfrm>
              <a:off x="3072" y="2640"/>
              <a:ext cx="672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87" name="Google Shape;387;p28"/>
            <p:cNvCxnSpPr/>
            <p:nvPr/>
          </p:nvCxnSpPr>
          <p:spPr>
            <a:xfrm>
              <a:off x="2016" y="3264"/>
              <a:ext cx="0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29"/>
          <p:cNvSpPr txBox="1"/>
          <p:nvPr>
            <p:ph type="title"/>
          </p:nvPr>
        </p:nvSpPr>
        <p:spPr>
          <a:xfrm>
            <a:off x="228600" y="2286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Declaração de Atributos</a:t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692150" y="1371600"/>
            <a:ext cx="8064500" cy="1060450"/>
          </a:xfrm>
          <a:prstGeom prst="rect">
            <a:avLst/>
          </a:prstGeom>
          <a:solidFill>
            <a:srgbClr val="66FFCC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823912" y="1736725"/>
            <a:ext cx="7862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[&lt;controleAcesso&gt;]  [static] [final] &lt;tipo&gt; &lt;nomeCampo&gt;;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505200" y="1143000"/>
            <a:ext cx="2286000" cy="381000"/>
          </a:xfrm>
          <a:prstGeom prst="roundRect">
            <a:avLst>
              <a:gd fmla="val 2699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685800" y="25146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controle de acesso</a:t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escopo de visibilidade de um atributo.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se o atributo diz respeito à classe (gerado uma única vez) ou ao objeto.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 que o valor do campo é constante.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espécie do atributo, que pode ser um tipo primitivo (int, long, double, boolean) ou um objeto (String, etc.).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 do campo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 um nome para a propriedade.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609600" y="762000"/>
            <a:ext cx="8153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Introdução a Orientação        a Objetos</a:t>
            </a:r>
            <a:endParaRPr/>
          </a:p>
        </p:txBody>
      </p:sp>
      <p:pic>
        <p:nvPicPr>
          <p:cNvPr descr="C:\java\fontes\duke.gif"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048000"/>
            <a:ext cx="3733800" cy="290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30"/>
          <p:cNvSpPr txBox="1"/>
          <p:nvPr>
            <p:ph type="title"/>
          </p:nvPr>
        </p:nvSpPr>
        <p:spPr>
          <a:xfrm>
            <a:off x="0" y="3048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Atributos  - controle de acesso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457200" y="3124200"/>
            <a:ext cx="81534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Especificador		     Classe	Subclasse	Package	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		  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	  ✔		  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		  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	  ✔		  ✔		  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&lt;branco&gt;		  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			  ✔</a:t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1066800" y="1524000"/>
            <a:ext cx="7162800" cy="990600"/>
          </a:xfrm>
          <a:prstGeom prst="roundRect">
            <a:avLst>
              <a:gd fmla="val 16667" name="adj"/>
            </a:avLst>
          </a:prstGeom>
          <a:solidFill>
            <a:srgbClr val="66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Visibilidade dos membros de uma classe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31"/>
          <p:cNvSpPr txBox="1"/>
          <p:nvPr>
            <p:ph type="title"/>
          </p:nvPr>
        </p:nvSpPr>
        <p:spPr>
          <a:xfrm>
            <a:off x="304800" y="6096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</a:t>
            </a:r>
            <a:endParaRPr/>
          </a:p>
        </p:txBody>
      </p:sp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685800" y="2133600"/>
            <a:ext cx="784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uma palavra-chave usada  num método como referência para o objeto corrente.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ela tem o significado de: “o objeto para o qual este trecho de código está sendo executado”.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1143000" y="3505200"/>
            <a:ext cx="7467600" cy="9906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1219200" y="1676400"/>
            <a:ext cx="6629400" cy="914400"/>
          </a:xfrm>
          <a:prstGeom prst="roundRect">
            <a:avLst>
              <a:gd fmla="val 2699" name="adj"/>
            </a:avLst>
          </a:prstGeom>
          <a:solidFill>
            <a:schemeClr val="lt1"/>
          </a:solidFill>
          <a:ln>
            <a:noFill/>
          </a:ln>
          <a:effectLst>
            <a:outerShdw blurRad="63500" dir="2700000" dist="107763">
              <a:srgbClr val="CC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2"/>
          <p:cNvSpPr txBox="1"/>
          <p:nvPr>
            <p:ph type="title"/>
          </p:nvPr>
        </p:nvSpPr>
        <p:spPr>
          <a:xfrm>
            <a:off x="304800" y="3810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</a:t>
            </a:r>
            <a:endParaRPr/>
          </a:p>
        </p:txBody>
      </p:sp>
      <p:sp>
        <p:nvSpPr>
          <p:cNvPr id="421" name="Google Shape;421;p32"/>
          <p:cNvSpPr txBox="1"/>
          <p:nvPr/>
        </p:nvSpPr>
        <p:spPr>
          <a:xfrm>
            <a:off x="1436687" y="1690687"/>
            <a:ext cx="64071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Refere-se ao objeto corrente quando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no código de um método não estático</a:t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1128712" y="3565525"/>
            <a:ext cx="74707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com freqüência para passar uma referência do 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corrente num envio de mensagem para um outro objeto</a:t>
            </a:r>
            <a:endParaRPr/>
          </a:p>
        </p:txBody>
      </p:sp>
      <p:pic>
        <p:nvPicPr>
          <p:cNvPr id="423" name="Google Shape;423;p32"/>
          <p:cNvPicPr preferRelativeResize="0"/>
          <p:nvPr/>
        </p:nvPicPr>
        <p:blipFill rotWithShape="1">
          <a:blip r:embed="rId3">
            <a:alphaModFix/>
          </a:blip>
          <a:srcRect b="40629" l="44499" r="43579" t="27738"/>
          <a:stretch/>
        </p:blipFill>
        <p:spPr>
          <a:xfrm>
            <a:off x="522287" y="3511550"/>
            <a:ext cx="544512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2"/>
          <p:cNvSpPr/>
          <p:nvPr/>
        </p:nvSpPr>
        <p:spPr>
          <a:xfrm>
            <a:off x="1682750" y="4959350"/>
            <a:ext cx="1206500" cy="10541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5797550" y="4959350"/>
            <a:ext cx="1206500" cy="10541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426" name="Google Shape;426;p32"/>
          <p:cNvCxnSpPr/>
          <p:nvPr/>
        </p:nvCxnSpPr>
        <p:spPr>
          <a:xfrm>
            <a:off x="2895600" y="5486400"/>
            <a:ext cx="281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27" name="Google Shape;427;p32"/>
          <p:cNvSpPr txBox="1"/>
          <p:nvPr/>
        </p:nvSpPr>
        <p:spPr>
          <a:xfrm>
            <a:off x="4024312" y="5089525"/>
            <a:ext cx="62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3795712" y="5775325"/>
            <a:ext cx="116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this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33"/>
          <p:cNvSpPr txBox="1"/>
          <p:nvPr>
            <p:ph type="title"/>
          </p:nvPr>
        </p:nvSpPr>
        <p:spPr>
          <a:xfrm>
            <a:off x="228600" y="2286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6858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uma palavra chave usada  numa subclasse como referência para membros da superclasse.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 tem o significado de: “a superclasse da classe corrente”.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Observação: normalmente utilizado com métodos. 	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34"/>
          <p:cNvSpPr txBox="1"/>
          <p:nvPr>
            <p:ph type="title"/>
          </p:nvPr>
        </p:nvSpPr>
        <p:spPr>
          <a:xfrm>
            <a:off x="228600" y="147637"/>
            <a:ext cx="86868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Declarações de Métodos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2133600" y="990600"/>
            <a:ext cx="67818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public, protected, private, private protected.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 que o método é da classe, ao invés de ser do objeto.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método não tem implementação e deve ser membro de uma classe abstrata.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método não pode ser sobreposto por uma subclasse.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na declaração de threads.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retorno do método. Se não tem retorno, especificar: void.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0" y="990600"/>
            <a:ext cx="19050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accessLevel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returnType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35"/>
          <p:cNvSpPr txBox="1"/>
          <p:nvPr>
            <p:ph type="title"/>
          </p:nvPr>
        </p:nvSpPr>
        <p:spPr>
          <a:xfrm>
            <a:off x="228600" y="3048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Mensagem - chamada de método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1143000" y="36576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captura do retorno é opcional.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Parâmetros possuem tipo.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número de parâmetros é verificado em tempo de compilação.</a:t>
            </a:r>
            <a:endParaRPr/>
          </a:p>
        </p:txBody>
      </p:sp>
      <p:grpSp>
        <p:nvGrpSpPr>
          <p:cNvPr id="451" name="Google Shape;451;p35"/>
          <p:cNvGrpSpPr/>
          <p:nvPr/>
        </p:nvGrpSpPr>
        <p:grpSpPr>
          <a:xfrm>
            <a:off x="381000" y="1828800"/>
            <a:ext cx="8305800" cy="914400"/>
            <a:chOff x="676" y="1200"/>
            <a:chExt cx="4456" cy="576"/>
          </a:xfrm>
        </p:grpSpPr>
        <p:sp>
          <p:nvSpPr>
            <p:cNvPr id="452" name="Google Shape;452;p35"/>
            <p:cNvSpPr txBox="1"/>
            <p:nvPr/>
          </p:nvSpPr>
          <p:spPr>
            <a:xfrm>
              <a:off x="676" y="1204"/>
              <a:ext cx="4456" cy="520"/>
            </a:xfrm>
            <a:prstGeom prst="rect">
              <a:avLst/>
            </a:prstGeom>
            <a:solidFill>
              <a:srgbClr val="66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710" y="1449"/>
              <a:ext cx="376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 resultado = referência.método( parâmetros );&gt;</a:t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208" y="1200"/>
              <a:ext cx="1440" cy="240"/>
            </a:xfrm>
            <a:prstGeom prst="roundRect">
              <a:avLst>
                <a:gd fmla="val 2699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</a:t>
              </a:r>
              <a:endParaRPr/>
            </a:p>
          </p:txBody>
        </p:sp>
      </p:grpSp>
      <p:sp>
        <p:nvSpPr>
          <p:cNvPr id="455" name="Google Shape;455;p35"/>
          <p:cNvSpPr txBox="1"/>
          <p:nvPr/>
        </p:nvSpPr>
        <p:spPr>
          <a:xfrm>
            <a:off x="1066800" y="2849562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= terra.nomeOrbita();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1" name="Google Shape;461;p36"/>
          <p:cNvSpPr txBox="1"/>
          <p:nvPr>
            <p:ph type="title"/>
          </p:nvPr>
        </p:nvSpPr>
        <p:spPr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</a:t>
            </a:r>
            <a:endParaRPr/>
          </a:p>
        </p:txBody>
      </p:sp>
      <p:sp>
        <p:nvSpPr>
          <p:cNvPr id="462" name="Google Shape;462;p36"/>
          <p:cNvSpPr txBox="1"/>
          <p:nvPr>
            <p:ph idx="1" type="body"/>
          </p:nvPr>
        </p:nvSpPr>
        <p:spPr>
          <a:xfrm>
            <a:off x="533400" y="14478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ocorre quando uma classe possui um método com o mesmo nome e assinatura (número, tipo e ordem de parâmetros) de um método na sua superclasse;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 vez que isto ocorrer, a máquina virtual irá executar o método da classe mais especializada (a subclasse) e não o método da superclasse (sobreposição). Note que esta decisão ocorre em tempo de execução;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polimorfismo ocorre também quando existem dois métodos com mesmo nome, na mesma classe com e assinaturas diferentes. O método será escolhido de acordo com o número de parâmetros, tipo ou valor de retorno esperado. Note que esta decisão ocorre em tempo de compilação.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8" name="Google Shape;468;p37"/>
          <p:cNvSpPr txBox="1"/>
          <p:nvPr>
            <p:ph type="title"/>
          </p:nvPr>
        </p:nvSpPr>
        <p:spPr>
          <a:xfrm>
            <a:off x="304800" y="3048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</a:t>
            </a:r>
            <a:endParaRPr/>
          </a:p>
        </p:txBody>
      </p:sp>
      <p:sp>
        <p:nvSpPr>
          <p:cNvPr id="469" name="Google Shape;469;p37"/>
          <p:cNvSpPr txBox="1"/>
          <p:nvPr>
            <p:ph idx="1" type="body"/>
          </p:nvPr>
        </p:nvSpPr>
        <p:spPr>
          <a:xfrm>
            <a:off x="228600" y="1524000"/>
            <a:ext cx="8534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Membros com mesmos identificadores substituem membros herdados.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membros definidos na superclasse podem ser acessados na subclasse através do qualificador super.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declarados como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podem ser redefinidos.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abstratos devem ser redefinidos ou declarados como abstratos.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1585912" y="39274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38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-Sobreposição</a:t>
            </a:r>
            <a:endParaRPr/>
          </a:p>
        </p:txBody>
      </p:sp>
      <p:grpSp>
        <p:nvGrpSpPr>
          <p:cNvPr id="477" name="Google Shape;477;p38"/>
          <p:cNvGrpSpPr/>
          <p:nvPr/>
        </p:nvGrpSpPr>
        <p:grpSpPr>
          <a:xfrm>
            <a:off x="304800" y="1066800"/>
            <a:ext cx="8534400" cy="1219200"/>
            <a:chOff x="480" y="816"/>
            <a:chExt cx="4992" cy="768"/>
          </a:xfrm>
        </p:grpSpPr>
        <p:sp>
          <p:nvSpPr>
            <p:cNvPr id="478" name="Google Shape;478;p38"/>
            <p:cNvSpPr/>
            <p:nvPr/>
          </p:nvSpPr>
          <p:spPr>
            <a:xfrm>
              <a:off x="480" y="816"/>
              <a:ext cx="4992" cy="768"/>
            </a:xfrm>
            <a:prstGeom prst="roundRect">
              <a:avLst>
                <a:gd fmla="val 2699" name="adj"/>
              </a:avLst>
            </a:prstGeom>
            <a:solidFill>
              <a:schemeClr val="folHlink"/>
            </a:solidFill>
            <a:ln>
              <a:noFill/>
            </a:ln>
            <a:effectLst>
              <a:outerShdw blurRad="63500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8"/>
            <p:cNvSpPr txBox="1"/>
            <p:nvPr/>
          </p:nvSpPr>
          <p:spPr>
            <a:xfrm>
              <a:off x="879" y="892"/>
              <a:ext cx="4342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Substituir a implementação de um método herdado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 uma implementação própria da subclasse</a:t>
              </a:r>
              <a:endParaRPr/>
            </a:p>
          </p:txBody>
        </p:sp>
      </p:grpSp>
      <p:sp>
        <p:nvSpPr>
          <p:cNvPr id="480" name="Google Shape;480;p38"/>
          <p:cNvSpPr txBox="1"/>
          <p:nvPr/>
        </p:nvSpPr>
        <p:spPr>
          <a:xfrm>
            <a:off x="838200" y="2670175"/>
            <a:ext cx="788035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Super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metodo1()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b * 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Sub extends Super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metodo1()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y + z;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6" name="Google Shape;486;p39"/>
          <p:cNvSpPr txBox="1"/>
          <p:nvPr>
            <p:ph type="title"/>
          </p:nvPr>
        </p:nvSpPr>
        <p:spPr>
          <a:xfrm>
            <a:off x="228600" y="3048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 Sobreposição</a:t>
            </a:r>
            <a:endParaRPr/>
          </a:p>
        </p:txBody>
      </p:sp>
      <p:sp>
        <p:nvSpPr>
          <p:cNvPr id="487" name="Google Shape;487;p39"/>
          <p:cNvSpPr txBox="1"/>
          <p:nvPr/>
        </p:nvSpPr>
        <p:spPr>
          <a:xfrm>
            <a:off x="381000" y="1225550"/>
            <a:ext cx="79248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Fruta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gramas;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calorias_por_grama;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Fruta()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gramas=55;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calorias_por_grama=0;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Fruta(int g, int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gramas =g;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calorias_por_grama 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void descascar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System.out.println(“Aqui eu descasco frutas”);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6477000" y="3429000"/>
            <a:ext cx="1905000" cy="914400"/>
          </a:xfrm>
          <a:prstGeom prst="wedgeEllipseCallout">
            <a:avLst>
              <a:gd fmla="val -32184" name="adj1"/>
              <a:gd fmla="val 35738" name="adj2"/>
            </a:avLst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sobreposição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Orientação a Objetos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533400" y="1828800"/>
            <a:ext cx="7924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Propósitos da Programação Orientada a Objetos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Prover mecanismos para visualizar a complexidade do desenvolvimento de software da mesma forma que visualizamos a complexidade do mundo real;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Acelerar o desenvolvimento de softwares com base na modularidade e acoplamento;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Melhorar a qualidade do software desenvolvido.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p40"/>
          <p:cNvSpPr txBox="1"/>
          <p:nvPr>
            <p:ph type="title"/>
          </p:nvPr>
        </p:nvSpPr>
        <p:spPr>
          <a:xfrm>
            <a:off x="228600" y="381000"/>
            <a:ext cx="861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 Sobreposição</a:t>
            </a:r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1143000" y="1600200"/>
            <a:ext cx="67818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Citros extends Fruta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private int acidoCitrico;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Citros()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super();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this.acidoCitrico=1000;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Citros(int g, int c, int a)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super(g,c);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this.setAcidoCitrico(a);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762000" y="1752600"/>
            <a:ext cx="7467600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getAcidoCitrico()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acidoCitrico;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void setAcidoCitrico(int acido)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this.acidoCitrico=acido;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void descascar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System.out.println(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“Aqui eu descasco so citricos”);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502" name="Google Shape;502;p41"/>
          <p:cNvSpPr txBox="1"/>
          <p:nvPr>
            <p:ph type="title"/>
          </p:nvPr>
        </p:nvSpPr>
        <p:spPr>
          <a:xfrm>
            <a:off x="228600" y="381000"/>
            <a:ext cx="861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 Sobreposição</a:t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477000" y="3429000"/>
            <a:ext cx="1905000" cy="914400"/>
          </a:xfrm>
          <a:prstGeom prst="wedgeEllipseCallout">
            <a:avLst>
              <a:gd fmla="val -24408" name="adj1"/>
              <a:gd fmla="val 23138" name="adj2"/>
            </a:avLst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sobreposição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9" name="Google Shape;509;p42"/>
          <p:cNvSpPr txBox="1"/>
          <p:nvPr>
            <p:ph type="title"/>
          </p:nvPr>
        </p:nvSpPr>
        <p:spPr>
          <a:xfrm>
            <a:off x="228600" y="3048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 Sobrecarga</a:t>
            </a:r>
            <a:endParaRPr/>
          </a:p>
        </p:txBody>
      </p:sp>
      <p:sp>
        <p:nvSpPr>
          <p:cNvPr id="510" name="Google Shape;510;p42"/>
          <p:cNvSpPr txBox="1"/>
          <p:nvPr/>
        </p:nvSpPr>
        <p:spPr>
          <a:xfrm>
            <a:off x="1143000" y="1584325"/>
            <a:ext cx="63246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Fruta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gramas;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calorias_por_grama;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Fruta()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gramas=55;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calorias_por_grama=0;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Fruta(int g, int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this.gramas =g;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this.calorias_por_grama 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11" name="Google Shape;511;p42"/>
          <p:cNvCxnSpPr/>
          <p:nvPr/>
        </p:nvCxnSpPr>
        <p:spPr>
          <a:xfrm>
            <a:off x="4381500" y="2971800"/>
            <a:ext cx="2209800" cy="0"/>
          </a:xfrm>
          <a:prstGeom prst="straightConnector1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2" name="Google Shape;512;p42"/>
          <p:cNvCxnSpPr/>
          <p:nvPr/>
        </p:nvCxnSpPr>
        <p:spPr>
          <a:xfrm flipH="1" rot="10800000">
            <a:off x="5867400" y="3200400"/>
            <a:ext cx="762000" cy="1143000"/>
          </a:xfrm>
          <a:prstGeom prst="straightConnector1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13" name="Google Shape;513;p42"/>
          <p:cNvSpPr txBox="1"/>
          <p:nvPr/>
        </p:nvSpPr>
        <p:spPr>
          <a:xfrm>
            <a:off x="6689725" y="2833687"/>
            <a:ext cx="1282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sobrecarga</a:t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6572250" y="2628900"/>
            <a:ext cx="1447800" cy="838200"/>
          </a:xfrm>
          <a:prstGeom prst="ellipse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p43"/>
          <p:cNvSpPr txBox="1"/>
          <p:nvPr>
            <p:ph type="title"/>
          </p:nvPr>
        </p:nvSpPr>
        <p:spPr>
          <a:xfrm>
            <a:off x="304800" y="3048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Polimorfismo - Sobrecarga</a:t>
            </a:r>
            <a:endParaRPr/>
          </a:p>
        </p:txBody>
      </p:sp>
      <p:sp>
        <p:nvSpPr>
          <p:cNvPr id="521" name="Google Shape;521;p43"/>
          <p:cNvSpPr txBox="1"/>
          <p:nvPr/>
        </p:nvSpPr>
        <p:spPr>
          <a:xfrm>
            <a:off x="304800" y="1752600"/>
            <a:ext cx="86106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Feira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Fruta melancia = new Fruta(4000, 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Fruta manga = new Fruta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manga.gramas=100;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manga.calorias_por_grama=100;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System.out.println(“manga “+ manga.gramas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“ gs “ + manga.calorias_por_grama);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7" name="Google Shape;527;p4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Abstratas</a:t>
            </a: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762000" y="1828800"/>
            <a:ext cx="7543800" cy="990600"/>
          </a:xfrm>
          <a:prstGeom prst="roundRect">
            <a:avLst>
              <a:gd fmla="val 2699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>
            <a:off x="990600" y="182880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de um conceito abstrato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abstrata não pode conter instâncias</a:t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4038600" y="3505200"/>
            <a:ext cx="1524000" cy="381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Conta</a:t>
            </a: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914400" y="4572000"/>
            <a:ext cx="1905000" cy="381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PessoaFisica</a:t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3733800" y="4572000"/>
            <a:ext cx="2133600" cy="381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PessoaJuridica</a:t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6629400" y="4572000"/>
            <a:ext cx="1524000" cy="381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Poupança</a:t>
            </a:r>
            <a:endParaRPr/>
          </a:p>
        </p:txBody>
      </p:sp>
      <p:cxnSp>
        <p:nvCxnSpPr>
          <p:cNvPr id="534" name="Google Shape;534;p44"/>
          <p:cNvCxnSpPr/>
          <p:nvPr/>
        </p:nvCxnSpPr>
        <p:spPr>
          <a:xfrm flipH="1">
            <a:off x="1866900" y="3886200"/>
            <a:ext cx="2933700" cy="6858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5" name="Google Shape;535;p44"/>
          <p:cNvCxnSpPr/>
          <p:nvPr/>
        </p:nvCxnSpPr>
        <p:spPr>
          <a:xfrm>
            <a:off x="4800600" y="3886200"/>
            <a:ext cx="2590800" cy="6858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44"/>
          <p:cNvCxnSpPr/>
          <p:nvPr/>
        </p:nvCxnSpPr>
        <p:spPr>
          <a:xfrm rot="10800000">
            <a:off x="4800600" y="419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2" name="Google Shape;542;p45"/>
          <p:cNvSpPr txBox="1"/>
          <p:nvPr>
            <p:ph type="title"/>
          </p:nvPr>
        </p:nvSpPr>
        <p:spPr>
          <a:xfrm>
            <a:off x="304800" y="304800"/>
            <a:ext cx="853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Abstratas</a:t>
            </a:r>
            <a:endParaRPr/>
          </a:p>
        </p:txBody>
      </p:sp>
      <p:sp>
        <p:nvSpPr>
          <p:cNvPr id="543" name="Google Shape;543;p45"/>
          <p:cNvSpPr txBox="1"/>
          <p:nvPr>
            <p:ph idx="1" type="body"/>
          </p:nvPr>
        </p:nvSpPr>
        <p:spPr>
          <a:xfrm>
            <a:off x="685800" y="1524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a palavra-chave “abstract” aparece no início de uma declaração de classe, significa que um ou mais métodos são abstratos.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método abstrato não tem corpo; o seu propósito é forçar uma subclasse a sobrepô-lo e fornecer uma implementação concreta do método.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9" name="Google Shape;549;p46"/>
          <p:cNvSpPr txBox="1"/>
          <p:nvPr>
            <p:ph type="title"/>
          </p:nvPr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Abstratas: Exemplo</a:t>
            </a:r>
            <a:endParaRPr/>
          </a:p>
        </p:txBody>
      </p:sp>
      <p:sp>
        <p:nvSpPr>
          <p:cNvPr id="550" name="Google Shape;550;p46"/>
          <p:cNvSpPr txBox="1"/>
          <p:nvPr/>
        </p:nvSpPr>
        <p:spPr>
          <a:xfrm>
            <a:off x="914400" y="1143000"/>
            <a:ext cx="7204075" cy="497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VeiculoAquatico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abstract void definirRumo (int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abstract void definirVelocidade (int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Canoa extends VeiculoAquatico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definirRumo (int 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definirVelocidade (int n)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6" name="Google Shape;556;p47"/>
          <p:cNvSpPr txBox="1"/>
          <p:nvPr>
            <p:ph type="title"/>
          </p:nvPr>
        </p:nvSpPr>
        <p:spPr>
          <a:xfrm>
            <a:off x="381000" y="6096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endParaRPr/>
          </a:p>
        </p:txBody>
      </p:sp>
      <p:sp>
        <p:nvSpPr>
          <p:cNvPr id="557" name="Google Shape;557;p47"/>
          <p:cNvSpPr txBox="1"/>
          <p:nvPr>
            <p:ph idx="1" type="body"/>
          </p:nvPr>
        </p:nvSpPr>
        <p:spPr>
          <a:xfrm>
            <a:off x="685800" y="19812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pode ser considerada como a forma com que um objeto se apresenta para outros, no que diz respeito aos seus métodos (sua funcionalidade);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representação externa de um objeto.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3" name="Google Shape;563;p48"/>
          <p:cNvSpPr/>
          <p:nvPr/>
        </p:nvSpPr>
        <p:spPr>
          <a:xfrm>
            <a:off x="2743200" y="2514600"/>
            <a:ext cx="5181600" cy="3276600"/>
          </a:xfrm>
          <a:prstGeom prst="cloudCallout">
            <a:avLst>
              <a:gd fmla="val -6135" name="adj1"/>
              <a:gd fmla="val 13280" name="adj2"/>
            </a:avLst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8"/>
          <p:cNvSpPr txBox="1"/>
          <p:nvPr>
            <p:ph type="title"/>
          </p:nvPr>
        </p:nvSpPr>
        <p:spPr>
          <a:xfrm>
            <a:off x="228600" y="1524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endParaRPr/>
          </a:p>
        </p:txBody>
      </p:sp>
      <p:sp>
        <p:nvSpPr>
          <p:cNvPr id="565" name="Google Shape;565;p48"/>
          <p:cNvSpPr txBox="1"/>
          <p:nvPr/>
        </p:nvSpPr>
        <p:spPr>
          <a:xfrm>
            <a:off x="4648200" y="2743200"/>
            <a:ext cx="4191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228600" y="11430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 do mundo real: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 nossa vida, estamos acostumados a lidar com objetos através de sua interface, ignorando sua complexidade.</a:t>
            </a:r>
            <a:endParaRPr/>
          </a:p>
        </p:txBody>
      </p:sp>
      <p:pic>
        <p:nvPicPr>
          <p:cNvPr descr="D:\ART\CLIPART1\CARTOONS\WHO_ME2.WMF" id="567" name="Google Shape;5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" y="4495800"/>
            <a:ext cx="8667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ART\CLIPART4\TECHNO\TV1.WMF" id="568" name="Google Shape;56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912" y="3124200"/>
            <a:ext cx="2503487" cy="181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ART\CLIPART4\TECHNO\REMOTE.WMF" id="569" name="Google Shape;56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237" y="3508375"/>
            <a:ext cx="969962" cy="14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Interfaces em Java</a:t>
            </a:r>
            <a:endParaRPr/>
          </a:p>
        </p:txBody>
      </p:sp>
      <p:sp>
        <p:nvSpPr>
          <p:cNvPr id="576" name="Google Shape;576;p49"/>
          <p:cNvSpPr txBox="1"/>
          <p:nvPr>
            <p:ph idx="1" type="body"/>
          </p:nvPr>
        </p:nvSpPr>
        <p:spPr>
          <a:xfrm>
            <a:off x="685800" y="25908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Criadas com a palavra reservada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interface.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sempre públicas.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implementadas pelas classes com a palavra reservada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- conceitos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457200" y="2209800"/>
            <a:ext cx="5410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definem a estrutura e o comportamento de um tipo de objeto;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atuam como templates;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permitem a instanciação de um ou mais objetos de um mesmo tipo.</a:t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6629400" y="2438400"/>
            <a:ext cx="2133600" cy="2514600"/>
            <a:chOff x="4176" y="1680"/>
            <a:chExt cx="1344" cy="1584"/>
          </a:xfrm>
        </p:grpSpPr>
        <p:sp>
          <p:nvSpPr>
            <p:cNvPr id="99" name="Google Shape;99;p5"/>
            <p:cNvSpPr txBox="1"/>
            <p:nvPr/>
          </p:nvSpPr>
          <p:spPr>
            <a:xfrm>
              <a:off x="4176" y="2736"/>
              <a:ext cx="1344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4176" y="2208"/>
              <a:ext cx="1344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5"/>
            <p:cNvSpPr txBox="1"/>
            <p:nvPr/>
          </p:nvSpPr>
          <p:spPr>
            <a:xfrm>
              <a:off x="4176" y="1680"/>
              <a:ext cx="1344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5"/>
            <p:cNvSpPr txBox="1"/>
            <p:nvPr/>
          </p:nvSpPr>
          <p:spPr>
            <a:xfrm>
              <a:off x="4560" y="1824"/>
              <a:ext cx="586" cy="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Nome</a:t>
              </a:r>
              <a:endParaRPr/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4422" y="2352"/>
              <a:ext cx="841" cy="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Atributos</a:t>
              </a:r>
              <a:endParaRPr/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4427" y="2832"/>
              <a:ext cx="788" cy="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Métodos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2" name="Google Shape;582;p5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- exemplo</a:t>
            </a:r>
            <a:endParaRPr/>
          </a:p>
        </p:txBody>
      </p:sp>
      <p:sp>
        <p:nvSpPr>
          <p:cNvPr id="583" name="Google Shape;583;p50"/>
          <p:cNvSpPr txBox="1"/>
          <p:nvPr>
            <p:ph idx="1" type="body"/>
          </p:nvPr>
        </p:nvSpPr>
        <p:spPr>
          <a:xfrm>
            <a:off x="1066800" y="1600200"/>
            <a:ext cx="6858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ControleRemoto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ligaTV();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desligaTV();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mudaCanalTV(int canalNovo);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TV implements ControleRemoto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ligaTV() {...}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desligaTV() {...}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mudaCanalTV(int canalNovo) {...}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51"/>
          <p:cNvSpPr txBox="1"/>
          <p:nvPr>
            <p:ph type="title"/>
          </p:nvPr>
        </p:nvSpPr>
        <p:spPr>
          <a:xfrm>
            <a:off x="6096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Modificadores de Classes em Java</a:t>
            </a:r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823912" y="16414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1828800" y="1241425"/>
            <a:ext cx="73152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classe pode ser usada por qualquer outra classe de qualquer pacote (package).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classe não pode ser instanciada (contém métodos abstratos).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classe não pode ter subclasse (folha da árvore de classes).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classe é uma subclasse da superclasse especificada.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classe implementa a(s) interface(s) especificadas.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IEEE754 standard para pontos flutuantes.</a:t>
            </a:r>
            <a:endParaRPr/>
          </a:p>
        </p:txBody>
      </p:sp>
      <p:sp>
        <p:nvSpPr>
          <p:cNvPr id="592" name="Google Shape;592;p51"/>
          <p:cNvSpPr txBox="1"/>
          <p:nvPr/>
        </p:nvSpPr>
        <p:spPr>
          <a:xfrm>
            <a:off x="61912" y="1241425"/>
            <a:ext cx="1690687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strictfp</a:t>
            </a:r>
            <a:endParaRPr/>
          </a:p>
        </p:txBody>
      </p:sp>
      <p:sp>
        <p:nvSpPr>
          <p:cNvPr id="593" name="Google Shape;593;p51"/>
          <p:cNvSpPr txBox="1"/>
          <p:nvPr/>
        </p:nvSpPr>
        <p:spPr>
          <a:xfrm>
            <a:off x="228600" y="5927725"/>
            <a:ext cx="8610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Padrão:  não publica, não abstrata, não final, subclasse de Object e sem implementar nenhuma interface.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9" name="Google Shape;599;p52"/>
          <p:cNvSpPr txBox="1"/>
          <p:nvPr>
            <p:ph type="title"/>
          </p:nvPr>
        </p:nvSpPr>
        <p:spPr>
          <a:xfrm>
            <a:off x="304800" y="3048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</a:t>
            </a:r>
            <a:endParaRPr/>
          </a:p>
        </p:txBody>
      </p:sp>
      <p:sp>
        <p:nvSpPr>
          <p:cNvPr id="600" name="Google Shape;600;p52"/>
          <p:cNvSpPr txBox="1"/>
          <p:nvPr>
            <p:ph idx="1" type="body"/>
          </p:nvPr>
        </p:nvSpPr>
        <p:spPr>
          <a:xfrm>
            <a:off x="685800" y="1447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java provê um mecanismo de pacotes como uma forma de agrupar classes relacionadas.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Pode-se indicar que as classes de um programa irão compor um determinado pacote, através do comando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Classe empregado do departamento financeiro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da companhia ABC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package abc.FinanceDept;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Empregado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6" name="Google Shape;606;p53"/>
          <p:cNvSpPr txBox="1"/>
          <p:nvPr>
            <p:ph type="title"/>
          </p:nvPr>
        </p:nvSpPr>
        <p:spPr>
          <a:xfrm>
            <a:off x="7620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Utilização de pacotes</a:t>
            </a:r>
            <a:endParaRPr/>
          </a:p>
        </p:txBody>
      </p:sp>
      <p:sp>
        <p:nvSpPr>
          <p:cNvPr id="607" name="Google Shape;607;p53"/>
          <p:cNvSpPr txBox="1"/>
          <p:nvPr>
            <p:ph idx="1" type="body"/>
          </p:nvPr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se deseja utilizar as facilidades de um pacote,  deve-se usar o comando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informar ao compilador onde encontrar as classes que serão utilizadas.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abc.FinanceDept.*;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Gerente extends Empregado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departamento;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Empregado[] subordinados;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228600" y="2286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304800" y="2819400"/>
            <a:ext cx="4267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228600" y="1066800"/>
            <a:ext cx="86868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 do mundo real: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moldes para criação de objetos;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especificam propriedades e ações em comum a todos seus objetos.</a:t>
            </a:r>
            <a:endParaRPr/>
          </a:p>
        </p:txBody>
      </p:sp>
      <p:pic>
        <p:nvPicPr>
          <p:cNvPr descr="D:\ART\CLIPART4\TRANSP\CAR1.WMF"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5486400"/>
            <a:ext cx="2819400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762000" y="3352800"/>
            <a:ext cx="2470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Automóvel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3875087" y="2743200"/>
            <a:ext cx="4125912" cy="217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ART\CLIPART4\TRANSP\CAR5.WMF"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825" y="2667000"/>
            <a:ext cx="2625725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RT\CLIPART4\TRANSP\CAR6.WMF" id="117" name="Google Shape;11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2387" y="4572000"/>
            <a:ext cx="2765425" cy="82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6"/>
          <p:cNvCxnSpPr/>
          <p:nvPr/>
        </p:nvCxnSpPr>
        <p:spPr>
          <a:xfrm flipH="1" rot="10800000">
            <a:off x="3124200" y="3422650"/>
            <a:ext cx="2025650" cy="74612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6"/>
          <p:cNvCxnSpPr/>
          <p:nvPr/>
        </p:nvCxnSpPr>
        <p:spPr>
          <a:xfrm>
            <a:off x="3124200" y="4168775"/>
            <a:ext cx="1951037" cy="27305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" name="Google Shape;120;p6"/>
          <p:cNvCxnSpPr/>
          <p:nvPr/>
        </p:nvCxnSpPr>
        <p:spPr>
          <a:xfrm>
            <a:off x="3124200" y="4168775"/>
            <a:ext cx="1800225" cy="1019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3124200" y="4168775"/>
            <a:ext cx="1800225" cy="169862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D:\ART\CLIPART4\TRANSP\NEWCORD.WMF" id="122" name="Google Shape;12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4137" y="3581400"/>
            <a:ext cx="27019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RT\CLIPART4\TRANSP\CAR1.WMF" id="123" name="Google Shape;12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5087" y="5410200"/>
            <a:ext cx="27432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Criando Objetos em Java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04800" y="13716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Objetos são criados através da declaração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seguida de um método construtor. Exemplo: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Automovel gol = new Automovel();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classe pode ter construtores especializados ou somente o construtor default (gerado pelo compilador);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construtor recebe sempre o mesmo nome da sua classe;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método construtor gera uma instância do objeto em memória e o seu código é executado imediatamente após a criação do objeto provendo-lhe um estado inicial;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304800" y="3048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Criando Objetos em Java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 de parâmetros são passados no momento da criação;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declaramos variáveis de qualquer tipo primitivo 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boolean, byte, short, char, int, long, float, ou double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 espaço em memória (na área de dados) é alocado como parte da operação;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declaração de uma variável referência a um objeto não aloca espaço em memória;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alocação de memória (no heap) é feita somente quando o objeto é criado.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Criando Objetos em Java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 o exemplo abaixo: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Automovel  gol;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gol = new Automovel();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comando, a declaração, aloca apenas o espaço suficiente para a referência. O segundo, aloca o espaço para os atributos do objeto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Somente após a criação do objeto é que seus membros (atributos e métodos) podem ser referenciados.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ção em branco">
  <a:themeElements>
    <a:clrScheme name="Apresentação em br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1990-07-07T13:54:09Z</dcterms:created>
  <dc:creator>UCB</dc:creator>
</cp:coreProperties>
</file>