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3" r:id="rId1"/>
  </p:sldMasterIdLst>
  <p:notesMasterIdLst>
    <p:notesMasterId r:id="rId34"/>
  </p:notesMasterIdLst>
  <p:handoutMasterIdLst>
    <p:handoutMasterId r:id="rId35"/>
  </p:handoutMasterIdLst>
  <p:sldIdLst>
    <p:sldId id="256" r:id="rId2"/>
    <p:sldId id="257" r:id="rId3"/>
    <p:sldId id="369" r:id="rId4"/>
    <p:sldId id="920" r:id="rId5"/>
    <p:sldId id="399" r:id="rId6"/>
    <p:sldId id="377" r:id="rId7"/>
    <p:sldId id="436" r:id="rId8"/>
    <p:sldId id="437" r:id="rId9"/>
    <p:sldId id="923" r:id="rId10"/>
    <p:sldId id="438" r:id="rId11"/>
    <p:sldId id="401" r:id="rId12"/>
    <p:sldId id="410" r:id="rId13"/>
    <p:sldId id="428" r:id="rId14"/>
    <p:sldId id="415" r:id="rId15"/>
    <p:sldId id="416" r:id="rId16"/>
    <p:sldId id="413" r:id="rId17"/>
    <p:sldId id="387" r:id="rId18"/>
    <p:sldId id="388" r:id="rId19"/>
    <p:sldId id="427" r:id="rId20"/>
    <p:sldId id="414" r:id="rId21"/>
    <p:sldId id="390" r:id="rId22"/>
    <p:sldId id="429" r:id="rId23"/>
    <p:sldId id="430" r:id="rId24"/>
    <p:sldId id="919" r:id="rId25"/>
    <p:sldId id="921" r:id="rId26"/>
    <p:sldId id="924" r:id="rId27"/>
    <p:sldId id="922" r:id="rId28"/>
    <p:sldId id="391" r:id="rId29"/>
    <p:sldId id="417" r:id="rId30"/>
    <p:sldId id="394" r:id="rId31"/>
    <p:sldId id="418" r:id="rId32"/>
    <p:sldId id="925" r:id="rId33"/>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3300"/>
    <a:srgbClr val="00CC00"/>
    <a:srgbClr val="7B2017"/>
    <a:srgbClr val="A93023"/>
    <a:srgbClr val="FF9900"/>
    <a:srgbClr val="EA8B00"/>
    <a:srgbClr val="33CC33"/>
    <a:srgbClr val="FF3399"/>
    <a:srgbClr val="66FF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95" autoAdjust="0"/>
    <p:restoredTop sz="81593" autoAdjust="0"/>
  </p:normalViewPr>
  <p:slideViewPr>
    <p:cSldViewPr snapToGrid="0">
      <p:cViewPr varScale="1">
        <p:scale>
          <a:sx n="112" d="100"/>
          <a:sy n="112" d="100"/>
        </p:scale>
        <p:origin x="1206" y="102"/>
      </p:cViewPr>
      <p:guideLst>
        <p:guide orient="horz" pos="3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699" name="Rectangle 3"/>
          <p:cNvSpPr>
            <a:spLocks noGrp="1" noChangeArrowheads="1"/>
          </p:cNvSpPr>
          <p:nvPr>
            <p:ph type="dt" sz="quarter"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endParaRPr lang="de-DE"/>
          </a:p>
        </p:txBody>
      </p:sp>
      <p:sp>
        <p:nvSpPr>
          <p:cNvPr id="541700" name="Rectangle 4"/>
          <p:cNvSpPr>
            <a:spLocks noGrp="1" noChangeArrowheads="1"/>
          </p:cNvSpPr>
          <p:nvPr>
            <p:ph type="ftr" sz="quarter" idx="2"/>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701" name="Rectangle 5"/>
          <p:cNvSpPr>
            <a:spLocks noGrp="1" noChangeArrowheads="1"/>
          </p:cNvSpPr>
          <p:nvPr>
            <p:ph type="sldNum" sz="quarter" idx="3"/>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fld id="{9F5E422C-DFAF-CE41-B76E-A4F766FE95F7}" type="slidenum">
              <a:rPr lang="de-DE"/>
              <a:pPr>
                <a:defRPr/>
              </a:pPr>
              <a:t>‹#›</a:t>
            </a:fld>
            <a:endParaRPr lang="de-DE"/>
          </a:p>
        </p:txBody>
      </p:sp>
    </p:spTree>
    <p:extLst>
      <p:ext uri="{BB962C8B-B14F-4D97-AF65-F5344CB8AC3E}">
        <p14:creationId xmlns:p14="http://schemas.microsoft.com/office/powerpoint/2010/main" val="1032422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3" name="Rectangle 3"/>
          <p:cNvSpPr>
            <a:spLocks noGrp="1" noChangeArrowheads="1"/>
          </p:cNvSpPr>
          <p:nvPr>
            <p:ph type="dt"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652463" y="698500"/>
            <a:ext cx="5576887" cy="34861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25"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26" name="Rectangle 6"/>
          <p:cNvSpPr>
            <a:spLocks noGrp="1" noChangeArrowheads="1"/>
          </p:cNvSpPr>
          <p:nvPr>
            <p:ph type="ftr" sz="quarter" idx="4"/>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7" name="Rectangle 7"/>
          <p:cNvSpPr>
            <a:spLocks noGrp="1" noChangeArrowheads="1"/>
          </p:cNvSpPr>
          <p:nvPr>
            <p:ph type="sldNum" sz="quarter" idx="5"/>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fld id="{45412121-731D-1546-9AB4-9CB6A8CF8847}" type="slidenum">
              <a:rPr lang="en-US"/>
              <a:pPr>
                <a:defRPr/>
              </a:pPr>
              <a:t>‹#›</a:t>
            </a:fld>
            <a:endParaRPr lang="en-US"/>
          </a:p>
        </p:txBody>
      </p:sp>
    </p:spTree>
    <p:extLst>
      <p:ext uri="{BB962C8B-B14F-4D97-AF65-F5344CB8AC3E}">
        <p14:creationId xmlns:p14="http://schemas.microsoft.com/office/powerpoint/2010/main" val="3868119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algn="r">
              <a:spcBef>
                <a:spcPct val="0"/>
              </a:spcBef>
              <a:buClrTx/>
              <a:buSzTx/>
              <a:buFontTx/>
              <a:buNone/>
            </a:pPr>
            <a:fld id="{93ECD9E8-64C2-524C-B3C2-2B43D07E2379}" type="slidenum">
              <a:rPr lang="en-US" altLang="en-US" sz="1100">
                <a:latin typeface="Times New Roman" charset="0"/>
              </a:rPr>
              <a:pPr algn="r">
                <a:spcBef>
                  <a:spcPct val="0"/>
                </a:spcBef>
                <a:buClrTx/>
                <a:buSzTx/>
                <a:buFontTx/>
                <a:buNone/>
              </a:pPr>
              <a:t>1</a:t>
            </a:fld>
            <a:endParaRPr lang="en-US" altLang="en-US" sz="1100" dirty="0">
              <a:latin typeface="Times New Roman"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11</a:t>
            </a:fld>
            <a:endParaRPr lang="en-US"/>
          </a:p>
        </p:txBody>
      </p:sp>
    </p:spTree>
    <p:extLst>
      <p:ext uri="{BB962C8B-B14F-4D97-AF65-F5344CB8AC3E}">
        <p14:creationId xmlns:p14="http://schemas.microsoft.com/office/powerpoint/2010/main" val="3674690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compile the network by defining the loss function, optimizer, and the tracking matrix.</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12</a:t>
            </a:fld>
            <a:endParaRPr lang="en-US"/>
          </a:p>
        </p:txBody>
      </p:sp>
    </p:spTree>
    <p:extLst>
      <p:ext uri="{BB962C8B-B14F-4D97-AF65-F5344CB8AC3E}">
        <p14:creationId xmlns:p14="http://schemas.microsoft.com/office/powerpoint/2010/main" val="3180469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preprocess the data by first reshape the training</a:t>
            </a:r>
            <a:r>
              <a:rPr lang="en-US" baseline="0" dirty="0" smtClean="0"/>
              <a:t> images and test image. We notice that we transform the 2D matrix used to represent the image to a 1D matrix. The number of images in both data sets remains the same. This step is to transform the input shape into the one the neural network expected.</a:t>
            </a:r>
          </a:p>
          <a:p>
            <a:endParaRPr lang="en-US" baseline="0" dirty="0" smtClean="0"/>
          </a:p>
          <a:p>
            <a:r>
              <a:rPr lang="en-US" baseline="0" dirty="0" smtClean="0"/>
              <a:t>Another thing need to be done is to convert the value in the matrix from int8 (ranges from 0 to 225) to float32 (ranges from 0 to 1).</a:t>
            </a:r>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13</a:t>
            </a:fld>
            <a:endParaRPr lang="en-US"/>
          </a:p>
        </p:txBody>
      </p:sp>
    </p:spTree>
    <p:extLst>
      <p:ext uri="{BB962C8B-B14F-4D97-AF65-F5344CB8AC3E}">
        <p14:creationId xmlns:p14="http://schemas.microsoft.com/office/powerpoint/2010/main" val="1701837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naïve</a:t>
            </a:r>
            <a:r>
              <a:rPr lang="en-US" baseline="0" dirty="0" smtClean="0"/>
              <a:t> way of encoding labels. The </a:t>
            </a:r>
            <a:r>
              <a:rPr lang="en-US" baseline="0" dirty="0" err="1" smtClean="0"/>
              <a:t>keras</a:t>
            </a:r>
            <a:r>
              <a:rPr lang="en-US" baseline="0" dirty="0" smtClean="0"/>
              <a:t> API will definitely not doing that!</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14</a:t>
            </a:fld>
            <a:endParaRPr lang="en-US"/>
          </a:p>
        </p:txBody>
      </p:sp>
    </p:spTree>
    <p:extLst>
      <p:ext uri="{BB962C8B-B14F-4D97-AF65-F5344CB8AC3E}">
        <p14:creationId xmlns:p14="http://schemas.microsoft.com/office/powerpoint/2010/main" val="3249670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above procedure will be repeated</a:t>
            </a:r>
            <a:r>
              <a:rPr lang="en-US" baseline="0" dirty="0" smtClean="0"/>
              <a:t> for 5 times in our case, but this will depend on how many epochs we set.</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15</a:t>
            </a:fld>
            <a:endParaRPr lang="en-US"/>
          </a:p>
        </p:txBody>
      </p:sp>
    </p:spTree>
    <p:extLst>
      <p:ext uri="{BB962C8B-B14F-4D97-AF65-F5344CB8AC3E}">
        <p14:creationId xmlns:p14="http://schemas.microsoft.com/office/powerpoint/2010/main" val="1065290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overfitting</a:t>
            </a:r>
            <a:r>
              <a:rPr lang="en-US" baseline="0" dirty="0" smtClean="0"/>
              <a:t> problem, which means the prediction is too close to a particular set of data. In our case, it is too close to out training set; however, a bit far from our test set.</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16</a:t>
            </a:fld>
            <a:endParaRPr lang="en-US"/>
          </a:p>
        </p:txBody>
      </p:sp>
    </p:spTree>
    <p:extLst>
      <p:ext uri="{BB962C8B-B14F-4D97-AF65-F5344CB8AC3E}">
        <p14:creationId xmlns:p14="http://schemas.microsoft.com/office/powerpoint/2010/main" val="507373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introduce CNN for the rest of the module.</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17</a:t>
            </a:fld>
            <a:endParaRPr lang="en-US"/>
          </a:p>
        </p:txBody>
      </p:sp>
    </p:spTree>
    <p:extLst>
      <p:ext uri="{BB962C8B-B14F-4D97-AF65-F5344CB8AC3E}">
        <p14:creationId xmlns:p14="http://schemas.microsoft.com/office/powerpoint/2010/main" val="3600900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Convnets</a:t>
            </a:r>
            <a:r>
              <a:rPr lang="en-US" baseline="0" dirty="0" smtClean="0"/>
              <a:t> has been popular and successful in the field of image processing.</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18</a:t>
            </a:fld>
            <a:endParaRPr lang="en-US"/>
          </a:p>
        </p:txBody>
      </p:sp>
    </p:spTree>
    <p:extLst>
      <p:ext uri="{BB962C8B-B14F-4D97-AF65-F5344CB8AC3E}">
        <p14:creationId xmlns:p14="http://schemas.microsoft.com/office/powerpoint/2010/main" val="3309619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19</a:t>
            </a:fld>
            <a:endParaRPr lang="en-US"/>
          </a:p>
        </p:txBody>
      </p:sp>
    </p:spTree>
    <p:extLst>
      <p:ext uri="{BB962C8B-B14F-4D97-AF65-F5344CB8AC3E}">
        <p14:creationId xmlns:p14="http://schemas.microsoft.com/office/powerpoint/2010/main" val="1338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dense layer look</a:t>
            </a:r>
            <a:r>
              <a:rPr lang="en-US" baseline="0" dirty="0" smtClean="0"/>
              <a:t> at global pattern, while </a:t>
            </a:r>
            <a:r>
              <a:rPr lang="en-US" baseline="0" dirty="0" err="1" smtClean="0"/>
              <a:t>convnets</a:t>
            </a:r>
            <a:r>
              <a:rPr lang="en-US" baseline="0" dirty="0" smtClean="0"/>
              <a:t> look at local pattern.</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20</a:t>
            </a:fld>
            <a:endParaRPr lang="en-US"/>
          </a:p>
        </p:txBody>
      </p:sp>
    </p:spTree>
    <p:extLst>
      <p:ext uri="{BB962C8B-B14F-4D97-AF65-F5344CB8AC3E}">
        <p14:creationId xmlns:p14="http://schemas.microsoft.com/office/powerpoint/2010/main" val="150346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Neural network forms the basis of the deep learning. </a:t>
            </a:r>
          </a:p>
          <a:p>
            <a:endParaRPr lang="en-US" dirty="0" smtClean="0"/>
          </a:p>
          <a:p>
            <a:r>
              <a:rPr lang="en-US" dirty="0" smtClean="0"/>
              <a:t>Next</a:t>
            </a:r>
            <a:r>
              <a:rPr lang="en-US" baseline="0" dirty="0" smtClean="0"/>
              <a:t> we will talk about the architecture of the neural network.</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a:t>
            </a:fld>
            <a:endParaRPr lang="en-US"/>
          </a:p>
        </p:txBody>
      </p:sp>
    </p:spTree>
    <p:extLst>
      <p:ext uri="{BB962C8B-B14F-4D97-AF65-F5344CB8AC3E}">
        <p14:creationId xmlns:p14="http://schemas.microsoft.com/office/powerpoint/2010/main" val="40257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a:t>
            </a:r>
            <a:r>
              <a:rPr lang="en-US" dirty="0" err="1" smtClean="0"/>
              <a:t>Keras</a:t>
            </a:r>
            <a:r>
              <a:rPr lang="en-US" baseline="0" dirty="0" smtClean="0"/>
              <a:t> to create a </a:t>
            </a:r>
            <a:r>
              <a:rPr lang="en-US" baseline="0" dirty="0" err="1" smtClean="0"/>
              <a:t>covnets</a:t>
            </a:r>
            <a:r>
              <a:rPr lang="en-US" baseline="0" dirty="0" smtClean="0"/>
              <a:t> layer, there are two key parameters, size of patches and the depth of the output feature map.</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21</a:t>
            </a:fld>
            <a:endParaRPr lang="en-US"/>
          </a:p>
        </p:txBody>
      </p:sp>
    </p:spTree>
    <p:extLst>
      <p:ext uri="{BB962C8B-B14F-4D97-AF65-F5344CB8AC3E}">
        <p14:creationId xmlns:p14="http://schemas.microsoft.com/office/powerpoint/2010/main" val="2910679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operation articulate the four steps mentioned in the 19</a:t>
            </a:r>
            <a:r>
              <a:rPr lang="en-US" baseline="30000" dirty="0" smtClean="0"/>
              <a:t>th</a:t>
            </a:r>
            <a:r>
              <a:rPr lang="en-US" baseline="0" dirty="0" smtClean="0"/>
              <a:t> slides.</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22</a:t>
            </a:fld>
            <a:endParaRPr lang="en-US"/>
          </a:p>
        </p:txBody>
      </p:sp>
    </p:spTree>
    <p:extLst>
      <p:ext uri="{BB962C8B-B14F-4D97-AF65-F5344CB8AC3E}">
        <p14:creationId xmlns:p14="http://schemas.microsoft.com/office/powerpoint/2010/main" val="1823124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implement of the CNN is shown by the python code. </a:t>
            </a:r>
          </a:p>
          <a:p>
            <a:endParaRPr lang="en-US" baseline="0" dirty="0" smtClean="0"/>
          </a:p>
          <a:p>
            <a:r>
              <a:rPr lang="en-US" baseline="0" dirty="0" smtClean="0"/>
              <a:t>Problem of border effects, padding or stride is been raised. These will be explained on next few slides.</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23</a:t>
            </a:fld>
            <a:endParaRPr lang="en-US"/>
          </a:p>
        </p:txBody>
      </p:sp>
    </p:spTree>
    <p:extLst>
      <p:ext uri="{BB962C8B-B14F-4D97-AF65-F5344CB8AC3E}">
        <p14:creationId xmlns:p14="http://schemas.microsoft.com/office/powerpoint/2010/main" val="4090675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patches is formed by moving the specific sized patch around the image and stop at every valid location. The images shows the valid locations for 3x3 patch on a 5x5 input.</a:t>
            </a:r>
          </a:p>
          <a:p>
            <a:endParaRPr lang="en-US" baseline="0" dirty="0" smtClean="0"/>
          </a:p>
          <a:p>
            <a:r>
              <a:rPr lang="en-US" baseline="0" dirty="0" smtClean="0"/>
              <a:t>Padding will help to avoid shrinking.</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24</a:t>
            </a:fld>
            <a:endParaRPr lang="en-US"/>
          </a:p>
        </p:txBody>
      </p:sp>
    </p:spTree>
    <p:extLst>
      <p:ext uri="{BB962C8B-B14F-4D97-AF65-F5344CB8AC3E}">
        <p14:creationId xmlns:p14="http://schemas.microsoft.com/office/powerpoint/2010/main" val="276267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Padding is to add appropriate number of rows and columns</a:t>
            </a:r>
            <a:r>
              <a:rPr lang="en-US" baseline="0" dirty="0" smtClean="0"/>
              <a:t> to each side of the input feature map in order to fit the patch window around every input tile.</a:t>
            </a:r>
            <a:endParaRPr lang="en-US" dirty="0" smtClean="0"/>
          </a:p>
          <a:p>
            <a:endParaRPr lang="en-US" dirty="0" smtClean="0"/>
          </a:p>
          <a:p>
            <a:r>
              <a:rPr lang="en-US" dirty="0" smtClean="0"/>
              <a:t>After</a:t>
            </a:r>
            <a:r>
              <a:rPr lang="en-US" baseline="0" dirty="0" smtClean="0"/>
              <a:t> padding, we could notice that the output shape of the 5x5 input feature map becomes 5x5 which is not shrinking.</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25</a:t>
            </a:fld>
            <a:endParaRPr lang="en-US"/>
          </a:p>
        </p:txBody>
      </p:sp>
    </p:spTree>
    <p:extLst>
      <p:ext uri="{BB962C8B-B14F-4D97-AF65-F5344CB8AC3E}">
        <p14:creationId xmlns:p14="http://schemas.microsoft.com/office/powerpoint/2010/main" val="2235544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Strides refer to the distance between two successive windows. This diagram shows an example of valid locations of 3 x 3 patches with 2 strides from 5 x 5 featured map. Use 2 means </a:t>
            </a:r>
            <a:r>
              <a:rPr lang="en-US" sz="1200" b="0" i="0" kern="1200" dirty="0" err="1" smtClean="0">
                <a:solidFill>
                  <a:schemeClr val="tx1"/>
                </a:solidFill>
                <a:effectLst/>
                <a:latin typeface="Times New Roman" pitchFamily="18" charset="0"/>
                <a:ea typeface="+mn-ea"/>
                <a:cs typeface="+mn-cs"/>
              </a:rPr>
              <a:t>downsampling</a:t>
            </a:r>
            <a:r>
              <a:rPr lang="en-US" sz="1200" b="0" i="0" kern="1200" dirty="0" smtClean="0">
                <a:solidFill>
                  <a:schemeClr val="tx1"/>
                </a:solidFill>
                <a:effectLst/>
                <a:latin typeface="Times New Roman" pitchFamily="18" charset="0"/>
                <a:ea typeface="+mn-ea"/>
                <a:cs typeface="+mn-cs"/>
              </a:rPr>
              <a:t> the width and height of the output feature map by factor 2.</a:t>
            </a:r>
          </a:p>
          <a:p>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It is rarely used</a:t>
            </a:r>
            <a:r>
              <a:rPr lang="en-US" sz="1200" b="0" i="0" kern="1200" baseline="0" dirty="0" smtClean="0">
                <a:solidFill>
                  <a:schemeClr val="tx1"/>
                </a:solidFill>
                <a:effectLst/>
                <a:latin typeface="Times New Roman" pitchFamily="18" charset="0"/>
                <a:ea typeface="+mn-ea"/>
                <a:cs typeface="+mn-cs"/>
              </a:rPr>
              <a:t> in </a:t>
            </a:r>
            <a:r>
              <a:rPr lang="en-US" sz="1200" b="0" i="0" kern="1200" baseline="0" dirty="0" err="1" smtClean="0">
                <a:solidFill>
                  <a:schemeClr val="tx1"/>
                </a:solidFill>
                <a:effectLst/>
                <a:latin typeface="Times New Roman" pitchFamily="18" charset="0"/>
                <a:ea typeface="+mn-ea"/>
                <a:cs typeface="+mn-cs"/>
              </a:rPr>
              <a:t>convnets</a:t>
            </a:r>
            <a:r>
              <a:rPr lang="en-US" sz="1200" b="0" i="0" kern="1200" baseline="0" dirty="0" smtClean="0">
                <a:solidFill>
                  <a:schemeClr val="tx1"/>
                </a:solidFill>
                <a:effectLst/>
                <a:latin typeface="Times New Roman" pitchFamily="18" charset="0"/>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26</a:t>
            </a:fld>
            <a:endParaRPr lang="en-US"/>
          </a:p>
        </p:txBody>
      </p:sp>
    </p:spTree>
    <p:extLst>
      <p:ext uri="{BB962C8B-B14F-4D97-AF65-F5344CB8AC3E}">
        <p14:creationId xmlns:p14="http://schemas.microsoft.com/office/powerpoint/2010/main" val="1067671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Generally, it will use 2 x 2 patches with 2 strides.</a:t>
            </a:r>
            <a:r>
              <a:rPr lang="en-US" sz="1200" b="0" i="0" kern="1200" baseline="0" dirty="0" smtClean="0">
                <a:solidFill>
                  <a:schemeClr val="tx1"/>
                </a:solidFill>
                <a:effectLst/>
                <a:latin typeface="Times New Roman" pitchFamily="18" charset="0"/>
                <a:ea typeface="+mn-ea"/>
                <a:cs typeface="+mn-cs"/>
              </a:rPr>
              <a:t> These 2 x 2 </a:t>
            </a:r>
            <a:r>
              <a:rPr lang="en-US" sz="1200" b="0" i="0" kern="1200" baseline="0" smtClean="0">
                <a:solidFill>
                  <a:schemeClr val="tx1"/>
                </a:solidFill>
                <a:effectLst/>
                <a:latin typeface="Times New Roman" pitchFamily="18" charset="0"/>
                <a:ea typeface="+mn-ea"/>
                <a:cs typeface="+mn-cs"/>
              </a:rPr>
              <a:t>patches will be</a:t>
            </a:r>
            <a:r>
              <a:rPr lang="en-US" sz="1200" b="0" i="0" kern="1200" smtClean="0">
                <a:solidFill>
                  <a:schemeClr val="tx1"/>
                </a:solidFill>
                <a:effectLst/>
                <a:latin typeface="Times New Roman" pitchFamily="18" charset="0"/>
                <a:ea typeface="+mn-ea"/>
                <a:cs typeface="+mn-cs"/>
              </a:rPr>
              <a:t> </a:t>
            </a:r>
            <a:r>
              <a:rPr lang="en-US" sz="1200" b="0" i="0" kern="1200" dirty="0" smtClean="0">
                <a:solidFill>
                  <a:schemeClr val="tx1"/>
                </a:solidFill>
                <a:effectLst/>
                <a:latin typeface="Times New Roman" pitchFamily="18" charset="0"/>
                <a:ea typeface="+mn-ea"/>
                <a:cs typeface="+mn-cs"/>
              </a:rPr>
              <a:t>transformed via hardcoded max tensor operation instead using kernel as in step 3.</a:t>
            </a:r>
          </a:p>
          <a:p>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Its effect</a:t>
            </a:r>
            <a:r>
              <a:rPr lang="en-US" sz="1200" b="0" i="0" kern="1200" baseline="0" dirty="0" smtClean="0">
                <a:solidFill>
                  <a:schemeClr val="tx1"/>
                </a:solidFill>
                <a:effectLst/>
                <a:latin typeface="Times New Roman" pitchFamily="18" charset="0"/>
                <a:ea typeface="+mn-ea"/>
                <a:cs typeface="+mn-cs"/>
              </a:rPr>
              <a:t> is similar to strides.</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27</a:t>
            </a:fld>
            <a:endParaRPr lang="en-US"/>
          </a:p>
        </p:txBody>
      </p:sp>
    </p:spTree>
    <p:extLst>
      <p:ext uri="{BB962C8B-B14F-4D97-AF65-F5344CB8AC3E}">
        <p14:creationId xmlns:p14="http://schemas.microsoft.com/office/powerpoint/2010/main" val="3690468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convolutional</a:t>
            </a:r>
            <a:r>
              <a:rPr lang="en-US" baseline="0" dirty="0" smtClean="0"/>
              <a:t> operation, we still need dense layered NN to gather information from the operation and generate our desired output.</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28</a:t>
            </a:fld>
            <a:endParaRPr lang="en-US"/>
          </a:p>
        </p:txBody>
      </p:sp>
    </p:spTree>
    <p:extLst>
      <p:ext uri="{BB962C8B-B14F-4D97-AF65-F5344CB8AC3E}">
        <p14:creationId xmlns:p14="http://schemas.microsoft.com/office/powerpoint/2010/main" val="3532844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previous</a:t>
            </a:r>
            <a:r>
              <a:rPr lang="en-US" baseline="0" dirty="0" smtClean="0"/>
              <a:t> code to import, preprocess data. Define loss function, optimizer, metrics. Then train the model for 5 epochs.</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29</a:t>
            </a:fld>
            <a:endParaRPr lang="en-US"/>
          </a:p>
        </p:txBody>
      </p:sp>
    </p:spTree>
    <p:extLst>
      <p:ext uri="{BB962C8B-B14F-4D97-AF65-F5344CB8AC3E}">
        <p14:creationId xmlns:p14="http://schemas.microsoft.com/office/powerpoint/2010/main" val="2894522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made a huge improve on the accuracy by using </a:t>
            </a:r>
            <a:r>
              <a:rPr lang="en-US" baseline="0" dirty="0" err="1" smtClean="0"/>
              <a:t>convnets</a:t>
            </a:r>
            <a:r>
              <a:rPr lang="en-US" baseline="0" dirty="0" smtClean="0"/>
              <a:t>. We could still do more; however, it is a phenomenal job on our current stage.</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30</a:t>
            </a:fld>
            <a:endParaRPr lang="en-US"/>
          </a:p>
        </p:txBody>
      </p:sp>
    </p:spTree>
    <p:extLst>
      <p:ext uri="{BB962C8B-B14F-4D97-AF65-F5344CB8AC3E}">
        <p14:creationId xmlns:p14="http://schemas.microsoft.com/office/powerpoint/2010/main" val="2973911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input</a:t>
            </a:r>
            <a:r>
              <a:rPr lang="en-US" baseline="0" dirty="0" smtClean="0"/>
              <a:t> layer (first layer), hidden layer (layers in the middle) and output layer (layer at the end) in a neural network.</a:t>
            </a:r>
          </a:p>
          <a:p>
            <a:endParaRPr lang="en-US" baseline="0" dirty="0" smtClean="0"/>
          </a:p>
          <a:p>
            <a:r>
              <a:rPr lang="en-US" baseline="0" dirty="0" smtClean="0"/>
              <a:t>Forward pass: </a:t>
            </a:r>
          </a:p>
          <a:p>
            <a:r>
              <a:rPr lang="en-US" baseline="0" dirty="0" smtClean="0"/>
              <a:t>We will add a bias unit at each layer. Each unit on a layer will have several connection to each unit on the next layer. If we want to compute the value of a specific unit on the next layer. We will multiply the each unit with its corresponding weight that maps it to that specific unit on the next layer. Then we will add them together.</a:t>
            </a:r>
          </a:p>
          <a:p>
            <a:endParaRPr lang="en-US" baseline="0" dirty="0" smtClean="0"/>
          </a:p>
          <a:p>
            <a:r>
              <a:rPr lang="en-US" baseline="0" dirty="0" smtClean="0"/>
              <a:t>Activation Function:</a:t>
            </a:r>
          </a:p>
          <a:p>
            <a:r>
              <a:rPr lang="en-US" baseline="0" dirty="0" smtClean="0"/>
              <a:t>We use sigmoid function in this case. We will discuss it on the next page.</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a:t>
            </a:fld>
            <a:endParaRPr lang="en-US"/>
          </a:p>
        </p:txBody>
      </p:sp>
    </p:spTree>
    <p:extLst>
      <p:ext uri="{BB962C8B-B14F-4D97-AF65-F5344CB8AC3E}">
        <p14:creationId xmlns:p14="http://schemas.microsoft.com/office/powerpoint/2010/main" val="2859811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31</a:t>
            </a:fld>
            <a:endParaRPr lang="en-US"/>
          </a:p>
        </p:txBody>
      </p:sp>
    </p:spTree>
    <p:extLst>
      <p:ext uri="{BB962C8B-B14F-4D97-AF65-F5344CB8AC3E}">
        <p14:creationId xmlns:p14="http://schemas.microsoft.com/office/powerpoint/2010/main" val="63353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a:t>
            </a:r>
            <a:r>
              <a:rPr lang="en-US" baseline="0" dirty="0" smtClean="0"/>
              <a:t> constraints an activation function has.</a:t>
            </a:r>
          </a:p>
          <a:p>
            <a:endParaRPr lang="en-US" baseline="0" dirty="0" smtClean="0"/>
          </a:p>
          <a:p>
            <a:r>
              <a:rPr lang="en-US" baseline="0" dirty="0" smtClean="0"/>
              <a:t>Examples: </a:t>
            </a:r>
            <a:r>
              <a:rPr lang="en-US" baseline="0" dirty="0" err="1" smtClean="0"/>
              <a:t>relu</a:t>
            </a:r>
            <a:r>
              <a:rPr lang="en-US" baseline="0" dirty="0" smtClean="0"/>
              <a:t>, </a:t>
            </a:r>
            <a:r>
              <a:rPr lang="en-US" baseline="0" dirty="0" err="1" smtClean="0"/>
              <a:t>softmax</a:t>
            </a:r>
            <a:r>
              <a:rPr lang="en-US" baseline="0" dirty="0" smtClean="0"/>
              <a:t>, sigmoid, etc.</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4</a:t>
            </a:fld>
            <a:endParaRPr lang="en-US"/>
          </a:p>
        </p:txBody>
      </p:sp>
    </p:spTree>
    <p:extLst>
      <p:ext uri="{BB962C8B-B14F-4D97-AF65-F5344CB8AC3E}">
        <p14:creationId xmlns:p14="http://schemas.microsoft.com/office/powerpoint/2010/main" val="2579436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‘hello world’ problem in the field</a:t>
            </a:r>
            <a:r>
              <a:rPr lang="en-US" baseline="0" dirty="0" smtClean="0"/>
              <a:t> of deep learning (computer vision, image processing).</a:t>
            </a:r>
          </a:p>
          <a:p>
            <a:endParaRPr lang="en-US" baseline="0" dirty="0" smtClean="0"/>
          </a:p>
          <a:p>
            <a:r>
              <a:rPr lang="en-US" dirty="0" smtClean="0"/>
              <a:t>There are 60000 training images and 10000 test images</a:t>
            </a:r>
            <a:r>
              <a:rPr lang="en-US" baseline="0" dirty="0" smtClean="0"/>
              <a:t> in the dataset, while each image has a dimension of 28x28.</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6</a:t>
            </a:fld>
            <a:endParaRPr lang="en-US"/>
          </a:p>
        </p:txBody>
      </p:sp>
    </p:spTree>
    <p:extLst>
      <p:ext uri="{BB962C8B-B14F-4D97-AF65-F5344CB8AC3E}">
        <p14:creationId xmlns:p14="http://schemas.microsoft.com/office/powerpoint/2010/main" val="156661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need to import data</a:t>
            </a:r>
            <a:r>
              <a:rPr lang="en-US" baseline="0" dirty="0" smtClean="0"/>
              <a:t> from the </a:t>
            </a:r>
            <a:r>
              <a:rPr lang="en-US" baseline="0" dirty="0" err="1" smtClean="0"/>
              <a:t>keras.mnist</a:t>
            </a:r>
            <a:r>
              <a:rPr lang="en-US" baseline="0" dirty="0" smtClean="0"/>
              <a:t> API. This will import 60000 training images and 10000 test images mentioned previously.</a:t>
            </a:r>
          </a:p>
          <a:p>
            <a:endParaRPr lang="en-US" baseline="0" dirty="0" smtClean="0"/>
          </a:p>
          <a:p>
            <a:r>
              <a:rPr lang="en-US" baseline="0" dirty="0" smtClean="0"/>
              <a:t>As shown in the console, the shape of the training images and test image is (60000, 28, 28) and (10000, 28, 28) respectively. Each image is represented by a 2D </a:t>
            </a:r>
            <a:r>
              <a:rPr lang="en-US" baseline="0" dirty="0" err="1" smtClean="0"/>
              <a:t>numpy.array</a:t>
            </a:r>
            <a:r>
              <a:rPr lang="en-US" baseline="0" dirty="0" smtClean="0"/>
              <a:t> with a dimension of 28 x 28. There are 60000 and 10000 of this 2D </a:t>
            </a:r>
            <a:r>
              <a:rPr lang="en-US" baseline="0" dirty="0" err="1" smtClean="0"/>
              <a:t>numpy.array</a:t>
            </a:r>
            <a:r>
              <a:rPr lang="en-US" baseline="0" dirty="0" smtClean="0"/>
              <a:t> in the training set and test set.</a:t>
            </a:r>
          </a:p>
          <a:p>
            <a:endParaRPr lang="en-US" baseline="0" dirty="0" smtClean="0"/>
          </a:p>
          <a:p>
            <a:r>
              <a:rPr lang="en-US" baseline="0" dirty="0" smtClean="0"/>
              <a:t>On the other hand, the label are also imported. Their data type is integer. This is used to compare with our result generated by the neural network.</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7</a:t>
            </a:fld>
            <a:endParaRPr lang="en-US"/>
          </a:p>
        </p:txBody>
      </p:sp>
    </p:spTree>
    <p:extLst>
      <p:ext uri="{BB962C8B-B14F-4D97-AF65-F5344CB8AC3E}">
        <p14:creationId xmlns:p14="http://schemas.microsoft.com/office/powerpoint/2010/main" val="3473665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use</a:t>
            </a:r>
            <a:r>
              <a:rPr lang="en-US" baseline="0" dirty="0" smtClean="0"/>
              <a:t> the </a:t>
            </a:r>
            <a:r>
              <a:rPr lang="en-US" baseline="0" dirty="0" err="1" smtClean="0"/>
              <a:t>matplotlib</a:t>
            </a:r>
            <a:r>
              <a:rPr lang="en-US" baseline="0" dirty="0" smtClean="0"/>
              <a:t> API to show one of our train images.</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8</a:t>
            </a:fld>
            <a:endParaRPr lang="en-US"/>
          </a:p>
        </p:txBody>
      </p:sp>
    </p:spTree>
    <p:extLst>
      <p:ext uri="{BB962C8B-B14F-4D97-AF65-F5344CB8AC3E}">
        <p14:creationId xmlns:p14="http://schemas.microsoft.com/office/powerpoint/2010/main" val="2659724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9</a:t>
            </a:fld>
            <a:endParaRPr lang="en-US"/>
          </a:p>
        </p:txBody>
      </p:sp>
    </p:spTree>
    <p:extLst>
      <p:ext uri="{BB962C8B-B14F-4D97-AF65-F5344CB8AC3E}">
        <p14:creationId xmlns:p14="http://schemas.microsoft.com/office/powerpoint/2010/main" val="74050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create</a:t>
            </a:r>
            <a:r>
              <a:rPr lang="en-US" baseline="0" dirty="0" smtClean="0"/>
              <a:t> the layer for the neural network (refer to NN).</a:t>
            </a:r>
          </a:p>
          <a:p>
            <a:endParaRPr lang="en-US" baseline="0" dirty="0" smtClean="0"/>
          </a:p>
          <a:p>
            <a:r>
              <a:rPr lang="en-US" baseline="0" dirty="0" smtClean="0"/>
              <a:t>In this case, we will simply create a dense layer (fully connected) NN. </a:t>
            </a:r>
          </a:p>
          <a:p>
            <a:endParaRPr lang="en-US" baseline="0" dirty="0" smtClean="0"/>
          </a:p>
          <a:p>
            <a:r>
              <a:rPr lang="en-US" baseline="0" dirty="0" smtClean="0"/>
              <a:t>First layer will takes in a input 1D array of 28x28 entries and then output a 1D array of 512 entries.  The activation function for this layer is ‘</a:t>
            </a:r>
            <a:r>
              <a:rPr lang="en-US" baseline="0" dirty="0" err="1" smtClean="0"/>
              <a:t>relu</a:t>
            </a:r>
            <a:r>
              <a:rPr lang="en-US" baseline="0" dirty="0" smtClean="0"/>
              <a:t>’.</a:t>
            </a:r>
          </a:p>
          <a:p>
            <a:endParaRPr lang="en-US" baseline="0" dirty="0" smtClean="0"/>
          </a:p>
          <a:p>
            <a:r>
              <a:rPr lang="en-US" dirty="0" smtClean="0"/>
              <a:t>Second layer</a:t>
            </a:r>
            <a:r>
              <a:rPr lang="en-US" baseline="0" dirty="0" smtClean="0"/>
              <a:t> will takes in the 512 entries from the output of the previous layer and output a 1D array of 10 entries. The activation function of this layer is ‘</a:t>
            </a:r>
            <a:r>
              <a:rPr lang="en-US" baseline="0" dirty="0" err="1" smtClean="0"/>
              <a:t>softmax</a:t>
            </a:r>
            <a:r>
              <a:rPr lang="en-US" baseline="0" dirty="0" smtClean="0"/>
              <a:t>’. In this case, the index of entry with highest probability will be the predicted label from our NN model.</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10</a:t>
            </a:fld>
            <a:endParaRPr lang="en-US"/>
          </a:p>
        </p:txBody>
      </p:sp>
    </p:spTree>
    <p:extLst>
      <p:ext uri="{BB962C8B-B14F-4D97-AF65-F5344CB8AC3E}">
        <p14:creationId xmlns:p14="http://schemas.microsoft.com/office/powerpoint/2010/main" val="3489486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descr="Creative Commons License">
            <a:hlinkClick r:id="" action="ppaction://hlinkfile"/>
          </p:cNvPr>
          <p:cNvPicPr>
            <a:picLocks noChangeAspect="1" noChangeArrowheads="1"/>
          </p:cNvPicPr>
          <p:nvPr/>
        </p:nvPicPr>
        <p:blipFill>
          <a:blip r:embed="rId2"/>
          <a:srcRect/>
          <a:stretch>
            <a:fillRect/>
          </a:stretch>
        </p:blipFill>
        <p:spPr bwMode="auto">
          <a:xfrm>
            <a:off x="97631" y="5110959"/>
            <a:ext cx="838200" cy="29527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3"/>
              </a:rPr>
              <a:t>Creative Commons Attribution-</a:t>
            </a:r>
            <a:r>
              <a:rPr lang="en-US" sz="800" dirty="0" err="1">
                <a:uFillTx/>
                <a:hlinkClick r:id="rId3"/>
              </a:rPr>
              <a:t>ShareAlike</a:t>
            </a:r>
            <a:r>
              <a:rPr lang="en-US" sz="800" dirty="0">
                <a:uFillTx/>
                <a:hlinkClick r:id="rId3"/>
              </a:rPr>
              <a:t> 4.0 International License</a:t>
            </a:r>
            <a:r>
              <a:rPr lang="en-US" sz="800" dirty="0">
                <a:uFillTx/>
              </a:rPr>
              <a:t>.</a:t>
            </a:r>
          </a:p>
        </p:txBody>
      </p:sp>
    </p:spTree>
    <p:extLst>
      <p:ext uri="{BB962C8B-B14F-4D97-AF65-F5344CB8AC3E}">
        <p14:creationId xmlns:p14="http://schemas.microsoft.com/office/powerpoint/2010/main" val="408617716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7/24/2021</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8775842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7/24/2021</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89449322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1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7/24/2021</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103442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7/24/2021</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63361002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7/24/2021</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63604886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7/24/2021</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72508916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a:off x="1113237" y="571500"/>
            <a:ext cx="7514033" cy="254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0" name="Google Shape;80;p53"/>
          <p:cNvSpPr txBox="1">
            <a:spLocks noGrp="1"/>
          </p:cNvSpPr>
          <p:nvPr>
            <p:ph type="body" idx="1"/>
          </p:nvPr>
        </p:nvSpPr>
        <p:spPr>
          <a:xfrm>
            <a:off x="1113236" y="3619500"/>
            <a:ext cx="7514035"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81" name="Google Shape;81;p53"/>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EDA10BB1-5FEF-5D49-A5E8-7A0C4CCDF4F5}" type="datetime1">
              <a:rPr lang="en-US" smtClean="0"/>
              <a:t>7/24/2021</a:t>
            </a:fld>
            <a:endParaRPr lang="en-US" dirty="0"/>
          </a:p>
        </p:txBody>
      </p:sp>
      <p:sp>
        <p:nvSpPr>
          <p:cNvPr id="83" name="Google Shape;83;p53"/>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E98A9B74-0345-3B4B-A42C-A947189E184C}" type="slidenum">
              <a:rPr lang="en-GB" smtClean="0"/>
              <a:pPr>
                <a:defRPr/>
              </a:pPr>
              <a:t>‹#›</a:t>
            </a:fld>
            <a:endParaRPr lang="en-GB"/>
          </a:p>
        </p:txBody>
      </p:sp>
    </p:spTree>
    <p:extLst>
      <p:ext uri="{BB962C8B-B14F-4D97-AF65-F5344CB8AC3E}">
        <p14:creationId xmlns:p14="http://schemas.microsoft.com/office/powerpoint/2010/main" val="372467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7/24/2021</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31071985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7/24/2021</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173450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7/24/2021</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01862307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sa/4.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7/24/2021</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4"/>
              </a:rPr>
              <a:t>Creative Commons Attribution-</a:t>
            </a:r>
            <a:r>
              <a:rPr lang="en-US" sz="800" dirty="0" err="1">
                <a:uFillTx/>
                <a:hlinkClick r:id="rId14"/>
              </a:rPr>
              <a:t>ShareAlike</a:t>
            </a:r>
            <a:r>
              <a:rPr lang="en-US" sz="800" dirty="0">
                <a:uFillTx/>
                <a:hlinkClick r:id="rId14"/>
              </a:rPr>
              <a:t> 4.0 International License</a:t>
            </a:r>
            <a:r>
              <a:rPr lang="en-US" sz="800" dirty="0">
                <a:uFillTx/>
              </a:rPr>
              <a:t>.</a:t>
            </a:r>
          </a:p>
        </p:txBody>
      </p:sp>
    </p:spTree>
    <p:extLst>
      <p:ext uri="{BB962C8B-B14F-4D97-AF65-F5344CB8AC3E}">
        <p14:creationId xmlns:p14="http://schemas.microsoft.com/office/powerpoint/2010/main" val="3567085387"/>
      </p:ext>
    </p:extLst>
  </p:cSld>
  <p:clrMap bg1="lt1" tx1="dk1" bg2="dk2" tx2="lt2" accent1="accent1" accent2="accent2" accent3="accent3" accent4="accent4" accent5="accent5" accent6="accent6" hlink="hlink" folHlink="folHlink"/>
  <p:sldLayoutIdLst>
    <p:sldLayoutId id="2147483704" r:id="rId1"/>
    <p:sldLayoutId id="2147483708" r:id="rId2"/>
    <p:sldLayoutId id="2147483711" r:id="rId3"/>
    <p:sldLayoutId id="2147483712" r:id="rId4"/>
    <p:sldLayoutId id="2147483713" r:id="rId5"/>
    <p:sldLayoutId id="2147483714" r:id="rId6"/>
    <p:sldLayoutId id="2147483715" r:id="rId7"/>
    <p:sldLayoutId id="2147483717" r:id="rId8"/>
    <p:sldLayoutId id="2147483718" r:id="rId9"/>
    <p:sldLayoutId id="2147483719" r:id="rId10"/>
    <p:sldLayoutId id="2147483720" r:id="rId11"/>
    <p:sldLayoutId id="2147483721" r:id="rId12"/>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8022430" cy="2180166"/>
          </a:xfrm>
        </p:spPr>
        <p:txBody>
          <a:bodyPr anchor="ctr"/>
          <a:lstStyle/>
          <a:p>
            <a:pPr algn="ctr"/>
            <a:r>
              <a:rPr lang="en-US" altLang="zh-CN" sz="4000" dirty="0" smtClean="0">
                <a:ln>
                  <a:noFill/>
                </a:ln>
              </a:rPr>
              <a:t>Deep</a:t>
            </a:r>
            <a:r>
              <a:rPr lang="en-US" altLang="x-none" sz="4000" dirty="0" smtClean="0">
                <a:ln>
                  <a:noFill/>
                </a:ln>
              </a:rPr>
              <a:t> </a:t>
            </a:r>
            <a:r>
              <a:rPr lang="en-US" altLang="x-none" sz="4000" dirty="0">
                <a:ln>
                  <a:noFill/>
                </a:ln>
              </a:rPr>
              <a:t>Learning:</a:t>
            </a:r>
            <a:br>
              <a:rPr lang="en-US" altLang="x-none" sz="4000" dirty="0">
                <a:ln>
                  <a:noFill/>
                </a:ln>
              </a:rPr>
            </a:br>
            <a:r>
              <a:rPr lang="en-US" altLang="x-none" sz="3200" dirty="0" smtClean="0">
                <a:ln>
                  <a:noFill/>
                </a:ln>
                <a:solidFill>
                  <a:schemeClr val="accent4"/>
                </a:solidFill>
              </a:rPr>
              <a:t>Convolutional </a:t>
            </a:r>
            <a:r>
              <a:rPr lang="en-US" altLang="x-none" sz="3200" dirty="0">
                <a:ln>
                  <a:noFill/>
                </a:ln>
                <a:solidFill>
                  <a:schemeClr val="accent4"/>
                </a:solidFill>
              </a:rPr>
              <a:t>Neural Networks</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55C5-81F0-4687-BADB-5E89898848C1}"/>
              </a:ext>
            </a:extLst>
          </p:cNvPr>
          <p:cNvSpPr>
            <a:spLocks noGrp="1"/>
          </p:cNvSpPr>
          <p:nvPr>
            <p:ph type="title"/>
          </p:nvPr>
        </p:nvSpPr>
        <p:spPr>
          <a:xfrm>
            <a:off x="3095860" y="675117"/>
            <a:ext cx="2661841" cy="546931"/>
          </a:xfrm>
        </p:spPr>
        <p:txBody>
          <a:bodyPr/>
          <a:lstStyle/>
          <a:p>
            <a:r>
              <a:rPr lang="en-US" dirty="0" smtClean="0"/>
              <a:t>Create Layer</a:t>
            </a:r>
            <a:endParaRPr lang="en-US" dirty="0"/>
          </a:p>
        </p:txBody>
      </p:sp>
      <p:sp>
        <p:nvSpPr>
          <p:cNvPr id="8" name="Text Placeholder 7"/>
          <p:cNvSpPr>
            <a:spLocks noGrp="1"/>
          </p:cNvSpPr>
          <p:nvPr>
            <p:ph type="body" idx="1"/>
          </p:nvPr>
        </p:nvSpPr>
        <p:spPr>
          <a:xfrm>
            <a:off x="562393" y="1408991"/>
            <a:ext cx="3778871" cy="2940818"/>
          </a:xfrm>
        </p:spPr>
        <p:txBody>
          <a:bodyPr>
            <a:normAutofit fontScale="70000" lnSpcReduction="20000"/>
          </a:bodyPr>
          <a:lstStyle/>
          <a:p>
            <a:pPr marL="7620" indent="0">
              <a:buNone/>
            </a:pPr>
            <a:r>
              <a:rPr lang="en-US" dirty="0"/>
              <a:t>from </a:t>
            </a:r>
            <a:r>
              <a:rPr lang="en-US" dirty="0" err="1"/>
              <a:t>tensorflow.keras</a:t>
            </a:r>
            <a:r>
              <a:rPr lang="en-US" dirty="0"/>
              <a:t> import models</a:t>
            </a:r>
          </a:p>
          <a:p>
            <a:pPr marL="7620" indent="0">
              <a:buNone/>
            </a:pPr>
            <a:r>
              <a:rPr lang="en-US" dirty="0"/>
              <a:t>from </a:t>
            </a:r>
            <a:r>
              <a:rPr lang="en-US" dirty="0" err="1"/>
              <a:t>tensorflow.keras</a:t>
            </a:r>
            <a:r>
              <a:rPr lang="en-US" dirty="0"/>
              <a:t> import </a:t>
            </a:r>
            <a:r>
              <a:rPr lang="en-US" dirty="0" smtClean="0"/>
              <a:t>layers</a:t>
            </a:r>
            <a:endParaRPr lang="en-US" dirty="0"/>
          </a:p>
          <a:p>
            <a:pPr marL="7620" indent="0">
              <a:buNone/>
            </a:pPr>
            <a:r>
              <a:rPr lang="en-US" dirty="0"/>
              <a:t>network = </a:t>
            </a:r>
            <a:r>
              <a:rPr lang="en-US" dirty="0" err="1"/>
              <a:t>models.Sequential</a:t>
            </a:r>
            <a:r>
              <a:rPr lang="en-US" dirty="0"/>
              <a:t>()</a:t>
            </a:r>
          </a:p>
          <a:p>
            <a:pPr marL="7620" indent="0">
              <a:buNone/>
            </a:pPr>
            <a:r>
              <a:rPr lang="en-US" dirty="0" err="1"/>
              <a:t>network.add</a:t>
            </a:r>
            <a:r>
              <a:rPr lang="en-US" dirty="0"/>
              <a:t>(</a:t>
            </a:r>
            <a:r>
              <a:rPr lang="en-US" dirty="0" err="1"/>
              <a:t>layers.Dense</a:t>
            </a:r>
            <a:r>
              <a:rPr lang="en-US" dirty="0"/>
              <a:t>(512, activation='</a:t>
            </a:r>
            <a:r>
              <a:rPr lang="en-US" dirty="0" err="1"/>
              <a:t>relu</a:t>
            </a:r>
            <a:r>
              <a:rPr lang="en-US" dirty="0"/>
              <a:t>', </a:t>
            </a:r>
            <a:r>
              <a:rPr lang="en-US" dirty="0" err="1"/>
              <a:t>input_shape</a:t>
            </a:r>
            <a:r>
              <a:rPr lang="en-US" dirty="0"/>
              <a:t>=(28 * 28,)))</a:t>
            </a:r>
          </a:p>
          <a:p>
            <a:pPr marL="7620" indent="0">
              <a:buNone/>
            </a:pPr>
            <a:r>
              <a:rPr lang="en-US" dirty="0" err="1"/>
              <a:t>network.add</a:t>
            </a:r>
            <a:r>
              <a:rPr lang="en-US" dirty="0"/>
              <a:t>(</a:t>
            </a:r>
            <a:r>
              <a:rPr lang="en-US" dirty="0" err="1"/>
              <a:t>layers.Dense</a:t>
            </a:r>
            <a:r>
              <a:rPr lang="en-US" dirty="0"/>
              <a:t>(10, activation='</a:t>
            </a:r>
            <a:r>
              <a:rPr lang="en-US" dirty="0" err="1"/>
              <a:t>softmax</a:t>
            </a:r>
            <a:r>
              <a:rPr lang="en-US" dirty="0"/>
              <a:t>'))</a:t>
            </a:r>
          </a:p>
          <a:p>
            <a:pPr marL="7620" indent="0">
              <a:buNone/>
            </a:pPr>
            <a:r>
              <a:rPr lang="en-US" dirty="0"/>
              <a:t>print(</a:t>
            </a:r>
            <a:r>
              <a:rPr lang="en-US" dirty="0" err="1"/>
              <a:t>network.summary</a:t>
            </a:r>
            <a:r>
              <a:rPr lang="en-US" dirty="0"/>
              <a:t>())</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1264" y="1745767"/>
            <a:ext cx="4696480" cy="2267266"/>
          </a:xfrm>
          <a:prstGeom prst="rect">
            <a:avLst/>
          </a:prstGeom>
        </p:spPr>
      </p:pic>
    </p:spTree>
    <p:extLst>
      <p:ext uri="{BB962C8B-B14F-4D97-AF65-F5344CB8AC3E}">
        <p14:creationId xmlns:p14="http://schemas.microsoft.com/office/powerpoint/2010/main" val="2564623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2636" y="808262"/>
            <a:ext cx="8157544" cy="3762671"/>
          </a:xfrm>
        </p:spPr>
        <p:txBody>
          <a:bodyPr/>
          <a:lstStyle/>
          <a:p>
            <a:pPr marL="7620" indent="0">
              <a:buNone/>
            </a:pPr>
            <a:r>
              <a:rPr lang="en-US" dirty="0" smtClean="0"/>
              <a:t>We just create a dense layered (fully connected) neural network. </a:t>
            </a:r>
            <a:endParaRPr lang="en-US" dirty="0"/>
          </a:p>
          <a:p>
            <a:pPr marL="7620" indent="0">
              <a:buNone/>
            </a:pPr>
            <a:r>
              <a:rPr lang="en-US" dirty="0" smtClean="0"/>
              <a:t>For our first layer, the output would be an array of 512 elements. With “</a:t>
            </a:r>
            <a:r>
              <a:rPr lang="en-US" dirty="0" err="1" smtClean="0"/>
              <a:t>relu</a:t>
            </a:r>
            <a:r>
              <a:rPr lang="en-US" dirty="0" smtClean="0"/>
              <a:t>” activation function, all of the entry will be larger or equal to 0.</a:t>
            </a:r>
          </a:p>
          <a:p>
            <a:pPr marL="7620" indent="0">
              <a:buNone/>
            </a:pPr>
            <a:r>
              <a:rPr lang="en-US" dirty="0" smtClean="0"/>
              <a:t>For our second layer, the output would be an array of 10 elements. With “</a:t>
            </a:r>
            <a:r>
              <a:rPr lang="en-US" dirty="0" err="1" smtClean="0"/>
              <a:t>softmax</a:t>
            </a:r>
            <a:r>
              <a:rPr lang="en-US" dirty="0" smtClean="0"/>
              <a:t>”, we will have a probability score on each of the entry.</a:t>
            </a:r>
            <a:endParaRPr lang="en-US" dirty="0"/>
          </a:p>
        </p:txBody>
      </p:sp>
    </p:spTree>
    <p:extLst>
      <p:ext uri="{BB962C8B-B14F-4D97-AF65-F5344CB8AC3E}">
        <p14:creationId xmlns:p14="http://schemas.microsoft.com/office/powerpoint/2010/main" val="2844690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smtClean="0"/>
              <a:t>Network compilation</a:t>
            </a:r>
            <a:endParaRPr lang="en-US" dirty="0"/>
          </a:p>
        </p:txBody>
      </p:sp>
      <p:sp>
        <p:nvSpPr>
          <p:cNvPr id="3" name="TextBox 2"/>
          <p:cNvSpPr txBox="1"/>
          <p:nvPr/>
        </p:nvSpPr>
        <p:spPr>
          <a:xfrm>
            <a:off x="854578" y="1358781"/>
            <a:ext cx="3572143" cy="738664"/>
          </a:xfrm>
          <a:prstGeom prst="rect">
            <a:avLst/>
          </a:prstGeom>
        </p:spPr>
        <p:txBody>
          <a:bodyPr wrap="square" rtlCol="0">
            <a:spAutoFit/>
          </a:bodyPr>
          <a:lstStyle/>
          <a:p>
            <a:r>
              <a:rPr lang="en-US" dirty="0" err="1"/>
              <a:t>network.compile</a:t>
            </a:r>
            <a:r>
              <a:rPr lang="en-US" dirty="0"/>
              <a:t>(optimizer='</a:t>
            </a:r>
            <a:r>
              <a:rPr lang="en-US" dirty="0" err="1"/>
              <a:t>rmsprop</a:t>
            </a:r>
            <a:r>
              <a:rPr lang="en-US" dirty="0"/>
              <a:t>',</a:t>
            </a:r>
          </a:p>
          <a:p>
            <a:r>
              <a:rPr lang="en-US" dirty="0"/>
              <a:t>loss='</a:t>
            </a:r>
            <a:r>
              <a:rPr lang="en-US" dirty="0" err="1"/>
              <a:t>categorical_crossentropy</a:t>
            </a:r>
            <a:r>
              <a:rPr lang="en-US" dirty="0"/>
              <a:t>',</a:t>
            </a:r>
          </a:p>
          <a:p>
            <a:r>
              <a:rPr lang="en-US" dirty="0"/>
              <a:t>metrics=['accuracy'])</a:t>
            </a:r>
          </a:p>
        </p:txBody>
      </p:sp>
      <p:sp>
        <p:nvSpPr>
          <p:cNvPr id="4" name="TextBox 3"/>
          <p:cNvSpPr txBox="1"/>
          <p:nvPr/>
        </p:nvSpPr>
        <p:spPr>
          <a:xfrm>
            <a:off x="4548498" y="1358781"/>
            <a:ext cx="3287995" cy="2031325"/>
          </a:xfrm>
          <a:prstGeom prst="rect">
            <a:avLst/>
          </a:prstGeom>
        </p:spPr>
        <p:txBody>
          <a:bodyPr wrap="square" rtlCol="0">
            <a:spAutoFit/>
          </a:bodyPr>
          <a:lstStyle/>
          <a:p>
            <a:pPr marL="285750" indent="-285750">
              <a:buFont typeface="Arial" panose="020B0604020202020204" pitchFamily="34" charset="0"/>
              <a:buChar char="•"/>
            </a:pPr>
            <a:r>
              <a:rPr lang="en-US" dirty="0"/>
              <a:t>The loss function let the network to measure its performance on the training data.</a:t>
            </a:r>
          </a:p>
          <a:p>
            <a:pPr marL="285750" indent="-285750">
              <a:buFont typeface="Arial" panose="020B0604020202020204" pitchFamily="34" charset="0"/>
              <a:buChar char="•"/>
            </a:pPr>
            <a:r>
              <a:rPr lang="en-US" dirty="0"/>
              <a:t>The optimizer is the mechanism that the network use to update itself based on the loss function.</a:t>
            </a:r>
          </a:p>
          <a:p>
            <a:pPr marL="285750" indent="-285750">
              <a:buFont typeface="Arial" panose="020B0604020202020204" pitchFamily="34" charset="0"/>
              <a:buChar char="•"/>
            </a:pPr>
            <a:r>
              <a:rPr lang="en-US" dirty="0"/>
              <a:t>The matrices is to evaluate the model.</a:t>
            </a:r>
          </a:p>
          <a:p>
            <a:endParaRPr lang="en-US" dirty="0"/>
          </a:p>
        </p:txBody>
      </p:sp>
    </p:spTree>
    <p:extLst>
      <p:ext uri="{BB962C8B-B14F-4D97-AF65-F5344CB8AC3E}">
        <p14:creationId xmlns:p14="http://schemas.microsoft.com/office/powerpoint/2010/main" val="872141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smtClean="0"/>
              <a:t>Data preprocessing</a:t>
            </a:r>
            <a:endParaRPr lang="en-US" dirty="0"/>
          </a:p>
        </p:txBody>
      </p:sp>
      <p:sp>
        <p:nvSpPr>
          <p:cNvPr id="3" name="TextBox 2"/>
          <p:cNvSpPr txBox="1"/>
          <p:nvPr/>
        </p:nvSpPr>
        <p:spPr>
          <a:xfrm>
            <a:off x="692210" y="1600478"/>
            <a:ext cx="4819828" cy="954107"/>
          </a:xfrm>
          <a:prstGeom prst="rect">
            <a:avLst/>
          </a:prstGeom>
        </p:spPr>
        <p:txBody>
          <a:bodyPr wrap="square" rtlCol="0">
            <a:spAutoFit/>
          </a:bodyPr>
          <a:lstStyle/>
          <a:p>
            <a:r>
              <a:rPr lang="en-US" dirty="0" err="1"/>
              <a:t>train_images</a:t>
            </a:r>
            <a:r>
              <a:rPr lang="en-US" dirty="0"/>
              <a:t> = </a:t>
            </a:r>
            <a:r>
              <a:rPr lang="en-US" dirty="0" err="1"/>
              <a:t>train_images.reshape</a:t>
            </a:r>
            <a:r>
              <a:rPr lang="en-US" dirty="0"/>
              <a:t>((60000, 28 * 28))</a:t>
            </a:r>
          </a:p>
          <a:p>
            <a:r>
              <a:rPr lang="en-US" dirty="0" err="1"/>
              <a:t>train_images</a:t>
            </a:r>
            <a:r>
              <a:rPr lang="en-US" dirty="0"/>
              <a:t> = </a:t>
            </a:r>
            <a:r>
              <a:rPr lang="en-US" dirty="0" err="1"/>
              <a:t>train_images.astype</a:t>
            </a:r>
            <a:r>
              <a:rPr lang="en-US" dirty="0"/>
              <a:t>('float32') / 255</a:t>
            </a:r>
          </a:p>
          <a:p>
            <a:r>
              <a:rPr lang="en-US" dirty="0" err="1"/>
              <a:t>test_images</a:t>
            </a:r>
            <a:r>
              <a:rPr lang="en-US" dirty="0"/>
              <a:t> = </a:t>
            </a:r>
            <a:r>
              <a:rPr lang="en-US" dirty="0" err="1"/>
              <a:t>test_images.reshape</a:t>
            </a:r>
            <a:r>
              <a:rPr lang="en-US" dirty="0"/>
              <a:t>((10000, 28 * 28))</a:t>
            </a:r>
          </a:p>
          <a:p>
            <a:r>
              <a:rPr lang="en-US" dirty="0" err="1"/>
              <a:t>test_images</a:t>
            </a:r>
            <a:r>
              <a:rPr lang="en-US" dirty="0"/>
              <a:t> = </a:t>
            </a:r>
            <a:r>
              <a:rPr lang="en-US" dirty="0" err="1"/>
              <a:t>test_images.astype</a:t>
            </a:r>
            <a:r>
              <a:rPr lang="en-US" dirty="0"/>
              <a:t>('float32') / 255</a:t>
            </a:r>
          </a:p>
        </p:txBody>
      </p:sp>
      <p:sp>
        <p:nvSpPr>
          <p:cNvPr id="4" name="TextBox 3"/>
          <p:cNvSpPr txBox="1"/>
          <p:nvPr/>
        </p:nvSpPr>
        <p:spPr>
          <a:xfrm>
            <a:off x="692210" y="2700471"/>
            <a:ext cx="4580545" cy="1600438"/>
          </a:xfrm>
          <a:prstGeom prst="rect">
            <a:avLst/>
          </a:prstGeom>
        </p:spPr>
        <p:txBody>
          <a:bodyPr wrap="square" rtlCol="0">
            <a:spAutoFit/>
          </a:bodyPr>
          <a:lstStyle/>
          <a:p>
            <a:r>
              <a:rPr lang="en-US" dirty="0" smtClean="0"/>
              <a:t>We will be reshaping the training image and test image date data set from a 3D matrix of shape (60000, 28, 28) into a 2D matrix of (60000, 28*28), which is an array of 60000 entries where each entry is an array with size of 28*28.</a:t>
            </a:r>
          </a:p>
          <a:p>
            <a:endParaRPr lang="en-US" dirty="0"/>
          </a:p>
          <a:p>
            <a:r>
              <a:rPr lang="en-US" dirty="0" smtClean="0"/>
              <a:t>Also, we need to convert the value from int8 to float32</a:t>
            </a:r>
          </a:p>
        </p:txBody>
      </p:sp>
    </p:spTree>
    <p:extLst>
      <p:ext uri="{BB962C8B-B14F-4D97-AF65-F5344CB8AC3E}">
        <p14:creationId xmlns:p14="http://schemas.microsoft.com/office/powerpoint/2010/main" val="4196217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a:t>C</a:t>
            </a:r>
            <a:r>
              <a:rPr lang="en-US" dirty="0" smtClean="0"/>
              <a:t>ategorically encode the label</a:t>
            </a:r>
            <a:endParaRPr lang="en-US" dirty="0"/>
          </a:p>
        </p:txBody>
      </p:sp>
      <p:sp>
        <p:nvSpPr>
          <p:cNvPr id="3" name="TextBox 2"/>
          <p:cNvSpPr txBox="1"/>
          <p:nvPr/>
        </p:nvSpPr>
        <p:spPr>
          <a:xfrm>
            <a:off x="752030" y="1249493"/>
            <a:ext cx="3982340" cy="738664"/>
          </a:xfrm>
          <a:prstGeom prst="rect">
            <a:avLst/>
          </a:prstGeom>
        </p:spPr>
        <p:txBody>
          <a:bodyPr wrap="square" rtlCol="0">
            <a:spAutoFit/>
          </a:bodyPr>
          <a:lstStyle/>
          <a:p>
            <a:r>
              <a:rPr lang="en-US" dirty="0"/>
              <a:t>from </a:t>
            </a:r>
            <a:r>
              <a:rPr lang="en-US" dirty="0" err="1"/>
              <a:t>tensorflow.keras.utils</a:t>
            </a:r>
            <a:r>
              <a:rPr lang="en-US" dirty="0"/>
              <a:t> import </a:t>
            </a:r>
            <a:r>
              <a:rPr lang="en-US" dirty="0" err="1"/>
              <a:t>to_categorical</a:t>
            </a:r>
            <a:endParaRPr lang="en-US" dirty="0"/>
          </a:p>
          <a:p>
            <a:r>
              <a:rPr lang="en-US" dirty="0" err="1"/>
              <a:t>train_labels</a:t>
            </a:r>
            <a:r>
              <a:rPr lang="en-US" dirty="0"/>
              <a:t> = </a:t>
            </a:r>
            <a:r>
              <a:rPr lang="en-US" dirty="0" err="1"/>
              <a:t>to_categorical</a:t>
            </a:r>
            <a:r>
              <a:rPr lang="en-US" dirty="0"/>
              <a:t>(</a:t>
            </a:r>
            <a:r>
              <a:rPr lang="en-US" dirty="0" err="1"/>
              <a:t>train_labels</a:t>
            </a:r>
            <a:r>
              <a:rPr lang="en-US" dirty="0"/>
              <a:t>)</a:t>
            </a:r>
          </a:p>
          <a:p>
            <a:r>
              <a:rPr lang="en-US" dirty="0" err="1"/>
              <a:t>test_labels</a:t>
            </a:r>
            <a:r>
              <a:rPr lang="en-US" dirty="0"/>
              <a:t> = </a:t>
            </a:r>
            <a:r>
              <a:rPr lang="en-US" dirty="0" err="1"/>
              <a:t>to_categorical</a:t>
            </a:r>
            <a:r>
              <a:rPr lang="en-US" dirty="0"/>
              <a:t>(</a:t>
            </a:r>
            <a:r>
              <a:rPr lang="en-US" dirty="0" err="1"/>
              <a:t>test_labels</a:t>
            </a:r>
            <a:r>
              <a:rPr lang="en-US" dirty="0"/>
              <a:t>)</a:t>
            </a:r>
          </a:p>
        </p:txBody>
      </p:sp>
      <p:sp>
        <p:nvSpPr>
          <p:cNvPr id="5" name="TextBox 4"/>
          <p:cNvSpPr txBox="1"/>
          <p:nvPr/>
        </p:nvSpPr>
        <p:spPr>
          <a:xfrm>
            <a:off x="752030" y="2262271"/>
            <a:ext cx="5324030" cy="1446550"/>
          </a:xfrm>
          <a:prstGeom prst="rect">
            <a:avLst/>
          </a:prstGeom>
        </p:spPr>
        <p:txBody>
          <a:bodyPr wrap="square" rtlCol="0">
            <a:spAutoFit/>
          </a:bodyPr>
          <a:lstStyle/>
          <a:p>
            <a:r>
              <a:rPr lang="en-US" sz="1800" dirty="0" smtClean="0"/>
              <a:t>Naive way of encoding 0-9 with a 1D matrix:</a:t>
            </a:r>
          </a:p>
          <a:p>
            <a:r>
              <a:rPr lang="en-US" dirty="0" smtClean="0"/>
              <a:t>0 -&gt; [1,0,0,0,0,0,0,0,0,0]</a:t>
            </a:r>
          </a:p>
          <a:p>
            <a:r>
              <a:rPr lang="en-US" dirty="0" smtClean="0"/>
              <a:t>1 -&gt; [0,1,0,0,0,0,0,0,0,0]</a:t>
            </a:r>
          </a:p>
          <a:p>
            <a:r>
              <a:rPr lang="en-US" dirty="0" smtClean="0"/>
              <a:t>2 -&gt; [</a:t>
            </a:r>
            <a:r>
              <a:rPr lang="en-US" dirty="0"/>
              <a:t>0</a:t>
            </a:r>
            <a:r>
              <a:rPr lang="en-US" dirty="0" smtClean="0"/>
              <a:t>,0,1,0,0,0,0,0,0,0]</a:t>
            </a:r>
          </a:p>
          <a:p>
            <a:r>
              <a:rPr lang="en-US" dirty="0" smtClean="0"/>
              <a:t>……</a:t>
            </a:r>
          </a:p>
          <a:p>
            <a:r>
              <a:rPr lang="en-US" dirty="0" smtClean="0"/>
              <a:t>9 -&gt; [0,0,0,0,0,0,0,0,0,1]</a:t>
            </a:r>
            <a:endParaRPr lang="en-US" dirty="0"/>
          </a:p>
        </p:txBody>
      </p:sp>
    </p:spTree>
    <p:extLst>
      <p:ext uri="{BB962C8B-B14F-4D97-AF65-F5344CB8AC3E}">
        <p14:creationId xmlns:p14="http://schemas.microsoft.com/office/powerpoint/2010/main" val="3805454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smtClean="0"/>
              <a:t>Network Training</a:t>
            </a:r>
            <a:endParaRPr lang="en-US" dirty="0"/>
          </a:p>
        </p:txBody>
      </p:sp>
      <p:sp>
        <p:nvSpPr>
          <p:cNvPr id="3" name="TextBox 2"/>
          <p:cNvSpPr txBox="1"/>
          <p:nvPr/>
        </p:nvSpPr>
        <p:spPr>
          <a:xfrm>
            <a:off x="1179320" y="1249493"/>
            <a:ext cx="6887910" cy="2092881"/>
          </a:xfrm>
          <a:prstGeom prst="rect">
            <a:avLst/>
          </a:prstGeom>
        </p:spPr>
        <p:txBody>
          <a:bodyPr wrap="square" rtlCol="0">
            <a:spAutoFit/>
          </a:bodyPr>
          <a:lstStyle/>
          <a:p>
            <a:r>
              <a:rPr lang="en-US" sz="1800" dirty="0" smtClean="0"/>
              <a:t>Procedures:</a:t>
            </a:r>
          </a:p>
          <a:p>
            <a:pPr marL="342900" indent="-342900">
              <a:buFont typeface="+mj-lt"/>
              <a:buAutoNum type="arabicPeriod"/>
            </a:pPr>
            <a:r>
              <a:rPr lang="en-US" dirty="0"/>
              <a:t>It will evaluate (predict) the output based on the input image. (Forward pass)</a:t>
            </a:r>
          </a:p>
          <a:p>
            <a:pPr marL="342900" indent="-342900">
              <a:buFont typeface="+mj-lt"/>
              <a:buAutoNum type="arabicPeriod"/>
            </a:pPr>
            <a:r>
              <a:rPr lang="en-US" dirty="0"/>
              <a:t>Then, it will compute the loss based on the loss function, which is the measurement of the mismatch between the prediction and the actual result.</a:t>
            </a:r>
          </a:p>
          <a:p>
            <a:pPr marL="342900" indent="-342900">
              <a:buFont typeface="+mj-lt"/>
              <a:buAutoNum type="arabicPeriod"/>
            </a:pPr>
            <a:r>
              <a:rPr lang="en-US" dirty="0"/>
              <a:t>Finally, the network will update its weights using the optimizer based on the loss function.</a:t>
            </a:r>
          </a:p>
          <a:p>
            <a:endParaRPr lang="en-US" dirty="0" smtClean="0"/>
          </a:p>
          <a:p>
            <a:r>
              <a:rPr lang="en-US" dirty="0" smtClean="0"/>
              <a:t>Repeat the above several times in order to get a well trained network. Here we will run 5 times, which we typically refer to </a:t>
            </a:r>
            <a:r>
              <a:rPr lang="en-US" b="1" dirty="0" smtClean="0"/>
              <a:t>epochs.</a:t>
            </a:r>
          </a:p>
        </p:txBody>
      </p:sp>
      <p:sp>
        <p:nvSpPr>
          <p:cNvPr id="4" name="TextBox 3"/>
          <p:cNvSpPr txBox="1"/>
          <p:nvPr/>
        </p:nvSpPr>
        <p:spPr>
          <a:xfrm>
            <a:off x="1179320" y="3529413"/>
            <a:ext cx="5358213" cy="738664"/>
          </a:xfrm>
          <a:prstGeom prst="rect">
            <a:avLst/>
          </a:prstGeom>
        </p:spPr>
        <p:txBody>
          <a:bodyPr wrap="square" rtlCol="0">
            <a:spAutoFit/>
          </a:bodyPr>
          <a:lstStyle/>
          <a:p>
            <a:r>
              <a:rPr lang="en-US" dirty="0" err="1"/>
              <a:t>network.fit</a:t>
            </a:r>
            <a:r>
              <a:rPr lang="en-US" dirty="0"/>
              <a:t>(</a:t>
            </a:r>
            <a:r>
              <a:rPr lang="en-US" dirty="0" err="1"/>
              <a:t>train_images</a:t>
            </a:r>
            <a:r>
              <a:rPr lang="en-US" dirty="0"/>
              <a:t>, </a:t>
            </a:r>
            <a:r>
              <a:rPr lang="en-US" dirty="0" err="1"/>
              <a:t>train_labels</a:t>
            </a:r>
            <a:r>
              <a:rPr lang="en-US" dirty="0"/>
              <a:t>, epochs=5, </a:t>
            </a:r>
            <a:r>
              <a:rPr lang="en-US" dirty="0" err="1"/>
              <a:t>batch_size</a:t>
            </a:r>
            <a:r>
              <a:rPr lang="en-US" dirty="0"/>
              <a:t>=128</a:t>
            </a:r>
            <a:r>
              <a:rPr lang="en-US" dirty="0" smtClean="0"/>
              <a:t>)</a:t>
            </a:r>
          </a:p>
          <a:p>
            <a:endParaRPr lang="en-US" dirty="0"/>
          </a:p>
          <a:p>
            <a:r>
              <a:rPr lang="en-US" dirty="0" smtClean="0"/>
              <a:t>Result is on the next page.</a:t>
            </a:r>
          </a:p>
        </p:txBody>
      </p:sp>
    </p:spTree>
    <p:extLst>
      <p:ext uri="{BB962C8B-B14F-4D97-AF65-F5344CB8AC3E}">
        <p14:creationId xmlns:p14="http://schemas.microsoft.com/office/powerpoint/2010/main" val="3447389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4704" y="430714"/>
            <a:ext cx="6154009" cy="1952898"/>
          </a:xfrm>
        </p:spPr>
      </p:pic>
      <p:sp>
        <p:nvSpPr>
          <p:cNvPr id="6" name="TextBox 5"/>
          <p:cNvSpPr txBox="1"/>
          <p:nvPr/>
        </p:nvSpPr>
        <p:spPr>
          <a:xfrm>
            <a:off x="1514704" y="2507858"/>
            <a:ext cx="6195701" cy="954107"/>
          </a:xfrm>
          <a:prstGeom prst="rect">
            <a:avLst/>
          </a:prstGeom>
        </p:spPr>
        <p:txBody>
          <a:bodyPr wrap="square" rtlCol="0">
            <a:spAutoFit/>
          </a:bodyPr>
          <a:lstStyle/>
          <a:p>
            <a:r>
              <a:rPr lang="en-US" dirty="0" smtClean="0"/>
              <a:t>We get an accuracy of 99% from our training set. We will get into our test set shortly.</a:t>
            </a:r>
          </a:p>
          <a:p>
            <a:r>
              <a:rPr lang="en-US" dirty="0" err="1"/>
              <a:t>test_loss</a:t>
            </a:r>
            <a:r>
              <a:rPr lang="en-US" dirty="0"/>
              <a:t>, </a:t>
            </a:r>
            <a:r>
              <a:rPr lang="en-US" dirty="0" err="1"/>
              <a:t>test_acc</a:t>
            </a:r>
            <a:r>
              <a:rPr lang="en-US" dirty="0"/>
              <a:t> = </a:t>
            </a:r>
            <a:r>
              <a:rPr lang="en-US" dirty="0" err="1"/>
              <a:t>network.evaluate</a:t>
            </a:r>
            <a:r>
              <a:rPr lang="en-US" dirty="0"/>
              <a:t>(</a:t>
            </a:r>
            <a:r>
              <a:rPr lang="en-US" dirty="0" err="1"/>
              <a:t>test_images</a:t>
            </a:r>
            <a:r>
              <a:rPr lang="en-US" dirty="0"/>
              <a:t>, </a:t>
            </a:r>
            <a:r>
              <a:rPr lang="en-US" dirty="0" err="1"/>
              <a:t>test_labels</a:t>
            </a:r>
            <a:r>
              <a:rPr lang="en-US" dirty="0"/>
              <a:t>)</a:t>
            </a:r>
          </a:p>
          <a:p>
            <a:r>
              <a:rPr lang="en-US" dirty="0"/>
              <a:t>print('</a:t>
            </a:r>
            <a:r>
              <a:rPr lang="en-US" dirty="0" err="1"/>
              <a:t>test_acc</a:t>
            </a:r>
            <a:r>
              <a:rPr lang="en-US" dirty="0"/>
              <a:t>:', </a:t>
            </a:r>
            <a:r>
              <a:rPr lang="en-US" dirty="0" err="1"/>
              <a:t>test_acc</a:t>
            </a:r>
            <a:r>
              <a:rPr lang="en-US" dirty="0"/>
              <a: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835" y="3586212"/>
            <a:ext cx="6487430" cy="600159"/>
          </a:xfrm>
          <a:prstGeom prst="rect">
            <a:avLst/>
          </a:prstGeom>
        </p:spPr>
      </p:pic>
      <p:sp>
        <p:nvSpPr>
          <p:cNvPr id="8" name="TextBox 7"/>
          <p:cNvSpPr txBox="1"/>
          <p:nvPr/>
        </p:nvSpPr>
        <p:spPr>
          <a:xfrm>
            <a:off x="1514704" y="4278709"/>
            <a:ext cx="6056870" cy="738664"/>
          </a:xfrm>
          <a:prstGeom prst="rect">
            <a:avLst/>
          </a:prstGeom>
        </p:spPr>
        <p:txBody>
          <a:bodyPr wrap="square" rtlCol="0">
            <a:spAutoFit/>
          </a:bodyPr>
          <a:lstStyle/>
          <a:p>
            <a:r>
              <a:rPr lang="en-US" dirty="0" smtClean="0"/>
              <a:t>The test accuracy is 97.9, which is quite different from our training accuracy. This is an example of overfitting.</a:t>
            </a:r>
          </a:p>
          <a:p>
            <a:r>
              <a:rPr lang="en-US" dirty="0" smtClean="0"/>
              <a:t>We will improve it later.</a:t>
            </a:r>
            <a:endParaRPr lang="en-US" dirty="0"/>
          </a:p>
        </p:txBody>
      </p:sp>
    </p:spTree>
    <p:extLst>
      <p:ext uri="{BB962C8B-B14F-4D97-AF65-F5344CB8AC3E}">
        <p14:creationId xmlns:p14="http://schemas.microsoft.com/office/powerpoint/2010/main" val="410378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8213-3BD9-584C-9EC1-66796D98D748}"/>
              </a:ext>
            </a:extLst>
          </p:cNvPr>
          <p:cNvSpPr>
            <a:spLocks noGrp="1"/>
          </p:cNvSpPr>
          <p:nvPr>
            <p:ph type="title"/>
          </p:nvPr>
        </p:nvSpPr>
        <p:spPr/>
        <p:txBody>
          <a:bodyPr/>
          <a:lstStyle/>
          <a:p>
            <a:r>
              <a:rPr lang="en-US" dirty="0" smtClean="0"/>
              <a:t>Possible modification</a:t>
            </a:r>
            <a:endParaRPr lang="en-US" dirty="0"/>
          </a:p>
        </p:txBody>
      </p:sp>
      <p:sp>
        <p:nvSpPr>
          <p:cNvPr id="3" name="Content Placeholder 2">
            <a:extLst>
              <a:ext uri="{FF2B5EF4-FFF2-40B4-BE49-F238E27FC236}">
                <a16:creationId xmlns:a16="http://schemas.microsoft.com/office/drawing/2014/main" id="{F41437AA-484D-0C4E-8C92-01295A5477D8}"/>
              </a:ext>
            </a:extLst>
          </p:cNvPr>
          <p:cNvSpPr>
            <a:spLocks noGrp="1"/>
          </p:cNvSpPr>
          <p:nvPr>
            <p:ph idx="1"/>
          </p:nvPr>
        </p:nvSpPr>
        <p:spPr/>
        <p:txBody>
          <a:bodyPr/>
          <a:lstStyle/>
          <a:p>
            <a:pPr marL="7620" indent="0">
              <a:buNone/>
            </a:pPr>
            <a:r>
              <a:rPr lang="en-US" dirty="0" smtClean="0"/>
              <a:t>As you might notice, there is a gap between our training result and test result.</a:t>
            </a:r>
          </a:p>
          <a:p>
            <a:pPr marL="7620" indent="0">
              <a:buNone/>
            </a:pPr>
            <a:endParaRPr lang="en-US" dirty="0"/>
          </a:p>
          <a:p>
            <a:pPr marL="7620" indent="0">
              <a:buNone/>
            </a:pPr>
            <a:r>
              <a:rPr lang="en-US" dirty="0" smtClean="0"/>
              <a:t>Is there any way to improve?</a:t>
            </a:r>
          </a:p>
          <a:p>
            <a:pPr marL="7620" indent="0">
              <a:buNone/>
            </a:pPr>
            <a:endParaRPr lang="en-US" dirty="0"/>
          </a:p>
          <a:p>
            <a:pPr marL="7620" indent="0">
              <a:buNone/>
            </a:pPr>
            <a:r>
              <a:rPr lang="en-US" i="1" dirty="0" smtClean="0"/>
              <a:t>Yes, we will improve it by introducing the Convolutional Neural Network.</a:t>
            </a:r>
            <a:endParaRPr lang="en-US" i="1" dirty="0"/>
          </a:p>
        </p:txBody>
      </p:sp>
      <p:sp>
        <p:nvSpPr>
          <p:cNvPr id="5" name="Slide Number Placeholder 4">
            <a:extLst>
              <a:ext uri="{FF2B5EF4-FFF2-40B4-BE49-F238E27FC236}">
                <a16:creationId xmlns:a16="http://schemas.microsoft.com/office/drawing/2014/main" id="{E20799BD-58C1-5C43-A5D1-E5F65C74EE70}"/>
              </a:ext>
            </a:extLst>
          </p:cNvPr>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17</a:t>
            </a:fld>
            <a:endParaRPr lang="en-GB"/>
          </a:p>
        </p:txBody>
      </p:sp>
    </p:spTree>
    <p:extLst>
      <p:ext uri="{BB962C8B-B14F-4D97-AF65-F5344CB8AC3E}">
        <p14:creationId xmlns:p14="http://schemas.microsoft.com/office/powerpoint/2010/main" val="534836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 on Neural Network</a:t>
            </a:r>
            <a:endParaRPr lang="en-US" dirty="0"/>
          </a:p>
        </p:txBody>
      </p:sp>
      <p:sp>
        <p:nvSpPr>
          <p:cNvPr id="3" name="Content Placeholder 2"/>
          <p:cNvSpPr>
            <a:spLocks noGrp="1"/>
          </p:cNvSpPr>
          <p:nvPr>
            <p:ph idx="1"/>
          </p:nvPr>
        </p:nvSpPr>
        <p:spPr/>
        <p:txBody>
          <a:bodyPr/>
          <a:lstStyle/>
          <a:p>
            <a:pPr marL="7620" indent="0">
              <a:buNone/>
            </a:pPr>
            <a:r>
              <a:rPr lang="en-US" dirty="0" smtClean="0"/>
              <a:t>Convolutional Neural Network:</a:t>
            </a:r>
          </a:p>
          <a:p>
            <a:pPr marL="7620" indent="0">
              <a:buNone/>
            </a:pPr>
            <a:endParaRPr lang="en-US" dirty="0" smtClean="0"/>
          </a:p>
          <a:p>
            <a:pPr marL="7620" indent="0">
              <a:buNone/>
            </a:pPr>
            <a:r>
              <a:rPr lang="en-US" dirty="0" smtClean="0"/>
              <a:t>Almost universally used in the field of computer vision applications. </a:t>
            </a:r>
          </a:p>
          <a:p>
            <a:pPr marL="7620" indent="0">
              <a:buNone/>
            </a:pPr>
            <a:endParaRPr lang="en-US" dirty="0" smtClean="0"/>
          </a:p>
          <a:p>
            <a:pPr marL="7620" indent="0">
              <a:buNone/>
            </a:pPr>
            <a:r>
              <a:rPr lang="en-US" dirty="0" smtClean="0"/>
              <a:t>We will apply it on our previous example MNIST, which is a image classification problem.</a:t>
            </a:r>
          </a:p>
          <a:p>
            <a:pPr marL="7620" indent="0">
              <a:buNone/>
            </a:pP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18</a:t>
            </a:fld>
            <a:endParaRPr lang="en-GB"/>
          </a:p>
        </p:txBody>
      </p:sp>
    </p:spTree>
    <p:extLst>
      <p:ext uri="{BB962C8B-B14F-4D97-AF65-F5344CB8AC3E}">
        <p14:creationId xmlns:p14="http://schemas.microsoft.com/office/powerpoint/2010/main" val="177032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55C5-81F0-4687-BADB-5E89898848C1}"/>
              </a:ext>
            </a:extLst>
          </p:cNvPr>
          <p:cNvSpPr>
            <a:spLocks noGrp="1"/>
          </p:cNvSpPr>
          <p:nvPr>
            <p:ph type="title"/>
          </p:nvPr>
        </p:nvSpPr>
        <p:spPr/>
        <p:txBody>
          <a:bodyPr/>
          <a:lstStyle/>
          <a:p>
            <a:r>
              <a:rPr lang="en-US" dirty="0" smtClean="0"/>
              <a:t>First intuition of </a:t>
            </a:r>
            <a:r>
              <a:rPr lang="en-US" dirty="0" err="1" smtClean="0"/>
              <a:t>Convnets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767" y="1051134"/>
            <a:ext cx="3829464" cy="4339126"/>
          </a:xfrm>
          <a:prstGeom prst="rect">
            <a:avLst/>
          </a:prstGeom>
        </p:spPr>
      </p:pic>
    </p:spTree>
    <p:extLst>
      <p:ext uri="{BB962C8B-B14F-4D97-AF65-F5344CB8AC3E}">
        <p14:creationId xmlns:p14="http://schemas.microsoft.com/office/powerpoint/2010/main" val="3627809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Discuss About Deep Learning</a:t>
            </a:r>
            <a:endParaRPr lang="en-US" dirty="0"/>
          </a:p>
        </p:txBody>
      </p:sp>
      <p:sp>
        <p:nvSpPr>
          <p:cNvPr id="3" name="Content Placeholder 2"/>
          <p:cNvSpPr>
            <a:spLocks noGrp="1"/>
          </p:cNvSpPr>
          <p:nvPr>
            <p:ph idx="1"/>
          </p:nvPr>
        </p:nvSpPr>
        <p:spPr/>
        <p:txBody>
          <a:bodyPr>
            <a:normAutofit/>
          </a:bodyPr>
          <a:lstStyle/>
          <a:p>
            <a:pPr marL="0" indent="0">
              <a:buNone/>
            </a:pPr>
            <a:r>
              <a:rPr lang="en-US" b="1" i="1" dirty="0" smtClean="0"/>
              <a:t>Neural Netw</a:t>
            </a:r>
            <a:r>
              <a:rPr lang="en-US" b="1" dirty="0" smtClean="0"/>
              <a:t>ork</a:t>
            </a:r>
            <a:endParaRPr lang="en-US" b="1" dirty="0"/>
          </a:p>
          <a:p>
            <a:pPr marL="483235" lvl="1" indent="0">
              <a:buNone/>
            </a:pPr>
            <a:endParaRPr lang="en-US" dirty="0"/>
          </a:p>
          <a:p>
            <a:pPr marL="483235" lvl="1" indent="0">
              <a:buNone/>
            </a:pPr>
            <a:r>
              <a:rPr lang="en-US" dirty="0" smtClean="0"/>
              <a:t>Layer based architecture forms the basis of deep learning.</a:t>
            </a:r>
            <a:endParaRPr lang="en-US" dirty="0"/>
          </a:p>
          <a:p>
            <a:pPr marL="0" indent="0">
              <a:buNone/>
            </a:pPr>
            <a:endParaRPr lang="en-US" b="1" dirty="0">
              <a:sym typeface="Wingdings"/>
            </a:endParaRPr>
          </a:p>
          <a:p>
            <a:pPr marL="0" indent="0">
              <a:buNone/>
            </a:pPr>
            <a:r>
              <a:rPr lang="en-US" dirty="0">
                <a:sym typeface="Wingdings"/>
              </a:rPr>
              <a:t>Next: </a:t>
            </a:r>
            <a:r>
              <a:rPr lang="en-US" dirty="0" smtClean="0">
                <a:sym typeface="Wingdings"/>
              </a:rPr>
              <a:t>Neural Network’s Architecture</a:t>
            </a:r>
            <a:endParaRPr lang="en-US" dirty="0">
              <a:sym typeface="Wingdings"/>
            </a:endParaRPr>
          </a:p>
          <a:p>
            <a:endParaRPr lang="en-US" dirty="0">
              <a:sym typeface="Wingdings"/>
            </a:endParaRP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a:t>
            </a:fld>
            <a:endParaRPr lang="en-GB"/>
          </a:p>
        </p:txBody>
      </p:sp>
    </p:spTree>
    <p:extLst>
      <p:ext uri="{BB962C8B-B14F-4D97-AF65-F5344CB8AC3E}">
        <p14:creationId xmlns:p14="http://schemas.microsoft.com/office/powerpoint/2010/main" val="17894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55C5-81F0-4687-BADB-5E89898848C1}"/>
              </a:ext>
            </a:extLst>
          </p:cNvPr>
          <p:cNvSpPr>
            <a:spLocks noGrp="1"/>
          </p:cNvSpPr>
          <p:nvPr>
            <p:ph type="title"/>
          </p:nvPr>
        </p:nvSpPr>
        <p:spPr/>
        <p:txBody>
          <a:bodyPr/>
          <a:lstStyle/>
          <a:p>
            <a:r>
              <a:rPr lang="en-US" dirty="0" smtClean="0"/>
              <a:t>Difference between Dense layered NN</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convnets</a:t>
            </a:r>
            <a:r>
              <a:rPr lang="en-US" dirty="0" smtClean="0"/>
              <a:t> will take in tensor with shape of (</a:t>
            </a:r>
            <a:r>
              <a:rPr lang="en-US" dirty="0" err="1" smtClean="0"/>
              <a:t>image_height</a:t>
            </a:r>
            <a:r>
              <a:rPr lang="en-US" dirty="0" smtClean="0"/>
              <a:t>, </a:t>
            </a:r>
            <a:r>
              <a:rPr lang="en-US" dirty="0" err="1" smtClean="0"/>
              <a:t>image_width</a:t>
            </a:r>
            <a:r>
              <a:rPr lang="en-US" dirty="0" smtClean="0"/>
              <a:t>, </a:t>
            </a:r>
            <a:r>
              <a:rPr lang="en-US" dirty="0" err="1" smtClean="0"/>
              <a:t>image_channel</a:t>
            </a:r>
            <a:r>
              <a:rPr lang="en-US" dirty="0" smtClean="0"/>
              <a:t>)</a:t>
            </a:r>
          </a:p>
          <a:p>
            <a:r>
              <a:rPr lang="en-US" dirty="0" smtClean="0"/>
              <a:t>Based on the intuition, you might have noticed that dense layer learns the global pattern while </a:t>
            </a:r>
            <a:r>
              <a:rPr lang="en-US" dirty="0" err="1" smtClean="0"/>
              <a:t>convnets</a:t>
            </a:r>
            <a:r>
              <a:rPr lang="en-US" dirty="0" smtClean="0"/>
              <a:t> learns the local pattern.</a:t>
            </a:r>
            <a:endParaRPr lang="en-US" dirty="0"/>
          </a:p>
        </p:txBody>
      </p:sp>
    </p:spTree>
    <p:extLst>
      <p:ext uri="{BB962C8B-B14F-4D97-AF65-F5344CB8AC3E}">
        <p14:creationId xmlns:p14="http://schemas.microsoft.com/office/powerpoint/2010/main" val="2190530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Operation</a:t>
            </a: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21</a:t>
            </a:fld>
            <a:endParaRPr lang="en-GB"/>
          </a:p>
        </p:txBody>
      </p:sp>
      <p:sp>
        <p:nvSpPr>
          <p:cNvPr id="3" name="TextBox 2"/>
          <p:cNvSpPr txBox="1"/>
          <p:nvPr/>
        </p:nvSpPr>
        <p:spPr>
          <a:xfrm>
            <a:off x="1170774" y="1375873"/>
            <a:ext cx="7289562" cy="2893100"/>
          </a:xfrm>
          <a:prstGeom prst="rect">
            <a:avLst/>
          </a:prstGeom>
        </p:spPr>
        <p:txBody>
          <a:bodyPr wrap="square" rtlCol="0">
            <a:spAutoFit/>
          </a:bodyPr>
          <a:lstStyle/>
          <a:p>
            <a:r>
              <a:rPr lang="en-US" dirty="0" smtClean="0">
                <a:solidFill>
                  <a:srgbClr val="C00000"/>
                </a:solidFill>
              </a:rPr>
              <a:t>Two Key parameters:</a:t>
            </a:r>
          </a:p>
          <a:p>
            <a:pPr marL="342900" indent="-342900">
              <a:buFont typeface="+mj-lt"/>
              <a:buAutoNum type="arabicPeriod"/>
            </a:pPr>
            <a:r>
              <a:rPr lang="en-US" dirty="0"/>
              <a:t>Size of the patches extracted from the inputs: in this case, it is 3 x 3, which is commonly used. It can also be 5 x 5.</a:t>
            </a:r>
          </a:p>
          <a:p>
            <a:pPr marL="342900" indent="-342900">
              <a:buFont typeface="+mj-lt"/>
              <a:buAutoNum type="arabicPeriod"/>
            </a:pPr>
            <a:endParaRPr lang="en-US" dirty="0" smtClean="0">
              <a:solidFill>
                <a:srgbClr val="C00000"/>
              </a:solidFill>
            </a:endParaRPr>
          </a:p>
          <a:p>
            <a:pPr marL="342900" indent="-342900">
              <a:buFont typeface="+mj-lt"/>
              <a:buAutoNum type="arabicPeriod"/>
            </a:pPr>
            <a:r>
              <a:rPr lang="en-US" dirty="0"/>
              <a:t>Depth of the output feature map: the number of filters generated by the computation. We typically choose 32 or 64. </a:t>
            </a:r>
            <a:r>
              <a:rPr lang="en-US" b="1" dirty="0"/>
              <a:t>Filter</a:t>
            </a:r>
            <a:r>
              <a:rPr lang="en-US" dirty="0"/>
              <a:t> encode a certain aspect of the input data</a:t>
            </a:r>
            <a:r>
              <a:rPr lang="en-US" dirty="0" smtClean="0"/>
              <a:t>.</a:t>
            </a:r>
          </a:p>
          <a:p>
            <a:pPr marL="342900" indent="-342900">
              <a:buFont typeface="+mj-lt"/>
              <a:buAutoNum type="arabicPeriod"/>
            </a:pPr>
            <a:endParaRPr lang="en-US" dirty="0"/>
          </a:p>
          <a:p>
            <a:pPr marL="342900" indent="-342900">
              <a:buFont typeface="+mj-lt"/>
              <a:buAutoNum type="arabicPeriod"/>
            </a:pPr>
            <a:endParaRPr lang="en-US" dirty="0" smtClean="0"/>
          </a:p>
          <a:p>
            <a:r>
              <a:rPr lang="en-US" dirty="0"/>
              <a:t>In </a:t>
            </a:r>
            <a:r>
              <a:rPr lang="en-US" dirty="0" err="1"/>
              <a:t>keras</a:t>
            </a:r>
            <a:r>
              <a:rPr lang="en-US" dirty="0"/>
              <a:t>, the parameter is passed in the following form</a:t>
            </a:r>
            <a:r>
              <a:rPr lang="en-US" dirty="0" smtClean="0"/>
              <a:t>:</a:t>
            </a:r>
          </a:p>
          <a:p>
            <a:endParaRPr lang="en-US" dirty="0" smtClean="0"/>
          </a:p>
          <a:p>
            <a:r>
              <a:rPr lang="en-US" dirty="0"/>
              <a:t>Conv2D(</a:t>
            </a:r>
            <a:r>
              <a:rPr lang="en-US" dirty="0" err="1"/>
              <a:t>output_depth</a:t>
            </a:r>
            <a:r>
              <a:rPr lang="en-US" dirty="0"/>
              <a:t>, (</a:t>
            </a:r>
            <a:r>
              <a:rPr lang="en-US" dirty="0" err="1"/>
              <a:t>window_height</a:t>
            </a:r>
            <a:r>
              <a:rPr lang="en-US" dirty="0"/>
              <a:t>, </a:t>
            </a:r>
            <a:r>
              <a:rPr lang="en-US" dirty="0" err="1"/>
              <a:t>window_width</a:t>
            </a:r>
            <a:r>
              <a:rPr lang="en-US" dirty="0" smtClean="0"/>
              <a:t>))</a:t>
            </a:r>
          </a:p>
          <a:p>
            <a:endParaRPr lang="en-US" dirty="0"/>
          </a:p>
          <a:p>
            <a:r>
              <a:rPr lang="en-US" dirty="0"/>
              <a:t>(</a:t>
            </a:r>
            <a:r>
              <a:rPr lang="en-US" dirty="0" err="1"/>
              <a:t>window_height</a:t>
            </a:r>
            <a:r>
              <a:rPr lang="en-US" dirty="0"/>
              <a:t>, </a:t>
            </a:r>
            <a:r>
              <a:rPr lang="en-US" dirty="0" err="1"/>
              <a:t>window_width</a:t>
            </a:r>
            <a:r>
              <a:rPr lang="en-US" dirty="0" smtClean="0"/>
              <a:t>) refers to the size of patches</a:t>
            </a:r>
            <a:endParaRPr lang="en-US" dirty="0"/>
          </a:p>
        </p:txBody>
      </p:sp>
    </p:spTree>
    <p:extLst>
      <p:ext uri="{BB962C8B-B14F-4D97-AF65-F5344CB8AC3E}">
        <p14:creationId xmlns:p14="http://schemas.microsoft.com/office/powerpoint/2010/main" val="747618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Procedure</a:t>
            </a:r>
            <a:endParaRPr lang="en-US" i="1"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22</a:t>
            </a:fld>
            <a:endParaRPr lang="en-GB"/>
          </a:p>
        </p:txBody>
      </p:sp>
      <p:sp>
        <p:nvSpPr>
          <p:cNvPr id="3" name="TextBox 2"/>
          <p:cNvSpPr txBox="1"/>
          <p:nvPr/>
        </p:nvSpPr>
        <p:spPr>
          <a:xfrm>
            <a:off x="1265995" y="1249493"/>
            <a:ext cx="6947730" cy="2246769"/>
          </a:xfrm>
          <a:prstGeom prst="rect">
            <a:avLst/>
          </a:prstGeom>
        </p:spPr>
        <p:txBody>
          <a:bodyPr wrap="square" rtlCol="0">
            <a:spAutoFit/>
          </a:bodyPr>
          <a:lstStyle/>
          <a:p>
            <a:r>
              <a:rPr lang="en-US" dirty="0"/>
              <a:t>Step 1: the (</a:t>
            </a:r>
            <a:r>
              <a:rPr lang="en-US" dirty="0" err="1"/>
              <a:t>window_height</a:t>
            </a:r>
            <a:r>
              <a:rPr lang="en-US" dirty="0"/>
              <a:t> x </a:t>
            </a:r>
            <a:r>
              <a:rPr lang="en-US" dirty="0" err="1"/>
              <a:t>window_width</a:t>
            </a:r>
            <a:r>
              <a:rPr lang="en-US" dirty="0"/>
              <a:t>) shaped window will stop at every possible location on the input.</a:t>
            </a:r>
          </a:p>
          <a:p>
            <a:r>
              <a:rPr lang="en-US" dirty="0"/>
              <a:t>Step 2: Several (</a:t>
            </a:r>
            <a:r>
              <a:rPr lang="en-US" dirty="0" err="1"/>
              <a:t>window_height</a:t>
            </a:r>
            <a:r>
              <a:rPr lang="en-US" dirty="0"/>
              <a:t> x </a:t>
            </a:r>
            <a:r>
              <a:rPr lang="en-US" dirty="0" err="1"/>
              <a:t>window_width</a:t>
            </a:r>
            <a:r>
              <a:rPr lang="en-US" dirty="0"/>
              <a:t>) input patches will be formed.</a:t>
            </a:r>
          </a:p>
          <a:p>
            <a:r>
              <a:rPr lang="en-US" dirty="0"/>
              <a:t>Step 3: Each of the patch will then be transformed into 1D vector of shape (</a:t>
            </a:r>
            <a:r>
              <a:rPr lang="en-US" dirty="0" err="1"/>
              <a:t>output_depth</a:t>
            </a:r>
            <a:r>
              <a:rPr lang="en-US" dirty="0"/>
              <a:t>,) by doing dot product with kernel.</a:t>
            </a:r>
          </a:p>
          <a:p>
            <a:r>
              <a:rPr lang="en-US" dirty="0"/>
              <a:t>Step 4: These 1D vectors will be spatially assembled into a 3D output of shape (height, width, </a:t>
            </a:r>
            <a:r>
              <a:rPr lang="en-US" dirty="0" err="1"/>
              <a:t>output_depth</a:t>
            </a:r>
            <a:r>
              <a:rPr lang="en-US" dirty="0"/>
              <a:t>).</a:t>
            </a:r>
          </a:p>
          <a:p>
            <a:endParaRPr lang="en-US" dirty="0" smtClean="0"/>
          </a:p>
          <a:p>
            <a:endParaRPr lang="en-US" dirty="0"/>
          </a:p>
          <a:p>
            <a:r>
              <a:rPr lang="en-US" dirty="0" smtClean="0"/>
              <a:t>See </a:t>
            </a:r>
            <a:r>
              <a:rPr lang="en-US" smtClean="0"/>
              <a:t>the 19</a:t>
            </a:r>
            <a:r>
              <a:rPr lang="en-US" baseline="30000" smtClean="0"/>
              <a:t>th</a:t>
            </a:r>
            <a:r>
              <a:rPr lang="en-US" smtClean="0"/>
              <a:t> </a:t>
            </a:r>
            <a:r>
              <a:rPr lang="en-US" dirty="0" smtClean="0"/>
              <a:t>slides for a more intuitive understanding</a:t>
            </a:r>
            <a:endParaRPr lang="en-US" dirty="0"/>
          </a:p>
        </p:txBody>
      </p:sp>
    </p:spTree>
    <p:extLst>
      <p:ext uri="{BB962C8B-B14F-4D97-AF65-F5344CB8AC3E}">
        <p14:creationId xmlns:p14="http://schemas.microsoft.com/office/powerpoint/2010/main" val="17237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the CNN</a:t>
            </a:r>
            <a:endParaRPr lang="en-US" i="1"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23</a:t>
            </a:fld>
            <a:endParaRPr lang="en-GB"/>
          </a:p>
        </p:txBody>
      </p:sp>
      <p:sp>
        <p:nvSpPr>
          <p:cNvPr id="3" name="TextBox 2"/>
          <p:cNvSpPr txBox="1"/>
          <p:nvPr/>
        </p:nvSpPr>
        <p:spPr>
          <a:xfrm>
            <a:off x="469727" y="974221"/>
            <a:ext cx="6537533" cy="1600438"/>
          </a:xfrm>
          <a:prstGeom prst="rect">
            <a:avLst/>
          </a:prstGeom>
        </p:spPr>
        <p:txBody>
          <a:bodyPr wrap="square" rtlCol="0">
            <a:spAutoFit/>
          </a:bodyPr>
          <a:lstStyle/>
          <a:p>
            <a:r>
              <a:rPr lang="en-US" dirty="0" smtClean="0"/>
              <a:t>model </a:t>
            </a:r>
            <a:r>
              <a:rPr lang="en-US" dirty="0"/>
              <a:t>= </a:t>
            </a:r>
            <a:r>
              <a:rPr lang="en-US" dirty="0" err="1"/>
              <a:t>models.Sequential</a:t>
            </a:r>
            <a:r>
              <a:rPr lang="en-US" dirty="0"/>
              <a:t>()</a:t>
            </a:r>
          </a:p>
          <a:p>
            <a:r>
              <a:rPr lang="en-US" dirty="0" err="1"/>
              <a:t>model.add</a:t>
            </a:r>
            <a:r>
              <a:rPr lang="en-US" dirty="0"/>
              <a:t>(layers.Conv2D(32, (3, 3), activation='</a:t>
            </a:r>
            <a:r>
              <a:rPr lang="en-US" dirty="0" err="1"/>
              <a:t>relu</a:t>
            </a:r>
            <a:r>
              <a:rPr lang="en-US" dirty="0"/>
              <a:t>', </a:t>
            </a:r>
            <a:r>
              <a:rPr lang="en-US" dirty="0" err="1"/>
              <a:t>input_shape</a:t>
            </a:r>
            <a:r>
              <a:rPr lang="en-US" dirty="0"/>
              <a:t>=(28, 28, 1)))</a:t>
            </a:r>
          </a:p>
          <a:p>
            <a:r>
              <a:rPr lang="en-US" dirty="0" err="1"/>
              <a:t>model.add</a:t>
            </a:r>
            <a:r>
              <a:rPr lang="en-US" dirty="0"/>
              <a:t>(layers.MaxPooling2D((2, 2)))</a:t>
            </a:r>
          </a:p>
          <a:p>
            <a:r>
              <a:rPr lang="en-US" dirty="0" err="1"/>
              <a:t>model.add</a:t>
            </a:r>
            <a:r>
              <a:rPr lang="en-US" dirty="0"/>
              <a:t>(layers.Conv2D(64, (3, 3), activation='</a:t>
            </a:r>
            <a:r>
              <a:rPr lang="en-US" dirty="0" err="1"/>
              <a:t>relu</a:t>
            </a:r>
            <a:r>
              <a:rPr lang="en-US" dirty="0"/>
              <a:t>'))</a:t>
            </a:r>
          </a:p>
          <a:p>
            <a:r>
              <a:rPr lang="en-US" dirty="0" err="1"/>
              <a:t>model.add</a:t>
            </a:r>
            <a:r>
              <a:rPr lang="en-US" dirty="0"/>
              <a:t>(layers.MaxPooling2D((2, 2)))</a:t>
            </a:r>
          </a:p>
          <a:p>
            <a:r>
              <a:rPr lang="en-US" dirty="0" err="1"/>
              <a:t>model.add</a:t>
            </a:r>
            <a:r>
              <a:rPr lang="en-US" dirty="0"/>
              <a:t>(layers.Conv2D(64, (3, 3), activation='</a:t>
            </a:r>
            <a:r>
              <a:rPr lang="en-US" dirty="0" err="1"/>
              <a:t>relu</a:t>
            </a:r>
            <a:r>
              <a:rPr lang="en-US" dirty="0"/>
              <a:t>'))</a:t>
            </a:r>
          </a:p>
          <a:p>
            <a:r>
              <a:rPr lang="en-US" dirty="0"/>
              <a:t>print(</a:t>
            </a:r>
            <a:r>
              <a:rPr lang="en-US" dirty="0" err="1"/>
              <a:t>model.summary</a:t>
            </a:r>
            <a:r>
              <a:rPr lang="en-US" dirty="0" smtClean="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630" y="2574659"/>
            <a:ext cx="4423186" cy="2521938"/>
          </a:xfrm>
          <a:prstGeom prst="rect">
            <a:avLst/>
          </a:prstGeom>
        </p:spPr>
      </p:pic>
      <p:sp>
        <p:nvSpPr>
          <p:cNvPr id="6" name="TextBox 5"/>
          <p:cNvSpPr txBox="1"/>
          <p:nvPr/>
        </p:nvSpPr>
        <p:spPr>
          <a:xfrm>
            <a:off x="469727" y="2751747"/>
            <a:ext cx="3290131" cy="2246769"/>
          </a:xfrm>
          <a:prstGeom prst="rect">
            <a:avLst/>
          </a:prstGeom>
        </p:spPr>
        <p:txBody>
          <a:bodyPr wrap="square" rtlCol="0">
            <a:spAutoFit/>
          </a:bodyPr>
          <a:lstStyle/>
          <a:p>
            <a:r>
              <a:rPr lang="en-US" dirty="0" smtClean="0"/>
              <a:t>As we can observe, the first layer takes in a input shape of (28,28,1) and the output shape become (26,26,32). This is because there are 26*26 valid positions for 3x3 patch on 28x28 input feature map.</a:t>
            </a:r>
          </a:p>
          <a:p>
            <a:endParaRPr lang="en-US" dirty="0"/>
          </a:p>
          <a:p>
            <a:r>
              <a:rPr lang="en-US" dirty="0" smtClean="0"/>
              <a:t>There will be things that will effect the valid position such as border effects, padding and stride, etc. </a:t>
            </a:r>
            <a:endParaRPr lang="en-US" dirty="0"/>
          </a:p>
        </p:txBody>
      </p:sp>
      <p:cxnSp>
        <p:nvCxnSpPr>
          <p:cNvPr id="12" name="Straight Arrow Connector 11"/>
          <p:cNvCxnSpPr/>
          <p:nvPr/>
        </p:nvCxnSpPr>
        <p:spPr>
          <a:xfrm>
            <a:off x="6238430" y="1521151"/>
            <a:ext cx="546931" cy="1572427"/>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2001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a:t>
            </a:r>
            <a:r>
              <a:rPr lang="en-US" dirty="0" smtClean="0"/>
              <a:t>Effects</a:t>
            </a:r>
            <a:endParaRPr lang="en-US" dirty="0"/>
          </a:p>
        </p:txBody>
      </p:sp>
      <p:sp>
        <p:nvSpPr>
          <p:cNvPr id="4" name="TextBox 3"/>
          <p:cNvSpPr txBox="1"/>
          <p:nvPr/>
        </p:nvSpPr>
        <p:spPr>
          <a:xfrm>
            <a:off x="999859" y="1249493"/>
            <a:ext cx="3649054" cy="2031325"/>
          </a:xfrm>
          <a:prstGeom prst="rect">
            <a:avLst/>
          </a:prstGeom>
        </p:spPr>
        <p:txBody>
          <a:bodyPr wrap="square" rtlCol="0">
            <a:spAutoFit/>
          </a:bodyPr>
          <a:lstStyle/>
          <a:p>
            <a:r>
              <a:rPr lang="en-US" dirty="0" smtClean="0"/>
              <a:t>We could notice that the after convolutional operation; the output feature map will always shrink a little. </a:t>
            </a:r>
          </a:p>
          <a:p>
            <a:endParaRPr lang="en-US" dirty="0"/>
          </a:p>
          <a:p>
            <a:r>
              <a:rPr lang="en-US" dirty="0" smtClean="0"/>
              <a:t>The example </a:t>
            </a:r>
            <a:r>
              <a:rPr lang="en-US" dirty="0"/>
              <a:t>is </a:t>
            </a:r>
            <a:r>
              <a:rPr lang="en-US" dirty="0" smtClean="0"/>
              <a:t>valid </a:t>
            </a:r>
            <a:r>
              <a:rPr lang="en-US" dirty="0"/>
              <a:t>locations of 3 × 3 </a:t>
            </a:r>
            <a:r>
              <a:rPr lang="en-US" dirty="0" smtClean="0"/>
              <a:t>patch </a:t>
            </a:r>
            <a:r>
              <a:rPr lang="en-US" dirty="0"/>
              <a:t>in a 5 × 5 input feature </a:t>
            </a:r>
            <a:r>
              <a:rPr lang="en-US" dirty="0" smtClean="0"/>
              <a:t>map.</a:t>
            </a:r>
          </a:p>
          <a:p>
            <a:endParaRPr lang="en-US" dirty="0"/>
          </a:p>
          <a:p>
            <a:r>
              <a:rPr lang="en-US" dirty="0" smtClean="0"/>
              <a:t>There is a way to avoid shrinking, which will use the padding method.</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913" y="1249493"/>
            <a:ext cx="4244241" cy="2090656"/>
          </a:xfrm>
          <a:prstGeom prst="rect">
            <a:avLst/>
          </a:prstGeom>
        </p:spPr>
      </p:pic>
    </p:spTree>
    <p:extLst>
      <p:ext uri="{BB962C8B-B14F-4D97-AF65-F5344CB8AC3E}">
        <p14:creationId xmlns:p14="http://schemas.microsoft.com/office/powerpoint/2010/main" val="41779144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9205" y="1249493"/>
            <a:ext cx="5458587" cy="1933845"/>
          </a:xfrm>
        </p:spPr>
      </p:pic>
      <p:sp>
        <p:nvSpPr>
          <p:cNvPr id="5" name="TextBox 4"/>
          <p:cNvSpPr txBox="1"/>
          <p:nvPr/>
        </p:nvSpPr>
        <p:spPr>
          <a:xfrm>
            <a:off x="1689930" y="3281585"/>
            <a:ext cx="5717136" cy="954107"/>
          </a:xfrm>
          <a:prstGeom prst="rect">
            <a:avLst/>
          </a:prstGeom>
        </p:spPr>
        <p:txBody>
          <a:bodyPr wrap="square" rtlCol="0">
            <a:spAutoFit/>
          </a:bodyPr>
          <a:lstStyle/>
          <a:p>
            <a:r>
              <a:rPr lang="en-US" dirty="0" smtClean="0"/>
              <a:t>There will be more patches to be form; there should totally 25 of them, which is the same as the input feature map. </a:t>
            </a:r>
          </a:p>
          <a:p>
            <a:endParaRPr lang="en-US" dirty="0"/>
          </a:p>
          <a:p>
            <a:r>
              <a:rPr lang="en-US" dirty="0" smtClean="0"/>
              <a:t>You can try to find them all.</a:t>
            </a:r>
            <a:endParaRPr lang="en-US" dirty="0"/>
          </a:p>
        </p:txBody>
      </p:sp>
    </p:spTree>
    <p:extLst>
      <p:ext uri="{BB962C8B-B14F-4D97-AF65-F5344CB8AC3E}">
        <p14:creationId xmlns:p14="http://schemas.microsoft.com/office/powerpoint/2010/main" val="1286425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Stride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1600" y="1104214"/>
            <a:ext cx="5353797" cy="2543530"/>
          </a:xfrm>
        </p:spPr>
      </p:pic>
      <p:sp>
        <p:nvSpPr>
          <p:cNvPr id="5" name="TextBox 4"/>
          <p:cNvSpPr txBox="1"/>
          <p:nvPr/>
        </p:nvSpPr>
        <p:spPr>
          <a:xfrm>
            <a:off x="1967703" y="3768695"/>
            <a:ext cx="5161589" cy="523220"/>
          </a:xfrm>
          <a:prstGeom prst="rect">
            <a:avLst/>
          </a:prstGeom>
        </p:spPr>
        <p:txBody>
          <a:bodyPr wrap="square" rtlCol="0">
            <a:spAutoFit/>
          </a:bodyPr>
          <a:lstStyle/>
          <a:p>
            <a:r>
              <a:rPr lang="en-US" dirty="0" smtClean="0"/>
              <a:t>You could notice that each these patches has some distance between them on the input feature map.</a:t>
            </a:r>
            <a:endParaRPr lang="en-US" dirty="0"/>
          </a:p>
        </p:txBody>
      </p:sp>
    </p:spTree>
    <p:extLst>
      <p:ext uri="{BB962C8B-B14F-4D97-AF65-F5344CB8AC3E}">
        <p14:creationId xmlns:p14="http://schemas.microsoft.com/office/powerpoint/2010/main" val="2323445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Pooling Operation</a:t>
            </a:r>
            <a:endParaRPr lang="en-US" dirty="0"/>
          </a:p>
        </p:txBody>
      </p:sp>
      <p:sp>
        <p:nvSpPr>
          <p:cNvPr id="4" name="TextBox 3"/>
          <p:cNvSpPr txBox="1"/>
          <p:nvPr/>
        </p:nvSpPr>
        <p:spPr>
          <a:xfrm>
            <a:off x="683372" y="1249493"/>
            <a:ext cx="3213219" cy="2246769"/>
          </a:xfrm>
          <a:prstGeom prst="rect">
            <a:avLst/>
          </a:prstGeom>
        </p:spPr>
        <p:txBody>
          <a:bodyPr wrap="square" rtlCol="0">
            <a:spAutoFit/>
          </a:bodyPr>
          <a:lstStyle/>
          <a:p>
            <a:r>
              <a:rPr lang="en-US" dirty="0" smtClean="0"/>
              <a:t>Down sampling the feature maps by transforming local patches via hardcoded max tensor operation.</a:t>
            </a:r>
          </a:p>
          <a:p>
            <a:endParaRPr lang="en-US" dirty="0"/>
          </a:p>
          <a:p>
            <a:r>
              <a:rPr lang="en-US" dirty="0" smtClean="0"/>
              <a:t>It will output max value of each channel.</a:t>
            </a:r>
          </a:p>
          <a:p>
            <a:endParaRPr lang="en-US" dirty="0"/>
          </a:p>
          <a:p>
            <a:r>
              <a:rPr lang="en-US" dirty="0" smtClean="0"/>
              <a:t>As we could see from the summary, the output feature map is being halved.</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338" y="1249493"/>
            <a:ext cx="4423186" cy="2521938"/>
          </a:xfrm>
          <a:prstGeom prst="rect">
            <a:avLst/>
          </a:prstGeom>
        </p:spPr>
      </p:pic>
      <p:cxnSp>
        <p:nvCxnSpPr>
          <p:cNvPr id="7" name="Straight Arrow Connector 6"/>
          <p:cNvCxnSpPr/>
          <p:nvPr/>
        </p:nvCxnSpPr>
        <p:spPr>
          <a:xfrm>
            <a:off x="5888052" y="1888621"/>
            <a:ext cx="8547" cy="227882"/>
          </a:xfrm>
          <a:prstGeom prst="straightConnector1">
            <a:avLst/>
          </a:prstGeom>
          <a:ln>
            <a:solidFill>
              <a:srgbClr val="FF33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45287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Cont.</a:t>
            </a: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28</a:t>
            </a:fld>
            <a:endParaRPr lang="en-GB"/>
          </a:p>
        </p:txBody>
      </p:sp>
      <p:sp>
        <p:nvSpPr>
          <p:cNvPr id="3" name="TextBox 2"/>
          <p:cNvSpPr txBox="1"/>
          <p:nvPr/>
        </p:nvSpPr>
        <p:spPr>
          <a:xfrm>
            <a:off x="738303" y="1249493"/>
            <a:ext cx="4435268" cy="2462213"/>
          </a:xfrm>
          <a:prstGeom prst="rect">
            <a:avLst/>
          </a:prstGeom>
        </p:spPr>
        <p:txBody>
          <a:bodyPr wrap="square" rtlCol="0">
            <a:spAutoFit/>
          </a:bodyPr>
          <a:lstStyle/>
          <a:p>
            <a:r>
              <a:rPr lang="en-US" dirty="0" err="1"/>
              <a:t>model.add</a:t>
            </a:r>
            <a:r>
              <a:rPr lang="en-US" dirty="0"/>
              <a:t>(</a:t>
            </a:r>
            <a:r>
              <a:rPr lang="en-US" dirty="0" err="1"/>
              <a:t>layers.Flatten</a:t>
            </a:r>
            <a:r>
              <a:rPr lang="en-US" dirty="0"/>
              <a:t>())</a:t>
            </a:r>
          </a:p>
          <a:p>
            <a:r>
              <a:rPr lang="en-US" dirty="0" err="1"/>
              <a:t>model.add</a:t>
            </a:r>
            <a:r>
              <a:rPr lang="en-US" dirty="0"/>
              <a:t>(</a:t>
            </a:r>
            <a:r>
              <a:rPr lang="en-US" dirty="0" err="1"/>
              <a:t>layers.Dense</a:t>
            </a:r>
            <a:r>
              <a:rPr lang="en-US" dirty="0"/>
              <a:t>(64, activation='</a:t>
            </a:r>
            <a:r>
              <a:rPr lang="en-US" dirty="0" err="1"/>
              <a:t>relu</a:t>
            </a:r>
            <a:r>
              <a:rPr lang="en-US" dirty="0"/>
              <a:t>'))</a:t>
            </a:r>
          </a:p>
          <a:p>
            <a:r>
              <a:rPr lang="en-US" dirty="0" err="1"/>
              <a:t>model.add</a:t>
            </a:r>
            <a:r>
              <a:rPr lang="en-US" dirty="0"/>
              <a:t>(</a:t>
            </a:r>
            <a:r>
              <a:rPr lang="en-US" dirty="0" err="1"/>
              <a:t>layers.Dense</a:t>
            </a:r>
            <a:r>
              <a:rPr lang="en-US" dirty="0"/>
              <a:t>(10, activation='</a:t>
            </a:r>
            <a:r>
              <a:rPr lang="en-US" dirty="0" err="1"/>
              <a:t>softmax</a:t>
            </a:r>
            <a:r>
              <a:rPr lang="en-US" dirty="0"/>
              <a:t>'))</a:t>
            </a:r>
          </a:p>
          <a:p>
            <a:r>
              <a:rPr lang="en-US" dirty="0"/>
              <a:t>print(</a:t>
            </a:r>
            <a:r>
              <a:rPr lang="en-US" dirty="0" err="1"/>
              <a:t>model.summary</a:t>
            </a:r>
            <a:r>
              <a:rPr lang="en-US" dirty="0" smtClean="0"/>
              <a:t>())</a:t>
            </a:r>
          </a:p>
          <a:p>
            <a:endParaRPr lang="en-US" dirty="0"/>
          </a:p>
          <a:p>
            <a:endParaRPr lang="en-US" dirty="0" smtClean="0"/>
          </a:p>
          <a:p>
            <a:r>
              <a:rPr lang="en-US" dirty="0" smtClean="0"/>
              <a:t>We will be creating the dense layered network after several convolutional operation</a:t>
            </a:r>
          </a:p>
          <a:p>
            <a:endParaRPr lang="en-US" dirty="0"/>
          </a:p>
          <a:p>
            <a:r>
              <a:rPr lang="en-US" dirty="0" smtClean="0"/>
              <a:t>The diagram shows the structure of our convolutional neural network.</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571" y="1249493"/>
            <a:ext cx="3247323" cy="2881427"/>
          </a:xfrm>
          <a:prstGeom prst="rect">
            <a:avLst/>
          </a:prstGeom>
        </p:spPr>
      </p:pic>
    </p:spTree>
    <p:extLst>
      <p:ext uri="{BB962C8B-B14F-4D97-AF65-F5344CB8AC3E}">
        <p14:creationId xmlns:p14="http://schemas.microsoft.com/office/powerpoint/2010/main" val="2963865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E10E-D531-4702-8A79-E99CDE59BA09}"/>
              </a:ext>
            </a:extLst>
          </p:cNvPr>
          <p:cNvSpPr>
            <a:spLocks noGrp="1"/>
          </p:cNvSpPr>
          <p:nvPr>
            <p:ph type="title"/>
          </p:nvPr>
        </p:nvSpPr>
        <p:spPr/>
        <p:txBody>
          <a:bodyPr/>
          <a:lstStyle/>
          <a:p>
            <a:r>
              <a:rPr lang="en-US" dirty="0" smtClean="0"/>
              <a:t>Data importing, preprocessing, </a:t>
            </a:r>
            <a:r>
              <a:rPr lang="en-US" dirty="0" err="1" smtClean="0"/>
              <a:t>etc</a:t>
            </a:r>
            <a:endParaRPr lang="en-US" dirty="0"/>
          </a:p>
        </p:txBody>
      </p:sp>
      <p:sp>
        <p:nvSpPr>
          <p:cNvPr id="5" name="TextBox 4"/>
          <p:cNvSpPr txBox="1"/>
          <p:nvPr/>
        </p:nvSpPr>
        <p:spPr>
          <a:xfrm>
            <a:off x="469727" y="1249493"/>
            <a:ext cx="5366759" cy="2677656"/>
          </a:xfrm>
          <a:prstGeom prst="rect">
            <a:avLst/>
          </a:prstGeom>
        </p:spPr>
        <p:txBody>
          <a:bodyPr wrap="square" rtlCol="0">
            <a:spAutoFit/>
          </a:bodyPr>
          <a:lstStyle/>
          <a:p>
            <a:r>
              <a:rPr lang="en-US" dirty="0"/>
              <a:t>(</a:t>
            </a:r>
            <a:r>
              <a:rPr lang="en-US" dirty="0" err="1"/>
              <a:t>train_images</a:t>
            </a:r>
            <a:r>
              <a:rPr lang="en-US" dirty="0"/>
              <a:t>, </a:t>
            </a:r>
            <a:r>
              <a:rPr lang="en-US" dirty="0" err="1"/>
              <a:t>train_labels</a:t>
            </a:r>
            <a:r>
              <a:rPr lang="en-US" dirty="0"/>
              <a:t>), (</a:t>
            </a:r>
            <a:r>
              <a:rPr lang="en-US" dirty="0" err="1"/>
              <a:t>test_images</a:t>
            </a:r>
            <a:r>
              <a:rPr lang="en-US" dirty="0"/>
              <a:t>, </a:t>
            </a:r>
            <a:r>
              <a:rPr lang="en-US" dirty="0" err="1"/>
              <a:t>test_labels</a:t>
            </a:r>
            <a:r>
              <a:rPr lang="en-US" dirty="0"/>
              <a:t>) = </a:t>
            </a:r>
            <a:r>
              <a:rPr lang="en-US" dirty="0" err="1"/>
              <a:t>mnist.load_data</a:t>
            </a:r>
            <a:r>
              <a:rPr lang="en-US" dirty="0"/>
              <a:t>()</a:t>
            </a:r>
          </a:p>
          <a:p>
            <a:r>
              <a:rPr lang="en-US" dirty="0" err="1"/>
              <a:t>train_images</a:t>
            </a:r>
            <a:r>
              <a:rPr lang="en-US" dirty="0"/>
              <a:t> = </a:t>
            </a:r>
            <a:r>
              <a:rPr lang="en-US" dirty="0" err="1"/>
              <a:t>train_images.reshape</a:t>
            </a:r>
            <a:r>
              <a:rPr lang="en-US" dirty="0"/>
              <a:t>((60000, 28, 28, 1))</a:t>
            </a:r>
          </a:p>
          <a:p>
            <a:r>
              <a:rPr lang="en-US" dirty="0" err="1"/>
              <a:t>train_images</a:t>
            </a:r>
            <a:r>
              <a:rPr lang="en-US" dirty="0"/>
              <a:t> = </a:t>
            </a:r>
            <a:r>
              <a:rPr lang="en-US" dirty="0" err="1"/>
              <a:t>train_images.astype</a:t>
            </a:r>
            <a:r>
              <a:rPr lang="en-US" dirty="0"/>
              <a:t>('float32') / 255</a:t>
            </a:r>
          </a:p>
          <a:p>
            <a:r>
              <a:rPr lang="en-US" dirty="0" err="1"/>
              <a:t>test_images</a:t>
            </a:r>
            <a:r>
              <a:rPr lang="en-US" dirty="0"/>
              <a:t> = </a:t>
            </a:r>
            <a:r>
              <a:rPr lang="en-US" dirty="0" err="1"/>
              <a:t>test_images.reshape</a:t>
            </a:r>
            <a:r>
              <a:rPr lang="en-US" dirty="0"/>
              <a:t>((10000, 28, 28, 1))</a:t>
            </a:r>
          </a:p>
          <a:p>
            <a:r>
              <a:rPr lang="en-US" dirty="0" err="1"/>
              <a:t>test_images</a:t>
            </a:r>
            <a:r>
              <a:rPr lang="en-US" dirty="0"/>
              <a:t> = </a:t>
            </a:r>
            <a:r>
              <a:rPr lang="en-US" dirty="0" err="1"/>
              <a:t>test_images.astype</a:t>
            </a:r>
            <a:r>
              <a:rPr lang="en-US" dirty="0"/>
              <a:t>('float32') / 255</a:t>
            </a:r>
          </a:p>
          <a:p>
            <a:r>
              <a:rPr lang="en-US" dirty="0" err="1"/>
              <a:t>train_labels</a:t>
            </a:r>
            <a:r>
              <a:rPr lang="en-US" dirty="0"/>
              <a:t> = </a:t>
            </a:r>
            <a:r>
              <a:rPr lang="en-US" dirty="0" err="1"/>
              <a:t>to_categorical</a:t>
            </a:r>
            <a:r>
              <a:rPr lang="en-US" dirty="0"/>
              <a:t>(</a:t>
            </a:r>
            <a:r>
              <a:rPr lang="en-US" dirty="0" err="1"/>
              <a:t>train_labels</a:t>
            </a:r>
            <a:r>
              <a:rPr lang="en-US" dirty="0"/>
              <a:t>)</a:t>
            </a:r>
          </a:p>
          <a:p>
            <a:r>
              <a:rPr lang="en-US" dirty="0" err="1"/>
              <a:t>test_labels</a:t>
            </a:r>
            <a:r>
              <a:rPr lang="en-US" dirty="0"/>
              <a:t> = </a:t>
            </a:r>
            <a:r>
              <a:rPr lang="en-US" dirty="0" err="1"/>
              <a:t>to_categorical</a:t>
            </a:r>
            <a:r>
              <a:rPr lang="en-US" dirty="0"/>
              <a:t>(</a:t>
            </a:r>
            <a:r>
              <a:rPr lang="en-US" dirty="0" err="1"/>
              <a:t>test_labels</a:t>
            </a:r>
            <a:r>
              <a:rPr lang="en-US" dirty="0"/>
              <a:t>)</a:t>
            </a:r>
          </a:p>
          <a:p>
            <a:r>
              <a:rPr lang="en-US" dirty="0" err="1"/>
              <a:t>model.compile</a:t>
            </a:r>
            <a:r>
              <a:rPr lang="en-US" dirty="0"/>
              <a:t>(optimizer='</a:t>
            </a:r>
            <a:r>
              <a:rPr lang="en-US" dirty="0" err="1"/>
              <a:t>rmsprop</a:t>
            </a:r>
            <a:r>
              <a:rPr lang="en-US" dirty="0"/>
              <a:t>',</a:t>
            </a:r>
          </a:p>
          <a:p>
            <a:r>
              <a:rPr lang="en-US" dirty="0"/>
              <a:t>loss='</a:t>
            </a:r>
            <a:r>
              <a:rPr lang="en-US" dirty="0" err="1"/>
              <a:t>categorical_crossentropy</a:t>
            </a:r>
            <a:r>
              <a:rPr lang="en-US" dirty="0"/>
              <a:t>',</a:t>
            </a:r>
          </a:p>
          <a:p>
            <a:r>
              <a:rPr lang="en-US" dirty="0"/>
              <a:t>metrics=['accuracy'])</a:t>
            </a:r>
          </a:p>
          <a:p>
            <a:r>
              <a:rPr lang="en-US" dirty="0" err="1"/>
              <a:t>model.fit</a:t>
            </a:r>
            <a:r>
              <a:rPr lang="en-US" dirty="0"/>
              <a:t>(</a:t>
            </a:r>
            <a:r>
              <a:rPr lang="en-US" dirty="0" err="1"/>
              <a:t>train_images</a:t>
            </a:r>
            <a:r>
              <a:rPr lang="en-US" dirty="0"/>
              <a:t>, </a:t>
            </a:r>
            <a:r>
              <a:rPr lang="en-US" dirty="0" err="1"/>
              <a:t>train_labels</a:t>
            </a:r>
            <a:r>
              <a:rPr lang="en-US" dirty="0"/>
              <a:t>, epochs=5, </a:t>
            </a:r>
            <a:r>
              <a:rPr lang="en-US" dirty="0" err="1"/>
              <a:t>batch_size</a:t>
            </a:r>
            <a:r>
              <a:rPr lang="en-US" dirty="0"/>
              <a:t>=64)</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27" y="3927149"/>
            <a:ext cx="5253600" cy="1581644"/>
          </a:xfrm>
          <a:prstGeom prst="rect">
            <a:avLst/>
          </a:prstGeom>
        </p:spPr>
      </p:pic>
    </p:spTree>
    <p:extLst>
      <p:ext uri="{BB962C8B-B14F-4D97-AF65-F5344CB8AC3E}">
        <p14:creationId xmlns:p14="http://schemas.microsoft.com/office/powerpoint/2010/main" val="2555359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Architecture of Neural Network</a:t>
            </a: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35C49AFF-C0F0-7347-AE05-3DBC10624014}" type="slidenum">
              <a:rPr lang="en-GB" smtClean="0"/>
              <a:pPr>
                <a:defRPr/>
              </a:pPr>
              <a:t>3</a:t>
            </a:fld>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99" y="1081461"/>
            <a:ext cx="3943900" cy="4344006"/>
          </a:xfrm>
          <a:prstGeom prst="rect">
            <a:avLst/>
          </a:prstGeom>
        </p:spPr>
      </p:pic>
      <mc:AlternateContent xmlns:mc="http://schemas.openxmlformats.org/markup-compatibility/2006" xmlns:a14="http://schemas.microsoft.com/office/drawing/2010/main">
        <mc:Choice Requires="a14">
          <p:sp>
            <p:nvSpPr>
              <p:cNvPr id="29" name="TextBox 28"/>
              <p:cNvSpPr txBox="1"/>
              <p:nvPr/>
            </p:nvSpPr>
            <p:spPr>
              <a:xfrm>
                <a:off x="4548499" y="1450793"/>
                <a:ext cx="4038609" cy="1990516"/>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𝑗</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𝑚𝑎𝑡𝑟𝑖𝑥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𝑐𝑜𝑛𝑡𝑟𝑜𝑙𝑙𝑖𝑛𝑔</m:t>
                      </m:r>
                      <m:r>
                        <a:rPr lang="en-US" b="0" i="1" smtClean="0">
                          <a:latin typeface="Cambria Math" panose="02040503050406030204" pitchFamily="18" charset="0"/>
                          <a:ea typeface="Cambria Math" panose="02040503050406030204" pitchFamily="18" charset="0"/>
                        </a:rPr>
                        <m:t> </m:t>
                      </m:r>
                    </m:oMath>
                  </m:oMathPara>
                </a14:m>
                <a:endParaRPr lang="en-US" b="0" i="1" dirty="0" smtClean="0">
                  <a:latin typeface="+mn-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𝑓𝑢𝑛𝑐𝑡𝑖𝑜𝑛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𝑚𝑎𝑝𝑝𝑖𝑛𝑔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𝑓𝑟𝑜𝑚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𝑙𝑎𝑦𝑒𝑟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𝑙𝑎𝑦𝑒𝑟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oMath>
                  </m:oMathPara>
                </a14:m>
                <a:endParaRPr lang="en-US" b="0" dirty="0" smtClean="0">
                  <a:latin typeface="Arial" panose="020B0604020202020204" pitchFamily="34"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𝑎𝑐𝑡𝑖𝑣𝑎𝑡𝑖𝑜𝑛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𝑢𝑛𝑖𝑡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𝑙𝑎𝑦𝑒𝑟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oMath>
                  </m:oMathPara>
                </a14:m>
                <a:endParaRPr lang="en-US" b="0" dirty="0" smtClean="0">
                  <a:latin typeface="Arial" panose="020B0604020202020204" pitchFamily="34" charset="0"/>
                  <a:ea typeface="Cambria Math" panose="02040503050406030204" pitchFamily="18" charset="0"/>
                </a:endParaRPr>
              </a:p>
              <a:p>
                <a:endParaRPr lang="en-US" b="0" dirty="0" smtClean="0">
                  <a:latin typeface="Arial" panose="020B0604020202020204" pitchFamily="34"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10</m:t>
                          </m:r>
                        </m:sub>
                        <m:sup>
                          <m:r>
                            <a:rPr lang="en-US" b="0" i="0" smtClean="0">
                              <a:latin typeface="Cambria Math" panose="02040503050406030204" pitchFamily="18" charset="0"/>
                              <a:ea typeface="Cambria Math" panose="02040503050406030204" pitchFamily="18" charset="0"/>
                            </a:rPr>
                            <m:t>1</m:t>
                          </m:r>
                        </m:sup>
                      </m:sSubSup>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X</m:t>
                          </m:r>
                        </m:e>
                        <m:sub>
                          <m:r>
                            <a:rPr lang="en-US" b="0" i="0" smtClean="0">
                              <a:latin typeface="Cambria Math" panose="02040503050406030204" pitchFamily="18" charset="0"/>
                              <a:ea typeface="Cambria Math" panose="02040503050406030204" pitchFamily="18" charset="0"/>
                            </a:rPr>
                            <m:t>0</m:t>
                          </m:r>
                        </m:sub>
                      </m:sSub>
                      <m:r>
                        <a:rPr lang="en-US" b="0" i="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1</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b="0" i="0"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2</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b="0" i="0"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3</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b="0" i="0"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oMath>
                  </m:oMathPara>
                </a14:m>
                <a:endParaRPr lang="en-US" dirty="0" smtClean="0">
                  <a:latin typeface="Arial" panose="020B0604020202020204" pitchFamily="34"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0</m:t>
                          </m:r>
                        </m:sub>
                      </m:sSub>
                      <m:r>
                        <a:rPr lang="en-US">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1</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2</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3</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oMath>
                  </m:oMathPara>
                </a14:m>
                <a:endParaRPr lang="en-US" dirty="0" smtClean="0">
                  <a:latin typeface="Arial" panose="020B0604020202020204" pitchFamily="34"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0</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0</m:t>
                          </m:r>
                        </m:sub>
                      </m:sSub>
                      <m:r>
                        <a:rPr lang="en-US">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1</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2</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3</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oMath>
                  </m:oMathPara>
                </a14:m>
                <a:endParaRPr lang="en-US" dirty="0" smtClean="0">
                  <a:latin typeface="Arial" panose="020B0604020202020204" pitchFamily="34"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𝐻</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10</m:t>
                          </m:r>
                        </m:sub>
                        <m:sup>
                          <m:r>
                            <a:rPr lang="en-US" b="0" i="0" smtClean="0">
                              <a:latin typeface="Cambria Math" panose="02040503050406030204" pitchFamily="18" charset="0"/>
                              <a:ea typeface="Cambria Math" panose="02040503050406030204" pitchFamily="18" charset="0"/>
                            </a:rPr>
                            <m:t>2</m:t>
                          </m:r>
                        </m:sup>
                      </m:sSubSup>
                      <m:sSubSup>
                        <m:sSubSupPr>
                          <m:ctrlPr>
                            <a:rPr lang="en-US" b="0" i="1" smtClean="0">
                              <a:latin typeface="Cambria Math" panose="02040503050406030204" pitchFamily="18" charset="0"/>
                              <a:ea typeface="Cambria Math" panose="02040503050406030204" pitchFamily="18" charset="0"/>
                            </a:rPr>
                          </m:ctrlPr>
                        </m:sSubSupPr>
                        <m:e>
                          <m:r>
                            <m:rPr>
                              <m:sty m:val="p"/>
                            </m:rPr>
                            <a:rPr lang="en-US" b="0" i="0" smtClean="0">
                              <a:latin typeface="Cambria Math" panose="02040503050406030204" pitchFamily="18" charset="0"/>
                              <a:ea typeface="Cambria Math" panose="02040503050406030204" pitchFamily="18" charset="0"/>
                            </a:rPr>
                            <m:t>a</m:t>
                          </m:r>
                        </m:e>
                        <m:sub>
                          <m:r>
                            <a:rPr lang="en-US">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(2)</m:t>
                          </m:r>
                        </m:sup>
                      </m:sSubSup>
                      <m:r>
                        <a:rPr lang="en-US">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11</m:t>
                          </m:r>
                        </m:sub>
                        <m:sup>
                          <m:r>
                            <a:rPr lang="en-US" b="0" i="0" smtClean="0">
                              <a:latin typeface="Cambria Math" panose="02040503050406030204" pitchFamily="18" charset="0"/>
                              <a:ea typeface="Cambria Math" panose="02040503050406030204" pitchFamily="18" charset="0"/>
                            </a:rPr>
                            <m:t>2</m:t>
                          </m:r>
                        </m:sup>
                      </m:sSubSup>
                      <m:sSubSup>
                        <m:sSubSupPr>
                          <m:ctrlPr>
                            <a:rPr lang="en-US" b="0" i="1" smtClean="0">
                              <a:latin typeface="Cambria Math" panose="02040503050406030204" pitchFamily="18" charset="0"/>
                              <a:ea typeface="Cambria Math" panose="02040503050406030204" pitchFamily="18" charset="0"/>
                            </a:rPr>
                          </m:ctrlPr>
                        </m:sSubSupPr>
                        <m:e>
                          <m:r>
                            <m:rPr>
                              <m:sty m:val="p"/>
                            </m:rPr>
                            <a:rPr lang="en-US" b="0" i="0" smtClean="0">
                              <a:latin typeface="Cambria Math" panose="02040503050406030204" pitchFamily="18" charset="0"/>
                              <a:ea typeface="Cambria Math" panose="02040503050406030204" pitchFamily="18" charset="0"/>
                            </a:rPr>
                            <m:t>a</m:t>
                          </m:r>
                        </m:e>
                        <m:sub>
                          <m:r>
                            <a:rPr lang="en-US">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12</m:t>
                          </m:r>
                        </m:sub>
                        <m:sup>
                          <m:r>
                            <a:rPr lang="en-US" b="0" i="0" smtClean="0">
                              <a:latin typeface="Cambria Math" panose="02040503050406030204" pitchFamily="18" charset="0"/>
                              <a:ea typeface="Cambria Math" panose="02040503050406030204" pitchFamily="18" charset="0"/>
                            </a:rPr>
                            <m:t>2</m:t>
                          </m:r>
                        </m:sup>
                      </m:sSubSup>
                      <m:sSubSup>
                        <m:sSubSupPr>
                          <m:ctrlPr>
                            <a:rPr lang="en-US" b="0" i="1" smtClean="0">
                              <a:latin typeface="Cambria Math" panose="02040503050406030204" pitchFamily="18" charset="0"/>
                              <a:ea typeface="Cambria Math" panose="02040503050406030204" pitchFamily="18" charset="0"/>
                            </a:rPr>
                          </m:ctrlPr>
                        </m:sSubSupPr>
                        <m:e>
                          <m:r>
                            <m:rPr>
                              <m:sty m:val="p"/>
                            </m:rPr>
                            <a:rPr lang="en-US" b="0" i="0" smtClean="0">
                              <a:latin typeface="Cambria Math" panose="02040503050406030204" pitchFamily="18" charset="0"/>
                              <a:ea typeface="Cambria Math" panose="02040503050406030204" pitchFamily="18" charset="0"/>
                            </a:rPr>
                            <m:t>a</m:t>
                          </m:r>
                        </m:e>
                        <m:sub>
                          <m:r>
                            <a:rPr lang="en-US">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13</m:t>
                          </m:r>
                        </m:sub>
                        <m:sup>
                          <m:r>
                            <a:rPr lang="en-US" b="0" i="0" smtClean="0">
                              <a:latin typeface="Cambria Math" panose="02040503050406030204" pitchFamily="18" charset="0"/>
                              <a:ea typeface="Cambria Math" panose="02040503050406030204" pitchFamily="18" charset="0"/>
                            </a:rPr>
                            <m:t>2</m:t>
                          </m:r>
                        </m:sup>
                      </m:sSubSup>
                      <m:sSubSup>
                        <m:sSubSupPr>
                          <m:ctrlPr>
                            <a:rPr lang="en-US" b="0" i="1" smtClean="0">
                              <a:latin typeface="Cambria Math" panose="02040503050406030204" pitchFamily="18" charset="0"/>
                              <a:ea typeface="Cambria Math" panose="02040503050406030204" pitchFamily="18" charset="0"/>
                            </a:rPr>
                          </m:ctrlPr>
                        </m:sSubSupPr>
                        <m:e>
                          <m:r>
                            <m:rPr>
                              <m:sty m:val="p"/>
                            </m:rPr>
                            <a:rPr lang="en-US" b="0" i="0" smtClean="0">
                              <a:latin typeface="Cambria Math" panose="02040503050406030204" pitchFamily="18" charset="0"/>
                              <a:ea typeface="Cambria Math" panose="02040503050406030204" pitchFamily="18" charset="0"/>
                            </a:rPr>
                            <m:t>a</m:t>
                          </m:r>
                        </m:e>
                        <m:sub>
                          <m:r>
                            <a:rPr lang="en-US">
                              <a:latin typeface="Cambria Math" panose="02040503050406030204" pitchFamily="18" charset="0"/>
                              <a:ea typeface="Cambria Math" panose="02040503050406030204" pitchFamily="18" charset="0"/>
                            </a:rPr>
                            <m:t>3</m:t>
                          </m:r>
                        </m:sub>
                        <m:sup>
                          <m:r>
                            <a:rPr lang="en-US" b="0" i="1" smtClean="0">
                              <a:latin typeface="Cambria Math" panose="02040503050406030204" pitchFamily="18" charset="0"/>
                              <a:ea typeface="Cambria Math" panose="02040503050406030204" pitchFamily="18" charset="0"/>
                            </a:rPr>
                            <m:t>(2)</m:t>
                          </m:r>
                        </m:sup>
                      </m:sSubSup>
                    </m:oMath>
                  </m:oMathPara>
                </a14:m>
                <a:endParaRPr lang="en-US" b="0" dirty="0" smtClean="0">
                  <a:latin typeface="Arial" panose="020B0604020202020204" pitchFamily="34" charset="0"/>
                  <a:ea typeface="Cambria Math" panose="020405030504060302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548499" y="1450793"/>
                <a:ext cx="4038609" cy="1990516"/>
              </a:xfrm>
              <a:prstGeom prst="rect">
                <a:avLst/>
              </a:prstGeom>
              <a:blipFill>
                <a:blip r:embed="rId4"/>
                <a:stretch>
                  <a:fillRect b="-1835"/>
                </a:stretch>
              </a:blipFill>
            </p:spPr>
            <p:txBody>
              <a:bodyPr/>
              <a:lstStyle/>
              <a:p>
                <a:r>
                  <a:rPr lang="en-US">
                    <a:noFill/>
                  </a:rPr>
                  <a:t> </a:t>
                </a:r>
              </a:p>
            </p:txBody>
          </p:sp>
        </mc:Fallback>
      </mc:AlternateContent>
      <p:sp>
        <p:nvSpPr>
          <p:cNvPr id="34" name="TextBox 33"/>
          <p:cNvSpPr txBox="1"/>
          <p:nvPr/>
        </p:nvSpPr>
        <p:spPr>
          <a:xfrm>
            <a:off x="4683371" y="1081461"/>
            <a:ext cx="3042303" cy="369332"/>
          </a:xfrm>
          <a:prstGeom prst="rect">
            <a:avLst/>
          </a:prstGeom>
        </p:spPr>
        <p:txBody>
          <a:bodyPr wrap="square" rtlCol="0">
            <a:spAutoFit/>
          </a:bodyPr>
          <a:lstStyle/>
          <a:p>
            <a:r>
              <a:rPr lang="en-US" sz="1800" dirty="0" smtClean="0"/>
              <a:t>Forward Pass </a:t>
            </a:r>
            <a:endParaRPr lang="en-US" sz="1800" dirty="0"/>
          </a:p>
        </p:txBody>
      </p:sp>
      <mc:AlternateContent xmlns:mc="http://schemas.openxmlformats.org/markup-compatibility/2006" xmlns:a14="http://schemas.microsoft.com/office/drawing/2010/main">
        <mc:Choice Requires="a14">
          <p:sp>
            <p:nvSpPr>
              <p:cNvPr id="35" name="TextBox 34"/>
              <p:cNvSpPr txBox="1"/>
              <p:nvPr/>
            </p:nvSpPr>
            <p:spPr>
              <a:xfrm>
                <a:off x="5251751" y="3642609"/>
                <a:ext cx="2632105" cy="1185133"/>
              </a:xfrm>
              <a:prstGeom prst="rect">
                <a:avLst/>
              </a:prstGeom>
            </p:spPr>
            <p:txBody>
              <a:bodyPr wrap="square" rtlCol="0">
                <a:spAutoFit/>
              </a:bodyPr>
              <a:lstStyle/>
              <a:p>
                <a:r>
                  <a:rPr lang="en-US" sz="1800" dirty="0" smtClean="0"/>
                  <a:t>Activation Function</a:t>
                </a:r>
              </a:p>
              <a:p>
                <a14:m>
                  <m:oMath xmlns:m="http://schemas.openxmlformats.org/officeDocument/2006/math">
                    <m:r>
                      <a:rPr lang="en-US" sz="1200" b="0" i="1" smtClean="0">
                        <a:latin typeface="Cambria Math" panose="02040503050406030204" pitchFamily="18" charset="0"/>
                      </a:rPr>
                      <m:t>𝑔</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𝑧</m:t>
                        </m:r>
                      </m:e>
                    </m:d>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0" smtClean="0">
                            <a:latin typeface="Cambria Math" panose="02040503050406030204" pitchFamily="18" charset="0"/>
                          </a:rPr>
                          <m:t>1+</m:t>
                        </m:r>
                        <m:sSup>
                          <m:sSupPr>
                            <m:ctrlPr>
                              <a:rPr lang="en-US" sz="1200" b="0" i="1" smtClean="0">
                                <a:latin typeface="Cambria Math" panose="02040503050406030204" pitchFamily="18" charset="0"/>
                              </a:rPr>
                            </m:ctrlPr>
                          </m:sSupPr>
                          <m:e>
                            <m:r>
                              <m:rPr>
                                <m:sty m:val="p"/>
                              </m:rPr>
                              <a:rPr lang="en-US" sz="1200" b="0" i="0" smtClean="0">
                                <a:latin typeface="Cambria Math" panose="02040503050406030204" pitchFamily="18" charset="0"/>
                              </a:rPr>
                              <m:t>e</m:t>
                            </m:r>
                          </m:e>
                          <m:sup>
                            <m:r>
                              <a:rPr lang="en-US" sz="1200" b="0" i="0" smtClean="0">
                                <a:latin typeface="Cambria Math" panose="02040503050406030204" pitchFamily="18" charset="0"/>
                              </a:rPr>
                              <m:t>−</m:t>
                            </m:r>
                            <m:r>
                              <m:rPr>
                                <m:sty m:val="p"/>
                              </m:rPr>
                              <a:rPr lang="en-US" sz="1200" b="0" i="0" smtClean="0">
                                <a:latin typeface="Cambria Math" panose="02040503050406030204" pitchFamily="18" charset="0"/>
                              </a:rPr>
                              <m:t>z</m:t>
                            </m:r>
                          </m:sup>
                        </m:sSup>
                      </m:den>
                    </m:f>
                  </m:oMath>
                </a14:m>
                <a:r>
                  <a:rPr lang="en-US" sz="1200" b="0" dirty="0" smtClean="0"/>
                  <a:t>, sigmoid function</a:t>
                </a:r>
              </a:p>
              <a:p>
                <a:r>
                  <a:rPr lang="en-US" sz="1200" i="1" dirty="0" smtClean="0">
                    <a:solidFill>
                      <a:srgbClr val="C00000"/>
                    </a:solidFill>
                  </a:rPr>
                  <a:t>Could also be other activation functions depending on what result you want.</a:t>
                </a:r>
                <a:endParaRPr lang="en-US" sz="1200" b="0" i="1" dirty="0" smtClean="0">
                  <a:solidFill>
                    <a:srgbClr val="C0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5251751" y="3642609"/>
                <a:ext cx="2632105" cy="1185133"/>
              </a:xfrm>
              <a:prstGeom prst="rect">
                <a:avLst/>
              </a:prstGeom>
              <a:blipFill>
                <a:blip r:embed="rId5"/>
                <a:stretch>
                  <a:fillRect l="-2088" t="-3093" b="-3093"/>
                </a:stretch>
              </a:blipFill>
            </p:spPr>
            <p:txBody>
              <a:bodyPr/>
              <a:lstStyle/>
              <a:p>
                <a:r>
                  <a:rPr lang="en-US">
                    <a:noFill/>
                  </a:rPr>
                  <a:t> </a:t>
                </a:r>
              </a:p>
            </p:txBody>
          </p:sp>
        </mc:Fallback>
      </mc:AlternateContent>
      <p:cxnSp>
        <p:nvCxnSpPr>
          <p:cNvPr id="45" name="Curved Connector 44"/>
          <p:cNvCxnSpPr>
            <a:stCxn id="35" idx="1"/>
          </p:cNvCxnSpPr>
          <p:nvPr/>
        </p:nvCxnSpPr>
        <p:spPr>
          <a:xfrm rot="10800000" flipH="1">
            <a:off x="5251751" y="2672986"/>
            <a:ext cx="294470" cy="1562190"/>
          </a:xfrm>
          <a:prstGeom prst="curvedConnector4">
            <a:avLst>
              <a:gd name="adj1" fmla="val -77631"/>
              <a:gd name="adj2" fmla="val 68966"/>
            </a:avLst>
          </a:prstGeom>
          <a:ln>
            <a:tailEnd type="triangle"/>
          </a:ln>
        </p:spPr>
        <p:style>
          <a:lnRef idx="1">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3221764" y="1710800"/>
                <a:ext cx="410198" cy="962186"/>
              </a:xfrm>
              <a:prstGeom prst="rect">
                <a:avLst/>
              </a:prstGeom>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10</m:t>
                          </m:r>
                        </m:sub>
                        <m:sup>
                          <m:r>
                            <a:rPr lang="en-US" b="0" i="1" smtClean="0">
                              <a:latin typeface="Cambria Math" panose="02040503050406030204" pitchFamily="18" charset="0"/>
                              <a:ea typeface="Cambria Math" panose="02040503050406030204" pitchFamily="18" charset="0"/>
                            </a:rPr>
                            <m:t>1</m:t>
                          </m:r>
                        </m:sup>
                      </m:sSubSup>
                    </m:oMath>
                  </m:oMathPara>
                </a14:m>
                <a:endParaRPr lang="en-US"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1</m:t>
                          </m:r>
                        </m:sup>
                      </m:sSubSup>
                    </m:oMath>
                  </m:oMathPara>
                </a14:m>
                <a:endParaRPr lang="en-US" dirty="0" smtClean="0"/>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1</m:t>
                          </m:r>
                        </m:sup>
                      </m:sSubSup>
                    </m:oMath>
                  </m:oMathPara>
                </a14:m>
                <a:endParaRPr lang="en-US" dirty="0" smtClean="0"/>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1</m:t>
                          </m:r>
                        </m:sup>
                      </m:sSubSup>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221764" y="1710800"/>
                <a:ext cx="410198" cy="962186"/>
              </a:xfrm>
              <a:prstGeom prst="rect">
                <a:avLst/>
              </a:prstGeom>
              <a:blipFill>
                <a:blip r:embed="rId6"/>
                <a:stretch>
                  <a:fillRect/>
                </a:stretch>
              </a:blipFill>
            </p:spPr>
            <p:txBody>
              <a:bodyPr/>
              <a:lstStyle/>
              <a:p>
                <a:r>
                  <a:rPr lang="en-US">
                    <a:noFill/>
                  </a:rPr>
                  <a:t> </a:t>
                </a:r>
              </a:p>
            </p:txBody>
          </p:sp>
        </mc:Fallback>
      </mc:AlternateContent>
      <p:cxnSp>
        <p:nvCxnSpPr>
          <p:cNvPr id="4" name="Straight Arrow Connector 3"/>
          <p:cNvCxnSpPr/>
          <p:nvPr/>
        </p:nvCxnSpPr>
        <p:spPr>
          <a:xfrm flipH="1">
            <a:off x="1657884" y="1880075"/>
            <a:ext cx="1615155" cy="49565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1666430" y="2102265"/>
            <a:ext cx="1616223" cy="658027"/>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1418602" y="2296720"/>
            <a:ext cx="1863517" cy="1157361"/>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1444239" y="2545006"/>
            <a:ext cx="1846960" cy="144588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410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a:t>
            </a: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30</a:t>
            </a:fld>
            <a:endParaRPr lang="en-GB"/>
          </a:p>
        </p:txBody>
      </p:sp>
      <p:sp>
        <p:nvSpPr>
          <p:cNvPr id="7" name="TextBox 6"/>
          <p:cNvSpPr txBox="1"/>
          <p:nvPr/>
        </p:nvSpPr>
        <p:spPr>
          <a:xfrm>
            <a:off x="1882211" y="1251300"/>
            <a:ext cx="5332575" cy="2677656"/>
          </a:xfrm>
          <a:prstGeom prst="rect">
            <a:avLst/>
          </a:prstGeom>
        </p:spPr>
        <p:txBody>
          <a:bodyPr wrap="square" rtlCol="0">
            <a:spAutoFit/>
          </a:bodyPr>
          <a:lstStyle/>
          <a:p>
            <a:r>
              <a:rPr lang="en-US" dirty="0" err="1"/>
              <a:t>test_loss</a:t>
            </a:r>
            <a:r>
              <a:rPr lang="en-US" dirty="0"/>
              <a:t>, </a:t>
            </a:r>
            <a:r>
              <a:rPr lang="en-US" dirty="0" err="1"/>
              <a:t>test_acc</a:t>
            </a:r>
            <a:r>
              <a:rPr lang="en-US" dirty="0"/>
              <a:t> = </a:t>
            </a:r>
            <a:r>
              <a:rPr lang="en-US" dirty="0" err="1"/>
              <a:t>model.evaluate</a:t>
            </a:r>
            <a:r>
              <a:rPr lang="en-US" dirty="0"/>
              <a:t>(</a:t>
            </a:r>
            <a:r>
              <a:rPr lang="en-US" dirty="0" err="1"/>
              <a:t>test_images</a:t>
            </a:r>
            <a:r>
              <a:rPr lang="en-US" dirty="0"/>
              <a:t>, </a:t>
            </a:r>
            <a:r>
              <a:rPr lang="en-US" dirty="0" err="1"/>
              <a:t>test_labels</a:t>
            </a:r>
            <a:r>
              <a:rPr lang="en-US" dirty="0" smtClean="0"/>
              <a:t>)</a:t>
            </a:r>
          </a:p>
          <a:p>
            <a:endParaRPr lang="en-US" dirty="0"/>
          </a:p>
          <a:p>
            <a:r>
              <a:rPr lang="en-US" dirty="0" smtClean="0"/>
              <a:t>&gt;&gt;&gt; </a:t>
            </a:r>
            <a:r>
              <a:rPr lang="en-US" altLang="en-US" dirty="0">
                <a:solidFill>
                  <a:schemeClr val="tx1"/>
                </a:solidFill>
                <a:latin typeface="Arial Unicode MS"/>
                <a:ea typeface="var(--jp-code-font-family)"/>
              </a:rPr>
              <a:t>313/313 [==============================] - 1s 4ms/step - loss: 0.0238 - accuracy: </a:t>
            </a:r>
            <a:r>
              <a:rPr lang="en-US" altLang="en-US" dirty="0" smtClean="0">
                <a:solidFill>
                  <a:schemeClr val="tx1"/>
                </a:solidFill>
                <a:latin typeface="Arial Unicode MS"/>
                <a:ea typeface="var(--jp-code-font-family)"/>
              </a:rPr>
              <a:t>0.9922</a:t>
            </a:r>
          </a:p>
          <a:p>
            <a:endParaRPr lang="en-US" dirty="0">
              <a:solidFill>
                <a:schemeClr val="tx1"/>
              </a:solidFill>
              <a:latin typeface="Arial Unicode MS"/>
            </a:endParaRPr>
          </a:p>
          <a:p>
            <a:endParaRPr lang="en-US" dirty="0" smtClean="0">
              <a:solidFill>
                <a:schemeClr val="tx1"/>
              </a:solidFill>
              <a:latin typeface="Arial Unicode MS"/>
            </a:endParaRPr>
          </a:p>
          <a:p>
            <a:r>
              <a:rPr lang="en-US" dirty="0" smtClean="0">
                <a:solidFill>
                  <a:schemeClr val="tx1"/>
                </a:solidFill>
                <a:latin typeface="Arial Unicode MS"/>
              </a:rPr>
              <a:t>As we could see, the training accuracy and test accuracy is 99.4% and 99.2% respectively. This is quite a improve, although more improvements could be made. </a:t>
            </a:r>
          </a:p>
          <a:p>
            <a:endParaRPr lang="en-US" dirty="0">
              <a:solidFill>
                <a:schemeClr val="tx1"/>
              </a:solidFill>
              <a:latin typeface="Arial Unicode MS"/>
            </a:endParaRPr>
          </a:p>
          <a:p>
            <a:r>
              <a:rPr lang="en-US" dirty="0" smtClean="0">
                <a:solidFill>
                  <a:schemeClr val="tx1"/>
                </a:solidFill>
                <a:latin typeface="Arial Unicode MS"/>
              </a:rPr>
              <a:t>We make a huge progress by utilizing the convolutional neural network.</a:t>
            </a:r>
            <a:endParaRPr lang="en-US" dirty="0"/>
          </a:p>
        </p:txBody>
      </p:sp>
    </p:spTree>
    <p:extLst>
      <p:ext uri="{BB962C8B-B14F-4D97-AF65-F5344CB8AC3E}">
        <p14:creationId xmlns:p14="http://schemas.microsoft.com/office/powerpoint/2010/main" val="12477562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21002" y="739895"/>
            <a:ext cx="8157544" cy="3762671"/>
          </a:xfrm>
        </p:spPr>
        <p:txBody>
          <a:bodyPr/>
          <a:lstStyle/>
          <a:p>
            <a:pPr marL="7620" indent="0">
              <a:buNone/>
            </a:pPr>
            <a:r>
              <a:rPr lang="en-US" dirty="0" smtClean="0"/>
              <a:t>Now, you might have felt the power of Convolutional Neural Network and why it has been so successful in computer vision.</a:t>
            </a:r>
            <a:endParaRPr lang="en-US" dirty="0"/>
          </a:p>
        </p:txBody>
      </p:sp>
    </p:spTree>
    <p:extLst>
      <p:ext uri="{BB962C8B-B14F-4D97-AF65-F5344CB8AC3E}">
        <p14:creationId xmlns:p14="http://schemas.microsoft.com/office/powerpoint/2010/main" val="2802368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Deep Learning With Python by FRANÇOIS CHOLLET ©2018 by Manning Publications Co</a:t>
            </a:r>
            <a:r>
              <a:rPr lang="en-US" dirty="0" smtClean="0"/>
              <a:t>.</a:t>
            </a:r>
          </a:p>
          <a:p>
            <a:r>
              <a:rPr lang="en-US" dirty="0" err="1"/>
              <a:t>grokking</a:t>
            </a:r>
            <a:r>
              <a:rPr lang="en-US" dirty="0"/>
              <a:t> Deep Learning by Andrew W. Trask ©2019 by Manning Publications Co. </a:t>
            </a:r>
          </a:p>
        </p:txBody>
      </p:sp>
    </p:spTree>
    <p:extLst>
      <p:ext uri="{BB962C8B-B14F-4D97-AF65-F5344CB8AC3E}">
        <p14:creationId xmlns:p14="http://schemas.microsoft.com/office/powerpoint/2010/main" val="114020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a:t>
            </a:r>
            <a:endParaRPr lang="en-US" dirty="0"/>
          </a:p>
        </p:txBody>
      </p:sp>
      <p:sp>
        <p:nvSpPr>
          <p:cNvPr id="3" name="Content Placeholder 2"/>
          <p:cNvSpPr>
            <a:spLocks noGrp="1"/>
          </p:cNvSpPr>
          <p:nvPr>
            <p:ph idx="1"/>
          </p:nvPr>
        </p:nvSpPr>
        <p:spPr>
          <a:xfrm>
            <a:off x="469727" y="1457743"/>
            <a:ext cx="4897032" cy="3413360"/>
          </a:xfrm>
        </p:spPr>
        <p:txBody>
          <a:bodyPr>
            <a:normAutofit/>
          </a:bodyPr>
          <a:lstStyle/>
          <a:p>
            <a:pPr marL="7620" indent="0">
              <a:buNone/>
            </a:pPr>
            <a:r>
              <a:rPr lang="en-US" dirty="0" smtClean="0"/>
              <a:t>Requirements:</a:t>
            </a:r>
          </a:p>
          <a:p>
            <a:r>
              <a:rPr lang="en-US" dirty="0"/>
              <a:t>It </a:t>
            </a:r>
            <a:r>
              <a:rPr lang="en-US" b="1" dirty="0"/>
              <a:t>must</a:t>
            </a:r>
            <a:r>
              <a:rPr lang="en-US" dirty="0"/>
              <a:t> be continuous.</a:t>
            </a:r>
          </a:p>
          <a:p>
            <a:r>
              <a:rPr lang="en-US" dirty="0"/>
              <a:t>Better if monotonic (does not change direction).</a:t>
            </a:r>
          </a:p>
          <a:p>
            <a:r>
              <a:rPr lang="en-US" dirty="0"/>
              <a:t>Better if nonlinear.</a:t>
            </a:r>
          </a:p>
          <a:p>
            <a:r>
              <a:rPr lang="en-US" dirty="0"/>
              <a:t>Should be computed efficiently</a:t>
            </a:r>
          </a:p>
          <a:p>
            <a:pPr marL="7620" indent="0">
              <a:buNone/>
            </a:pPr>
            <a:endParaRPr lang="en-US" dirty="0" smtClean="0"/>
          </a:p>
          <a:p>
            <a:pPr marL="7620" indent="0">
              <a:buNone/>
            </a:pPr>
            <a:endParaRPr lang="en-US" dirty="0"/>
          </a:p>
        </p:txBody>
      </p:sp>
      <p:sp>
        <p:nvSpPr>
          <p:cNvPr id="5" name="TextBox 4"/>
          <p:cNvSpPr txBox="1"/>
          <p:nvPr/>
        </p:nvSpPr>
        <p:spPr>
          <a:xfrm>
            <a:off x="6007693" y="1649338"/>
            <a:ext cx="2619578" cy="1815882"/>
          </a:xfrm>
          <a:prstGeom prst="rect">
            <a:avLst/>
          </a:prstGeom>
        </p:spPr>
        <p:txBody>
          <a:bodyPr wrap="square" rtlCol="0">
            <a:spAutoFit/>
          </a:bodyPr>
          <a:lstStyle/>
          <a:p>
            <a:r>
              <a:rPr lang="en-US" dirty="0" smtClean="0"/>
              <a:t>Examples of other activation functions:</a:t>
            </a:r>
          </a:p>
          <a:p>
            <a:endParaRPr lang="en-US" dirty="0"/>
          </a:p>
          <a:p>
            <a:r>
              <a:rPr lang="en-US" dirty="0" err="1" smtClean="0"/>
              <a:t>Softmax</a:t>
            </a:r>
            <a:r>
              <a:rPr lang="en-US" dirty="0" smtClean="0"/>
              <a:t>: return the probability score of each entry</a:t>
            </a:r>
          </a:p>
          <a:p>
            <a:endParaRPr lang="en-US" dirty="0"/>
          </a:p>
          <a:p>
            <a:r>
              <a:rPr lang="en-US" dirty="0" err="1" smtClean="0"/>
              <a:t>Relu</a:t>
            </a:r>
            <a:r>
              <a:rPr lang="en-US" dirty="0" smtClean="0"/>
              <a:t>: converting negative entry to 0</a:t>
            </a:r>
          </a:p>
        </p:txBody>
      </p:sp>
    </p:spTree>
    <p:extLst>
      <p:ext uri="{BB962C8B-B14F-4D97-AF65-F5344CB8AC3E}">
        <p14:creationId xmlns:p14="http://schemas.microsoft.com/office/powerpoint/2010/main" val="3026423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454-FC06-46C7-A74C-65A54167EDA6}"/>
              </a:ext>
            </a:extLst>
          </p:cNvPr>
          <p:cNvSpPr>
            <a:spLocks noGrp="1"/>
          </p:cNvSpPr>
          <p:nvPr>
            <p:ph type="title"/>
          </p:nvPr>
        </p:nvSpPr>
        <p:spPr/>
        <p:txBody>
          <a:bodyPr/>
          <a:lstStyle/>
          <a:p>
            <a:pPr algn="ctr"/>
            <a:r>
              <a:rPr lang="en-US" sz="3600" dirty="0" smtClean="0"/>
              <a:t>Deep Learning</a:t>
            </a:r>
            <a:endParaRPr lang="en-US" sz="3600" i="1" dirty="0"/>
          </a:p>
        </p:txBody>
      </p:sp>
      <p:sp>
        <p:nvSpPr>
          <p:cNvPr id="3" name="Subtitle 2"/>
          <p:cNvSpPr>
            <a:spLocks noGrp="1"/>
          </p:cNvSpPr>
          <p:nvPr>
            <p:ph type="body" idx="1"/>
          </p:nvPr>
        </p:nvSpPr>
        <p:spPr>
          <a:xfrm>
            <a:off x="1113235" y="3111500"/>
            <a:ext cx="7514035" cy="1206500"/>
          </a:xfrm>
        </p:spPr>
        <p:txBody>
          <a:bodyPr/>
          <a:lstStyle/>
          <a:p>
            <a:pPr algn="l">
              <a:buFont typeface="Arial" panose="020B0604020202020204" pitchFamily="34" charset="0"/>
              <a:buChar char="•"/>
            </a:pPr>
            <a:r>
              <a:rPr lang="en-US" dirty="0" smtClean="0"/>
              <a:t>Computer Vision</a:t>
            </a:r>
          </a:p>
          <a:p>
            <a:pPr algn="l">
              <a:buFont typeface="Arial" panose="020B0604020202020204" pitchFamily="34" charset="0"/>
              <a:buChar char="•"/>
            </a:pPr>
            <a:r>
              <a:rPr lang="en-US" dirty="0" smtClean="0"/>
              <a:t>Text and Sequence processing</a:t>
            </a:r>
          </a:p>
          <a:p>
            <a:pPr algn="l">
              <a:buFont typeface="Arial" panose="020B0604020202020204" pitchFamily="34" charset="0"/>
              <a:buChar char="•"/>
            </a:pPr>
            <a:r>
              <a:rPr lang="en-US" dirty="0" err="1" smtClean="0"/>
              <a:t>etc</a:t>
            </a:r>
            <a:endParaRPr lang="en-US" dirty="0"/>
          </a:p>
        </p:txBody>
      </p:sp>
      <p:sp>
        <p:nvSpPr>
          <p:cNvPr id="5" name="Slide Number Placeholder 4">
            <a:extLst>
              <a:ext uri="{FF2B5EF4-FFF2-40B4-BE49-F238E27FC236}">
                <a16:creationId xmlns:a16="http://schemas.microsoft.com/office/drawing/2014/main" id="{AC52EFC8-E618-4A04-9110-63A1F3262182}"/>
              </a:ext>
            </a:extLst>
          </p:cNvPr>
          <p:cNvSpPr>
            <a:spLocks noGrp="1"/>
          </p:cNvSpPr>
          <p:nvPr>
            <p:ph type="sldNum" idx="12"/>
          </p:nvPr>
        </p:nvSpPr>
        <p:spPr/>
        <p:txBody>
          <a:bodyPr/>
          <a:lstStyle/>
          <a:p>
            <a:pPr>
              <a:defRPr/>
            </a:pPr>
            <a:fld id="{B5D931A1-A42B-F94C-ADA3-91D74B0ACBA8}" type="slidenum">
              <a:rPr lang="en-GB" smtClean="0"/>
              <a:pPr>
                <a:defRPr/>
              </a:pPr>
              <a:t>5</a:t>
            </a:fld>
            <a:endParaRPr lang="en-GB"/>
          </a:p>
        </p:txBody>
      </p:sp>
    </p:spTree>
    <p:extLst>
      <p:ext uri="{BB962C8B-B14F-4D97-AF65-F5344CB8AC3E}">
        <p14:creationId xmlns:p14="http://schemas.microsoft.com/office/powerpoint/2010/main" val="3743431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MNIST problem</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3621" y="1457325"/>
            <a:ext cx="6190721" cy="3762375"/>
          </a:xfrm>
        </p:spPr>
      </p:pic>
      <p:sp>
        <p:nvSpPr>
          <p:cNvPr id="5" name="Slide Number Placeholder 4"/>
          <p:cNvSpPr>
            <a:spLocks noGrp="1"/>
          </p:cNvSpPr>
          <p:nvPr>
            <p:ph type="sldNum" sz="quarter" idx="4294967295"/>
          </p:nvPr>
        </p:nvSpPr>
        <p:spPr>
          <a:xfrm>
            <a:off x="8729663" y="5281613"/>
            <a:ext cx="414337" cy="304800"/>
          </a:xfrm>
        </p:spPr>
        <p:txBody>
          <a:bodyPr/>
          <a:lstStyle/>
          <a:p>
            <a:pPr>
              <a:defRPr/>
            </a:pPr>
            <a:fld id="{1D5053AA-EDA4-1543-ABC4-F2C032EBCBF2}" type="slidenum">
              <a:rPr lang="en-GB" smtClean="0"/>
              <a:pPr>
                <a:defRPr/>
              </a:pPr>
              <a:t>6</a:t>
            </a:fld>
            <a:endParaRPr lang="en-GB"/>
          </a:p>
        </p:txBody>
      </p:sp>
    </p:spTree>
    <p:extLst>
      <p:ext uri="{BB962C8B-B14F-4D97-AF65-F5344CB8AC3E}">
        <p14:creationId xmlns:p14="http://schemas.microsoft.com/office/powerpoint/2010/main" val="136398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B7F1D5-A6DC-40DC-BBE9-038A56EC69F7}"/>
              </a:ext>
            </a:extLst>
          </p:cNvPr>
          <p:cNvSpPr>
            <a:spLocks noGrp="1"/>
          </p:cNvSpPr>
          <p:nvPr>
            <p:ph type="title"/>
          </p:nvPr>
        </p:nvSpPr>
        <p:spPr>
          <a:xfrm>
            <a:off x="1113236" y="571502"/>
            <a:ext cx="2661841" cy="459693"/>
          </a:xfrm>
        </p:spPr>
        <p:txBody>
          <a:bodyPr>
            <a:normAutofit/>
          </a:bodyPr>
          <a:lstStyle/>
          <a:p>
            <a:r>
              <a:rPr lang="en-US" dirty="0" smtClean="0"/>
              <a:t>Data exploration</a:t>
            </a:r>
            <a:endParaRPr lang="en-US" dirty="0"/>
          </a:p>
        </p:txBody>
      </p:sp>
      <p:sp>
        <p:nvSpPr>
          <p:cNvPr id="3" name="Text Placeholder 2"/>
          <p:cNvSpPr>
            <a:spLocks noGrp="1"/>
          </p:cNvSpPr>
          <p:nvPr>
            <p:ph type="body" idx="1"/>
          </p:nvPr>
        </p:nvSpPr>
        <p:spPr>
          <a:xfrm>
            <a:off x="1113236" y="1110952"/>
            <a:ext cx="4253523" cy="2471819"/>
          </a:xfrm>
        </p:spPr>
        <p:txBody>
          <a:bodyPr>
            <a:normAutofit fontScale="92500" lnSpcReduction="10000"/>
          </a:bodyPr>
          <a:lstStyle/>
          <a:p>
            <a:pPr marL="7620" indent="0">
              <a:lnSpc>
                <a:spcPct val="110000"/>
              </a:lnSpc>
              <a:buNone/>
            </a:pPr>
            <a:r>
              <a:rPr lang="en-US" sz="1600" dirty="0" smtClean="0"/>
              <a:t>(</a:t>
            </a:r>
            <a:r>
              <a:rPr lang="en-US" sz="1600" dirty="0" err="1"/>
              <a:t>train_images</a:t>
            </a:r>
            <a:r>
              <a:rPr lang="en-US" sz="1600" dirty="0"/>
              <a:t>, </a:t>
            </a:r>
            <a:r>
              <a:rPr lang="en-US" sz="1600" dirty="0" err="1"/>
              <a:t>train_labels</a:t>
            </a:r>
            <a:r>
              <a:rPr lang="en-US" sz="1600" dirty="0"/>
              <a:t>), (</a:t>
            </a:r>
            <a:r>
              <a:rPr lang="en-US" sz="1600" dirty="0" err="1"/>
              <a:t>test_images</a:t>
            </a:r>
            <a:r>
              <a:rPr lang="en-US" sz="1600" dirty="0"/>
              <a:t>, </a:t>
            </a:r>
            <a:r>
              <a:rPr lang="en-US" sz="1600" dirty="0" err="1"/>
              <a:t>test_labels</a:t>
            </a:r>
            <a:r>
              <a:rPr lang="en-US" sz="1600" dirty="0"/>
              <a:t>) = </a:t>
            </a:r>
            <a:r>
              <a:rPr lang="en-US" sz="1600" dirty="0" err="1"/>
              <a:t>mnist.load_data</a:t>
            </a:r>
            <a:r>
              <a:rPr lang="en-US" sz="1600" dirty="0" smtClean="0"/>
              <a:t>()</a:t>
            </a:r>
            <a:endParaRPr lang="en-US" sz="1600" dirty="0"/>
          </a:p>
          <a:p>
            <a:pPr marL="7620" indent="0">
              <a:lnSpc>
                <a:spcPct val="110000"/>
              </a:lnSpc>
              <a:buNone/>
            </a:pPr>
            <a:r>
              <a:rPr lang="en-US" sz="1600" dirty="0"/>
              <a:t>print(</a:t>
            </a:r>
            <a:r>
              <a:rPr lang="en-US" sz="1600" dirty="0" err="1"/>
              <a:t>train_images.shape</a:t>
            </a:r>
            <a:r>
              <a:rPr lang="en-US" sz="1600" dirty="0" smtClean="0"/>
              <a:t>)</a:t>
            </a:r>
            <a:endParaRPr lang="en-US" sz="1600" dirty="0"/>
          </a:p>
          <a:p>
            <a:pPr marL="7620" indent="0">
              <a:lnSpc>
                <a:spcPct val="110000"/>
              </a:lnSpc>
              <a:buNone/>
            </a:pPr>
            <a:r>
              <a:rPr lang="en-US" sz="1600" dirty="0"/>
              <a:t>print(</a:t>
            </a:r>
            <a:r>
              <a:rPr lang="en-US" sz="1600" dirty="0" err="1"/>
              <a:t>len</a:t>
            </a:r>
            <a:r>
              <a:rPr lang="en-US" sz="1600" dirty="0"/>
              <a:t>(</a:t>
            </a:r>
            <a:r>
              <a:rPr lang="en-US" sz="1600" dirty="0" err="1"/>
              <a:t>train_labels</a:t>
            </a:r>
            <a:r>
              <a:rPr lang="en-US" sz="1600" dirty="0" smtClean="0"/>
              <a:t>))</a:t>
            </a:r>
            <a:endParaRPr lang="en-US" sz="1600" dirty="0"/>
          </a:p>
          <a:p>
            <a:pPr marL="7620" indent="0">
              <a:lnSpc>
                <a:spcPct val="110000"/>
              </a:lnSpc>
              <a:buNone/>
            </a:pPr>
            <a:r>
              <a:rPr lang="en-US" sz="1600" dirty="0"/>
              <a:t>print(</a:t>
            </a:r>
            <a:r>
              <a:rPr lang="en-US" sz="1600" dirty="0" err="1"/>
              <a:t>train_labels</a:t>
            </a:r>
            <a:r>
              <a:rPr lang="en-US" sz="1600" dirty="0" smtClean="0"/>
              <a:t>)</a:t>
            </a:r>
            <a:endParaRPr lang="en-US" sz="1600" dirty="0"/>
          </a:p>
          <a:p>
            <a:pPr marL="7620" indent="0">
              <a:lnSpc>
                <a:spcPct val="110000"/>
              </a:lnSpc>
              <a:buNone/>
            </a:pPr>
            <a:r>
              <a:rPr lang="en-US" sz="1600" dirty="0"/>
              <a:t>print(</a:t>
            </a:r>
            <a:r>
              <a:rPr lang="en-US" sz="1600" dirty="0" err="1"/>
              <a:t>test_images.shape</a:t>
            </a:r>
            <a:r>
              <a:rPr lang="en-US" sz="1600" dirty="0" smtClean="0"/>
              <a:t>)</a:t>
            </a:r>
            <a:endParaRPr lang="en-US" sz="1600" dirty="0"/>
          </a:p>
          <a:p>
            <a:pPr marL="7620" indent="0">
              <a:lnSpc>
                <a:spcPct val="110000"/>
              </a:lnSpc>
              <a:buNone/>
            </a:pPr>
            <a:r>
              <a:rPr lang="en-US" sz="1600" dirty="0"/>
              <a:t>print(</a:t>
            </a:r>
            <a:r>
              <a:rPr lang="en-US" sz="1600" dirty="0" err="1"/>
              <a:t>len</a:t>
            </a:r>
            <a:r>
              <a:rPr lang="en-US" sz="1600" dirty="0"/>
              <a:t>(</a:t>
            </a:r>
            <a:r>
              <a:rPr lang="en-US" sz="1600" dirty="0" err="1"/>
              <a:t>test_labels</a:t>
            </a:r>
            <a:r>
              <a:rPr lang="en-US" sz="1600" dirty="0" smtClean="0"/>
              <a:t>))</a:t>
            </a:r>
            <a:endParaRPr lang="en-US" sz="1600" dirty="0"/>
          </a:p>
          <a:p>
            <a:pPr marL="7620" indent="0">
              <a:lnSpc>
                <a:spcPct val="110000"/>
              </a:lnSpc>
              <a:buNone/>
            </a:pPr>
            <a:r>
              <a:rPr lang="en-US" sz="1600" dirty="0"/>
              <a:t>print(</a:t>
            </a:r>
            <a:r>
              <a:rPr lang="en-US" sz="1600" dirty="0" err="1"/>
              <a:t>test_labels</a:t>
            </a:r>
            <a:r>
              <a:rPr lang="en-US" sz="1600" dirty="0"/>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628" y="3662528"/>
            <a:ext cx="1276528" cy="1124107"/>
          </a:xfrm>
          <a:prstGeom prst="rect">
            <a:avLst/>
          </a:prstGeom>
        </p:spPr>
      </p:pic>
      <p:sp>
        <p:nvSpPr>
          <p:cNvPr id="10" name="TextBox 9"/>
          <p:cNvSpPr txBox="1"/>
          <p:nvPr/>
        </p:nvSpPr>
        <p:spPr>
          <a:xfrm>
            <a:off x="5050563" y="1762085"/>
            <a:ext cx="2606467" cy="1815882"/>
          </a:xfrm>
          <a:prstGeom prst="rect">
            <a:avLst/>
          </a:prstGeom>
        </p:spPr>
        <p:txBody>
          <a:bodyPr wrap="square" rtlCol="0">
            <a:spAutoFit/>
          </a:bodyPr>
          <a:lstStyle/>
          <a:p>
            <a:r>
              <a:rPr lang="en-US" dirty="0"/>
              <a:t>We have 60000 </a:t>
            </a:r>
            <a:r>
              <a:rPr lang="en-US" dirty="0" smtClean="0"/>
              <a:t>images </a:t>
            </a:r>
            <a:r>
              <a:rPr lang="en-US" dirty="0"/>
              <a:t>in our training set; each of them is represented by a 28 x 28 matrix</a:t>
            </a:r>
            <a:r>
              <a:rPr lang="en-US" dirty="0" smtClean="0"/>
              <a:t>. The label will be represent by a integer.</a:t>
            </a:r>
          </a:p>
          <a:p>
            <a:endParaRPr lang="en-US" dirty="0"/>
          </a:p>
          <a:p>
            <a:r>
              <a:rPr lang="en-US" dirty="0" smtClean="0"/>
              <a:t>We also have 10000 images in our test set.</a:t>
            </a:r>
            <a:endParaRPr lang="en-US" dirty="0"/>
          </a:p>
        </p:txBody>
      </p:sp>
    </p:spTree>
    <p:extLst>
      <p:ext uri="{BB962C8B-B14F-4D97-AF65-F5344CB8AC3E}">
        <p14:creationId xmlns:p14="http://schemas.microsoft.com/office/powerpoint/2010/main" val="3034280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3A52AF-95EE-496C-942F-BC795B322294}"/>
              </a:ext>
            </a:extLst>
          </p:cNvPr>
          <p:cNvSpPr>
            <a:spLocks noGrp="1"/>
          </p:cNvSpPr>
          <p:nvPr>
            <p:ph idx="1"/>
          </p:nvPr>
        </p:nvSpPr>
        <p:spPr>
          <a:xfrm>
            <a:off x="760284" y="1249493"/>
            <a:ext cx="8157544" cy="1268365"/>
          </a:xfrm>
        </p:spPr>
        <p:txBody>
          <a:bodyPr>
            <a:normAutofit fontScale="70000" lnSpcReduction="20000"/>
          </a:bodyPr>
          <a:lstStyle/>
          <a:p>
            <a:pPr marL="7620" indent="0">
              <a:buNone/>
            </a:pPr>
            <a:r>
              <a:rPr lang="en-US" dirty="0"/>
              <a:t>digit = </a:t>
            </a:r>
            <a:r>
              <a:rPr lang="en-US" dirty="0" err="1"/>
              <a:t>train_images</a:t>
            </a:r>
            <a:r>
              <a:rPr lang="en-US" dirty="0"/>
              <a:t>[0]</a:t>
            </a:r>
          </a:p>
          <a:p>
            <a:pPr marL="7620" indent="0">
              <a:buNone/>
            </a:pPr>
            <a:r>
              <a:rPr lang="en-US" dirty="0"/>
              <a:t>import </a:t>
            </a:r>
            <a:r>
              <a:rPr lang="en-US" dirty="0" err="1"/>
              <a:t>matplotlib.pyplot</a:t>
            </a:r>
            <a:r>
              <a:rPr lang="en-US" dirty="0"/>
              <a:t> as </a:t>
            </a:r>
            <a:r>
              <a:rPr lang="en-US" dirty="0" err="1"/>
              <a:t>plt</a:t>
            </a:r>
            <a:endParaRPr lang="en-US" dirty="0"/>
          </a:p>
          <a:p>
            <a:pPr marL="7620" indent="0">
              <a:buNone/>
            </a:pPr>
            <a:r>
              <a:rPr lang="en-US" dirty="0" err="1"/>
              <a:t>plt.imshow</a:t>
            </a:r>
            <a:r>
              <a:rPr lang="en-US" dirty="0"/>
              <a:t>(digit, </a:t>
            </a:r>
            <a:r>
              <a:rPr lang="en-US" dirty="0" err="1"/>
              <a:t>cmap</a:t>
            </a:r>
            <a:r>
              <a:rPr lang="en-US" dirty="0"/>
              <a:t>=</a:t>
            </a:r>
            <a:r>
              <a:rPr lang="en-US" dirty="0" err="1"/>
              <a:t>plt.cm.binary</a:t>
            </a:r>
            <a:r>
              <a:rPr lang="en-US" dirty="0"/>
              <a:t>)</a:t>
            </a:r>
          </a:p>
          <a:p>
            <a:pPr marL="7620" indent="0">
              <a:buNone/>
            </a:pPr>
            <a:r>
              <a:rPr lang="en-US" dirty="0" err="1"/>
              <a:t>plt.show</a:t>
            </a:r>
            <a:r>
              <a:rPr lang="en-US" dirty="0"/>
              <a:t>()</a:t>
            </a:r>
            <a:endParaRPr lang="en-US" dirty="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056" y="1249493"/>
            <a:ext cx="2362530" cy="2343477"/>
          </a:xfrm>
          <a:prstGeom prst="rect">
            <a:avLst/>
          </a:prstGeom>
        </p:spPr>
      </p:pic>
    </p:spTree>
    <p:extLst>
      <p:ext uri="{BB962C8B-B14F-4D97-AF65-F5344CB8AC3E}">
        <p14:creationId xmlns:p14="http://schemas.microsoft.com/office/powerpoint/2010/main" val="313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Distribution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4178" y="1525165"/>
            <a:ext cx="3734321" cy="2581635"/>
          </a:xfrm>
        </p:spPr>
      </p:pic>
      <p:sp>
        <p:nvSpPr>
          <p:cNvPr id="5" name="TextBox 4"/>
          <p:cNvSpPr txBox="1"/>
          <p:nvPr/>
        </p:nvSpPr>
        <p:spPr>
          <a:xfrm>
            <a:off x="4693777" y="2429495"/>
            <a:ext cx="3717420" cy="523220"/>
          </a:xfrm>
          <a:prstGeom prst="rect">
            <a:avLst/>
          </a:prstGeom>
        </p:spPr>
        <p:txBody>
          <a:bodyPr wrap="square" rtlCol="0">
            <a:spAutoFit/>
          </a:bodyPr>
          <a:lstStyle/>
          <a:p>
            <a:r>
              <a:rPr lang="en-US" dirty="0" smtClean="0"/>
              <a:t>This is a fairly uniformly distributed data, each with a sample number from 5000-7000</a:t>
            </a:r>
            <a:endParaRPr lang="en-US" dirty="0"/>
          </a:p>
        </p:txBody>
      </p:sp>
    </p:spTree>
    <p:extLst>
      <p:ext uri="{BB962C8B-B14F-4D97-AF65-F5344CB8AC3E}">
        <p14:creationId xmlns:p14="http://schemas.microsoft.com/office/powerpoint/2010/main" val="3114777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100840</TotalTime>
  <Words>2546</Words>
  <Application>Microsoft Office PowerPoint</Application>
  <PresentationFormat>On-screen Show (16:10)</PresentationFormat>
  <Paragraphs>307</Paragraphs>
  <Slides>32</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Arial Unicode MS</vt:lpstr>
      <vt:lpstr>Franklin Gothic</vt:lpstr>
      <vt:lpstr>Helvetica Neue</vt:lpstr>
      <vt:lpstr>Noto Sans Symbols</vt:lpstr>
      <vt:lpstr>var(--jp-code-font-family)</vt:lpstr>
      <vt:lpstr>Arial</vt:lpstr>
      <vt:lpstr>Cambria Math</vt:lpstr>
      <vt:lpstr>Corbel</vt:lpstr>
      <vt:lpstr>Helvetica</vt:lpstr>
      <vt:lpstr>Tahoma</vt:lpstr>
      <vt:lpstr>Times New Roman</vt:lpstr>
      <vt:lpstr>Wingdings</vt:lpstr>
      <vt:lpstr>Penn</vt:lpstr>
      <vt:lpstr>Deep Learning: Convolutional Neural Networks</vt:lpstr>
      <vt:lpstr>Brief Discuss About Deep Learning</vt:lpstr>
      <vt:lpstr>Architecture of Neural Network</vt:lpstr>
      <vt:lpstr>Activation Function</vt:lpstr>
      <vt:lpstr>Deep Learning</vt:lpstr>
      <vt:lpstr>MNIST problem</vt:lpstr>
      <vt:lpstr>Data exploration</vt:lpstr>
      <vt:lpstr>PowerPoint Presentation</vt:lpstr>
      <vt:lpstr>Data Distribution</vt:lpstr>
      <vt:lpstr>Create Layer</vt:lpstr>
      <vt:lpstr>PowerPoint Presentation</vt:lpstr>
      <vt:lpstr>Network compilation</vt:lpstr>
      <vt:lpstr>Data preprocessing</vt:lpstr>
      <vt:lpstr>Categorically encode the label</vt:lpstr>
      <vt:lpstr>Network Training</vt:lpstr>
      <vt:lpstr>PowerPoint Presentation</vt:lpstr>
      <vt:lpstr>Possible modification</vt:lpstr>
      <vt:lpstr>Computer Vision on Neural Network</vt:lpstr>
      <vt:lpstr>First intuition of Convnets</vt:lpstr>
      <vt:lpstr>Difference between Dense layered NN</vt:lpstr>
      <vt:lpstr>Convolution Operation</vt:lpstr>
      <vt:lpstr>Operation Procedure</vt:lpstr>
      <vt:lpstr>Implement the CNN</vt:lpstr>
      <vt:lpstr>Border Effects</vt:lpstr>
      <vt:lpstr>Padding</vt:lpstr>
      <vt:lpstr>Stride</vt:lpstr>
      <vt:lpstr>Max Pooling Operation</vt:lpstr>
      <vt:lpstr>Implement Cont.</vt:lpstr>
      <vt:lpstr>Data importing, preprocessing, etc</vt:lpstr>
      <vt:lpstr>Improvement</vt:lpstr>
      <vt:lpstr>PowerPoint Presentation</vt:lpstr>
      <vt:lpstr>reference</vt:lpstr>
    </vt:vector>
  </TitlesOfParts>
  <Manager>Peter Druschel</Manager>
  <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dc:title>
  <dc:subject>Scalable and Cloud Computing</dc:subject>
  <dc:creator>Zachary Ives</dc:creator>
  <cp:keywords>NETS 212</cp:keywords>
  <dc:description>http://www.cis.upenn.edu/~nets212/</dc:description>
  <cp:lastModifiedBy>Li Houhua</cp:lastModifiedBy>
  <cp:revision>725</cp:revision>
  <cp:lastPrinted>2017-01-23T16:50:21Z</cp:lastPrinted>
  <dcterms:created xsi:type="dcterms:W3CDTF">2017-01-03T15:51:00Z</dcterms:created>
  <dcterms:modified xsi:type="dcterms:W3CDTF">2021-07-25T14:40:08Z</dcterms:modified>
  <cp:category>Lecture</cp:category>
</cp:coreProperties>
</file>