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7" r:id="rId4"/>
    <p:sldMasterId id="21474837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Sora SemiBold"/>
      <p:regular r:id="rId20"/>
      <p:bold r:id="rId21"/>
    </p:embeddedFont>
    <p:embeddedFont>
      <p:font typeface="IBM Plex Sans Medium"/>
      <p:regular r:id="rId22"/>
      <p:bold r:id="rId23"/>
      <p:italic r:id="rId24"/>
      <p:boldItalic r:id="rId25"/>
    </p:embeddedFont>
    <p:embeddedFont>
      <p:font typeface="Sora Light"/>
      <p:regular r:id="rId26"/>
      <p:bold r:id="rId27"/>
    </p:embeddedFont>
    <p:embeddedFont>
      <p:font typeface="Sora ExtraLight"/>
      <p:regular r:id="rId28"/>
      <p:bold r:id="rId29"/>
    </p:embeddedFont>
    <p:embeddedFont>
      <p:font typeface="Sora"/>
      <p:regular r:id="rId30"/>
      <p:bold r:id="rId31"/>
    </p:embeddedFont>
    <p:embeddedFont>
      <p:font typeface="Sora Medium"/>
      <p:regular r:id="rId32"/>
      <p:bold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33" Type="http://schemas.openxmlformats.org/officeDocument/2006/relationships/font" Target="fonts/SoraMedium-bold.fntdata"/><Relationship Id="rId32" Type="http://schemas.openxmlformats.org/officeDocument/2006/relationships/font" Target="fonts/SoraMedium-regular.fntdata"/><Relationship Id="rId35" Type="http://schemas.openxmlformats.org/officeDocument/2006/relationships/font" Target="fonts/IBMPlexSansSemiBold-bold.fntdata"/><Relationship Id="rId34" Type="http://schemas.openxmlformats.org/officeDocument/2006/relationships/font" Target="fonts/IBMPlexSansSemiBold-regular.fntdata"/><Relationship Id="rId37" Type="http://schemas.openxmlformats.org/officeDocument/2006/relationships/font" Target="fonts/IBMPlexSansSemiBold-boldItalic.fntdata"/><Relationship Id="rId36" Type="http://schemas.openxmlformats.org/officeDocument/2006/relationships/font" Target="fonts/IBMPlexSansSemiBold-italic.fntdata"/><Relationship Id="rId20" Type="http://schemas.openxmlformats.org/officeDocument/2006/relationships/font" Target="fonts/SoraSemiBold-regular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SoraSemiBold-bold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26" Type="http://schemas.openxmlformats.org/officeDocument/2006/relationships/font" Target="fonts/SoraLight-regular.fntdata"/><Relationship Id="rId25" Type="http://schemas.openxmlformats.org/officeDocument/2006/relationships/font" Target="fonts/IBMPlexSansMedium-boldItalic.fntdata"/><Relationship Id="rId28" Type="http://schemas.openxmlformats.org/officeDocument/2006/relationships/font" Target="fonts/SoraExtraLight-regular.fntdata"/><Relationship Id="rId27" Type="http://schemas.openxmlformats.org/officeDocument/2006/relationships/font" Target="fonts/SoraLight-bold.fntdata"/><Relationship Id="rId29" Type="http://schemas.openxmlformats.org/officeDocument/2006/relationships/font" Target="fonts/Sora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9ad5d63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9ad5d63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9ad5d63d5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9ad5d63d5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9ad5d63d5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9ad5d63d5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39ad5d63d50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39ad5d63d50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9ad5d63d50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9ad5d63d50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9ad5d63d50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9ad5d63d50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9ad5d63d50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9ad5d63d50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9ad5d63d50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9ad5d63d50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9ad5d63d50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9ad5d63d50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H">
  <p:cSld name="TITLE_AND_BODY_2_1_1_1_1_1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/>
          <p:nvPr>
            <p:ph idx="2" type="pic"/>
          </p:nvPr>
        </p:nvSpPr>
        <p:spPr>
          <a:xfrm>
            <a:off x="5545938" y="15193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51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51"/>
          <p:cNvSpPr txBox="1"/>
          <p:nvPr>
            <p:ph idx="1" type="body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94" name="Google Shape;894;p53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5" name="Google Shape;895;p53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96" name="Google Shape;896;p53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7" name="Google Shape;897;p53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898" name="Google Shape;898;p53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9" name="Google Shape;899;p53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00" name="Google Shape;900;p53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901" name="Google Shape;901;p5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02" name="Google Shape;902;p5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3" name="Google Shape;903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4" name="Google Shape;904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5" name="Google Shape;90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06" name="Google Shape;906;p53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07" name="Google Shape;90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8" name="Google Shape;908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9" name="Google Shape;909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0" name="Google Shape;910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1" name="Google Shape;911;p5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12" name="Google Shape;912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3" name="Google Shape;913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4" name="Google Shape;914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5" name="Google Shape;91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6" name="Google Shape;916;p53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917" name="Google Shape;91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8" name="Google Shape;918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19" name="Google Shape;919;p53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20" name="Google Shape;920;p53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4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923" name="Google Shape;923;p5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24" name="Google Shape;924;p5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25" name="Google Shape;925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6" name="Google Shape;926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7" name="Google Shape;927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8" name="Google Shape;928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9" name="Google Shape;929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0" name="Google Shape;930;p5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1" name="Google Shape;931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2" name="Google Shape;932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3" name="Google Shape;933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6" name="Google Shape;936;p5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7" name="Google Shape;937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42" name="Google Shape;942;p5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43" name="Google Shape;943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48" name="Google Shape;948;p5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49" name="Google Shape;949;p54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0" name="Google Shape;950;p54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4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4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54" name="Google Shape;954;p5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5" name="Google Shape;955;p54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956" name="Google Shape;956;p5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5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959" name="Google Shape;959;p5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60" name="Google Shape;960;p5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1" name="Google Shape;961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2" name="Google Shape;962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3" name="Google Shape;963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4" name="Google Shape;964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5" name="Google Shape;965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66" name="Google Shape;966;p5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7" name="Google Shape;967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2" name="Google Shape;972;p5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3" name="Google Shape;973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4" name="Google Shape;974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5" name="Google Shape;975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6" name="Google Shape;976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7" name="Google Shape;977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8" name="Google Shape;978;p5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9" name="Google Shape;979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84" name="Google Shape;984;p5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85" name="Google Shape;985;p5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86" name="Google Shape;986;p55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7" name="Google Shape;987;p55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9" name="Google Shape;989;p55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0" name="Google Shape;990;p55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1" name="Google Shape;991;p5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56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994" name="Google Shape;994;p5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95" name="Google Shape;995;p5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6" name="Google Shape;996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1" name="Google Shape;1001;p5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2" name="Google Shape;1002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7" name="Google Shape;1007;p5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8" name="Google Shape;1008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9" name="Google Shape;1009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13" name="Google Shape;1013;p5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14" name="Google Shape;1014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5" name="Google Shape;1015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6" name="Google Shape;1016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7" name="Google Shape;1017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8" name="Google Shape;1018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9" name="Google Shape;1019;p5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20" name="Google Shape;1020;p56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021" name="Google Shape;1021;p56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022" name="Google Shape;1022;p56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3" name="Google Shape;1023;p56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4" name="Google Shape;1024;p56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5" name="Google Shape;1025;p56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26" name="Google Shape;1026;p56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027" name="Google Shape;102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8" name="Google Shape;102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9" name="Google Shape;102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0" name="Google Shape;103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1" name="Google Shape;1031;p56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6" name="Google Shape;1036;p56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037" name="Google Shape;10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041" name="Google Shape;1041;p56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042" name="Google Shape;1042;p56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043" name="Google Shape;1043;p56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4" name="Google Shape;1044;p56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045" name="Google Shape;1045;p5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46" name="Google Shape;1046;p56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047" name="Google Shape;1047;p56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048" name="Google Shape;1048;p56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7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57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57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57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57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055" name="Google Shape;1055;p57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57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57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57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59" name="Google Shape;1059;p57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0" name="Google Shape;1060;p57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1" name="Google Shape;1061;p57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062" name="Google Shape;1062;p57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063" name="Google Shape;1063;p57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064" name="Google Shape;1064;p57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9" name="Google Shape;1069;p58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0" name="Google Shape;1070;p58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1" name="Google Shape;1071;p5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72" name="Google Shape;1072;p58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073" name="Google Shape;1073;p5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74" name="Google Shape;1074;p5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77" name="Google Shape;1077;p59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078" name="Google Shape;1078;p59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079" name="Google Shape;1079;p59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080" name="Google Shape;1080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5" name="Google Shape;1085;p59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1086" name="Google Shape;1086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91" name="Google Shape;1091;p59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92" name="Google Shape;1092;p59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3" name="Google Shape;1093;p59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59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59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6" name="Google Shape;1096;p59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7" name="Google Shape;1097;p5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0" name="Google Shape;1100;p60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1" name="Google Shape;1101;p60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1102" name="Google Shape;1102;p60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60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61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1106" name="Google Shape;1106;p6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8" name="Google Shape;1108;p6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9" name="Google Shape;1109;p6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1" name="Google Shape;1111;p6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2" name="Google Shape;1112;p6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113" name="Google Shape;1113;p6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4" name="Google Shape;1114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5" name="Google Shape;1115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6" name="Google Shape;1116;p6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7" name="Google Shape;1117;p6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118" name="Google Shape;1118;p6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9" name="Google Shape;1119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22" name="Google Shape;1122;p6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23" name="Google Shape;1123;p61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24" name="Google Shape;1124;p6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27" name="Google Shape;1127;p62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128" name="Google Shape;1128;p62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1129" name="Google Shape;1129;p62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32" name="Google Shape;1132;p62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62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62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62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62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62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8" name="Google Shape;1138;p62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1139" name="Google Shape;1139;p62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140" name="Google Shape;1140;p62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141" name="Google Shape;1141;p62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3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1145" name="Google Shape;1145;p63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146" name="Google Shape;1146;p63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147" name="Google Shape;1147;p63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8" name="Google Shape;1148;p63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9" name="Google Shape;1149;p63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0" name="Google Shape;1150;p63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1" name="Google Shape;1151;p63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2" name="Google Shape;1152;p63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3" name="Google Shape;1153;p63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4" name="Google Shape;1154;p63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55" name="Google Shape;1155;p63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6" name="Google Shape;1156;p63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157" name="Google Shape;1157;p63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8" name="Google Shape;1158;p63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61" name="Google Shape;1161;p64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1162" name="Google Shape;1162;p64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3" name="Google Shape;1163;p64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1164" name="Google Shape;1164;p64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5" name="Google Shape;1165;p64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6" name="Google Shape;1166;p64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7" name="Google Shape;1167;p64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8" name="Google Shape;1168;p64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69" name="Google Shape;1169;p64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70" name="Google Shape;1170;p64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5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3" name="Google Shape;1173;p65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74" name="Google Shape;1174;p65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1175" name="Google Shape;1175;p65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1176" name="Google Shape;117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9" name="Google Shape;1179;p65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0" name="Google Shape;1180;p65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1181" name="Google Shape;1181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2" name="Google Shape;1182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3" name="Google Shape;1183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4" name="Google Shape;1184;p65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5" name="Google Shape;1185;p65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1186" name="Google Shape;118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7" name="Google Shape;118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8" name="Google Shape;118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9" name="Google Shape;1189;p65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90" name="Google Shape;1190;p65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1191" name="Google Shape;1191;p65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2" name="Google Shape;1192;p65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3" name="Google Shape;1193;p65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4" name="Google Shape;1194;p65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5" name="Google Shape;1195;p6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6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8" name="Google Shape;1198;p6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9" name="Google Shape;1199;p66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00" name="Google Shape;1200;p6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6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4" name="Google Shape;1204;p67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5" name="Google Shape;1205;p67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6" name="Google Shape;1206;p67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7" name="Google Shape;1207;p67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8" name="Google Shape;1208;p67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9" name="Google Shape;1209;p67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10" name="Google Shape;1210;p6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1" name="Google Shape;1211;p6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2" name="Google Shape;1212;p6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3" name="Google Shape;1213;p67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4" name="Google Shape;1214;p67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5" name="Google Shape;1215;p67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6" name="Google Shape;1216;p67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7" name="Google Shape;1217;p67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8" name="Google Shape;1218;p67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19" name="Google Shape;1219;p67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20" name="Google Shape;1220;p67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21" name="Google Shape;1221;p67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22" name="Google Shape;1222;p6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68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6" name="Google Shape;1226;p68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7" name="Google Shape;1227;p68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8" name="Google Shape;1228;p68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9" name="Google Shape;1229;p68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0" name="Google Shape;1230;p68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1" name="Google Shape;1231;p68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2" name="Google Shape;1232;p68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3" name="Google Shape;1233;p6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68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5" name="Google Shape;1235;p68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68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7" name="Google Shape;1237;p68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8" name="Google Shape;1238;p68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9" name="Google Shape;1239;p68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0" name="Google Shape;1240;p68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1" name="Google Shape;1241;p68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2" name="Google Shape;1242;p68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3" name="Google Shape;1243;p68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4" name="Google Shape;1244;p68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9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7" name="Google Shape;1247;p69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8" name="Google Shape;1248;p69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249" name="Google Shape;1249;p69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1250" name="Google Shape;1250;p69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56" name="Google Shape;1256;p69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257" name="Google Shape;1257;p69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1" name="Google Shape;1261;p69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262" name="Google Shape;1262;p6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66" name="Google Shape;1266;p69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7" name="Google Shape;1267;p69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8" name="Google Shape;1268;p69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69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69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1" name="Google Shape;1271;p69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2" name="Google Shape;1272;p69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3" name="Google Shape;1273;p69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4" name="Google Shape;1274;p69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275" name="Google Shape;1275;p69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276" name="Google Shape;1276;p69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277" name="Google Shape;1277;p69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8" name="Google Shape;1278;p69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9" name="Google Shape;1279;p69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2" name="Google Shape;1282;p70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3" name="Google Shape;1283;p70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4" name="Google Shape;1284;p70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5" name="Google Shape;1285;p70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6" name="Google Shape;1286;p70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7" name="Google Shape;1287;p70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8" name="Google Shape;1288;p70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9" name="Google Shape;1289;p70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0" name="Google Shape;1290;p70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1" name="Google Shape;1291;p70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2" name="Google Shape;1292;p70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3" name="Google Shape;1293;p70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4" name="Google Shape;1294;p70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5" name="Google Shape;1295;p70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6" name="Google Shape;1296;p70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7" name="Google Shape;1297;p70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8" name="Google Shape;1298;p70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1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1" name="Google Shape;1301;p71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1302" name="Google Shape;1302;p71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03" name="Google Shape;1303;p71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4" name="Google Shape;1304;p71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5" name="Google Shape;1305;p71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6" name="Google Shape;1306;p71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7" name="Google Shape;1307;p71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8" name="Google Shape;1308;p71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9" name="Google Shape;1309;p71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0" name="Google Shape;1310;p71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1" name="Google Shape;1311;p71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2" name="Google Shape;1312;p71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13" name="Google Shape;1313;p71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4" name="Google Shape;1314;p71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7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17" name="Google Shape;1317;p7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18" name="Google Shape;1318;p7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19" name="Google Shape;1319;p7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0" name="Google Shape;1320;p7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1" name="Google Shape;1321;p7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2" name="Google Shape;1322;p7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3" name="Google Shape;1323;p7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24" name="Google Shape;1324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5" name="Google Shape;1325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6" name="Google Shape;1326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7" name="Google Shape;1327;p7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8" name="Google Shape;1328;p7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29" name="Google Shape;1329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0" name="Google Shape;133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1" name="Google Shape;1331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2" name="Google Shape;1332;p7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33" name="Google Shape;1333;p7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4" name="Google Shape;1334;p7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5" name="Google Shape;1335;p7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2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37" name="Google Shape;1337;p7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38" name="Google Shape;1338;p7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1339" name="Google Shape;1339;p72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7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42" name="Google Shape;1342;p7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43" name="Google Shape;1343;p7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48" name="Google Shape;1348;p7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49" name="Google Shape;1349;p7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0" name="Google Shape;1350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1" name="Google Shape;1351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2" name="Google Shape;1352;p7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53" name="Google Shape;1353;p7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6" name="Google Shape;1356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7" name="Google Shape;1357;p7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58" name="Google Shape;1358;p73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1" name="Google Shape;1361;p73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1362" name="Google Shape;1362;p73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73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73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73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66" name="Google Shape;1366;p73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67" name="Google Shape;1367;p73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68" name="Google Shape;1368;p73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69" name="Google Shape;1369;p73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0" name="Google Shape;1370;p73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71" name="Google Shape;1371;p73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2" name="Google Shape;1372;p73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3" name="Google Shape;1373;p73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4" name="Google Shape;1374;p73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5" name="Google Shape;1375;p73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76" name="Google Shape;1376;p73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4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379" name="Google Shape;1379;p74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380" name="Google Shape;1380;p74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381" name="Google Shape;1381;p74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2" name="Google Shape;1382;p74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3" name="Google Shape;1383;p74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4" name="Google Shape;1384;p74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5" name="Google Shape;1385;p74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86" name="Google Shape;1386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87" name="Google Shape;138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8" name="Google Shape;138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9" name="Google Shape;138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0" name="Google Shape;139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1" name="Google Shape;139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2" name="Google Shape;1392;p74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393" name="Google Shape;1393;p74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4" name="Google Shape;139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5" name="Google Shape;139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6" name="Google Shape;139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7" name="Google Shape;139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8" name="Google Shape;1398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99" name="Google Shape;139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0" name="Google Shape;140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1" name="Google Shape;1401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2" name="Google Shape;1402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3" name="Google Shape;1403;p74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404" name="Google Shape;1404;p74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405" name="Google Shape;1405;p7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406" name="Google Shape;1406;p7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07" name="Google Shape;140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8" name="Google Shape;140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9" name="Google Shape;140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0" name="Google Shape;141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1" name="Google Shape;141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2" name="Google Shape;1412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3" name="Google Shape;1413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4" name="Google Shape;141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5" name="Google Shape;141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6" name="Google Shape;141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7" name="Google Shape;141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8" name="Google Shape;1418;p7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9" name="Google Shape;141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0" name="Google Shape;142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1" name="Google Shape;1421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2" name="Google Shape;1422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3" name="Google Shape;1423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24" name="Google Shape;1424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25" name="Google Shape;1425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6" name="Google Shape;1426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7" name="Google Shape;1427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8" name="Google Shape;1428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9" name="Google Shape;1429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30" name="Google Shape;1430;p7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31" name="Google Shape;1431;p74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2" name="Google Shape;1432;p74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4" name="Google Shape;1434;p74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35" name="Google Shape;1435;p7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6" name="Google Shape;1436;p74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37" name="Google Shape;1437;p74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8" name="Google Shape;1438;p74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39" name="Google Shape;1439;p74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0" name="Google Shape;1440;p74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1" name="Google Shape;1441;p74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2" name="Google Shape;1442;p74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3" name="Google Shape;1443;p74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4" name="Google Shape;1444;p74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5" name="Google Shape;1445;p74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6" name="Google Shape;1446;p74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7" name="Google Shape;1447;p74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5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5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2" name="Google Shape;1452;p75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3" name="Google Shape;1453;p75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4" name="Google Shape;1454;p75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5" name="Google Shape;1455;p75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6" name="Google Shape;1456;p75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457" name="Google Shape;1457;p75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8" name="Google Shape;1458;p75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9" name="Google Shape;1459;p75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0" name="Google Shape;1460;p75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1" name="Google Shape;1461;p75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2" name="Google Shape;1462;p75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3" name="Google Shape;1463;p75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4" name="Google Shape;1464;p75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5" name="Google Shape;1465;p75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6" name="Google Shape;1466;p75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6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9" name="Google Shape;1469;p76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0" name="Google Shape;1470;p76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76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472" name="Google Shape;1472;p76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473" name="Google Shape;1473;p7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4" name="Google Shape;1474;p76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75" name="Google Shape;1475;p76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77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478" name="Google Shape;1478;p77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479" name="Google Shape;1479;p77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2" name="Google Shape;1482;p77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483" name="Google Shape;1483;p7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6" name="Google Shape;1486;p77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487" name="Google Shape;1487;p77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90" name="Google Shape;1490;p77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491" name="Google Shape;1491;p77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493" name="Google Shape;1493;p77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494" name="Google Shape;1494;p7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5" name="Google Shape;1495;p77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6" name="Google Shape;1496;p77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7" name="Google Shape;1497;p77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8" name="Google Shape;1498;p77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99" name="Google Shape;1499;p77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0" name="Google Shape;1500;p77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1" name="Google Shape;1501;p77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2" name="Google Shape;1502;p77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3" name="Google Shape;1503;p77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4" name="Google Shape;1504;p77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5" name="Google Shape;1505;p77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8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508" name="Google Shape;1508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09" name="Google Shape;1509;p78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510" name="Google Shape;1510;p7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11" name="Google Shape;1511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12" name="Google Shape;1512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13" name="Google Shape;1513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4" name="Google Shape;1514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5" name="Google Shape;1515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16" name="Google Shape;1516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17" name="Google Shape;151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8" name="Google Shape;151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19" name="Google Shape;1519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20" name="Google Shape;1520;p78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21" name="Google Shape;1521;p78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2" name="Google Shape;1522;p78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3" name="Google Shape;1523;p78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4" name="Google Shape;1524;p78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5" name="Google Shape;1525;p78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6" name="Google Shape;1526;p78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7" name="Google Shape;1527;p78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8" name="Google Shape;1528;p78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29" name="Google Shape;1529;p78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530" name="Google Shape;1530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31" name="Google Shape;1531;p78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532" name="Google Shape;1532;p78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533" name="Google Shape;1533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4" name="Google Shape;1534;p78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535" name="Google Shape;1535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36" name="Google Shape;1536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37" name="Google Shape;153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8" name="Google Shape;153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9" name="Google Shape;1539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40" name="Google Shape;1540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41" name="Google Shape;1541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42" name="Google Shape;1542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43" name="Google Shape;1543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44" name="Google Shape;1544;p78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45" name="Google Shape;1545;p78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46" name="Google Shape;1546;p78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1547" name="Google Shape;1547;p78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78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8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8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1" name="Google Shape;1551;p78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2" name="Google Shape;1552;p78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3" name="Google Shape;1553;p78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4" name="Google Shape;1554;p78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5" name="Google Shape;1555;p78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9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58" name="Google Shape;1558;p79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59" name="Google Shape;1559;p79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60" name="Google Shape;1560;p79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1561" name="Google Shape;1561;p7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562" name="Google Shape;1562;p7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563" name="Google Shape;1563;p7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65" name="Google Shape;1565;p7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566" name="Google Shape;1566;p7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0" name="Google Shape;1570;p7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571" name="Google Shape;1571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4" name="Google Shape;1574;p7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575" name="Google Shape;1575;p7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6" name="Google Shape;1576;p7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7" name="Google Shape;1577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8" name="Google Shape;1578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9" name="Google Shape;157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580" name="Google Shape;1580;p7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1" name="Google Shape;1581;p7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2" name="Google Shape;1582;p7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7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9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85" name="Google Shape;1585;p79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6" name="Google Shape;1586;p79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7" name="Google Shape;1587;p79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8" name="Google Shape;1588;p79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79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0" name="Google Shape;1590;p79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79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4" name="Google Shape;1594;p80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5" name="Google Shape;1595;p80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6" name="Google Shape;1596;p80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7" name="Google Shape;1597;p80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8" name="Google Shape;1598;p80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1599" name="Google Shape;1599;p80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0" name="Google Shape;1600;p8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601" name="Google Shape;1601;p8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602" name="Google Shape;1602;p8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3" name="Google Shape;1603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4" name="Google Shape;1604;p8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605" name="Google Shape;1605;p8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6" name="Google Shape;1606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7" name="Google Shape;1607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8" name="Google Shape;160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9" name="Google Shape;1609;p8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610" name="Google Shape;1610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1" name="Google Shape;1611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2" name="Google Shape;1612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13" name="Google Shape;1613;p8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614" name="Google Shape;1614;p8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5" name="Google Shape;1615;p8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6" name="Google Shape;1616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7" name="Google Shape;1617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8" name="Google Shape;161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619" name="Google Shape;1619;p80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0" name="Google Shape;1620;p80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1" name="Google Shape;1621;p80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2" name="Google Shape;1622;p80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3" name="Google Shape;1623;p80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4" name="Google Shape;1624;p80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5" name="Google Shape;1625;p80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6" name="Google Shape;1626;p80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7" name="Google Shape;1627;p80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8" name="Google Shape;1628;p80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9" name="Google Shape;1629;p80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0" name="Google Shape;1630;p80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1" name="Google Shape;1631;p80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32" name="Google Shape;1632;p80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1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35" name="Google Shape;1635;p81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636" name="Google Shape;1636;p81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637" name="Google Shape;1637;p8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38" name="Google Shape;1638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9" name="Google Shape;1639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0" name="Google Shape;1640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1" name="Google Shape;1641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2" name="Google Shape;1642;p8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3" name="Google Shape;1643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4" name="Google Shape;164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5" name="Google Shape;164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6" name="Google Shape;164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7" name="Google Shape;164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8" name="Google Shape;1648;p81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649" name="Google Shape;1649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0" name="Google Shape;1650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1" name="Google Shape;1651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2" name="Google Shape;1652;p81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53" name="Google Shape;1653;p81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654" name="Google Shape;165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5" name="Google Shape;165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6" name="Google Shape;165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7" name="Google Shape;165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658" name="Google Shape;1658;p8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659" name="Google Shape;1659;p81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0" name="Google Shape;1660;p81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1" name="Google Shape;1661;p81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2" name="Google Shape;1662;p81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3" name="Google Shape;1663;p81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4" name="Google Shape;1664;p81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5" name="Google Shape;1665;p81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6" name="Google Shape;1666;p81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7" name="Google Shape;1667;p81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8" name="Google Shape;1668;p81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69" name="Google Shape;1669;p81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2" name="Google Shape;167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7" name="Google Shape;167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0" name="Google Shape;1680;p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81" name="Google Shape;1681;p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6" name="Google Shape;1686;p8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1" name="Google Shape;1691;p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2" name="Google Shape;1692;p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8" name="Google Shape;1698;p9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9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0" name="Google Shape;1700;p9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9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2" name="Google Shape;1702;p9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9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6" name="Google Shape;1706;p9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7" name="Google Shape;1707;p9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0" name="Google Shape;1710;p9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1" name="Google Shape;1711;p9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2" name="Google Shape;1712;p9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3" name="Google Shape;1713;p9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6" name="Google Shape;1716;p9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7" name="Google Shape;1717;p9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8" name="Google Shape;1718;p95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9" name="Google Shape;1719;p95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0" name="Google Shape;1720;p95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1" name="Google Shape;1721;p95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4" name="Google Shape;1724;p9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5" name="Google Shape;1725;p9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6" name="Google Shape;1726;p9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7" name="Google Shape;1727;p9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8" name="Google Shape;1728;p9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9" name="Google Shape;1729;p9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0" name="Google Shape;1730;p9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1" name="Google Shape;1731;p9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4" name="Google Shape;1734;p9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37" name="Google Shape;1737;p9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8" name="Google Shape;1738;p9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9" name="Google Shape;1739;p9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0" name="Google Shape;174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1" name="Google Shape;1741;p9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2" name="Google Shape;1742;p9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9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5" name="Google Shape;1745;p9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6" name="Google Shape;1746;p9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9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8" name="Google Shape;1748;p9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9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50" name="Google Shape;175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1" name="Google Shape;1751;p9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2" name="Google Shape;1752;p9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9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0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8" name="Google Shape;1758;p10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9" name="Google Shape;1759;p10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10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1" name="Google Shape;1761;p10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0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3" name="Google Shape;1763;p10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4" name="Google Shape;1764;p10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0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0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94.xml"/><Relationship Id="rId43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97.xml"/><Relationship Id="rId49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79.xml"/><Relationship Id="rId50" Type="http://schemas.openxmlformats.org/officeDocument/2006/relationships/theme" Target="../theme/theme3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2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90" name="Google Shape;890;p52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1" name="Google Shape;891;p52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lynma01/femas-national-flood-insurance-policy-database" TargetMode="External"/><Relationship Id="rId4" Type="http://schemas.openxmlformats.org/officeDocument/2006/relationships/hyperlink" Target="https://www.kaggle.com/datasets/census/median-personal,-family,-and-household-income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/>
          <p:nvPr>
            <p:ph idx="2" type="subTitle"/>
          </p:nvPr>
        </p:nvSpPr>
        <p:spPr>
          <a:xfrm>
            <a:off x="138475" y="228600"/>
            <a:ext cx="21645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ra"/>
                <a:ea typeface="Sora"/>
                <a:cs typeface="Sora"/>
                <a:sym typeface="Sora"/>
              </a:rPr>
              <a:t>Rachael Hobbs </a:t>
            </a:r>
            <a:endParaRPr sz="20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CPS 285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2025 / October / 20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10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FEMA’s NFIP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3" name="Google Shape;1773;p10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FEMA's National Flood Insurance Program EDA</a:t>
            </a:r>
            <a:endParaRPr sz="13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3"/>
          <p:cNvSpPr txBox="1"/>
          <p:nvPr>
            <p:ph idx="3" type="title"/>
          </p:nvPr>
        </p:nvSpPr>
        <p:spPr>
          <a:xfrm>
            <a:off x="122675" y="1970375"/>
            <a:ext cx="3293100" cy="875100"/>
          </a:xfrm>
          <a:prstGeom prst="rect">
            <a:avLst/>
          </a:prstGeom>
        </p:spPr>
        <p:txBody>
          <a:bodyPr anchorCtr="0" anchor="t" bIns="98550" lIns="98550" spcFirstLastPara="1" rIns="98550" wrap="square" tIns="98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0"/>
              <a:t>Contents</a:t>
            </a:r>
            <a:endParaRPr sz="4880"/>
          </a:p>
        </p:txBody>
      </p:sp>
      <p:sp>
        <p:nvSpPr>
          <p:cNvPr id="1779" name="Google Shape;1779;p103"/>
          <p:cNvSpPr txBox="1"/>
          <p:nvPr>
            <p:ph idx="17" type="title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80" name="Google Shape;1780;p103"/>
          <p:cNvSpPr txBox="1"/>
          <p:nvPr>
            <p:ph type="title"/>
          </p:nvPr>
        </p:nvSpPr>
        <p:spPr>
          <a:xfrm>
            <a:off x="38100" y="93150"/>
            <a:ext cx="1890000" cy="198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81" name="Google Shape;1781;p103"/>
          <p:cNvSpPr txBox="1"/>
          <p:nvPr>
            <p:ph idx="15" type="subTitle"/>
          </p:nvPr>
        </p:nvSpPr>
        <p:spPr>
          <a:xfrm>
            <a:off x="4382850" y="975300"/>
            <a:ext cx="4652100" cy="34857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Data Source and Description</a:t>
            </a:r>
            <a:endParaRPr sz="14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/>
          </a:p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Goal / Analytic Questions</a:t>
            </a:r>
            <a:endParaRPr sz="14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/>
          </a:p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Methods / Steps :</a:t>
            </a:r>
            <a:endParaRPr sz="14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/>
              <a:t>Data Preparation &amp; Transformation</a:t>
            </a:r>
            <a:endParaRPr sz="14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/>
          </a:p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Methods / Steps :</a:t>
            </a:r>
            <a:endParaRPr sz="14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/>
              <a:t>Analysis &amp; Modeling</a:t>
            </a:r>
            <a:endParaRPr sz="14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/>
          </a:p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Challenges</a:t>
            </a:r>
            <a:endParaRPr sz="14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7"/>
          </a:p>
          <a:p>
            <a:pPr indent="-322447" lvl="0" marL="457200" rtl="0" algn="l">
              <a:spcBef>
                <a:spcPts val="0"/>
              </a:spcBef>
              <a:spcAft>
                <a:spcPts val="0"/>
              </a:spcAft>
              <a:buSzPts val="1478"/>
              <a:buAutoNum type="arabicPeriod"/>
            </a:pPr>
            <a:r>
              <a:rPr lang="en" sz="1477"/>
              <a:t>Timeline / Milestones</a:t>
            </a:r>
            <a:endParaRPr sz="1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04"/>
          <p:cNvSpPr txBox="1"/>
          <p:nvPr>
            <p:ph type="title"/>
          </p:nvPr>
        </p:nvSpPr>
        <p:spPr>
          <a:xfrm>
            <a:off x="3446125" y="1709075"/>
            <a:ext cx="19392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Main Source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FEMA NFIP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Large dataset: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50 Million +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observations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45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variables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7" name="Google Shape;1787;p104"/>
          <p:cNvSpPr txBox="1"/>
          <p:nvPr>
            <p:ph idx="2" type="title"/>
          </p:nvPr>
        </p:nvSpPr>
        <p:spPr>
          <a:xfrm>
            <a:off x="7148925" y="1709075"/>
            <a:ext cx="18174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Data Format Features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Flood zone rating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elevation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Location codes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type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coverage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premium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 Date Time features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8" name="Google Shape;1788;p104"/>
          <p:cNvSpPr txBox="1"/>
          <p:nvPr>
            <p:ph idx="3" type="title"/>
          </p:nvPr>
        </p:nvSpPr>
        <p:spPr>
          <a:xfrm>
            <a:off x="5385325" y="1709075"/>
            <a:ext cx="18174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Secondary Source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U.S. Census Bureau Median Income Data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 to answer analytic question and demonstrate the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merging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/joining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requirement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9" name="Google Shape;1789;p104"/>
          <p:cNvSpPr txBox="1"/>
          <p:nvPr>
            <p:ph idx="5" type="title"/>
          </p:nvPr>
        </p:nvSpPr>
        <p:spPr>
          <a:xfrm>
            <a:off x="108300" y="603450"/>
            <a:ext cx="90354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104"/>
          <p:cNvSpPr txBox="1"/>
          <p:nvPr>
            <p:ph idx="4" type="title"/>
          </p:nvPr>
        </p:nvSpPr>
        <p:spPr>
          <a:xfrm>
            <a:off x="38100" y="93150"/>
            <a:ext cx="1939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91" name="Google Shape;1791;p104"/>
          <p:cNvSpPr txBox="1"/>
          <p:nvPr>
            <p:ph idx="6" type="title"/>
          </p:nvPr>
        </p:nvSpPr>
        <p:spPr>
          <a:xfrm>
            <a:off x="108300" y="1801500"/>
            <a:ext cx="33171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FEMA’s National Flood Insurance Program Redacted Policies</a:t>
            </a:r>
            <a:endParaRPr sz="1400"/>
          </a:p>
        </p:txBody>
      </p:sp>
      <p:sp>
        <p:nvSpPr>
          <p:cNvPr id="1792" name="Google Shape;1792;p104"/>
          <p:cNvSpPr txBox="1"/>
          <p:nvPr>
            <p:ph idx="7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93" name="Google Shape;1793;p104"/>
          <p:cNvSpPr/>
          <p:nvPr/>
        </p:nvSpPr>
        <p:spPr>
          <a:xfrm flipH="1" rot="10800000">
            <a:off x="-8900" y="1627650"/>
            <a:ext cx="9152700" cy="594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05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799" name="Google Shape;1799;p105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800" name="Google Shape;1800;p105"/>
          <p:cNvSpPr txBox="1"/>
          <p:nvPr>
            <p:ph idx="4" type="title"/>
          </p:nvPr>
        </p:nvSpPr>
        <p:spPr>
          <a:xfrm>
            <a:off x="38100" y="319650"/>
            <a:ext cx="4357500" cy="49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01" name="Google Shape;1801;p105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802" name="Google Shape;1802;p105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1803" name="Google Shape;1803;p105"/>
          <p:cNvSpPr txBox="1"/>
          <p:nvPr>
            <p:ph idx="2" type="title"/>
          </p:nvPr>
        </p:nvSpPr>
        <p:spPr>
          <a:xfrm>
            <a:off x="134550" y="2998013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04" name="Google Shape;1804;p105"/>
          <p:cNvSpPr txBox="1"/>
          <p:nvPr>
            <p:ph idx="8" type="title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05" name="Google Shape;1805;p105"/>
          <p:cNvSpPr txBox="1"/>
          <p:nvPr>
            <p:ph idx="15" type="body"/>
          </p:nvPr>
        </p:nvSpPr>
        <p:spPr>
          <a:xfrm>
            <a:off x="3808913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Time-series analysis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DateTime conversion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105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the average premium rate (Premium / Coverage) for residential buildings compare to commercial buildings across different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7" name="Google Shape;1807;p105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policies issued over time, has the amount of high-risk flood zone ratings increased compared to low-risk zones?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8" name="Google Shape;1808;p105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correlation between the geographic location (State / County) and high-risk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105"/>
          <p:cNvSpPr txBox="1"/>
          <p:nvPr>
            <p:ph idx="13" type="body"/>
          </p:nvPr>
        </p:nvSpPr>
        <p:spPr>
          <a:xfrm>
            <a:off x="6291813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Correlation Map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PCA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0" name="Google Shape;1810;p105"/>
          <p:cNvSpPr txBox="1"/>
          <p:nvPr>
            <p:ph idx="14" type="body"/>
          </p:nvPr>
        </p:nvSpPr>
        <p:spPr>
          <a:xfrm>
            <a:off x="1326025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1" name="Google Shape;1811;p105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12" name="Google Shape;1812;p105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0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18" name="Google Shape;1818;p106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</a:t>
            </a:r>
            <a:endParaRPr/>
          </a:p>
        </p:txBody>
      </p:sp>
      <p:sp>
        <p:nvSpPr>
          <p:cNvPr id="1819" name="Google Shape;1819;p106"/>
          <p:cNvSpPr txBox="1"/>
          <p:nvPr>
            <p:ph idx="4" type="title"/>
          </p:nvPr>
        </p:nvSpPr>
        <p:spPr>
          <a:xfrm>
            <a:off x="38100" y="319650"/>
            <a:ext cx="4445700" cy="49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20" name="Google Shape;1820;p106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</a:t>
            </a:r>
            <a:endParaRPr/>
          </a:p>
        </p:txBody>
      </p:sp>
      <p:sp>
        <p:nvSpPr>
          <p:cNvPr id="1821" name="Google Shape;1821;p106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822" name="Google Shape;1822;p106"/>
          <p:cNvSpPr txBox="1"/>
          <p:nvPr>
            <p:ph idx="2" type="title"/>
          </p:nvPr>
        </p:nvSpPr>
        <p:spPr>
          <a:xfrm>
            <a:off x="134550" y="3021538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23" name="Google Shape;1823;p106"/>
          <p:cNvSpPr txBox="1"/>
          <p:nvPr>
            <p:ph idx="8" type="title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24" name="Google Shape;1824;p106"/>
          <p:cNvSpPr txBox="1"/>
          <p:nvPr>
            <p:ph idx="15" type="body"/>
          </p:nvPr>
        </p:nvSpPr>
        <p:spPr>
          <a:xfrm>
            <a:off x="3808863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5" name="Google Shape;1825;p106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merging with external data, what is the relationship between the median income of a ZIP code and the average premium rate in the area?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6" name="Google Shape;1826;p106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percentage of policies are “grandfathered” in each state?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7" name="Google Shape;1827;p106"/>
          <p:cNvSpPr txBox="1"/>
          <p:nvPr>
            <p:ph idx="19" type="body"/>
          </p:nvPr>
        </p:nvSpPr>
        <p:spPr>
          <a:xfrm>
            <a:off x="6291725" y="1524225"/>
            <a:ext cx="22965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whether a policy will have a high premium rate (top X% of rates) given the policy’s features?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Premium amount based on other features to make suggestions for future </a:t>
            </a:r>
            <a:r>
              <a:rPr lang="en">
                <a:solidFill>
                  <a:schemeClr val="dk2"/>
                </a:solidFill>
              </a:rPr>
              <a:t>policies</a:t>
            </a:r>
            <a:r>
              <a:rPr lang="en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8" name="Google Shape;1828;p106"/>
          <p:cNvSpPr txBox="1"/>
          <p:nvPr>
            <p:ph idx="13" type="body"/>
          </p:nvPr>
        </p:nvSpPr>
        <p:spPr>
          <a:xfrm>
            <a:off x="6291713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Classification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9" name="Google Shape;1829;p106"/>
          <p:cNvSpPr txBox="1"/>
          <p:nvPr>
            <p:ph idx="14" type="body"/>
          </p:nvPr>
        </p:nvSpPr>
        <p:spPr>
          <a:xfrm>
            <a:off x="1326025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Merging / Joining datasets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0" name="Google Shape;1830;p10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31" name="Google Shape;1831;p106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07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37" name="Google Shape;1837;p107"/>
          <p:cNvSpPr txBox="1"/>
          <p:nvPr>
            <p:ph type="title"/>
          </p:nvPr>
        </p:nvSpPr>
        <p:spPr>
          <a:xfrm>
            <a:off x="38100" y="0"/>
            <a:ext cx="1939200" cy="28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38" name="Google Shape;1838;p107"/>
          <p:cNvSpPr txBox="1"/>
          <p:nvPr>
            <p:ph idx="1" type="subTitle"/>
          </p:nvPr>
        </p:nvSpPr>
        <p:spPr>
          <a:xfrm>
            <a:off x="115025" y="1746075"/>
            <a:ext cx="19392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Load &amp; Filter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Load 50M+ observations dataset (handling memory usage)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Filter the data down to a manageable size, initially targeting Michigan or similar subset of regions.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random sample subset to help with </a:t>
            </a:r>
            <a:r>
              <a:rPr lang="en" sz="1000"/>
              <a:t>visualization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Select a subset of 45 features for Machine Learning</a:t>
            </a:r>
            <a:endParaRPr sz="1000"/>
          </a:p>
        </p:txBody>
      </p:sp>
      <p:sp>
        <p:nvSpPr>
          <p:cNvPr id="1839" name="Google Shape;1839;p107"/>
          <p:cNvSpPr txBox="1"/>
          <p:nvPr>
            <p:ph idx="5" type="subTitle"/>
          </p:nvPr>
        </p:nvSpPr>
        <p:spPr>
          <a:xfrm>
            <a:off x="2224200" y="3283275"/>
            <a:ext cx="19392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Data Cleaning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Use Regular Expressions to standardize or extract core flood zone designation from raw Flood zone rating string</a:t>
            </a:r>
            <a:endParaRPr sz="1000"/>
          </a:p>
        </p:txBody>
      </p:sp>
      <p:sp>
        <p:nvSpPr>
          <p:cNvPr id="1840" name="Google Shape;1840;p107"/>
          <p:cNvSpPr txBox="1"/>
          <p:nvPr>
            <p:ph idx="6" type="subTitle"/>
          </p:nvPr>
        </p:nvSpPr>
        <p:spPr>
          <a:xfrm>
            <a:off x="4283400" y="1746075"/>
            <a:ext cx="46887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Grouping / Aggregating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Extensive use of groupby() to calculate average premium rates across </a:t>
            </a:r>
            <a:r>
              <a:rPr lang="en" sz="1000"/>
              <a:t>different</a:t>
            </a:r>
            <a:r>
              <a:rPr lang="en" sz="1000"/>
              <a:t> categories</a:t>
            </a:r>
            <a:endParaRPr sz="1000"/>
          </a:p>
        </p:txBody>
      </p:sp>
      <p:sp>
        <p:nvSpPr>
          <p:cNvPr id="1841" name="Google Shape;1841;p107"/>
          <p:cNvSpPr txBox="1"/>
          <p:nvPr>
            <p:ph idx="3" type="subTitle"/>
          </p:nvPr>
        </p:nvSpPr>
        <p:spPr>
          <a:xfrm>
            <a:off x="4282575" y="457188"/>
            <a:ext cx="46887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Feature Engineering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Create the target variable: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Premium Rate = Total Insurance Premium \ Total Insurance Coverage</a:t>
            </a:r>
            <a:endParaRPr sz="1000"/>
          </a:p>
        </p:txBody>
      </p:sp>
      <p:sp>
        <p:nvSpPr>
          <p:cNvPr id="1842" name="Google Shape;1842;p107"/>
          <p:cNvSpPr txBox="1"/>
          <p:nvPr>
            <p:ph idx="4" type="subTitle"/>
          </p:nvPr>
        </p:nvSpPr>
        <p:spPr>
          <a:xfrm>
            <a:off x="2230350" y="1746075"/>
            <a:ext cx="17619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Type Conversion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Convert</a:t>
            </a:r>
            <a:r>
              <a:rPr lang="en" sz="1000"/>
              <a:t> DateTime objects for 5 columns</a:t>
            </a:r>
            <a:endParaRPr sz="1000"/>
          </a:p>
        </p:txBody>
      </p:sp>
      <p:sp>
        <p:nvSpPr>
          <p:cNvPr id="1843" name="Google Shape;1843;p107"/>
          <p:cNvSpPr txBox="1"/>
          <p:nvPr>
            <p:ph idx="2" type="title"/>
          </p:nvPr>
        </p:nvSpPr>
        <p:spPr>
          <a:xfrm>
            <a:off x="115025" y="502775"/>
            <a:ext cx="43245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Transformation</a:t>
            </a:r>
            <a:endParaRPr/>
          </a:p>
        </p:txBody>
      </p:sp>
      <p:sp>
        <p:nvSpPr>
          <p:cNvPr id="1844" name="Google Shape;1844;p107"/>
          <p:cNvSpPr/>
          <p:nvPr/>
        </p:nvSpPr>
        <p:spPr>
          <a:xfrm>
            <a:off x="0" y="1710375"/>
            <a:ext cx="1939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5" name="Google Shape;1845;p107"/>
          <p:cNvSpPr/>
          <p:nvPr/>
        </p:nvSpPr>
        <p:spPr>
          <a:xfrm flipH="1" rot="10800000">
            <a:off x="4282575" y="450222"/>
            <a:ext cx="4861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6" name="Google Shape;1846;p107"/>
          <p:cNvSpPr/>
          <p:nvPr/>
        </p:nvSpPr>
        <p:spPr>
          <a:xfrm>
            <a:off x="2289300" y="1693675"/>
            <a:ext cx="1702800" cy="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7" name="Google Shape;1847;p107"/>
          <p:cNvSpPr/>
          <p:nvPr/>
        </p:nvSpPr>
        <p:spPr>
          <a:xfrm>
            <a:off x="2285463" y="3274445"/>
            <a:ext cx="1761900" cy="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8" name="Google Shape;1848;p107"/>
          <p:cNvSpPr/>
          <p:nvPr/>
        </p:nvSpPr>
        <p:spPr>
          <a:xfrm flipH="1" rot="10800000">
            <a:off x="4282575" y="1703350"/>
            <a:ext cx="4861500" cy="3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9" name="Google Shape;1849;p107"/>
          <p:cNvSpPr txBox="1"/>
          <p:nvPr>
            <p:ph idx="6" type="subTitle"/>
          </p:nvPr>
        </p:nvSpPr>
        <p:spPr>
          <a:xfrm>
            <a:off x="4282586" y="3283275"/>
            <a:ext cx="2343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Handling Missing Data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columns with high null counts then impute categorical fields with “No” or “Unknown”</a:t>
            </a:r>
            <a:endParaRPr sz="1000"/>
          </a:p>
        </p:txBody>
      </p:sp>
      <p:sp>
        <p:nvSpPr>
          <p:cNvPr id="1850" name="Google Shape;1850;p107"/>
          <p:cNvSpPr txBox="1"/>
          <p:nvPr>
            <p:ph idx="7" type="subTitle"/>
          </p:nvPr>
        </p:nvSpPr>
        <p:spPr>
          <a:xfrm>
            <a:off x="6918175" y="3323538"/>
            <a:ext cx="21162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Merging / Joining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Join the main FEMA dataset with external Median Income Dataset using common keys like ZIP code or Census Tract</a:t>
            </a:r>
            <a:endParaRPr sz="1000"/>
          </a:p>
        </p:txBody>
      </p:sp>
      <p:sp>
        <p:nvSpPr>
          <p:cNvPr id="1851" name="Google Shape;1851;p107"/>
          <p:cNvSpPr/>
          <p:nvPr/>
        </p:nvSpPr>
        <p:spPr>
          <a:xfrm>
            <a:off x="4278600" y="3283275"/>
            <a:ext cx="23436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2" name="Google Shape;1852;p107"/>
          <p:cNvSpPr/>
          <p:nvPr/>
        </p:nvSpPr>
        <p:spPr>
          <a:xfrm>
            <a:off x="6892500" y="3277153"/>
            <a:ext cx="2251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08"/>
          <p:cNvSpPr/>
          <p:nvPr/>
        </p:nvSpPr>
        <p:spPr>
          <a:xfrm>
            <a:off x="6450463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108"/>
          <p:cNvSpPr/>
          <p:nvPr/>
        </p:nvSpPr>
        <p:spPr>
          <a:xfrm>
            <a:off x="2721150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108"/>
          <p:cNvSpPr/>
          <p:nvPr/>
        </p:nvSpPr>
        <p:spPr>
          <a:xfrm>
            <a:off x="4577544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108"/>
          <p:cNvSpPr/>
          <p:nvPr/>
        </p:nvSpPr>
        <p:spPr>
          <a:xfrm>
            <a:off x="857838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1" name="Google Shape;1861;p108"/>
          <p:cNvSpPr/>
          <p:nvPr/>
        </p:nvSpPr>
        <p:spPr>
          <a:xfrm>
            <a:off x="6450481" y="1068125"/>
            <a:ext cx="2006700" cy="347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77000">
                <a:schemeClr val="accen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2" name="Google Shape;1862;p108"/>
          <p:cNvSpPr txBox="1"/>
          <p:nvPr>
            <p:ph type="title"/>
          </p:nvPr>
        </p:nvSpPr>
        <p:spPr>
          <a:xfrm>
            <a:off x="1865850" y="340250"/>
            <a:ext cx="2862000" cy="452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 &amp; Modeling</a:t>
            </a:r>
            <a:endParaRPr sz="2000"/>
          </a:p>
        </p:txBody>
      </p:sp>
      <p:sp>
        <p:nvSpPr>
          <p:cNvPr id="1863" name="Google Shape;1863;p108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(EDA)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4" name="Google Shape;1864;p108"/>
          <p:cNvSpPr txBox="1"/>
          <p:nvPr>
            <p:ph idx="3" type="subTitle"/>
          </p:nvPr>
        </p:nvSpPr>
        <p:spPr>
          <a:xfrm>
            <a:off x="1043550" y="2439925"/>
            <a:ext cx="17544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visualizations: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Histogram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Scatter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Heatmap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PCA</a:t>
            </a:r>
            <a:endParaRPr/>
          </a:p>
        </p:txBody>
      </p:sp>
      <p:sp>
        <p:nvSpPr>
          <p:cNvPr id="1865" name="Google Shape;1865;p108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66" name="Google Shape;1866;p108"/>
          <p:cNvSpPr txBox="1"/>
          <p:nvPr>
            <p:ph idx="9" type="title"/>
          </p:nvPr>
        </p:nvSpPr>
        <p:spPr>
          <a:xfrm>
            <a:off x="38100" y="93150"/>
            <a:ext cx="2006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67" name="Google Shape;1867;p108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Classification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8" name="Google Shape;1868;p108"/>
          <p:cNvSpPr txBox="1"/>
          <p:nvPr>
            <p:ph idx="5" type="subTitle"/>
          </p:nvPr>
        </p:nvSpPr>
        <p:spPr>
          <a:xfrm>
            <a:off x="2795850" y="2515350"/>
            <a:ext cx="18231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Premium (top 50%)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Extreme Premium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10%)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69" name="Google Shape;1869;p108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Regression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70" name="Google Shape;1870;p108"/>
          <p:cNvSpPr txBox="1"/>
          <p:nvPr>
            <p:ph idx="7" type="subTitle"/>
          </p:nvPr>
        </p:nvSpPr>
        <p:spPr>
          <a:xfrm>
            <a:off x="4627350" y="2515350"/>
            <a:ext cx="18231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Premium Amount in Dollars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</a:t>
            </a:r>
            <a:r>
              <a:rPr lang="en"/>
              <a:t> Regression</a:t>
            </a:r>
            <a:endParaRPr/>
          </a:p>
        </p:txBody>
      </p:sp>
      <p:sp>
        <p:nvSpPr>
          <p:cNvPr id="1871" name="Google Shape;1871;p108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Evaluation</a:t>
            </a:r>
            <a:endParaRPr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2" name="Google Shape;1872;p108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Performance Metrics: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Accuracy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Precision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Recall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Sensitivity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Specificity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MSE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3" name="Google Shape;1873;p108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4" name="Google Shape;1874;p108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5" name="Google Shape;1875;p108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6" name="Google Shape;1876;p108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7" name="Google Shape;1877;p108"/>
          <p:cNvSpPr/>
          <p:nvPr/>
        </p:nvSpPr>
        <p:spPr>
          <a:xfrm flipH="1" rot="10800000">
            <a:off x="2718475" y="3354000"/>
            <a:ext cx="3733500" cy="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109"/>
          <p:cNvSpPr/>
          <p:nvPr/>
        </p:nvSpPr>
        <p:spPr>
          <a:xfrm rot="5400000">
            <a:off x="2145600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3" name="Google Shape;1883;p109"/>
          <p:cNvSpPr/>
          <p:nvPr/>
        </p:nvSpPr>
        <p:spPr>
          <a:xfrm rot="5400000">
            <a:off x="318875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4" name="Google Shape;1884;p109"/>
          <p:cNvSpPr/>
          <p:nvPr/>
        </p:nvSpPr>
        <p:spPr>
          <a:xfrm rot="5400000">
            <a:off x="4031538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5" name="Google Shape;1885;p109"/>
          <p:cNvSpPr/>
          <p:nvPr/>
        </p:nvSpPr>
        <p:spPr>
          <a:xfrm rot="5400000">
            <a:off x="5840813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6" name="Google Shape;1886;p109"/>
          <p:cNvSpPr txBox="1"/>
          <p:nvPr>
            <p:ph idx="18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87" name="Google Shape;1887;p109"/>
          <p:cNvSpPr txBox="1"/>
          <p:nvPr>
            <p:ph type="title"/>
          </p:nvPr>
        </p:nvSpPr>
        <p:spPr>
          <a:xfrm>
            <a:off x="104850" y="2174725"/>
            <a:ext cx="20631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 &amp; Memory</a:t>
            </a:r>
            <a:endParaRPr/>
          </a:p>
        </p:txBody>
      </p:sp>
      <p:sp>
        <p:nvSpPr>
          <p:cNvPr id="1888" name="Google Shape;1888;p109"/>
          <p:cNvSpPr txBox="1"/>
          <p:nvPr>
            <p:ph idx="2" type="title"/>
          </p:nvPr>
        </p:nvSpPr>
        <p:spPr>
          <a:xfrm>
            <a:off x="1990138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Issues</a:t>
            </a:r>
            <a:endParaRPr/>
          </a:p>
        </p:txBody>
      </p:sp>
      <p:sp>
        <p:nvSpPr>
          <p:cNvPr id="1889" name="Google Shape;1889;p109"/>
          <p:cNvSpPr txBox="1"/>
          <p:nvPr>
            <p:ph idx="3" type="title"/>
          </p:nvPr>
        </p:nvSpPr>
        <p:spPr>
          <a:xfrm>
            <a:off x="3818213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890" name="Google Shape;1890;p109"/>
          <p:cNvSpPr txBox="1"/>
          <p:nvPr>
            <p:ph idx="4" type="title"/>
          </p:nvPr>
        </p:nvSpPr>
        <p:spPr>
          <a:xfrm>
            <a:off x="5664363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1891" name="Google Shape;1891;p109"/>
          <p:cNvSpPr txBox="1"/>
          <p:nvPr>
            <p:ph idx="5" type="title"/>
          </p:nvPr>
        </p:nvSpPr>
        <p:spPr>
          <a:xfrm>
            <a:off x="38100" y="93150"/>
            <a:ext cx="1827900" cy="135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92" name="Google Shape;1892;p109"/>
          <p:cNvSpPr txBox="1"/>
          <p:nvPr>
            <p:ph idx="17" type="title"/>
          </p:nvPr>
        </p:nvSpPr>
        <p:spPr>
          <a:xfrm>
            <a:off x="18679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1893" name="Google Shape;1893;p109"/>
          <p:cNvSpPr txBox="1"/>
          <p:nvPr>
            <p:ph idx="6" type="body"/>
          </p:nvPr>
        </p:nvSpPr>
        <p:spPr>
          <a:xfrm>
            <a:off x="104850" y="2714475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50M+ </a:t>
            </a:r>
            <a:r>
              <a:rPr lang="en"/>
              <a:t>observations</a:t>
            </a:r>
            <a:r>
              <a:rPr lang="en"/>
              <a:t> size requires proper memory management</a:t>
            </a:r>
            <a:endParaRPr/>
          </a:p>
        </p:txBody>
      </p:sp>
      <p:sp>
        <p:nvSpPr>
          <p:cNvPr id="1894" name="Google Shape;1894;p109"/>
          <p:cNvSpPr txBox="1"/>
          <p:nvPr>
            <p:ph idx="7" type="body"/>
          </p:nvPr>
        </p:nvSpPr>
        <p:spPr>
          <a:xfrm>
            <a:off x="1990138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Overcoming current Kaggle import and FEMA API 400 errors to secure the raw data</a:t>
            </a:r>
            <a:endParaRPr/>
          </a:p>
        </p:txBody>
      </p:sp>
      <p:sp>
        <p:nvSpPr>
          <p:cNvPr id="1895" name="Google Shape;1895;p109"/>
          <p:cNvSpPr txBox="1"/>
          <p:nvPr>
            <p:ph idx="8" type="body"/>
          </p:nvPr>
        </p:nvSpPr>
        <p:spPr>
          <a:xfrm>
            <a:off x="3818213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parsing and querying the data</a:t>
            </a:r>
            <a:endParaRPr/>
          </a:p>
        </p:txBody>
      </p:sp>
      <p:sp>
        <p:nvSpPr>
          <p:cNvPr id="1896" name="Google Shape;1896;p109"/>
          <p:cNvSpPr txBox="1"/>
          <p:nvPr>
            <p:ph idx="9" type="body"/>
          </p:nvPr>
        </p:nvSpPr>
        <p:spPr>
          <a:xfrm>
            <a:off x="5664363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tight deadline of about a month requires strict adherence to the timeline</a:t>
            </a:r>
            <a:endParaRPr/>
          </a:p>
        </p:txBody>
      </p:sp>
      <p:sp>
        <p:nvSpPr>
          <p:cNvPr id="1897" name="Google Shape;1897;p10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8" name="Google Shape;1898;p109"/>
          <p:cNvSpPr txBox="1"/>
          <p:nvPr>
            <p:ph idx="14" type="title"/>
          </p:nvPr>
        </p:nvSpPr>
        <p:spPr>
          <a:xfrm>
            <a:off x="2066713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9" name="Google Shape;1899;p109"/>
          <p:cNvSpPr txBox="1"/>
          <p:nvPr>
            <p:ph idx="15" type="title"/>
          </p:nvPr>
        </p:nvSpPr>
        <p:spPr>
          <a:xfrm>
            <a:off x="3952638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0" name="Google Shape;1900;p109"/>
          <p:cNvSpPr txBox="1"/>
          <p:nvPr>
            <p:ph idx="16" type="title"/>
          </p:nvPr>
        </p:nvSpPr>
        <p:spPr>
          <a:xfrm>
            <a:off x="5761913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5" name="Google Shape;1905;p110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6" name="Google Shape;1906;p110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rotWithShape="0" algn="bl" dir="2700000" dist="28575">
              <a:schemeClr val="accent3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7" name="Google Shape;1907;p110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8" name="Google Shape;1908;p110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9" name="Google Shape;1909;p110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rotWithShape="0" algn="bl" dir="7800000" dist="7620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0" name="Google Shape;1910;p110"/>
          <p:cNvSpPr/>
          <p:nvPr/>
        </p:nvSpPr>
        <p:spPr>
          <a:xfrm>
            <a:off x="7846823" y="2354275"/>
            <a:ext cx="593400" cy="64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1" name="Google Shape;1911;p110"/>
          <p:cNvSpPr txBox="1"/>
          <p:nvPr>
            <p:ph idx="2" type="title"/>
          </p:nvPr>
        </p:nvSpPr>
        <p:spPr>
          <a:xfrm>
            <a:off x="38100" y="93150"/>
            <a:ext cx="1877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12" name="Google Shape;1912;p11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13" name="Google Shape;1913;p110"/>
          <p:cNvSpPr txBox="1"/>
          <p:nvPr>
            <p:ph idx="3" type="title"/>
          </p:nvPr>
        </p:nvSpPr>
        <p:spPr>
          <a:xfrm>
            <a:off x="21156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914" name="Google Shape;1914;p11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915" name="Google Shape;1915;p11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916" name="Google Shape;1916;p11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1917" name="Google Shape;1917;p110"/>
          <p:cNvSpPr txBox="1"/>
          <p:nvPr>
            <p:ph idx="1" type="body"/>
          </p:nvPr>
        </p:nvSpPr>
        <p:spPr>
          <a:xfrm>
            <a:off x="148300" y="2960850"/>
            <a:ext cx="15795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98">
                <a:latin typeface="Sora"/>
                <a:ea typeface="Sora"/>
                <a:cs typeface="Sora"/>
                <a:sym typeface="Sora"/>
              </a:rPr>
              <a:t>Data Acquisition &amp; Filtering:</a:t>
            </a:r>
            <a:endParaRPr b="1" sz="1098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uccessful data load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memory optimization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Filtering/subset selection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(e.g., Michigan)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profiling of missing values</a:t>
            </a:r>
            <a:endParaRPr/>
          </a:p>
        </p:txBody>
      </p:sp>
      <p:sp>
        <p:nvSpPr>
          <p:cNvPr id="1918" name="Google Shape;1918;p11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</a:t>
            </a:r>
            <a:r>
              <a:rPr lang="en"/>
              <a:t>October</a:t>
            </a:r>
            <a:r>
              <a:rPr lang="en"/>
              <a:t> / 20</a:t>
            </a:r>
            <a:endParaRPr/>
          </a:p>
        </p:txBody>
      </p:sp>
      <p:sp>
        <p:nvSpPr>
          <p:cNvPr id="1919" name="Google Shape;1919;p110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920" name="Google Shape;1920;p110"/>
          <p:cNvSpPr txBox="1"/>
          <p:nvPr>
            <p:ph idx="8" type="body"/>
          </p:nvPr>
        </p:nvSpPr>
        <p:spPr>
          <a:xfrm>
            <a:off x="3456850" y="2960850"/>
            <a:ext cx="19392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ra"/>
                <a:ea typeface="Sora"/>
                <a:cs typeface="Sora"/>
                <a:sym typeface="Sora"/>
              </a:rPr>
              <a:t>Analysis &amp; </a:t>
            </a:r>
            <a:r>
              <a:rPr b="1" lang="en" sz="1100">
                <a:latin typeface="Sora"/>
                <a:ea typeface="Sora"/>
                <a:cs typeface="Sora"/>
                <a:sym typeface="Sora"/>
              </a:rPr>
              <a:t>Visualization</a:t>
            </a:r>
            <a:r>
              <a:rPr b="1" lang="en" sz="1100">
                <a:latin typeface="Sora"/>
                <a:ea typeface="Sora"/>
                <a:cs typeface="Sora"/>
                <a:sym typeface="Sora"/>
              </a:rPr>
              <a:t>:</a:t>
            </a:r>
            <a:endParaRPr b="1" sz="11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Analytic Questions A1-A5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all 5+ visualizations (EDA, comparisons, trends)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PCA for correlation</a:t>
            </a:r>
            <a:endParaRPr/>
          </a:p>
        </p:txBody>
      </p:sp>
      <p:sp>
        <p:nvSpPr>
          <p:cNvPr id="1921" name="Google Shape;1921;p110"/>
          <p:cNvSpPr txBox="1"/>
          <p:nvPr>
            <p:ph idx="9" type="body"/>
          </p:nvPr>
        </p:nvSpPr>
        <p:spPr>
          <a:xfrm>
            <a:off x="5399175" y="2960850"/>
            <a:ext cx="18777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ra"/>
                <a:ea typeface="Sora"/>
                <a:cs typeface="Sora"/>
                <a:sym typeface="Sora"/>
              </a:rPr>
              <a:t>Modeling &amp; Refinement:</a:t>
            </a:r>
            <a:endParaRPr b="1" sz="11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and evaluate Random Forest classification models for ‘High’ and ‘Extreme’ premium rates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and write up summary of findings</a:t>
            </a:r>
            <a:endParaRPr/>
          </a:p>
        </p:txBody>
      </p:sp>
      <p:sp>
        <p:nvSpPr>
          <p:cNvPr id="1922" name="Google Shape;1922;p110"/>
          <p:cNvSpPr txBox="1"/>
          <p:nvPr>
            <p:ph idx="14" type="body"/>
          </p:nvPr>
        </p:nvSpPr>
        <p:spPr>
          <a:xfrm>
            <a:off x="1694450" y="2960850"/>
            <a:ext cx="17271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Sora"/>
                <a:ea typeface="Sora"/>
                <a:cs typeface="Sora"/>
                <a:sym typeface="Sora"/>
              </a:rPr>
              <a:t>Mandatory</a:t>
            </a:r>
            <a:r>
              <a:rPr b="1" lang="en" sz="1050">
                <a:latin typeface="Sora"/>
                <a:ea typeface="Sora"/>
                <a:cs typeface="Sora"/>
                <a:sym typeface="Sora"/>
              </a:rPr>
              <a:t> Data Prep: </a:t>
            </a:r>
            <a:endParaRPr b="1" sz="105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Type conversions (DateTime)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Regex cleaning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(Flood zone rating)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Missing data handling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Feature Engineering (Premium Rate)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Merging with Median Income dataset</a:t>
            </a:r>
            <a:endParaRPr sz="1041"/>
          </a:p>
        </p:txBody>
      </p:sp>
      <p:sp>
        <p:nvSpPr>
          <p:cNvPr id="1923" name="Google Shape;1923;p11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ra"/>
                <a:ea typeface="Sora"/>
                <a:cs typeface="Sora"/>
                <a:sym typeface="Sora"/>
              </a:rPr>
              <a:t>Final Review &amp; Presentation Prep:</a:t>
            </a:r>
            <a:endParaRPr b="1" sz="1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Polish Jupyter Notebook (Markdown explanations, clear code, annotations)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r>
              <a:rPr lang="en"/>
              <a:t> </a:t>
            </a:r>
            <a:r>
              <a:rPr lang="en"/>
              <a:t>Presentation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