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sldIdLst>
    <p:sldId id="257" r:id="rId2"/>
  </p:sldIdLst>
  <p:sldSz cx="9906000" cy="6858000" type="A4"/>
  <p:notesSz cx="6797675" cy="9928225"/>
  <p:defaultTextStyle>
    <a:defPPr>
      <a:defRPr lang="en-US"/>
    </a:defPPr>
    <a:lvl1pPr marL="0" algn="l" defTabSz="8396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19847" algn="l" defTabSz="8396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39694" algn="l" defTabSz="8396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59540" algn="l" defTabSz="8396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679387" algn="l" defTabSz="8396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099234" algn="l" defTabSz="8396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88"/>
    <a:srgbClr val="BEC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416" y="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ts val="216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 txBox="1">
            <a:spLocks/>
          </p:cNvSpPr>
          <p:nvPr/>
        </p:nvSpPr>
        <p:spPr>
          <a:xfrm>
            <a:off x="216000" y="837200"/>
            <a:ext cx="9471600" cy="56642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Do students do their homework last minute?</a:t>
            </a:r>
            <a:endParaRPr kumimoji="0" lang="en-US" sz="1800" b="1" i="0" u="none" strike="noStrike" kern="1200" cap="none" spc="0" normalizeH="0" noProof="0" dirty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1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latin typeface="Arial" pitchFamily="34" charset="0"/>
                <a:ea typeface="+mj-ea"/>
                <a:cs typeface="Arial" pitchFamily="34" charset="0"/>
              </a:rPr>
              <a:t>Lovkush Agarwal, la183@le.ac.uk, www.lovkush.com</a:t>
            </a:r>
            <a:endParaRPr kumimoji="0" lang="en-US" sz="1200" i="0" u="none" strike="noStrike" kern="1200" cap="none" spc="0" normalizeH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1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649038"/>
            <a:ext cx="9906000" cy="2089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itle Placeholder 1"/>
          <p:cNvSpPr txBox="1">
            <a:spLocks/>
          </p:cNvSpPr>
          <p:nvPr/>
        </p:nvSpPr>
        <p:spPr>
          <a:xfrm>
            <a:off x="216000" y="6669360"/>
            <a:ext cx="9471600" cy="197828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/>
          <a:p>
            <a:pPr lvl="0" defTabSz="914400">
              <a:lnSpc>
                <a:spcPts val="1100"/>
              </a:lnSpc>
              <a:spcBef>
                <a:spcPct val="0"/>
              </a:spcBef>
              <a:spcAft>
                <a:spcPts val="500"/>
              </a:spcAft>
              <a:defRPr/>
            </a:pPr>
            <a:r>
              <a:rPr kumimoji="0" lang="en-US" sz="9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la183@le.ac.uk, </a:t>
            </a:r>
            <a:r>
              <a:rPr lang="en-US" sz="9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www.lovkush.com</a:t>
            </a:r>
            <a:r>
              <a:rPr kumimoji="0" lang="en-US" sz="90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kumimoji="0" lang="en-US" sz="90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231041"/>
            <a:ext cx="1439999" cy="385124"/>
          </a:xfrm>
          <a:prstGeom prst="rect">
            <a:avLst/>
          </a:prstGeom>
        </p:spPr>
      </p:pic>
      <p:sp>
        <p:nvSpPr>
          <p:cNvPr id="18" name="Title Placeholder 1"/>
          <p:cNvSpPr txBox="1">
            <a:spLocks/>
          </p:cNvSpPr>
          <p:nvPr/>
        </p:nvSpPr>
        <p:spPr>
          <a:xfrm>
            <a:off x="6689580" y="3261940"/>
            <a:ext cx="3013200" cy="3263403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00"/>
              </a:lnSpc>
              <a:spcBef>
                <a:spcPct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Key</a:t>
            </a:r>
            <a:r>
              <a:rPr kumimoji="0" lang="en-US" sz="900" b="1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Background Facts 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108000" lvl="0" indent="-108000" defTabSz="914400">
              <a:lnSpc>
                <a:spcPts val="1000"/>
              </a:lnSpc>
              <a:spcBef>
                <a:spcPct val="0"/>
              </a:spcBef>
              <a:spcAft>
                <a:spcPts val="500"/>
              </a:spcAft>
              <a:buClr>
                <a:schemeClr val="accent2"/>
              </a:buClr>
              <a:buSzPct val="120000"/>
              <a:buFont typeface="Arial" pitchFamily="34" charset="0"/>
              <a:buChar char="•"/>
              <a:defRPr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Go to www.lovkush.com/homework.pdf for full details.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108000" lvl="0" indent="-108000" defTabSz="914400">
              <a:lnSpc>
                <a:spcPts val="1000"/>
              </a:lnSpc>
              <a:spcBef>
                <a:spcPct val="0"/>
              </a:spcBef>
              <a:spcAft>
                <a:spcPts val="500"/>
              </a:spcAft>
              <a:buClr>
                <a:schemeClr val="accent2"/>
              </a:buClr>
              <a:buSzPct val="120000"/>
              <a:buFont typeface="Arial" pitchFamily="34" charset="0"/>
              <a:buChar char="•"/>
              <a:defRPr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Start Time is the time students first </a:t>
            </a:r>
            <a:r>
              <a:rPr lang="en-US" sz="800" i="1" u="sng" dirty="0" smtClean="0">
                <a:latin typeface="Arial" pitchFamily="34" charset="0"/>
                <a:cs typeface="Arial" pitchFamily="34" charset="0"/>
              </a:rPr>
              <a:t>open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the e-assessment.</a:t>
            </a:r>
          </a:p>
          <a:p>
            <a:pPr marL="108000" lvl="0" indent="-108000" defTabSz="914400">
              <a:lnSpc>
                <a:spcPts val="1000"/>
              </a:lnSpc>
              <a:spcBef>
                <a:spcPct val="0"/>
              </a:spcBef>
              <a:spcAft>
                <a:spcPts val="500"/>
              </a:spcAft>
              <a:buClr>
                <a:schemeClr val="accent2"/>
              </a:buClr>
              <a:buSzPct val="120000"/>
              <a:buFont typeface="Arial" pitchFamily="34" charset="0"/>
              <a:buChar char="•"/>
              <a:defRPr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Can you determine the deadlines for the different modules and assessments?</a:t>
            </a:r>
          </a:p>
          <a:p>
            <a:pPr lvl="0" defTabSz="914400">
              <a:lnSpc>
                <a:spcPts val="1000"/>
              </a:lnSpc>
              <a:spcBef>
                <a:spcPct val="0"/>
              </a:spcBef>
              <a:buClr>
                <a:schemeClr val="accent2"/>
              </a:buClr>
              <a:buSzPct val="120000"/>
              <a:defRPr/>
            </a:pPr>
            <a:endParaRPr lang="en-US" sz="800" dirty="0" smtClean="0">
              <a:latin typeface="Arial" pitchFamily="34" charset="0"/>
              <a:cs typeface="Arial" pitchFamily="34" charset="0"/>
            </a:endParaRPr>
          </a:p>
          <a:p>
            <a:pPr lvl="0" defTabSz="914400">
              <a:lnSpc>
                <a:spcPts val="1100"/>
              </a:lnSpc>
              <a:spcBef>
                <a:spcPct val="0"/>
              </a:spcBef>
              <a:spcAft>
                <a:spcPts val="500"/>
              </a:spcAft>
              <a:defRPr/>
            </a:pPr>
            <a:r>
              <a:rPr lang="en-US" sz="900" b="1" dirty="0" smtClean="0">
                <a:latin typeface="Arial" pitchFamily="34" charset="0"/>
                <a:cs typeface="Arial" pitchFamily="34" charset="0"/>
              </a:rPr>
              <a:t>Conclusions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108000" lvl="0" indent="-108000" defTabSz="914400">
              <a:lnSpc>
                <a:spcPts val="1000"/>
              </a:lnSpc>
              <a:spcBef>
                <a:spcPct val="0"/>
              </a:spcBef>
              <a:spcAft>
                <a:spcPts val="500"/>
              </a:spcAft>
              <a:buClr>
                <a:schemeClr val="accent2"/>
              </a:buClr>
              <a:buSzPct val="120000"/>
              <a:buFont typeface="Arial" pitchFamily="34" charset="0"/>
              <a:buChar char="•"/>
              <a:defRPr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Students are human! </a:t>
            </a:r>
            <a:r>
              <a:rPr lang="en-US" sz="800" u="sng" dirty="0" smtClean="0">
                <a:latin typeface="Arial" pitchFamily="34" charset="0"/>
                <a:cs typeface="Arial" pitchFamily="34" charset="0"/>
              </a:rPr>
              <a:t>They respond to incentives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108000" lvl="0" indent="-108000" defTabSz="914400">
              <a:lnSpc>
                <a:spcPts val="1000"/>
              </a:lnSpc>
              <a:spcBef>
                <a:spcPct val="0"/>
              </a:spcBef>
              <a:spcAft>
                <a:spcPts val="500"/>
              </a:spcAft>
              <a:buClr>
                <a:schemeClr val="accent2"/>
              </a:buClr>
              <a:buSzPct val="120000"/>
              <a:buFont typeface="Arial" pitchFamily="34" charset="0"/>
              <a:buChar char="•"/>
              <a:defRPr/>
            </a:pPr>
            <a:r>
              <a:rPr lang="en-US" sz="800" u="sng" dirty="0" smtClean="0">
                <a:latin typeface="Arial" pitchFamily="34" charset="0"/>
                <a:cs typeface="Arial" pitchFamily="34" charset="0"/>
              </a:rPr>
              <a:t>Our choices have big impact on student behavior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, as a cohort.</a:t>
            </a:r>
          </a:p>
          <a:p>
            <a:pPr marL="108000" lvl="0" indent="-108000" defTabSz="914400">
              <a:lnSpc>
                <a:spcPts val="1000"/>
              </a:lnSpc>
              <a:spcBef>
                <a:spcPct val="0"/>
              </a:spcBef>
              <a:spcAft>
                <a:spcPts val="500"/>
              </a:spcAft>
              <a:buClr>
                <a:schemeClr val="accent2"/>
              </a:buClr>
              <a:buSzPct val="120000"/>
              <a:buFont typeface="Arial" pitchFamily="34" charset="0"/>
              <a:buChar char="•"/>
              <a:defRPr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Particularly important if Week 2 material depends on Week 1.</a:t>
            </a:r>
          </a:p>
          <a:p>
            <a:pPr marL="108000" lvl="0" indent="-108000" defTabSz="914400">
              <a:lnSpc>
                <a:spcPts val="1000"/>
              </a:lnSpc>
              <a:spcBef>
                <a:spcPct val="0"/>
              </a:spcBef>
              <a:spcAft>
                <a:spcPts val="500"/>
              </a:spcAft>
              <a:buClr>
                <a:schemeClr val="accent2"/>
              </a:buClr>
              <a:buSzPct val="120000"/>
              <a:buFont typeface="Arial" pitchFamily="34" charset="0"/>
              <a:buChar char="•"/>
              <a:defRPr/>
            </a:pPr>
            <a:r>
              <a:rPr lang="en-US" sz="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Warning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: Data is noisy and limited for various reasons, but overall pattern is clear.</a:t>
            </a:r>
          </a:p>
          <a:p>
            <a:pPr lvl="0" defTabSz="914400">
              <a:lnSpc>
                <a:spcPts val="1000"/>
              </a:lnSpc>
              <a:spcBef>
                <a:spcPct val="0"/>
              </a:spcBef>
              <a:buClr>
                <a:schemeClr val="accent2"/>
              </a:buClr>
              <a:buSzPct val="120000"/>
              <a:defRPr/>
            </a:pP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defTabSz="914400">
              <a:lnSpc>
                <a:spcPts val="1100"/>
              </a:lnSpc>
              <a:spcBef>
                <a:spcPct val="0"/>
              </a:spcBef>
              <a:spcAft>
                <a:spcPts val="500"/>
              </a:spcAft>
              <a:defRPr/>
            </a:pPr>
            <a:r>
              <a:rPr lang="en-US" sz="900" b="1" dirty="0" smtClean="0">
                <a:latin typeface="Arial" pitchFamily="34" charset="0"/>
                <a:cs typeface="Arial" pitchFamily="34" charset="0"/>
              </a:rPr>
              <a:t>Acknowledgements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108000" lvl="0" indent="-108000" defTabSz="914400">
              <a:lnSpc>
                <a:spcPts val="1000"/>
              </a:lnSpc>
              <a:spcBef>
                <a:spcPct val="0"/>
              </a:spcBef>
              <a:spcAft>
                <a:spcPts val="500"/>
              </a:spcAft>
              <a:buClr>
                <a:schemeClr val="accent2"/>
              </a:buClr>
              <a:buSzPct val="120000"/>
              <a:buFont typeface="Arial" pitchFamily="34" charset="0"/>
              <a:buChar char="•"/>
              <a:defRPr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I thank Paul </a:t>
            </a:r>
            <a:r>
              <a:rPr lang="en-US" sz="800" dirty="0" err="1" smtClean="0">
                <a:latin typeface="Arial" pitchFamily="34" charset="0"/>
                <a:cs typeface="Arial" pitchFamily="34" charset="0"/>
              </a:rPr>
              <a:t>Howes</a:t>
            </a:r>
            <a:r>
              <a:rPr lang="en-US" sz="800" dirty="0" smtClean="0">
                <a:latin typeface="Arial" pitchFamily="34" charset="0"/>
                <a:cs typeface="Arial" pitchFamily="34" charset="0"/>
              </a:rPr>
              <a:t> for obtaining the raw data from the system.</a:t>
            </a:r>
          </a:p>
          <a:p>
            <a:pPr lvl="0" defTabSz="914400">
              <a:lnSpc>
                <a:spcPts val="1000"/>
              </a:lnSpc>
              <a:spcBef>
                <a:spcPct val="0"/>
              </a:spcBef>
              <a:buClr>
                <a:schemeClr val="accent2"/>
              </a:buClr>
              <a:buSzPct val="120000"/>
              <a:defRPr/>
            </a:pP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defTabSz="914400">
              <a:lnSpc>
                <a:spcPts val="1100"/>
              </a:lnSpc>
              <a:spcBef>
                <a:spcPct val="0"/>
              </a:spcBef>
              <a:spcAft>
                <a:spcPts val="500"/>
              </a:spcAft>
              <a:defRPr/>
            </a:pPr>
            <a:r>
              <a:rPr lang="en-US" sz="900" b="1" dirty="0" smtClean="0">
                <a:latin typeface="Arial" pitchFamily="34" charset="0"/>
                <a:cs typeface="Arial" pitchFamily="34" charset="0"/>
              </a:rPr>
              <a:t>Any questions, comments, thoughts or feedback?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L="108000" lvl="0" indent="-108000" defTabSz="914400">
              <a:lnSpc>
                <a:spcPts val="1000"/>
              </a:lnSpc>
              <a:spcBef>
                <a:spcPct val="0"/>
              </a:spcBef>
              <a:spcAft>
                <a:spcPts val="500"/>
              </a:spcAft>
              <a:buClr>
                <a:schemeClr val="accent2"/>
              </a:buClr>
              <a:buSzPct val="120000"/>
              <a:buFont typeface="Arial" pitchFamily="34" charset="0"/>
              <a:buChar char="•"/>
              <a:defRPr/>
            </a:pPr>
            <a:r>
              <a:rPr lang="en-US" sz="800" dirty="0" smtClean="0">
                <a:latin typeface="Arial" pitchFamily="34" charset="0"/>
                <a:cs typeface="Arial" pitchFamily="34" charset="0"/>
              </a:rPr>
              <a:t>You are more than welcome to talk to me or send me an email. 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defTabSz="914400">
              <a:lnSpc>
                <a:spcPts val="1000"/>
              </a:lnSpc>
              <a:spcBef>
                <a:spcPct val="0"/>
              </a:spcBef>
              <a:spcAft>
                <a:spcPts val="500"/>
              </a:spcAft>
              <a:buClr>
                <a:schemeClr val="accent2"/>
              </a:buClr>
              <a:buSzPct val="120000"/>
              <a:defRPr/>
            </a:pP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ts val="1000"/>
              </a:lnSpc>
              <a:spcBef>
                <a:spcPct val="0"/>
              </a:spcBef>
              <a:spcAft>
                <a:spcPts val="500"/>
              </a:spcAft>
              <a:buClr>
                <a:schemeClr val="accent2"/>
              </a:buClr>
              <a:buSzPct val="120000"/>
              <a:tabLst/>
              <a:defRPr/>
            </a:pPr>
            <a:endParaRPr kumimoji="0" lang="en-US" sz="800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2" y="1533749"/>
            <a:ext cx="2664297" cy="16072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1" y="3261941"/>
            <a:ext cx="2664297" cy="1607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1" y="4941168"/>
            <a:ext cx="2664296" cy="16072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1533749"/>
            <a:ext cx="2652441" cy="160006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39" y="3263942"/>
            <a:ext cx="2652441" cy="160006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39" y="4944531"/>
            <a:ext cx="2652441" cy="160006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1533749"/>
            <a:ext cx="2776212" cy="1410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 Blue Poster">
  <a:themeElements>
    <a:clrScheme name="Custom 85">
      <a:dk1>
        <a:sysClr val="windowText" lastClr="000000"/>
      </a:dk1>
      <a:lt1>
        <a:sysClr val="window" lastClr="FFFFFF"/>
      </a:lt1>
      <a:dk2>
        <a:srgbClr val="1F497D"/>
      </a:dk2>
      <a:lt2>
        <a:srgbClr val="00659E"/>
      </a:lt2>
      <a:accent1>
        <a:srgbClr val="008CA8"/>
      </a:accent1>
      <a:accent2>
        <a:srgbClr val="A50031"/>
      </a:accent2>
      <a:accent3>
        <a:srgbClr val="8EB831"/>
      </a:accent3>
      <a:accent4>
        <a:srgbClr val="60295E"/>
      </a:accent4>
      <a:accent5>
        <a:srgbClr val="26A699"/>
      </a:accent5>
      <a:accent6>
        <a:srgbClr val="D8831C"/>
      </a:accent6>
      <a:hlink>
        <a:srgbClr val="00659E"/>
      </a:hlink>
      <a:folHlink>
        <a:srgbClr val="1F49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tx2">
            <a:lumMod val="60000"/>
            <a:lumOff val="40000"/>
          </a:schemeClr>
        </a:solidFill>
      </a:spPr>
      <a:bodyPr vert="horz" lIns="36000" tIns="36000" rIns="36000" bIns="36000" rtlCol="0" anchor="t">
        <a:noAutofit/>
      </a:bodyPr>
      <a:lstStyle>
        <a:defPPr marL="0" marR="0" indent="0" algn="l" defTabSz="914400" rtl="0" eaLnBrk="1" fontAlgn="auto" latinLnBrk="0" hangingPunct="1">
          <a:lnSpc>
            <a:spcPts val="1000"/>
          </a:lnSpc>
          <a:spcBef>
            <a:spcPct val="0"/>
          </a:spcBef>
          <a:spcAft>
            <a:spcPts val="500"/>
          </a:spcAft>
          <a:buClrTx/>
          <a:buSzTx/>
          <a:buFontTx/>
          <a:buNone/>
          <a:tabLst/>
          <a:defRPr kumimoji="0" sz="800" b="1" i="0" u="none" strike="noStrike" kern="120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Words>139</Words>
  <Application>Microsoft Office PowerPoint</Application>
  <PresentationFormat>A4 Paper (210x297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Corp Blue Poster</vt:lpstr>
      <vt:lpstr>PowerPoint Presentation</vt:lpstr>
    </vt:vector>
  </TitlesOfParts>
  <Company>University of Leicester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anc</dc:creator>
  <cp:lastModifiedBy>Agarwal, Lovkush (Dr.)</cp:lastModifiedBy>
  <cp:revision>69</cp:revision>
  <cp:lastPrinted>2019-06-18T09:33:17Z</cp:lastPrinted>
  <dcterms:created xsi:type="dcterms:W3CDTF">2009-07-16T14:58:43Z</dcterms:created>
  <dcterms:modified xsi:type="dcterms:W3CDTF">2019-06-18T09:33:21Z</dcterms:modified>
</cp:coreProperties>
</file>