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61" r:id="rId4"/>
    <p:sldId id="271" r:id="rId5"/>
    <p:sldId id="263" r:id="rId6"/>
    <p:sldId id="265" r:id="rId7"/>
    <p:sldId id="275" r:id="rId8"/>
    <p:sldId id="279" r:id="rId9"/>
    <p:sldId id="280" r:id="rId10"/>
    <p:sldId id="284" r:id="rId11"/>
    <p:sldId id="292" r:id="rId12"/>
    <p:sldId id="294" r:id="rId13"/>
    <p:sldId id="296" r:id="rId14"/>
    <p:sldId id="295" r:id="rId15"/>
    <p:sldId id="297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DD161-7F2D-4012-89FE-61064EAB19AE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DB2F-F85B-491C-BEF4-C4F13BB2AF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361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BDB2F-F85B-491C-BEF4-C4F13BB2AFC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30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13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01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14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97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279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7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175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564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55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391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61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917C3CC-4B93-4085-BA87-E8A51ED2ED1A}" type="datetimeFigureOut">
              <a:rPr lang="hr-HR" smtClean="0"/>
              <a:t>23.2.2025.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15CD55-CF36-490E-B2DF-81943EAD5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76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D849FB-B48D-34D2-3DEB-715EBC5F4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Završni rad</a:t>
            </a:r>
            <a:br>
              <a:rPr lang="hr-HR" dirty="0"/>
            </a:br>
            <a:r>
              <a:rPr lang="hr-HR" sz="3200" dirty="0"/>
              <a:t>Vizualna klasifikacija predmeta pomoću CNN mreže trenirane pomoću simulacijskog robotskog softvera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3C54753-C54F-9B3D-9D89-AA92D8A21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dirty="0"/>
              <a:t>Lovro Đuka</a:t>
            </a:r>
          </a:p>
          <a:p>
            <a:r>
              <a:rPr lang="hr-HR" sz="1600" dirty="0"/>
              <a:t>0035232296</a:t>
            </a:r>
          </a:p>
        </p:txBody>
      </p:sp>
    </p:spTree>
    <p:extLst>
      <p:ext uri="{BB962C8B-B14F-4D97-AF65-F5344CB8AC3E}">
        <p14:creationId xmlns:p14="http://schemas.microsoft.com/office/powerpoint/2010/main" val="250273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4A7846-6FD9-114B-C358-0DC05F67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Kreiranje stvarnog skupa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2C1D4D-5365-0AAB-936B-83B688FF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1800" dirty="0"/>
              <a:t> 3D </a:t>
            </a:r>
            <a:r>
              <a:rPr lang="hr-HR" sz="1800" dirty="0" err="1"/>
              <a:t>printanje</a:t>
            </a:r>
            <a:r>
              <a:rPr lang="hr-HR" sz="1800" dirty="0"/>
              <a:t> modela.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dirty="0"/>
              <a:t> Industrijska kamera LUCID </a:t>
            </a:r>
            <a:r>
              <a:rPr lang="hr-HR" sz="1800" dirty="0" err="1"/>
              <a:t>Vision</a:t>
            </a:r>
            <a:r>
              <a:rPr lang="hr-HR" sz="1800" dirty="0"/>
              <a:t> </a:t>
            </a:r>
            <a:r>
              <a:rPr lang="hr-HR" sz="1800" dirty="0" err="1"/>
              <a:t>Labs</a:t>
            </a:r>
            <a:r>
              <a:rPr lang="hr-HR" sz="1800" dirty="0"/>
              <a:t> Phoenix PHX064S-MC.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dirty="0"/>
              <a:t> 32 različite slike predmeta za skup podataka za treniranje.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dirty="0"/>
              <a:t> 12 slika svakog predmeta za skup podataka za validaciju.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dirty="0"/>
              <a:t> Ukupno 320 slika za trening skup podataka i 60 slika za validaciju.</a:t>
            </a:r>
          </a:p>
        </p:txBody>
      </p:sp>
    </p:spTree>
    <p:extLst>
      <p:ext uri="{BB962C8B-B14F-4D97-AF65-F5344CB8AC3E}">
        <p14:creationId xmlns:p14="http://schemas.microsoft.com/office/powerpoint/2010/main" val="149991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2B0459-ADB4-7ABC-D791-D7D33FCC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Testiranje modela</a:t>
            </a:r>
          </a:p>
        </p:txBody>
      </p:sp>
    </p:spTree>
    <p:extLst>
      <p:ext uri="{BB962C8B-B14F-4D97-AF65-F5344CB8AC3E}">
        <p14:creationId xmlns:p14="http://schemas.microsoft.com/office/powerpoint/2010/main" val="243726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CB5D03BE-3543-9890-C58C-E3682034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07" y="0"/>
            <a:ext cx="5510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B1D63426-ABE2-645B-E954-5EEDD6A6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0"/>
            <a:ext cx="555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9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61D4FD2D-4773-78A5-2DEF-5FCCC866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34" y="0"/>
            <a:ext cx="5563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8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976209FD-CD8A-1BD0-7AA2-CAA801AB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47" y="0"/>
            <a:ext cx="553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9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AB26CD-BFB3-7456-2E17-2212B03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6. 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C247EE-C3FE-A59D-8BFC-79BA5A19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CNN mreže se mogu uspješno istrenirati velikim skupom virtualnih podataka, no da bi se mogle primijeniti za realne aplikacije potrebno je model naknadno trenirati na puno manjem skupu stvarnih podataka.</a:t>
            </a:r>
          </a:p>
        </p:txBody>
      </p:sp>
    </p:spTree>
    <p:extLst>
      <p:ext uri="{BB962C8B-B14F-4D97-AF65-F5344CB8AC3E}">
        <p14:creationId xmlns:p14="http://schemas.microsoft.com/office/powerpoint/2010/main" val="247216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885128-7200-6C22-ADF3-3D2A1B6A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/>
              <a:t>Cilj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AC9429-CDD2-30D3-3382-BF5B07A9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Korištenje </a:t>
            </a:r>
            <a:r>
              <a:rPr lang="hr-HR" sz="2000" dirty="0" err="1"/>
              <a:t>RoboDK</a:t>
            </a:r>
            <a:r>
              <a:rPr lang="hr-HR" sz="2000" dirty="0"/>
              <a:t> softvera za postavljanje simuliranog   okruženja koje uključuje industrijski robot, radni stol i više predmeta različite geometrije.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Korištenje API simulirane kamere za generiranje velikog broja slika predmeta na različitim udaljenostima i položajima.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Razvoj i treniranje </a:t>
            </a:r>
            <a:r>
              <a:rPr lang="hr-HR" sz="2000" dirty="0" err="1"/>
              <a:t>konvolucijske</a:t>
            </a:r>
            <a:r>
              <a:rPr lang="hr-HR" sz="2000" dirty="0"/>
              <a:t> neuronske mreže (CNN) virtualnim skupom podataka, koja će klasificirati i lokalizirati geometrijski slične predmete.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Naknadno treniranje CNN mreže na stvarnom skupu podataka.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Testiranje oba modela na virtualnim i stvarnim slikama, te procjena njihovih učinkovitosti.</a:t>
            </a:r>
          </a:p>
        </p:txBody>
      </p:sp>
      <p:pic>
        <p:nvPicPr>
          <p:cNvPr id="1026" name="Picture 2" descr="What is a Convolutional Neural Network? What are its Benefits?">
            <a:extLst>
              <a:ext uri="{FF2B5EF4-FFF2-40B4-BE49-F238E27FC236}">
                <a16:creationId xmlns:a16="http://schemas.microsoft.com/office/drawing/2014/main" id="{C50F68E6-FE0A-73B2-B1D7-6B3E1437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6" r="14098" b="-3"/>
          <a:stretch/>
        </p:blipFill>
        <p:spPr bwMode="auto">
          <a:xfrm>
            <a:off x="8026499" y="2076150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7814E92-0206-2CAD-2CA1-0E542C27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196860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kern="1200" spc="-12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Postavlj</a:t>
            </a:r>
            <a:r>
              <a:rPr lang="hr-HR" sz="67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eno</a:t>
            </a:r>
            <a:r>
              <a:rPr lang="en-US" sz="67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6700" dirty="0">
                <a:solidFill>
                  <a:srgbClr val="FFFFFF"/>
                </a:solidFill>
              </a:rPr>
              <a:t>  </a:t>
            </a:r>
            <a:r>
              <a:rPr lang="en-US" sz="6700" kern="1200" spc="-12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simulirano</a:t>
            </a:r>
            <a:r>
              <a:rPr lang="en-US" sz="67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700" kern="1200" spc="-12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okruženj</a:t>
            </a:r>
            <a:r>
              <a:rPr lang="hr-HR" sz="67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endParaRPr lang="en-US" sz="67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0D229612-2DB4-07B3-CDE7-9A33663EF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71" r="8480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2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7101FD-10D1-CA33-3EE0-CDCF419D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29" y="1752600"/>
            <a:ext cx="10782300" cy="3352800"/>
          </a:xfrm>
        </p:spPr>
        <p:txBody>
          <a:bodyPr/>
          <a:lstStyle/>
          <a:p>
            <a:r>
              <a:rPr lang="hr-HR" dirty="0"/>
              <a:t>Generiranje velikog skupa virtualnih podataka</a:t>
            </a:r>
          </a:p>
        </p:txBody>
      </p:sp>
    </p:spTree>
    <p:extLst>
      <p:ext uri="{BB962C8B-B14F-4D97-AF65-F5344CB8AC3E}">
        <p14:creationId xmlns:p14="http://schemas.microsoft.com/office/powerpoint/2010/main" val="8543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90432A2-254C-4F73-7E4D-24395A2D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rgbClr val="5E4C4A"/>
                </a:solidFill>
              </a:rPr>
              <a:t>Struktura skupa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B18117D-AE76-13A0-D66E-2790D6D4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Sastoji se od slika, podataka o slikama i anotacija koje se koriste za označavanje pozicija i kategorija predmeta na slikama.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839D065-2979-5E5C-7D7B-DBF5264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8" y="1270440"/>
            <a:ext cx="6099929" cy="4317119"/>
          </a:xfrm>
          <a:prstGeom prst="rect">
            <a:avLst/>
          </a:prstGeom>
        </p:spPr>
      </p:pic>
      <p:pic>
        <p:nvPicPr>
          <p:cNvPr id="6" name="Slika 5" descr="Slika na kojoj se prikazuje snimka zaslona, dizajn, crno-bijelo&#10;&#10;Opis je automatski generiran">
            <a:extLst>
              <a:ext uri="{FF2B5EF4-FFF2-40B4-BE49-F238E27FC236}">
                <a16:creationId xmlns:a16="http://schemas.microsoft.com/office/drawing/2014/main" id="{E43AD41D-28C9-3868-7FCC-19309467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37" y="3580557"/>
            <a:ext cx="5826563" cy="32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9341C-1E6B-756D-4C7F-D10877A5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Generiranje velikog skupa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2AAC0EB-1236-9421-E1CD-F58AED13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2000" dirty="0"/>
              <a:t>Korištenje </a:t>
            </a:r>
            <a:r>
              <a:rPr lang="hr-HR" sz="2000" dirty="0" err="1"/>
              <a:t>RoboDK</a:t>
            </a:r>
            <a:r>
              <a:rPr lang="hr-HR" sz="2000" dirty="0"/>
              <a:t> Python API sučelja za:</a:t>
            </a:r>
          </a:p>
          <a:p>
            <a:r>
              <a:rPr lang="hr-HR" sz="2000" dirty="0"/>
              <a:t>1.	Nasumično pozicioniranje predmeta s nasumičnim rotacijama oko Z-osi, uz provjeru 	kolizija predmeta.</a:t>
            </a:r>
          </a:p>
          <a:p>
            <a:r>
              <a:rPr lang="hr-HR" sz="2000" dirty="0"/>
              <a:t>2.	Snimanje slike API simuliranom kamerom.</a:t>
            </a:r>
          </a:p>
          <a:p>
            <a:r>
              <a:rPr lang="hr-HR" sz="2000" dirty="0"/>
              <a:t>3. 	Računanje pozicija predmeta u koordinatnom sustavu slike i pohranjivanje podataka o 	predmetima, slikama i same slike u liste i rječnike.</a:t>
            </a:r>
          </a:p>
          <a:p>
            <a:r>
              <a:rPr lang="hr-HR" sz="2000" dirty="0"/>
              <a:t>4.	Dijeljenje skupa podataka na </a:t>
            </a:r>
            <a:r>
              <a:rPr lang="hr-HR" sz="2000" dirty="0" err="1"/>
              <a:t>Hugging</a:t>
            </a:r>
            <a:r>
              <a:rPr lang="hr-HR" sz="2000" dirty="0"/>
              <a:t> Face repozitorij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75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C9EB16-C17B-D049-33A8-D98F27A9D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Treniranje CNN mreže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E2937AB-F8AD-6E5A-E105-68F51CF9D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43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168CB8-4F86-606B-9476-D2622A6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647801"/>
            <a:ext cx="3795252" cy="5622395"/>
          </a:xfrm>
        </p:spPr>
        <p:txBody>
          <a:bodyPr>
            <a:normAutofit/>
          </a:bodyPr>
          <a:lstStyle/>
          <a:p>
            <a:r>
              <a:rPr lang="hr-HR" sz="4400" dirty="0">
                <a:solidFill>
                  <a:srgbClr val="5C3D33"/>
                </a:solidFill>
              </a:rPr>
              <a:t>Treniranje DETR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BC2D37-EDFF-8543-1C75-AC08A64A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2" y="647801"/>
            <a:ext cx="7148051" cy="2937063"/>
          </a:xfrm>
        </p:spPr>
        <p:txBody>
          <a:bodyPr>
            <a:normAutofit lnSpcReduction="10000"/>
          </a:bodyPr>
          <a:lstStyle/>
          <a:p>
            <a:r>
              <a:rPr lang="hr-HR" sz="1900" dirty="0"/>
              <a:t>Sastoji se od:</a:t>
            </a:r>
          </a:p>
          <a:p>
            <a:pPr lvl="1"/>
            <a:r>
              <a:rPr lang="hr-HR" sz="1900" dirty="0"/>
              <a:t>1. CNN-a – </a:t>
            </a:r>
            <a:r>
              <a:rPr lang="hr-HR" sz="1800" dirty="0"/>
              <a:t>izvlači najvažnije značajke slike.</a:t>
            </a:r>
            <a:endParaRPr lang="hr-HR" sz="1900" dirty="0"/>
          </a:p>
          <a:p>
            <a:pPr lvl="1"/>
            <a:r>
              <a:rPr lang="hr-HR" sz="1900" dirty="0"/>
              <a:t>2. </a:t>
            </a:r>
            <a:r>
              <a:rPr lang="hr-HR" sz="1900" dirty="0" err="1"/>
              <a:t>Tranformer</a:t>
            </a:r>
            <a:r>
              <a:rPr lang="hr-HR" sz="1900" dirty="0"/>
              <a:t> </a:t>
            </a:r>
            <a:r>
              <a:rPr lang="hr-HR" sz="1900" dirty="0" err="1"/>
              <a:t>enkodera</a:t>
            </a:r>
            <a:r>
              <a:rPr lang="hr-HR" sz="1900" dirty="0"/>
              <a:t> </a:t>
            </a:r>
            <a:r>
              <a:rPr lang="hr-HR" sz="1800" dirty="0"/>
              <a:t>– gleda međusobne odnose između značajki.</a:t>
            </a:r>
            <a:endParaRPr lang="hr-HR" sz="1900" dirty="0"/>
          </a:p>
          <a:p>
            <a:pPr lvl="1"/>
            <a:r>
              <a:rPr lang="hr-HR" sz="1900" dirty="0"/>
              <a:t>3. </a:t>
            </a:r>
            <a:r>
              <a:rPr lang="hr-HR" sz="1900" dirty="0" err="1"/>
              <a:t>Transformer</a:t>
            </a:r>
            <a:r>
              <a:rPr lang="hr-HR" sz="1900" dirty="0"/>
              <a:t> dekodera </a:t>
            </a:r>
            <a:r>
              <a:rPr lang="hr-HR" sz="2000" dirty="0"/>
              <a:t>–</a:t>
            </a:r>
            <a:r>
              <a:rPr lang="hr-HR" sz="1900" dirty="0"/>
              <a:t> </a:t>
            </a:r>
            <a:r>
              <a:rPr lang="hr-HR" sz="1800" dirty="0"/>
              <a:t>radi predikcije.</a:t>
            </a:r>
          </a:p>
          <a:p>
            <a:pPr lvl="1"/>
            <a:r>
              <a:rPr lang="hr-HR" sz="1800" dirty="0"/>
              <a:t>4. „</a:t>
            </a:r>
            <a:r>
              <a:rPr lang="hr-HR" sz="1800" dirty="0" err="1"/>
              <a:t>Fead-Forward</a:t>
            </a:r>
            <a:r>
              <a:rPr lang="hr-HR" sz="1800" dirty="0"/>
              <a:t> </a:t>
            </a:r>
            <a:r>
              <a:rPr lang="hr-HR" sz="1800" dirty="0" err="1"/>
              <a:t>Networks</a:t>
            </a:r>
            <a:r>
              <a:rPr lang="hr-HR" sz="1800" dirty="0"/>
              <a:t>-a” (FFN) – dekodira predikcije u koordinate i kategoriju „</a:t>
            </a:r>
            <a:r>
              <a:rPr lang="hr-HR" sz="1800" dirty="0" err="1"/>
              <a:t>bounding</a:t>
            </a:r>
            <a:r>
              <a:rPr lang="hr-HR" sz="1800" dirty="0"/>
              <a:t>-</a:t>
            </a:r>
            <a:r>
              <a:rPr lang="hr-HR" sz="1800" dirty="0" err="1"/>
              <a:t>box</a:t>
            </a:r>
            <a:r>
              <a:rPr lang="hr-HR" sz="1800" dirty="0"/>
              <a:t>-a”.</a:t>
            </a:r>
            <a:endParaRPr lang="hr-HR" sz="1900" dirty="0"/>
          </a:p>
          <a:p>
            <a:pPr lvl="1"/>
            <a:r>
              <a:rPr lang="hr-HR" sz="1900" dirty="0"/>
              <a:t>5. „</a:t>
            </a:r>
            <a:r>
              <a:rPr lang="hr-HR" sz="1900" dirty="0" err="1"/>
              <a:t>Bipartite</a:t>
            </a:r>
            <a:r>
              <a:rPr lang="hr-HR" sz="1900" dirty="0"/>
              <a:t> </a:t>
            </a:r>
            <a:r>
              <a:rPr lang="hr-HR" sz="1900" dirty="0" err="1"/>
              <a:t>matching</a:t>
            </a:r>
            <a:r>
              <a:rPr lang="hr-HR" sz="1900" dirty="0"/>
              <a:t>-a” – jedinstveno dodjeljuje predikcije.</a:t>
            </a:r>
          </a:p>
          <a:p>
            <a:pPr lvl="1"/>
            <a:r>
              <a:rPr lang="hr-HR" sz="1900" dirty="0"/>
              <a:t>6. Računanja funkcije gubitka.</a:t>
            </a:r>
          </a:p>
          <a:p>
            <a:pPr lvl="1"/>
            <a:r>
              <a:rPr lang="hr-HR" sz="1900" dirty="0"/>
              <a:t>7. Ažuriranja parametara – kako bi se smanjila greška detekcije objekata.</a:t>
            </a:r>
          </a:p>
        </p:txBody>
      </p:sp>
      <p:pic>
        <p:nvPicPr>
          <p:cNvPr id="4" name="Slika 3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080FC010-9F9A-51E4-64D0-613A04E3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4164894"/>
            <a:ext cx="7164131" cy="14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290F5F-B3DF-3787-2322-C831458A6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Kreiranje stvarnog 	 skupa podataka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441D0FB-2E03-3044-5C0E-15BE5722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75509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sko">
  <a:themeElements>
    <a:clrScheme name="Gradsk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Gradsk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adsk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Gradsko</Template>
  <TotalTime>1569</TotalTime>
  <Words>395</Words>
  <Application>Microsoft Office PowerPoint</Application>
  <PresentationFormat>Široki zaslon</PresentationFormat>
  <Paragraphs>40</Paragraphs>
  <Slides>16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 Light</vt:lpstr>
      <vt:lpstr>Gradsko</vt:lpstr>
      <vt:lpstr>Završni rad Vizualna klasifikacija predmeta pomoću CNN mreže trenirane pomoću simulacijskog robotskog softvera</vt:lpstr>
      <vt:lpstr>Cilj rada</vt:lpstr>
      <vt:lpstr>Postavljeno   simulirano okruženje</vt:lpstr>
      <vt:lpstr>Generiranje velikog skupa virtualnih podataka</vt:lpstr>
      <vt:lpstr>Struktura skupa podataka</vt:lpstr>
      <vt:lpstr>Generiranje velikog skupa podataka</vt:lpstr>
      <vt:lpstr>Treniranje CNN mreže</vt:lpstr>
      <vt:lpstr>Treniranje DETR modela</vt:lpstr>
      <vt:lpstr>Kreiranje stvarnog   skupa podataka</vt:lpstr>
      <vt:lpstr>Kreiranje stvarnog skupa podataka</vt:lpstr>
      <vt:lpstr>Testiranje modela</vt:lpstr>
      <vt:lpstr>PowerPoint prezentacija</vt:lpstr>
      <vt:lpstr>PowerPoint prezentacija</vt:lpstr>
      <vt:lpstr>PowerPoint prezentacija</vt:lpstr>
      <vt:lpstr>PowerPoint prezentacija</vt:lpstr>
      <vt:lpstr>6. 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Lovro Đuka</dc:creator>
  <cp:lastModifiedBy>Lovro Đuka</cp:lastModifiedBy>
  <cp:revision>32</cp:revision>
  <dcterms:created xsi:type="dcterms:W3CDTF">2025-02-19T17:02:59Z</dcterms:created>
  <dcterms:modified xsi:type="dcterms:W3CDTF">2025-02-23T19:46:27Z</dcterms:modified>
</cp:coreProperties>
</file>