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70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1" r:id="rId11"/>
    <p:sldId id="272" r:id="rId12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FFF"/>
    <a:srgbClr val="D0E8FF"/>
    <a:srgbClr val="A1D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648" autoAdjust="0"/>
    <p:restoredTop sz="94660"/>
  </p:normalViewPr>
  <p:slideViewPr>
    <p:cSldViewPr snapToGrid="0">
      <p:cViewPr>
        <p:scale>
          <a:sx n="88" d="100"/>
          <a:sy n="88" d="100"/>
        </p:scale>
        <p:origin x="4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21.01.2019.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 smtClean="0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2015./2016. </a:t>
            </a:r>
            <a:endParaRPr lang="hr-HR" sz="1800" b="1" i="1" noProof="0" dirty="0">
              <a:solidFill>
                <a:schemeClr val="folHlink"/>
              </a:solidFill>
              <a:effectLst/>
            </a:endParaRP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 smtClean="0"/>
              <a:t>Title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 smtClean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 smtClean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  <a:endParaRPr lang="hr-HR" sz="2400" b="1" i="1" kern="1200" noProof="0" dirty="0">
              <a:solidFill>
                <a:schemeClr val="folHlink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21.01.2019.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21.01.2019.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21.01.2019.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21.01.2019.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21.01.2019.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21.01.2019.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21.01.2019.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21.01.2019.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21.01.2019.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21.01.2019.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21.01.2019.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21.01.2019.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21.01.2019.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hr-HR" noProof="0" dirty="0" smtClean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21.01.2019.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stah.net/editions/community" TargetMode="External"/><Relationship Id="rId4" Type="http://schemas.openxmlformats.org/officeDocument/2006/relationships/hyperlink" Target="https://developer.android.com/studio/" TargetMode="External"/><Relationship Id="rId5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ring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 err="1"/>
              <a:t>Craftery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/>
              <a:t>Malonasjealnasima6</a:t>
            </a:r>
          </a:p>
        </p:txBody>
      </p:sp>
    </p:spTree>
    <p:extLst>
      <p:ext uri="{BB962C8B-B14F-4D97-AF65-F5344CB8AC3E}">
        <p14:creationId xmlns:p14="http://schemas.microsoft.com/office/powerpoint/2010/main" val="19161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0" y="0"/>
            <a:ext cx="9143640" cy="7642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x-none" sz="3600" b="1" strike="noStrike" spc="-1" dirty="0">
                <a:solidFill>
                  <a:srgbClr val="B26B02"/>
                </a:solidFill>
                <a:latin typeface="Franklin Gothic Medium"/>
              </a:rPr>
              <a:t>Naučene lekcije</a:t>
            </a:r>
            <a:endParaRPr lang="x-none" sz="36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275770" y="864000"/>
            <a:ext cx="8490859" cy="57603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endParaRPr lang="hr-HR" sz="2100" spc="-1" dirty="0" smtClean="0">
              <a:solidFill>
                <a:srgbClr val="000000"/>
              </a:solidFill>
              <a:ea typeface="DejaVu Sans"/>
            </a:endParaRP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hr-HR" sz="2100" spc="-1" dirty="0" smtClean="0">
                <a:solidFill>
                  <a:srgbClr val="000000"/>
                </a:solidFill>
                <a:ea typeface="DejaVu Sans"/>
              </a:rPr>
              <a:t>Spremnost na neočekivano</a:t>
            </a:r>
            <a:endParaRPr lang="x-none" sz="2100" spc="-1" dirty="0" smtClean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10000"/>
              </a:lnSpc>
              <a:spcBef>
                <a:spcPts val="400"/>
              </a:spcBef>
              <a:buClr>
                <a:srgbClr val="B26B02"/>
              </a:buClr>
              <a:buSzPct val="65000"/>
              <a:buFont typeface="Wingdings" charset="2"/>
              <a:buChar char=""/>
            </a:pPr>
            <a:r>
              <a:rPr lang="hr-HR" sz="1700" spc="-1" dirty="0" smtClean="0">
                <a:solidFill>
                  <a:srgbClr val="000000"/>
                </a:solidFill>
                <a:ea typeface="DejaVu Sans"/>
              </a:rPr>
              <a:t>Pogreška u jednoj komponenti utječe na ostale</a:t>
            </a:r>
            <a:r>
              <a:rPr lang="x-none" sz="1700" spc="-1" dirty="0" smtClean="0">
                <a:solidFill>
                  <a:srgbClr val="000000"/>
                </a:solidFill>
                <a:ea typeface="DejaVu Sans"/>
              </a:rPr>
              <a:t>.</a:t>
            </a:r>
            <a:r>
              <a:rPr lang="x-none" sz="1700" spc="-1" dirty="0" smtClean="0">
                <a:solidFill>
                  <a:srgbClr val="000000"/>
                </a:solidFill>
              </a:rPr>
              <a:t> </a:t>
            </a:r>
            <a:endParaRPr lang="hr-HR" sz="1700" spc="-1" dirty="0" smtClean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10000"/>
              </a:lnSpc>
              <a:spcBef>
                <a:spcPts val="400"/>
              </a:spcBef>
              <a:buClr>
                <a:srgbClr val="B26B02"/>
              </a:buClr>
              <a:buSzPct val="65000"/>
              <a:buFont typeface="Wingdings" charset="2"/>
              <a:buChar char=""/>
            </a:pPr>
            <a:r>
              <a:rPr lang="hr-HR" sz="1700" spc="-1" dirty="0" smtClean="0">
                <a:solidFill>
                  <a:srgbClr val="000000"/>
                </a:solidFill>
              </a:rPr>
              <a:t>Uzeti u obzir sva moguća ponašanja korisnika.</a:t>
            </a:r>
          </a:p>
          <a:p>
            <a:pPr marL="743040" lvl="1" indent="-285480">
              <a:lnSpc>
                <a:spcPct val="110000"/>
              </a:lnSpc>
              <a:spcBef>
                <a:spcPts val="400"/>
              </a:spcBef>
              <a:buClr>
                <a:srgbClr val="B26B02"/>
              </a:buClr>
              <a:buSzPct val="65000"/>
              <a:buFont typeface="Wingdings" charset="2"/>
              <a:buChar char=""/>
            </a:pPr>
            <a:endParaRPr lang="x-none" sz="17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hr-HR" sz="2100" spc="-1" dirty="0" smtClean="0">
                <a:solidFill>
                  <a:srgbClr val="000000"/>
                </a:solidFill>
                <a:ea typeface="DejaVu Sans"/>
              </a:rPr>
              <a:t>Kompatibilnost </a:t>
            </a:r>
            <a:endParaRPr lang="x-none" sz="21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10000"/>
              </a:lnSpc>
              <a:spcBef>
                <a:spcPts val="400"/>
              </a:spcBef>
              <a:buClr>
                <a:srgbClr val="B26B02"/>
              </a:buClr>
              <a:buSzPct val="65000"/>
              <a:buFont typeface="Wingdings" charset="2"/>
              <a:buChar char=""/>
            </a:pPr>
            <a:r>
              <a:rPr lang="hr-HR" sz="1700" spc="-1" dirty="0" smtClean="0">
                <a:solidFill>
                  <a:srgbClr val="000000"/>
                </a:solidFill>
                <a:ea typeface="DejaVu Sans"/>
              </a:rPr>
              <a:t>Razlike u uređajima.</a:t>
            </a:r>
            <a:endParaRPr lang="hr-HR" sz="2100" spc="-1" dirty="0" smtClean="0">
              <a:solidFill>
                <a:srgbClr val="000000"/>
              </a:solidFill>
              <a:ea typeface="DejaVu Sans"/>
            </a:endParaRPr>
          </a:p>
          <a:p>
            <a:pPr marL="343080" indent="-342720">
              <a:lnSpc>
                <a:spcPct val="110000"/>
              </a:lnSpc>
              <a:spcBef>
                <a:spcPts val="1417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endParaRPr lang="x-none" sz="17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hr-HR" sz="2100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Dinamičnost </a:t>
            </a:r>
            <a:r>
              <a:rPr lang="hr-HR" sz="2100" b="0" strike="noStrike" spc="-1" dirty="0" smtClean="0">
                <a:solidFill>
                  <a:srgbClr val="000000"/>
                </a:solidFill>
                <a:latin typeface="Franklin Gothic Book"/>
              </a:rPr>
              <a:t>zahtjeva</a:t>
            </a:r>
            <a:endParaRPr lang="x-none" sz="2100" b="0" strike="noStrike" spc="-1" dirty="0" smtClean="0">
              <a:solidFill>
                <a:srgbClr val="000000"/>
              </a:solidFill>
              <a:latin typeface="Franklin Gothic Book"/>
            </a:endParaRPr>
          </a:p>
          <a:p>
            <a:pPr marL="743040" lvl="1" indent="-285480">
              <a:lnSpc>
                <a:spcPct val="110000"/>
              </a:lnSpc>
              <a:spcBef>
                <a:spcPts val="400"/>
              </a:spcBef>
              <a:buClr>
                <a:srgbClr val="B26B02"/>
              </a:buClr>
              <a:buSzPct val="65000"/>
              <a:buFont typeface="Wingdings" charset="2"/>
              <a:buChar char=""/>
            </a:pPr>
            <a:r>
              <a:rPr lang="hr-HR" sz="1700" b="0" strike="noStrike" spc="-1" dirty="0" smtClean="0">
                <a:solidFill>
                  <a:srgbClr val="000000"/>
                </a:solidFill>
                <a:latin typeface="Franklin Gothic Book"/>
              </a:rPr>
              <a:t>S razvitkom aplikacije</a:t>
            </a:r>
            <a:r>
              <a:rPr lang="x-none" sz="1700" b="0" strike="noStrike" spc="-1" dirty="0" smtClean="0">
                <a:solidFill>
                  <a:srgbClr val="000000"/>
                </a:solidFill>
                <a:latin typeface="Franklin Gothic Book"/>
              </a:rPr>
              <a:t>, </a:t>
            </a:r>
            <a:r>
              <a:rPr lang="hr-HR" sz="1700" b="0" strike="noStrike" spc="-1" dirty="0" smtClean="0">
                <a:solidFill>
                  <a:srgbClr val="000000"/>
                </a:solidFill>
                <a:latin typeface="Franklin Gothic Book"/>
              </a:rPr>
              <a:t>početna dokumentacija sve se više mijenjala</a:t>
            </a:r>
            <a:r>
              <a:rPr lang="x-none" sz="1700" b="0" strike="noStrike" spc="-1" dirty="0" smtClean="0">
                <a:solidFill>
                  <a:srgbClr val="000000"/>
                </a:solidFill>
                <a:latin typeface="Franklin Gothic Book"/>
              </a:rPr>
              <a:t>. </a:t>
            </a:r>
          </a:p>
          <a:p>
            <a:pPr marL="743040" lvl="1" indent="-285480">
              <a:lnSpc>
                <a:spcPct val="110000"/>
              </a:lnSpc>
              <a:spcBef>
                <a:spcPts val="400"/>
              </a:spcBef>
              <a:buClr>
                <a:srgbClr val="B26B02"/>
              </a:buClr>
              <a:buSzPct val="65000"/>
              <a:buFont typeface="Wingdings" charset="2"/>
              <a:buChar char=""/>
            </a:pPr>
            <a:endParaRPr lang="x-none" sz="17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343080" indent="-342720">
              <a:spcBef>
                <a:spcPts val="1417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100" b="0" strike="noStrike" spc="-1" dirty="0">
                <a:solidFill>
                  <a:srgbClr val="000000"/>
                </a:solidFill>
                <a:latin typeface="Franklin Gothic Book"/>
              </a:rPr>
              <a:t>Organizacija je ključ</a:t>
            </a:r>
          </a:p>
          <a:p>
            <a:pPr>
              <a:lnSpc>
                <a:spcPct val="110000"/>
              </a:lnSpc>
              <a:spcBef>
                <a:spcPts val="479"/>
              </a:spcBef>
            </a:pPr>
            <a:endParaRPr lang="x-none" sz="1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8028360" y="6661080"/>
            <a:ext cx="1079640" cy="2048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5909B1E-8986-4273-81F9-D898E43FE8A9}" type="slidenum">
              <a:rPr lang="hr-HR" sz="9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hr-HR" sz="900" b="0" strike="noStrike" spc="-1">
              <a:latin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49" y="1703614"/>
            <a:ext cx="2164251" cy="162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0" y="0"/>
            <a:ext cx="9143640" cy="7642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x-none" sz="3600" b="1" i="1" strike="noStrike" spc="-1">
                <a:solidFill>
                  <a:srgbClr val="B26B02"/>
                </a:solidFill>
                <a:latin typeface="Franklin Gothic Medium"/>
              </a:rPr>
              <a:t>malonasjealnasima6</a:t>
            </a:r>
            <a:endParaRPr lang="x-none" sz="3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93486" y="1045030"/>
            <a:ext cx="8650154" cy="555197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400" b="1" strike="noStrike" spc="-1" dirty="0">
                <a:solidFill>
                  <a:srgbClr val="000000"/>
                </a:solidFill>
                <a:latin typeface="Franklin Gothic Book"/>
              </a:rPr>
              <a:t>Ivan Almer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: </a:t>
            </a:r>
            <a:r>
              <a:rPr lang="hr-HR" sz="2400" b="0" strike="noStrike" spc="-1" dirty="0" smtClean="0">
                <a:solidFill>
                  <a:srgbClr val="000000"/>
                </a:solidFill>
                <a:latin typeface="Franklin Gothic Book"/>
              </a:rPr>
              <a:t>  </a:t>
            </a:r>
            <a:r>
              <a:rPr lang="x-none" sz="2400" b="0" strike="noStrike" spc="-1" dirty="0" smtClean="0">
                <a:solidFill>
                  <a:srgbClr val="000000"/>
                </a:solidFill>
                <a:latin typeface="Franklin Gothic Book"/>
              </a:rPr>
              <a:t>ivan.almer@fer.hr</a:t>
            </a:r>
            <a:endParaRPr lang="x-none" sz="24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400" b="1" strike="noStrike" spc="-1" dirty="0">
                <a:solidFill>
                  <a:srgbClr val="000000"/>
                </a:solidFill>
                <a:latin typeface="Franklin Gothic Book"/>
              </a:rPr>
              <a:t>Ivan Lovrenčić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: </a:t>
            </a:r>
            <a:r>
              <a:rPr lang="hr-HR" sz="2400" b="0" strike="noStrike" spc="-1" dirty="0" smtClean="0">
                <a:solidFill>
                  <a:srgbClr val="000000"/>
                </a:solidFill>
                <a:latin typeface="Franklin Gothic Book"/>
              </a:rPr>
              <a:t>  </a:t>
            </a:r>
            <a:r>
              <a:rPr lang="x-none" sz="2400" b="0" strike="noStrike" spc="-1" dirty="0" smtClean="0">
                <a:solidFill>
                  <a:srgbClr val="000000"/>
                </a:solidFill>
                <a:latin typeface="Franklin Gothic Book"/>
              </a:rPr>
              <a:t>ivan.lovrencic@fer.hr</a:t>
            </a:r>
            <a:endParaRPr lang="x-none" sz="24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400" b="1" strike="noStrike" spc="-1" dirty="0">
                <a:solidFill>
                  <a:srgbClr val="000000"/>
                </a:solidFill>
                <a:latin typeface="Franklin Gothic Book"/>
              </a:rPr>
              <a:t>Lovro Ludvig</a:t>
            </a:r>
            <a:r>
              <a:rPr lang="x-none" sz="2400" b="0" strike="noStrike" spc="-1" dirty="0" smtClean="0">
                <a:solidFill>
                  <a:srgbClr val="000000"/>
                </a:solidFill>
                <a:latin typeface="Franklin Gothic Book"/>
              </a:rPr>
              <a:t>:</a:t>
            </a:r>
            <a:r>
              <a:rPr lang="hr-HR" sz="2400" b="0" strike="noStrike" spc="-1" dirty="0" smtClean="0">
                <a:solidFill>
                  <a:srgbClr val="000000"/>
                </a:solidFill>
                <a:latin typeface="Franklin Gothic Book"/>
              </a:rPr>
              <a:t>  </a:t>
            </a:r>
            <a:r>
              <a:rPr lang="x-none" sz="2400" b="0" strike="noStrike" spc="-1" dirty="0" smtClean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lovro.ludvig@fer.hr</a:t>
            </a: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400" b="1" strike="noStrike" spc="-1" dirty="0">
                <a:solidFill>
                  <a:srgbClr val="000000"/>
                </a:solidFill>
                <a:latin typeface="Franklin Gothic Book"/>
              </a:rPr>
              <a:t>Hana Spolador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: </a:t>
            </a:r>
            <a:r>
              <a:rPr lang="hr-HR" sz="2400" b="0" strike="noStrike" spc="-1" dirty="0" smtClean="0">
                <a:solidFill>
                  <a:srgbClr val="000000"/>
                </a:solidFill>
                <a:latin typeface="Franklin Gothic Book"/>
              </a:rPr>
              <a:t>  </a:t>
            </a:r>
            <a:r>
              <a:rPr lang="x-none" sz="2400" b="0" strike="noStrike" spc="-1" dirty="0" smtClean="0">
                <a:solidFill>
                  <a:srgbClr val="000000"/>
                </a:solidFill>
                <a:latin typeface="Franklin Gothic Book"/>
              </a:rPr>
              <a:t>hana.spolador@fer.hr</a:t>
            </a:r>
            <a:endParaRPr lang="x-none" sz="24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400" b="1" strike="noStrike" spc="-1" dirty="0">
                <a:solidFill>
                  <a:srgbClr val="000000"/>
                </a:solidFill>
                <a:latin typeface="Franklin Gothic Book"/>
              </a:rPr>
              <a:t>Matija Dadanović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: </a:t>
            </a:r>
            <a:r>
              <a:rPr lang="hr-HR" sz="2400" b="0" strike="noStrike" spc="-1" dirty="0" smtClean="0">
                <a:solidFill>
                  <a:srgbClr val="000000"/>
                </a:solidFill>
                <a:latin typeface="Franklin Gothic Book"/>
              </a:rPr>
              <a:t>  </a:t>
            </a:r>
            <a:r>
              <a:rPr lang="x-none" sz="2400" b="0" strike="noStrike" spc="-1" dirty="0" smtClean="0">
                <a:solidFill>
                  <a:srgbClr val="000000"/>
                </a:solidFill>
                <a:latin typeface="Franklin Gothic Book"/>
              </a:rPr>
              <a:t>matija.dadanovic@fer.hr</a:t>
            </a:r>
            <a:endParaRPr lang="x-none" sz="24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400" b="1" strike="noStrike" spc="-1" dirty="0">
                <a:solidFill>
                  <a:srgbClr val="000000"/>
                </a:solidFill>
                <a:latin typeface="Franklin Gothic Book"/>
              </a:rPr>
              <a:t>Martin Čolja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: </a:t>
            </a:r>
            <a:r>
              <a:rPr lang="hr-HR" sz="2400" b="0" strike="noStrike" spc="-1" dirty="0" smtClean="0">
                <a:solidFill>
                  <a:srgbClr val="000000"/>
                </a:solidFill>
                <a:latin typeface="Franklin Gothic Book"/>
              </a:rPr>
              <a:t>  </a:t>
            </a:r>
            <a:r>
              <a:rPr lang="x-none" sz="2400" b="0" strike="noStrike" spc="-1" dirty="0" smtClean="0">
                <a:solidFill>
                  <a:srgbClr val="000000"/>
                </a:solidFill>
                <a:latin typeface="Franklin Gothic Book"/>
              </a:rPr>
              <a:t>martin.colja@fer.hr</a:t>
            </a:r>
            <a:endParaRPr lang="x-none" sz="2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8028360" y="6661080"/>
            <a:ext cx="1079640" cy="2048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D6F9022-88BE-42C8-8A7C-0D2EC074CEFB}" type="slidenum">
              <a:rPr lang="hr-HR" sz="9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hr-H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294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</a:p>
          <a:p>
            <a:r>
              <a:rPr lang="hr-HR" dirty="0" smtClean="0"/>
              <a:t>Pregled zahtjeva</a:t>
            </a:r>
          </a:p>
          <a:p>
            <a:r>
              <a:rPr lang="hr-HR" dirty="0" smtClean="0"/>
              <a:t>Korišteni alati i tehnologije</a:t>
            </a:r>
          </a:p>
          <a:p>
            <a:r>
              <a:rPr lang="hr-HR" dirty="0" smtClean="0"/>
              <a:t>Arhitektura</a:t>
            </a:r>
          </a:p>
          <a:p>
            <a:r>
              <a:rPr lang="hr-HR" dirty="0" smtClean="0"/>
              <a:t>Organizacija rada </a:t>
            </a:r>
          </a:p>
          <a:p>
            <a:r>
              <a:rPr lang="hr-HR" dirty="0" smtClean="0"/>
              <a:t>Iskustva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5918"/>
            <a:ext cx="9144000" cy="5431434"/>
          </a:xfrm>
        </p:spPr>
        <p:txBody>
          <a:bodyPr>
            <a:normAutofit/>
          </a:bodyPr>
          <a:lstStyle/>
          <a:p>
            <a:r>
              <a:rPr lang="en-US" dirty="0"/>
              <a:t> online </a:t>
            </a:r>
            <a:r>
              <a:rPr lang="en-US" dirty="0" err="1" smtClean="0"/>
              <a:t>trgovina</a:t>
            </a:r>
            <a:endParaRPr lang="en-US" dirty="0" smtClean="0"/>
          </a:p>
          <a:p>
            <a:pPr lvl="1"/>
            <a:r>
              <a:rPr lang="en-US" dirty="0" err="1" smtClean="0"/>
              <a:t>prodaja</a:t>
            </a:r>
            <a:r>
              <a:rPr lang="en-US" dirty="0" smtClean="0"/>
              <a:t> </a:t>
            </a:r>
            <a:r>
              <a:rPr lang="en-US" dirty="0" err="1" smtClean="0"/>
              <a:t>ukrasnih</a:t>
            </a:r>
            <a:r>
              <a:rPr lang="en-US" dirty="0" smtClean="0"/>
              <a:t> </a:t>
            </a:r>
            <a:r>
              <a:rPr lang="en-US" dirty="0" err="1" smtClean="0"/>
              <a:t>predmeta</a:t>
            </a:r>
            <a:endParaRPr lang="en-US" dirty="0" smtClean="0"/>
          </a:p>
          <a:p>
            <a:pPr lvl="1"/>
            <a:r>
              <a:rPr lang="en-US" dirty="0" err="1" smtClean="0"/>
              <a:t>dijeljenje</a:t>
            </a:r>
            <a:r>
              <a:rPr lang="en-US" dirty="0" smtClean="0"/>
              <a:t> </a:t>
            </a:r>
            <a:r>
              <a:rPr lang="en-US" dirty="0" err="1" smtClean="0"/>
              <a:t>priča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online </a:t>
            </a:r>
            <a:r>
              <a:rPr lang="en-US" dirty="0" err="1" smtClean="0"/>
              <a:t>prodaju</a:t>
            </a:r>
            <a:endParaRPr lang="en-US" dirty="0" smtClean="0"/>
          </a:p>
          <a:p>
            <a:pPr lvl="1"/>
            <a:r>
              <a:rPr lang="en-US" dirty="0" smtClean="0"/>
              <a:t>eBay, Amazon, </a:t>
            </a:r>
            <a:r>
              <a:rPr lang="mr-IN" dirty="0" smtClean="0"/>
              <a:t>…</a:t>
            </a:r>
            <a:endParaRPr lang="hr-HR" dirty="0" smtClean="0"/>
          </a:p>
          <a:p>
            <a:pPr lvl="1"/>
            <a:r>
              <a:rPr lang="hr-HR" dirty="0" smtClean="0"/>
              <a:t>nisu specificirane za ovu vrstu proizvoda</a:t>
            </a:r>
            <a:endParaRPr lang="en-US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69" y="1385820"/>
            <a:ext cx="1991721" cy="1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</a:t>
            </a:r>
            <a:r>
              <a:rPr lang="hr-HR" dirty="0" smtClean="0"/>
              <a:t>funkcionalnih zahtjeva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" y="1098465"/>
            <a:ext cx="4391527" cy="5237035"/>
          </a:xfrm>
        </p:spPr>
        <p:txBody>
          <a:bodyPr>
            <a:normAutofit/>
          </a:bodyPr>
          <a:lstStyle/>
          <a:p>
            <a:r>
              <a:rPr lang="hr-HR" b="1" dirty="0" smtClean="0"/>
              <a:t>Neregistrirani korisnik</a:t>
            </a:r>
          </a:p>
          <a:p>
            <a:pPr lvl="1"/>
            <a:r>
              <a:rPr lang="hr-HR" dirty="0" smtClean="0"/>
              <a:t>registracija</a:t>
            </a:r>
          </a:p>
          <a:p>
            <a:pPr lvl="1"/>
            <a:r>
              <a:rPr lang="hr-HR" dirty="0"/>
              <a:t>pregled priča i </a:t>
            </a:r>
            <a:r>
              <a:rPr lang="hr-HR" dirty="0" smtClean="0"/>
              <a:t>oglasa</a:t>
            </a:r>
          </a:p>
          <a:p>
            <a:pPr lvl="1"/>
            <a:r>
              <a:rPr lang="hr-HR" dirty="0" smtClean="0"/>
              <a:t>komentiranje priča</a:t>
            </a:r>
          </a:p>
          <a:p>
            <a:pPr lvl="1"/>
            <a:r>
              <a:rPr lang="hr-HR" dirty="0" smtClean="0"/>
              <a:t>kupnja predmeta</a:t>
            </a:r>
          </a:p>
          <a:p>
            <a:pPr lvl="1"/>
            <a:endParaRPr lang="hr-HR" dirty="0" smtClean="0"/>
          </a:p>
          <a:p>
            <a:r>
              <a:rPr lang="hr-HR" b="1" dirty="0" smtClean="0"/>
              <a:t>Registrirani korisnik</a:t>
            </a:r>
          </a:p>
          <a:p>
            <a:pPr lvl="1"/>
            <a:r>
              <a:rPr lang="hr-HR" dirty="0" smtClean="0"/>
              <a:t>sve što i neregistrirani </a:t>
            </a:r>
            <a:br>
              <a:rPr lang="hr-HR" dirty="0" smtClean="0"/>
            </a:br>
            <a:r>
              <a:rPr lang="hr-HR" dirty="0" smtClean="0"/>
              <a:t>(osim registracije)</a:t>
            </a:r>
          </a:p>
          <a:p>
            <a:pPr lvl="1"/>
            <a:r>
              <a:rPr lang="hr-HR" dirty="0"/>
              <a:t>uređivanje </a:t>
            </a:r>
            <a:r>
              <a:rPr lang="hr-HR" dirty="0" smtClean="0"/>
              <a:t>profila</a:t>
            </a:r>
          </a:p>
          <a:p>
            <a:pPr lvl="1"/>
            <a:r>
              <a:rPr lang="hr-HR" dirty="0" smtClean="0"/>
              <a:t>pregled i prijedlog priča</a:t>
            </a:r>
          </a:p>
          <a:p>
            <a:pPr lvl="1"/>
            <a:r>
              <a:rPr lang="hr-HR" dirty="0" smtClean="0"/>
              <a:t>prijedlog stila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20916" y="1098465"/>
            <a:ext cx="3946358" cy="523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r>
              <a:rPr lang="hr-HR" b="1" kern="0" dirty="0" smtClean="0"/>
              <a:t>Administrator</a:t>
            </a:r>
          </a:p>
          <a:p>
            <a:pPr lvl="1"/>
            <a:r>
              <a:rPr lang="hr-HR" kern="0" dirty="0" smtClean="0"/>
              <a:t>sve što i registrirani korisnik</a:t>
            </a:r>
          </a:p>
          <a:p>
            <a:pPr lvl="1"/>
            <a:r>
              <a:rPr lang="hr-HR" kern="0" dirty="0" smtClean="0"/>
              <a:t>objava, odobrenje, odbijanje priča</a:t>
            </a:r>
          </a:p>
          <a:p>
            <a:pPr lvl="1"/>
            <a:r>
              <a:rPr lang="hr-HR" kern="0" dirty="0" smtClean="0"/>
              <a:t>izrada ponuda</a:t>
            </a:r>
          </a:p>
          <a:p>
            <a:pPr lvl="1"/>
            <a:r>
              <a:rPr lang="hr-HR" kern="0" dirty="0" smtClean="0"/>
              <a:t>blokiranje korisnika</a:t>
            </a:r>
          </a:p>
          <a:p>
            <a:pPr lvl="1"/>
            <a:r>
              <a:rPr lang="hr-HR" kern="0" dirty="0" smtClean="0"/>
              <a:t>pregled transakcija</a:t>
            </a:r>
          </a:p>
          <a:p>
            <a:endParaRPr lang="hr-HR" kern="0" dirty="0" smtClean="0"/>
          </a:p>
          <a:p>
            <a:endParaRPr lang="hr-HR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196" y="2207390"/>
            <a:ext cx="788538" cy="788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25" y="4211047"/>
            <a:ext cx="1023235" cy="1023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43" y="5050199"/>
            <a:ext cx="833243" cy="83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</a:t>
            </a:r>
            <a:r>
              <a:rPr lang="hr-HR" dirty="0" smtClean="0"/>
              <a:t>nefunkcionalnih zahtjeva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1155032"/>
            <a:ext cx="8507510" cy="5442320"/>
          </a:xfrm>
        </p:spPr>
        <p:txBody>
          <a:bodyPr>
            <a:normAutofit/>
          </a:bodyPr>
          <a:lstStyle/>
          <a:p>
            <a:r>
              <a:rPr lang="hr-HR" dirty="0" smtClean="0"/>
              <a:t>u bazi podataka: </a:t>
            </a:r>
          </a:p>
          <a:p>
            <a:pPr lvl="1"/>
            <a:r>
              <a:rPr lang="hr-HR" dirty="0" smtClean="0"/>
              <a:t>administrator</a:t>
            </a:r>
          </a:p>
          <a:p>
            <a:pPr lvl="1"/>
            <a:r>
              <a:rPr lang="hr-HR" dirty="0" smtClean="0"/>
              <a:t>20 registriranih korisnika</a:t>
            </a:r>
          </a:p>
          <a:p>
            <a:pPr lvl="1"/>
            <a:r>
              <a:rPr lang="hr-HR" dirty="0" smtClean="0"/>
              <a:t>5 priča</a:t>
            </a:r>
          </a:p>
          <a:p>
            <a:pPr lvl="1"/>
            <a:r>
              <a:rPr lang="hr-HR" dirty="0" smtClean="0"/>
              <a:t>5 standardnih ponuda</a:t>
            </a:r>
          </a:p>
          <a:p>
            <a:pPr lvl="1"/>
            <a:r>
              <a:rPr lang="hr-HR" dirty="0" smtClean="0"/>
              <a:t>nekoliko komentara</a:t>
            </a:r>
          </a:p>
          <a:p>
            <a:pPr lvl="1"/>
            <a:r>
              <a:rPr lang="hr-HR" dirty="0" smtClean="0"/>
              <a:t>10 transakcija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objektni jezik</a:t>
            </a:r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verzije</a:t>
            </a:r>
            <a:r>
              <a:rPr lang="en-US" dirty="0" smtClean="0"/>
              <a:t> Android-a </a:t>
            </a:r>
            <a:r>
              <a:rPr lang="en-US" dirty="0" err="1" smtClean="0"/>
              <a:t>iznad</a:t>
            </a:r>
            <a:r>
              <a:rPr lang="en-US" dirty="0" smtClean="0"/>
              <a:t> 21 SDK (</a:t>
            </a:r>
            <a:r>
              <a:rPr lang="en-US" i="1" dirty="0"/>
              <a:t>Lollipop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pogreške</a:t>
            </a:r>
            <a:r>
              <a:rPr lang="en-US" dirty="0" smtClean="0"/>
              <a:t> </a:t>
            </a:r>
            <a:r>
              <a:rPr lang="en-US" dirty="0" err="1"/>
              <a:t>korisnika</a:t>
            </a:r>
            <a:r>
              <a:rPr lang="en-US" dirty="0"/>
              <a:t> ne </a:t>
            </a:r>
            <a:r>
              <a:rPr lang="en-US" dirty="0" err="1"/>
              <a:t>smiju</a:t>
            </a:r>
            <a:r>
              <a:rPr lang="en-US" dirty="0"/>
              <a:t> </a:t>
            </a:r>
            <a:r>
              <a:rPr lang="en-US" dirty="0" err="1"/>
              <a:t>narušiti</a:t>
            </a:r>
            <a:r>
              <a:rPr lang="en-US" dirty="0"/>
              <a:t> </a:t>
            </a:r>
            <a:r>
              <a:rPr lang="en-US" dirty="0" err="1"/>
              <a:t>ispravan</a:t>
            </a:r>
            <a:r>
              <a:rPr lang="en-US" dirty="0"/>
              <a:t> </a:t>
            </a:r>
            <a:r>
              <a:rPr lang="en-US" dirty="0" smtClean="0"/>
              <a:t>rad!</a:t>
            </a:r>
            <a:endParaRPr lang="en-US" dirty="0"/>
          </a:p>
          <a:p>
            <a:endParaRPr lang="hr-HR" b="1" dirty="0" smtClean="0"/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91" y="4731931"/>
            <a:ext cx="590643" cy="5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b="1" dirty="0" err="1"/>
              <a:t>Spring</a:t>
            </a:r>
            <a:r>
              <a:rPr lang="hr-HR" b="1" dirty="0"/>
              <a:t> </a:t>
            </a:r>
            <a:r>
              <a:rPr lang="hr-HR" b="1" dirty="0" err="1"/>
              <a:t>boot</a:t>
            </a:r>
            <a:r>
              <a:rPr lang="hr-HR" b="1" dirty="0"/>
              <a:t> : </a:t>
            </a:r>
            <a:r>
              <a:rPr lang="hr-HR" b="1" u="sng" dirty="0">
                <a:solidFill>
                  <a:srgbClr val="0070C0"/>
                </a:solidFill>
                <a:hlinkClick r:id="rId2"/>
              </a:rPr>
              <a:t>http://spring.io/</a:t>
            </a:r>
            <a:endParaRPr lang="hr-HR" b="1" u="sng" dirty="0">
              <a:solidFill>
                <a:srgbClr val="0070C0"/>
              </a:solidFill>
            </a:endParaRPr>
          </a:p>
          <a:p>
            <a:pPr lvl="1"/>
            <a:r>
              <a:rPr lang="hr-HR" b="1" dirty="0" err="1"/>
              <a:t>Astah</a:t>
            </a:r>
            <a:r>
              <a:rPr lang="hr-HR" b="1" dirty="0"/>
              <a:t> UML : </a:t>
            </a:r>
            <a:r>
              <a:rPr lang="hr-HR" b="1" dirty="0">
                <a:hlinkClick r:id="rId3"/>
              </a:rPr>
              <a:t>http://astah.net/editions/community</a:t>
            </a:r>
            <a:endParaRPr lang="hr-HR" b="1" dirty="0"/>
          </a:p>
          <a:p>
            <a:pPr lvl="1"/>
            <a:r>
              <a:rPr lang="hr-HR" b="1" dirty="0"/>
              <a:t>Android Studio: </a:t>
            </a:r>
            <a:r>
              <a:rPr lang="hr-HR" b="1" dirty="0">
                <a:hlinkClick r:id="rId4"/>
              </a:rPr>
              <a:t>https://developer.android.com/studio/</a:t>
            </a:r>
            <a:endParaRPr lang="hr-HR" b="1" dirty="0"/>
          </a:p>
          <a:p>
            <a:pPr lvl="1"/>
            <a:r>
              <a:rPr lang="hr-HR" b="1" dirty="0" err="1"/>
              <a:t>GitLab</a:t>
            </a:r>
            <a:r>
              <a:rPr lang="hr-HR" b="1" dirty="0"/>
              <a:t>: </a:t>
            </a:r>
            <a:r>
              <a:rPr lang="hr-HR" b="1" dirty="0">
                <a:hlinkClick r:id="rId5"/>
              </a:rPr>
              <a:t>https://gitlab.com/</a:t>
            </a:r>
            <a:endParaRPr lang="hr-HR" b="1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b="1" dirty="0"/>
              <a:t>BACKEND</a:t>
            </a:r>
          </a:p>
          <a:p>
            <a:pPr lvl="2"/>
            <a:r>
              <a:rPr lang="hr-HR" b="1" dirty="0" err="1"/>
              <a:t>Spring</a:t>
            </a:r>
            <a:r>
              <a:rPr lang="hr-HR" b="1" dirty="0"/>
              <a:t> </a:t>
            </a:r>
            <a:r>
              <a:rPr lang="hr-HR" b="1" dirty="0" err="1"/>
              <a:t>Boot</a:t>
            </a:r>
            <a:endParaRPr lang="hr-HR" b="1" dirty="0"/>
          </a:p>
          <a:p>
            <a:pPr lvl="2"/>
            <a:r>
              <a:rPr lang="hr-HR" b="1" dirty="0"/>
              <a:t>Java</a:t>
            </a:r>
          </a:p>
          <a:p>
            <a:pPr lvl="1"/>
            <a:r>
              <a:rPr lang="hr-HR" b="1" dirty="0"/>
              <a:t>FRONTEND</a:t>
            </a:r>
          </a:p>
          <a:p>
            <a:pPr lvl="2"/>
            <a:r>
              <a:rPr lang="hr-HR" b="1" dirty="0"/>
              <a:t>Android Studio</a:t>
            </a:r>
          </a:p>
          <a:p>
            <a:pPr lvl="2"/>
            <a:r>
              <a:rPr lang="hr-HR" b="1" dirty="0"/>
              <a:t>Java</a:t>
            </a:r>
          </a:p>
          <a:p>
            <a:pPr lvl="2"/>
            <a:r>
              <a:rPr lang="hr-HR" b="1" dirty="0"/>
              <a:t>XML</a:t>
            </a:r>
          </a:p>
          <a:p>
            <a:pPr lvl="2"/>
            <a:endParaRPr lang="hr-HR" b="1" dirty="0"/>
          </a:p>
          <a:p>
            <a:pPr lvl="2"/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5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Android arhitektura: </a:t>
            </a:r>
            <a:r>
              <a:rPr lang="hr-HR" b="1" dirty="0"/>
              <a:t>MVP (Model – </a:t>
            </a:r>
            <a:r>
              <a:rPr lang="hr-HR" b="1" dirty="0" err="1"/>
              <a:t>View</a:t>
            </a:r>
            <a:r>
              <a:rPr lang="hr-HR" b="1" dirty="0"/>
              <a:t> – </a:t>
            </a:r>
            <a:r>
              <a:rPr lang="hr-HR" b="1" dirty="0" err="1"/>
              <a:t>Presenter</a:t>
            </a:r>
            <a:r>
              <a:rPr lang="hr-HR" b="1" dirty="0"/>
              <a:t>)</a:t>
            </a:r>
          </a:p>
          <a:p>
            <a:pPr marL="0" indent="0">
              <a:buNone/>
            </a:pPr>
            <a:endParaRPr lang="hr-HR" b="1" dirty="0"/>
          </a:p>
          <a:p>
            <a:r>
              <a:rPr lang="hr-HR" dirty="0"/>
              <a:t>Arhitektura sustava: </a:t>
            </a:r>
            <a:r>
              <a:rPr lang="hr-HR" b="1" dirty="0" err="1"/>
              <a:t>Client</a:t>
            </a:r>
            <a:r>
              <a:rPr lang="hr-HR" b="1" dirty="0"/>
              <a:t> – server </a:t>
            </a:r>
            <a:r>
              <a:rPr lang="hr-HR" b="1" dirty="0" err="1"/>
              <a:t>arhitecture</a:t>
            </a:r>
            <a:endParaRPr lang="hr-HR" b="1" dirty="0"/>
          </a:p>
          <a:p>
            <a:pPr marL="0" indent="0">
              <a:buNone/>
            </a:pPr>
            <a:endParaRPr lang="hr-HR" b="1" dirty="0"/>
          </a:p>
          <a:p>
            <a:pPr marL="0" indent="0">
              <a:buNone/>
            </a:pPr>
            <a:r>
              <a:rPr lang="hr-HR" b="1" dirty="0"/>
              <a:t>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="" xmlns:a16="http://schemas.microsoft.com/office/drawing/2014/main" id="{9FE36441-EDBF-4B2C-B5F0-5AAC7978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2964020"/>
            <a:ext cx="4049486" cy="3410653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="" xmlns:a16="http://schemas.microsoft.com/office/drawing/2014/main" id="{228C88D0-14B2-4C21-8864-FA13C2B82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497" y="2964020"/>
            <a:ext cx="4502331" cy="34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8" name="Slika 7">
            <a:extLst>
              <a:ext uri="{FF2B5EF4-FFF2-40B4-BE49-F238E27FC236}">
                <a16:creationId xmlns="" xmlns:a16="http://schemas.microsoft.com/office/drawing/2014/main" id="{A1734468-BB99-4146-8113-7690CBD42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849"/>
            <a:ext cx="9144000" cy="48429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EB8E091-4934-4531-B327-A49B076B3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971" y="5749814"/>
            <a:ext cx="4295163" cy="544216"/>
          </a:xfrm>
        </p:spPr>
        <p:txBody>
          <a:bodyPr/>
          <a:lstStyle/>
          <a:p>
            <a:pPr marL="0" indent="0" algn="ctr">
              <a:buNone/>
            </a:pPr>
            <a:r>
              <a:rPr lang="hr-HR" dirty="0"/>
              <a:t>Vremenska linija razvoja</a:t>
            </a:r>
          </a:p>
        </p:txBody>
      </p:sp>
    </p:spTree>
    <p:extLst>
      <p:ext uri="{BB962C8B-B14F-4D97-AF65-F5344CB8AC3E}">
        <p14:creationId xmlns:p14="http://schemas.microsoft.com/office/powerpoint/2010/main" val="12642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sp>
        <p:nvSpPr>
          <p:cNvPr id="7" name="Elipsa 6">
            <a:extLst>
              <a:ext uri="{FF2B5EF4-FFF2-40B4-BE49-F238E27FC236}">
                <a16:creationId xmlns="" xmlns:a16="http://schemas.microsoft.com/office/drawing/2014/main" id="{85278F77-2080-43F4-A5F4-EF2967781DFB}"/>
              </a:ext>
            </a:extLst>
          </p:cNvPr>
          <p:cNvSpPr/>
          <p:nvPr/>
        </p:nvSpPr>
        <p:spPr bwMode="auto">
          <a:xfrm>
            <a:off x="2986481" y="830511"/>
            <a:ext cx="2869035" cy="1132513"/>
          </a:xfrm>
          <a:prstGeom prst="ellipse">
            <a:avLst/>
          </a:prstGeom>
          <a:solidFill>
            <a:srgbClr val="A1D5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Craftery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10" name="Elipsa 9">
            <a:extLst>
              <a:ext uri="{FF2B5EF4-FFF2-40B4-BE49-F238E27FC236}">
                <a16:creationId xmlns="" xmlns:a16="http://schemas.microsoft.com/office/drawing/2014/main" id="{53C5E651-0D43-4989-80F4-4532EB219F11}"/>
              </a:ext>
            </a:extLst>
          </p:cNvPr>
          <p:cNvSpPr/>
          <p:nvPr/>
        </p:nvSpPr>
        <p:spPr bwMode="auto">
          <a:xfrm>
            <a:off x="303403" y="2786637"/>
            <a:ext cx="2322352" cy="1132513"/>
          </a:xfrm>
          <a:prstGeom prst="ellipse">
            <a:avLst/>
          </a:prstGeom>
          <a:solidFill>
            <a:srgbClr val="E5E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Android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13" name="Elipsa 12">
            <a:extLst>
              <a:ext uri="{FF2B5EF4-FFF2-40B4-BE49-F238E27FC236}">
                <a16:creationId xmlns="" xmlns:a16="http://schemas.microsoft.com/office/drawing/2014/main" id="{5E5A2A49-D816-43E9-BCA0-86F4DC542727}"/>
              </a:ext>
            </a:extLst>
          </p:cNvPr>
          <p:cNvSpPr/>
          <p:nvPr/>
        </p:nvSpPr>
        <p:spPr bwMode="auto">
          <a:xfrm>
            <a:off x="3343713" y="2773608"/>
            <a:ext cx="2322352" cy="1132513"/>
          </a:xfrm>
          <a:prstGeom prst="ellipse">
            <a:avLst/>
          </a:prstGeom>
          <a:solidFill>
            <a:srgbClr val="E5E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Backend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14" name="Elipsa 13">
            <a:extLst>
              <a:ext uri="{FF2B5EF4-FFF2-40B4-BE49-F238E27FC236}">
                <a16:creationId xmlns="" xmlns:a16="http://schemas.microsoft.com/office/drawing/2014/main" id="{33BBFF6B-420F-40EE-8D43-71102510075A}"/>
              </a:ext>
            </a:extLst>
          </p:cNvPr>
          <p:cNvSpPr/>
          <p:nvPr/>
        </p:nvSpPr>
        <p:spPr bwMode="auto">
          <a:xfrm>
            <a:off x="6623110" y="2786637"/>
            <a:ext cx="2322352" cy="1132513"/>
          </a:xfrm>
          <a:prstGeom prst="ellipse">
            <a:avLst/>
          </a:prstGeom>
          <a:solidFill>
            <a:srgbClr val="E5E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Testiranje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15" name="Elipsa 14">
            <a:extLst>
              <a:ext uri="{FF2B5EF4-FFF2-40B4-BE49-F238E27FC236}">
                <a16:creationId xmlns="" xmlns:a16="http://schemas.microsoft.com/office/drawing/2014/main" id="{D70D869B-FA5A-4FAE-AF83-24540E441ADA}"/>
              </a:ext>
            </a:extLst>
          </p:cNvPr>
          <p:cNvSpPr/>
          <p:nvPr/>
        </p:nvSpPr>
        <p:spPr bwMode="auto">
          <a:xfrm>
            <a:off x="27614" y="4923777"/>
            <a:ext cx="1331052" cy="1132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Ivan L.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17" name="Elipsa 16">
            <a:extLst>
              <a:ext uri="{FF2B5EF4-FFF2-40B4-BE49-F238E27FC236}">
                <a16:creationId xmlns="" xmlns:a16="http://schemas.microsoft.com/office/drawing/2014/main" id="{85E8818B-D324-4790-9000-E654A93A4FD2}"/>
              </a:ext>
            </a:extLst>
          </p:cNvPr>
          <p:cNvSpPr/>
          <p:nvPr/>
        </p:nvSpPr>
        <p:spPr bwMode="auto">
          <a:xfrm>
            <a:off x="1456192" y="4923777"/>
            <a:ext cx="1331052" cy="1132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Lovro L.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1" name="Elipsa 20">
            <a:extLst>
              <a:ext uri="{FF2B5EF4-FFF2-40B4-BE49-F238E27FC236}">
                <a16:creationId xmlns="" xmlns:a16="http://schemas.microsoft.com/office/drawing/2014/main" id="{B8E182B4-A1BD-49BA-8D57-FC19285B4E1F}"/>
              </a:ext>
            </a:extLst>
          </p:cNvPr>
          <p:cNvSpPr/>
          <p:nvPr/>
        </p:nvSpPr>
        <p:spPr bwMode="auto">
          <a:xfrm>
            <a:off x="3292330" y="4923777"/>
            <a:ext cx="1331052" cy="1132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sz="2000" b="1" dirty="0">
                <a:latin typeface="Franklin Gothic Medium" pitchFamily="34" charset="0"/>
              </a:rPr>
              <a:t>Ivan A.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2" name="Elipsa 21">
            <a:extLst>
              <a:ext uri="{FF2B5EF4-FFF2-40B4-BE49-F238E27FC236}">
                <a16:creationId xmlns="" xmlns:a16="http://schemas.microsoft.com/office/drawing/2014/main" id="{C448BE84-00E7-4F8A-A713-10A159032B22}"/>
              </a:ext>
            </a:extLst>
          </p:cNvPr>
          <p:cNvSpPr/>
          <p:nvPr/>
        </p:nvSpPr>
        <p:spPr bwMode="auto">
          <a:xfrm>
            <a:off x="4720908" y="4923777"/>
            <a:ext cx="1331052" cy="1132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Martin Č.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3" name="Elipsa 22">
            <a:extLst>
              <a:ext uri="{FF2B5EF4-FFF2-40B4-BE49-F238E27FC236}">
                <a16:creationId xmlns="" xmlns:a16="http://schemas.microsoft.com/office/drawing/2014/main" id="{9B5A4654-EFEA-49B9-B22E-2C9234470B45}"/>
              </a:ext>
            </a:extLst>
          </p:cNvPr>
          <p:cNvSpPr/>
          <p:nvPr/>
        </p:nvSpPr>
        <p:spPr bwMode="auto">
          <a:xfrm>
            <a:off x="6384370" y="4923777"/>
            <a:ext cx="1331052" cy="1132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Matija D.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4" name="Elipsa 23">
            <a:extLst>
              <a:ext uri="{FF2B5EF4-FFF2-40B4-BE49-F238E27FC236}">
                <a16:creationId xmlns="" xmlns:a16="http://schemas.microsoft.com/office/drawing/2014/main" id="{E9F0FED9-B217-4EE8-AD41-082288379B5A}"/>
              </a:ext>
            </a:extLst>
          </p:cNvPr>
          <p:cNvSpPr/>
          <p:nvPr/>
        </p:nvSpPr>
        <p:spPr bwMode="auto">
          <a:xfrm>
            <a:off x="7812948" y="4923777"/>
            <a:ext cx="1331052" cy="1132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Hana S.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5" name="Strelica: prema dolje 24">
            <a:extLst>
              <a:ext uri="{FF2B5EF4-FFF2-40B4-BE49-F238E27FC236}">
                <a16:creationId xmlns="" xmlns:a16="http://schemas.microsoft.com/office/drawing/2014/main" id="{48A838A9-53B4-42AA-A59C-A101C2671CA4}"/>
              </a:ext>
            </a:extLst>
          </p:cNvPr>
          <p:cNvSpPr/>
          <p:nvPr/>
        </p:nvSpPr>
        <p:spPr bwMode="auto">
          <a:xfrm rot="2772588">
            <a:off x="2681218" y="1868490"/>
            <a:ext cx="325072" cy="931178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6" name="Strelica: prema dolje 25">
            <a:extLst>
              <a:ext uri="{FF2B5EF4-FFF2-40B4-BE49-F238E27FC236}">
                <a16:creationId xmlns="" xmlns:a16="http://schemas.microsoft.com/office/drawing/2014/main" id="{8125DF74-10C1-4787-8FCA-43D21A64ABF9}"/>
              </a:ext>
            </a:extLst>
          </p:cNvPr>
          <p:cNvSpPr/>
          <p:nvPr/>
        </p:nvSpPr>
        <p:spPr bwMode="auto">
          <a:xfrm rot="18966492">
            <a:off x="6038124" y="1899942"/>
            <a:ext cx="325072" cy="931178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31" name="Strelica: prema dolje 30">
            <a:extLst>
              <a:ext uri="{FF2B5EF4-FFF2-40B4-BE49-F238E27FC236}">
                <a16:creationId xmlns="" xmlns:a16="http://schemas.microsoft.com/office/drawing/2014/main" id="{FCA50BF5-EADF-4FA6-B063-357542DC299E}"/>
              </a:ext>
            </a:extLst>
          </p:cNvPr>
          <p:cNvSpPr/>
          <p:nvPr/>
        </p:nvSpPr>
        <p:spPr bwMode="auto">
          <a:xfrm rot="20527906">
            <a:off x="1751977" y="4053953"/>
            <a:ext cx="275431" cy="73502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32" name="Strelica: prema dolje 31">
            <a:extLst>
              <a:ext uri="{FF2B5EF4-FFF2-40B4-BE49-F238E27FC236}">
                <a16:creationId xmlns="" xmlns:a16="http://schemas.microsoft.com/office/drawing/2014/main" id="{18F94CAE-CB85-43CF-8FEF-AD24B08E226D}"/>
              </a:ext>
            </a:extLst>
          </p:cNvPr>
          <p:cNvSpPr/>
          <p:nvPr/>
        </p:nvSpPr>
        <p:spPr bwMode="auto">
          <a:xfrm rot="1272015">
            <a:off x="899928" y="4053954"/>
            <a:ext cx="275431" cy="73502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41" name="Strelica: prema dolje 40">
            <a:extLst>
              <a:ext uri="{FF2B5EF4-FFF2-40B4-BE49-F238E27FC236}">
                <a16:creationId xmlns="" xmlns:a16="http://schemas.microsoft.com/office/drawing/2014/main" id="{11BF71E1-0770-4D40-B45F-B833A929EE97}"/>
              </a:ext>
            </a:extLst>
          </p:cNvPr>
          <p:cNvSpPr/>
          <p:nvPr/>
        </p:nvSpPr>
        <p:spPr bwMode="auto">
          <a:xfrm>
            <a:off x="4342352" y="2075660"/>
            <a:ext cx="281030" cy="625448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42" name="Strelica: prema dolje 41">
            <a:extLst>
              <a:ext uri="{FF2B5EF4-FFF2-40B4-BE49-F238E27FC236}">
                <a16:creationId xmlns="" xmlns:a16="http://schemas.microsoft.com/office/drawing/2014/main" id="{38134C67-066B-4DB3-8877-2923AA8A60C5}"/>
              </a:ext>
            </a:extLst>
          </p:cNvPr>
          <p:cNvSpPr/>
          <p:nvPr/>
        </p:nvSpPr>
        <p:spPr bwMode="auto">
          <a:xfrm rot="20527906">
            <a:off x="4916024" y="4047038"/>
            <a:ext cx="275431" cy="73502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43" name="Strelica: prema dolje 42">
            <a:extLst>
              <a:ext uri="{FF2B5EF4-FFF2-40B4-BE49-F238E27FC236}">
                <a16:creationId xmlns="" xmlns:a16="http://schemas.microsoft.com/office/drawing/2014/main" id="{C8A426A5-9DAA-400A-A026-74413C1F59A0}"/>
              </a:ext>
            </a:extLst>
          </p:cNvPr>
          <p:cNvSpPr/>
          <p:nvPr/>
        </p:nvSpPr>
        <p:spPr bwMode="auto">
          <a:xfrm rot="1272015">
            <a:off x="4063975" y="4047039"/>
            <a:ext cx="275431" cy="73502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44" name="Strelica: prema dolje 43">
            <a:extLst>
              <a:ext uri="{FF2B5EF4-FFF2-40B4-BE49-F238E27FC236}">
                <a16:creationId xmlns="" xmlns:a16="http://schemas.microsoft.com/office/drawing/2014/main" id="{113401BB-328C-4DC3-8F00-28884D679820}"/>
              </a:ext>
            </a:extLst>
          </p:cNvPr>
          <p:cNvSpPr/>
          <p:nvPr/>
        </p:nvSpPr>
        <p:spPr bwMode="auto">
          <a:xfrm rot="20527906">
            <a:off x="8017178" y="4053955"/>
            <a:ext cx="275431" cy="73502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45" name="Strelica: prema dolje 44">
            <a:extLst>
              <a:ext uri="{FF2B5EF4-FFF2-40B4-BE49-F238E27FC236}">
                <a16:creationId xmlns="" xmlns:a16="http://schemas.microsoft.com/office/drawing/2014/main" id="{75569081-6A41-4838-A453-715CE5CF48DC}"/>
              </a:ext>
            </a:extLst>
          </p:cNvPr>
          <p:cNvSpPr/>
          <p:nvPr/>
        </p:nvSpPr>
        <p:spPr bwMode="auto">
          <a:xfrm rot="1272015">
            <a:off x="7165129" y="4053956"/>
            <a:ext cx="275431" cy="73502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1399</TotalTime>
  <Words>281</Words>
  <Application>Microsoft Macintosh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DejaVu Sans</vt:lpstr>
      <vt:lpstr>Franklin Gothic Book</vt:lpstr>
      <vt:lpstr>Franklin Gothic Medium</vt:lpstr>
      <vt:lpstr>Tahoma</vt:lpstr>
      <vt:lpstr>Times New Roman</vt:lpstr>
      <vt:lpstr>Wingdings</vt:lpstr>
      <vt:lpstr>Arial</vt:lpstr>
      <vt:lpstr>OPP1</vt:lpstr>
      <vt:lpstr>Craftery</vt:lpstr>
      <vt:lpstr>Sadržaj</vt:lpstr>
      <vt:lpstr>Opis zadatka</vt:lpstr>
      <vt:lpstr>Pregled funkcionalnih zahtjeva</vt:lpstr>
      <vt:lpstr>Pregled nefunkcionalnih zahtjeva</vt:lpstr>
      <vt:lpstr>Korišteni alati i tehnologije</vt:lpstr>
      <vt:lpstr>Arhitektura sustava</vt:lpstr>
      <vt:lpstr>Organizacija rada</vt:lpstr>
      <vt:lpstr>Organizacija rada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Hana Spolador</cp:lastModifiedBy>
  <cp:revision>77</cp:revision>
  <dcterms:created xsi:type="dcterms:W3CDTF">2016-01-18T13:10:52Z</dcterms:created>
  <dcterms:modified xsi:type="dcterms:W3CDTF">2019-01-21T17:02:49Z</dcterms:modified>
</cp:coreProperties>
</file>