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703" r:id="rId2"/>
    <p:sldId id="755" r:id="rId3"/>
    <p:sldId id="761" r:id="rId4"/>
    <p:sldId id="762" r:id="rId5"/>
    <p:sldId id="756" r:id="rId6"/>
    <p:sldId id="769" r:id="rId7"/>
    <p:sldId id="770" r:id="rId8"/>
    <p:sldId id="76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5F0EB"/>
    <a:srgbClr val="EEF7E9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5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468755"/>
            <a:chOff x="-21102" y="2847433"/>
            <a:chExt cx="12213102" cy="1468026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411" y="3077824"/>
              <a:ext cx="10818271" cy="1237635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noAutofit/>
            </a:bodyPr>
            <a:lstStyle/>
            <a:p>
              <a:pPr algn="ct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总方案</a:t>
              </a:r>
            </a:p>
            <a:p>
              <a:pPr algn="r">
                <a:defRPr/>
              </a:pP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</a:p>
        </p:txBody>
      </p:sp>
      <p:sp>
        <p:nvSpPr>
          <p:cNvPr id="4" name="矩形 6"/>
          <p:cNvSpPr/>
          <p:nvPr/>
        </p:nvSpPr>
        <p:spPr>
          <a:xfrm>
            <a:off x="349250" y="666750"/>
            <a:ext cx="780097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低资源开销特点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方案：采用折叠哈希的结构，减少哈希运算所需资源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控制逻辑简化：算法易于拆分为微过程，采用指令控制。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0" name="对象 19"/>
          <p:cNvGraphicFramePr/>
          <p:nvPr/>
        </p:nvGraphicFramePr>
        <p:xfrm>
          <a:off x="554990" y="3056255"/>
          <a:ext cx="1129220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088495" imgH="3531870" progId="Visio.Drawing.15">
                  <p:embed/>
                </p:oleObj>
              </mc:Choice>
              <mc:Fallback>
                <p:oleObj r:id="rId3" imgW="12088495" imgH="3531870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990" y="3056255"/>
                        <a:ext cx="11292205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折叠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（添加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1" name="对象 20"/>
          <p:cNvGraphicFramePr/>
          <p:nvPr/>
        </p:nvGraphicFramePr>
        <p:xfrm>
          <a:off x="7012940" y="929005"/>
          <a:ext cx="5132705" cy="5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40225" imgH="4391660" progId="Visio.Drawing.15">
                  <p:embed/>
                </p:oleObj>
              </mc:Choice>
              <mc:Fallback>
                <p:oleObj r:id="rId3" imgW="4340225" imgH="439166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2940" y="929005"/>
                        <a:ext cx="5132705" cy="55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6"/>
          <p:cNvSpPr/>
          <p:nvPr/>
        </p:nvSpPr>
        <p:spPr>
          <a:xfrm>
            <a:off x="187960" y="904240"/>
            <a:ext cx="4824730" cy="2366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采用循环折叠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切片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的方法设计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减少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运算所需的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LUT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资源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运算基本单位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一轮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Keccak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处理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200bit(8slice)</a:t>
            </a:r>
            <a:endParaRPr lang="en-US" sz="16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重排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Keccak24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轮运算子步骤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集群与相关读写控制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" y="3677285"/>
            <a:ext cx="4128770" cy="993140"/>
          </a:xfrm>
          <a:prstGeom prst="rect">
            <a:avLst/>
          </a:prstGeom>
        </p:spPr>
      </p:pic>
      <p:graphicFrame>
        <p:nvGraphicFramePr>
          <p:cNvPr id="20" name="对象 19"/>
          <p:cNvGraphicFramePr/>
          <p:nvPr/>
        </p:nvGraphicFramePr>
        <p:xfrm>
          <a:off x="93663" y="4561840"/>
          <a:ext cx="4307840" cy="216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40330" imgH="1480820" progId="Visio.Drawing.15">
                  <p:embed/>
                </p:oleObj>
              </mc:Choice>
              <mc:Fallback>
                <p:oleObj r:id="rId6" imgW="2640330" imgH="1480820" progId="Visio.Drawing.15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663" y="4561840"/>
                        <a:ext cx="4307840" cy="216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大括号 26"/>
          <p:cNvSpPr/>
          <p:nvPr/>
        </p:nvSpPr>
        <p:spPr>
          <a:xfrm>
            <a:off x="4175125" y="190754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175125" y="257175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22800" y="2028190"/>
            <a:ext cx="14757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实现循环折叠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22800" y="2683510"/>
            <a:ext cx="20281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解决数据依赖性问题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960" y="3235960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Buffer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，配合优化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的控制与输出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490" y="3852545"/>
            <a:ext cx="3926205" cy="2677795"/>
          </a:xfrm>
          <a:prstGeom prst="rect">
            <a:avLst/>
          </a:prstGeom>
        </p:spPr>
      </p:pic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补充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一些问题</a:t>
            </a:r>
          </a:p>
          <a:p>
            <a:pPr>
              <a:defRPr/>
            </a:pP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6"/>
          <p:cNvSpPr/>
          <p:nvPr/>
        </p:nvSpPr>
        <p:spPr>
          <a:xfrm>
            <a:off x="179070" y="786130"/>
            <a:ext cx="4641850" cy="1715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出数据方式改变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所耗时钟周期变长，约为原方案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数据位宽仍为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64bit	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分布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取代寄存器装载状态数组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1" name="图片 30" descr="1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015" y="3806825"/>
            <a:ext cx="3491230" cy="2512060"/>
          </a:xfrm>
          <a:prstGeom prst="rect">
            <a:avLst/>
          </a:prstGeom>
        </p:spPr>
      </p:pic>
      <p:sp>
        <p:nvSpPr>
          <p:cNvPr id="33" name="左大括号 32"/>
          <p:cNvSpPr/>
          <p:nvPr/>
        </p:nvSpPr>
        <p:spPr>
          <a:xfrm>
            <a:off x="5152390" y="5155565"/>
            <a:ext cx="115570" cy="1225550"/>
          </a:xfrm>
          <a:prstGeom prst="leftBrace">
            <a:avLst>
              <a:gd name="adj1" fmla="val 8333"/>
              <a:gd name="adj2" fmla="val 307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5"/>
          <p:cNvSpPr txBox="1"/>
          <p:nvPr/>
        </p:nvSpPr>
        <p:spPr>
          <a:xfrm>
            <a:off x="318770" y="638048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使用寄存器</a:t>
            </a:r>
          </a:p>
        </p:txBody>
      </p:sp>
      <p:sp>
        <p:nvSpPr>
          <p:cNvPr id="36" name="文本框 5"/>
          <p:cNvSpPr txBox="1"/>
          <p:nvPr/>
        </p:nvSpPr>
        <p:spPr>
          <a:xfrm>
            <a:off x="5267960" y="6379845"/>
            <a:ext cx="26092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668520" y="994410"/>
            <a:ext cx="6322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1600bit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寄存器：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时钟周期，存储到对应的寄存器处，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	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流水线设计，输入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Keccak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运算可并行。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25035" y="1956435"/>
            <a:ext cx="67151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集群：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8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时钟周期，依次存储到对应地址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数据的载体为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出不支持同时运行。</a:t>
            </a:r>
          </a:p>
          <a:p>
            <a:pPr marL="1371600" lvl="3" indent="457200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6472555" y="4166870"/>
            <a:ext cx="8737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978910" y="3693160"/>
            <a:ext cx="327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Dram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需待数据输入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出完毕后</a:t>
            </a:r>
          </a:p>
          <a:p>
            <a:pPr algn="ctr"/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Keccak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</a:p>
        </p:txBody>
      </p:sp>
      <p:sp>
        <p:nvSpPr>
          <p:cNvPr id="3" name="文本框 5"/>
          <p:cNvSpPr txBox="1"/>
          <p:nvPr/>
        </p:nvSpPr>
        <p:spPr>
          <a:xfrm>
            <a:off x="-6350" y="329946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数据载入示意（输出同理）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663940" y="5252085"/>
          <a:ext cx="2887345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时钟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周期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r>
                        <a:rPr lang="zh-CN" altLang="en-US" sz="1800"/>
                        <a:t>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一致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616950" y="3956685"/>
            <a:ext cx="3318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基于此问题，敲定采取加</a:t>
            </a:r>
            <a:r>
              <a:rPr lang="en-US" altLang="zh-CN">
                <a:solidFill>
                  <a:srgbClr val="FF0000"/>
                </a:solidFill>
              </a:rPr>
              <a:t>Buffer</a:t>
            </a:r>
            <a:r>
              <a:rPr lang="zh-CN" altLang="en-US">
                <a:solidFill>
                  <a:srgbClr val="FF0000"/>
                </a:solidFill>
              </a:rPr>
              <a:t>的手段，输出保持了</a:t>
            </a:r>
            <a:r>
              <a:rPr lang="en-US" altLang="zh-CN">
                <a:solidFill>
                  <a:srgbClr val="FF0000"/>
                </a:solidFill>
              </a:rPr>
              <a:t>64bit</a:t>
            </a:r>
            <a:r>
              <a:rPr lang="zh-CN" altLang="en-US">
                <a:solidFill>
                  <a:srgbClr val="FF0000"/>
                </a:solidFill>
              </a:rPr>
              <a:t>，运算与输出可并行，以下为加了</a:t>
            </a:r>
            <a:r>
              <a:rPr lang="en-US" altLang="zh-CN">
                <a:solidFill>
                  <a:srgbClr val="FF0000"/>
                </a:solidFill>
              </a:rPr>
              <a:t>Buffer</a:t>
            </a:r>
            <a:r>
              <a:rPr lang="zh-CN" altLang="en-US">
                <a:solidFill>
                  <a:srgbClr val="FF0000"/>
                </a:solidFill>
              </a:rPr>
              <a:t>的周期示意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155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矩阵乘方案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214839" y="10154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90924" y="690241"/>
            <a:ext cx="680379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乘法器的个数为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通用矩阵乘法运算方案</a:t>
            </a:r>
          </a:p>
        </p:txBody>
      </p:sp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4933315" y="3044190"/>
            <a:ext cx="1884045" cy="908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算子的输出，其他矩阵来自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RAM</a:t>
            </a:r>
          </a:p>
        </p:txBody>
      </p:sp>
      <p:sp>
        <p:nvSpPr>
          <p:cNvPr id="13" name="矩形 12"/>
          <p:cNvSpPr/>
          <p:nvPr/>
        </p:nvSpPr>
        <p:spPr>
          <a:xfrm>
            <a:off x="8199901" y="1286667"/>
            <a:ext cx="392922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矩阵乘方案细节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计算过程为例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42"/>
          <p:cNvSpPr/>
          <p:nvPr>
            <p:custDataLst>
              <p:tags r:id="rId2"/>
            </p:custDataLst>
          </p:nvPr>
        </p:nvSpPr>
        <p:spPr>
          <a:xfrm>
            <a:off x="803275" y="3044190"/>
            <a:ext cx="3340100" cy="1014730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76935" y="2970530"/>
            <a:ext cx="3192780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对于高性能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方案，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左乘与右乘需要不同的计算次序和读写策略，难以用简易指令实现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772025" y="1793240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392545" imgH="4161155" progId="Visio.Drawing.15">
                  <p:embed/>
                </p:oleObj>
              </mc:Choice>
              <mc:Fallback>
                <p:oleObj r:id="rId6" imgW="6392545" imgH="41611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72025" y="1793240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3050" y="1170940"/>
            <a:ext cx="436689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i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所有的矩阵乘法都将左乘矩阵划分成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的矩阵块，右矩阵划分成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640" y="4223385"/>
            <a:ext cx="44723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结果矩阵对加矩阵直接进行覆盖，节省存储空间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9295" y="5402580"/>
          <a:ext cx="327406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23460" imgH="1635760" progId="Visio.Drawing.15">
                  <p:embed/>
                </p:oleObj>
              </mc:Choice>
              <mc:Fallback>
                <p:oleObj r:id="rId8" imgW="4823460" imgH="1635760" progId="Visio.Drawing.15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295" y="5402580"/>
                        <a:ext cx="327406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</a:p>
        </p:txBody>
      </p:sp>
      <p:sp>
        <p:nvSpPr>
          <p:cNvPr id="5" name="矩形 6"/>
          <p:cNvSpPr/>
          <p:nvPr/>
        </p:nvSpPr>
        <p:spPr>
          <a:xfrm>
            <a:off x="396644" y="950174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借鉴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CPU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设计中的微程序的思想，使用微程序代替控制器产生控制信号。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控制模块架构（基于指令）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8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9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0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1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6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9" name="对象 18"/>
          <p:cNvGraphicFramePr/>
          <p:nvPr/>
        </p:nvGraphicFramePr>
        <p:xfrm>
          <a:off x="8231505" y="701040"/>
          <a:ext cx="337566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85925" imgH="1568450" progId="Visio.Drawing.15">
                  <p:embed/>
                </p:oleObj>
              </mc:Choice>
              <mc:Fallback>
                <p:oleObj name="Visio" r:id="rId2" imgW="1685925" imgH="1568450" progId="Visio.Drawing.15">
                  <p:embed/>
                  <p:pic>
                    <p:nvPicPr>
                      <p:cNvPr id="0" name="对象 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31505" y="701040"/>
                        <a:ext cx="3375660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6"/>
          <p:cNvSpPr/>
          <p:nvPr/>
        </p:nvSpPr>
        <p:spPr>
          <a:xfrm>
            <a:off x="396643" y="1513168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微程序由微指令构成，一个微指令是模块控制信号的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序列。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43" y="2182475"/>
            <a:ext cx="7800975" cy="169236"/>
          </a:xfrm>
          <a:prstGeom prst="rect">
            <a:avLst/>
          </a:prstGeom>
        </p:spPr>
      </p:pic>
      <p:sp>
        <p:nvSpPr>
          <p:cNvPr id="24" name="矩形 6"/>
          <p:cNvSpPr/>
          <p:nvPr/>
        </p:nvSpPr>
        <p:spPr>
          <a:xfrm>
            <a:off x="396636" y="2450515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通过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UPC_UP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UPC_ST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来使得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可以跳转，实现微程序的循环结构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6" name="矩形 6"/>
          <p:cNvSpPr/>
          <p:nvPr/>
        </p:nvSpPr>
        <p:spPr>
          <a:xfrm>
            <a:off x="396641" y="3753357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bus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：地址和数据的总线 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7" name="矩形 6"/>
          <p:cNvSpPr/>
          <p:nvPr/>
        </p:nvSpPr>
        <p:spPr>
          <a:xfrm>
            <a:off x="396640" y="4147115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: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微程序的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pc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，记录当前执行的微指令的地址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8" name="矩形 6"/>
          <p:cNvSpPr/>
          <p:nvPr/>
        </p:nvSpPr>
        <p:spPr>
          <a:xfrm>
            <a:off x="396639" y="4586968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UIROM: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微指令存储器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9" name="矩形 6"/>
          <p:cNvSpPr/>
          <p:nvPr/>
        </p:nvSpPr>
        <p:spPr>
          <a:xfrm>
            <a:off x="396638" y="5005513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UIROM: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指令存储器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0" name="矩形 6"/>
          <p:cNvSpPr/>
          <p:nvPr/>
        </p:nvSpPr>
        <p:spPr>
          <a:xfrm>
            <a:off x="396637" y="5420579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AGU: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地址生成单元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1" name="矩形 6"/>
          <p:cNvSpPr/>
          <p:nvPr/>
        </p:nvSpPr>
        <p:spPr>
          <a:xfrm>
            <a:off x="396637" y="5843715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Datapre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数据预处理单元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3" name="矩形 6"/>
          <p:cNvSpPr/>
          <p:nvPr/>
        </p:nvSpPr>
        <p:spPr>
          <a:xfrm>
            <a:off x="396636" y="2885843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相当于用存储换逻辑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396644" y="950174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IDLE: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初始空闲状态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控制模块状态机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14" y="950174"/>
            <a:ext cx="1140828" cy="2915449"/>
          </a:xfrm>
          <a:prstGeom prst="rect">
            <a:avLst/>
          </a:prstGeom>
        </p:spPr>
      </p:pic>
      <p:sp>
        <p:nvSpPr>
          <p:cNvPr id="25" name="矩形 6"/>
          <p:cNvSpPr/>
          <p:nvPr/>
        </p:nvSpPr>
        <p:spPr>
          <a:xfrm>
            <a:off x="396644" y="1343867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IF: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IROM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获取指令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2" name="矩形 6"/>
          <p:cNvSpPr/>
          <p:nvPr/>
        </p:nvSpPr>
        <p:spPr>
          <a:xfrm>
            <a:off x="396644" y="1802775"/>
            <a:ext cx="780097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ID: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对指令进行译码。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中获取相关操作矩阵的首地址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中获取指令微程序的首地址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从指令中获取一些参数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4" name="矩形 6"/>
          <p:cNvSpPr/>
          <p:nvPr/>
        </p:nvSpPr>
        <p:spPr>
          <a:xfrm>
            <a:off x="477838" y="3508178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EX: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执行微程序阶段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4032000"/>
            <a:ext cx="8164296" cy="2548505"/>
          </a:xfrm>
          <a:prstGeom prst="rect">
            <a:avLst/>
          </a:prstGeom>
        </p:spPr>
      </p:pic>
      <p:sp>
        <p:nvSpPr>
          <p:cNvPr id="37" name="矩形 6"/>
          <p:cNvSpPr/>
          <p:nvPr/>
        </p:nvSpPr>
        <p:spPr>
          <a:xfrm>
            <a:off x="8820594" y="4318754"/>
            <a:ext cx="2387927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图中执行了一个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4*1344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的矩阵和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1344*4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矩阵的乘法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(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有待完善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18" name="圆角矩形 53"/>
          <p:cNvSpPr/>
          <p:nvPr/>
        </p:nvSpPr>
        <p:spPr>
          <a:xfrm rot="10800000" flipV="1">
            <a:off x="70485" y="25685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存储方案（包含了指令所需存储）</a:t>
            </a:r>
          </a:p>
        </p:txBody>
      </p:sp>
      <p:sp>
        <p:nvSpPr>
          <p:cNvPr id="5" name="矩形 26"/>
          <p:cNvSpPr/>
          <p:nvPr/>
        </p:nvSpPr>
        <p:spPr>
          <a:xfrm>
            <a:off x="207010" y="841375"/>
            <a:ext cx="76593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E与S，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在两块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进行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交叉存储，计算时可同时读取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矩阵乘法的结果直接存在加矩阵中，节省存储空间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7" name="矩形 16"/>
          <p:cNvSpPr/>
          <p:nvPr/>
        </p:nvSpPr>
        <p:spPr>
          <a:xfrm>
            <a:off x="9221827" y="6118055"/>
            <a:ext cx="2049915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250055" y="2053590"/>
            <a:ext cx="3985260" cy="4043072"/>
            <a:chOff x="4812" y="2923"/>
            <a:chExt cx="6276" cy="6593"/>
          </a:xfrm>
        </p:grpSpPr>
        <p:sp>
          <p:nvSpPr>
            <p:cNvPr id="18" name="矩形 17"/>
            <p:cNvSpPr/>
            <p:nvPr/>
          </p:nvSpPr>
          <p:spPr>
            <a:xfrm>
              <a:off x="4812" y="2923"/>
              <a:ext cx="6276" cy="6593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/>
            <p:nvPr/>
          </p:nvGraphicFramePr>
          <p:xfrm>
            <a:off x="6186" y="3593"/>
            <a:ext cx="4902" cy="5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124710" imgH="2363470" progId="Visio.Drawing.15">
                    <p:embed/>
                  </p:oleObj>
                </mc:Choice>
                <mc:Fallback>
                  <p:oleObj r:id="rId3" imgW="2124710" imgH="2363470" progId="Visio.Drawing.15">
                    <p:embed/>
                    <p:pic>
                      <p:nvPicPr>
                        <p:cNvPr id="0" name="图片 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86" y="3593"/>
                          <a:ext cx="4902" cy="5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4894" y="3034"/>
              <a:ext cx="3232" cy="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涉及的矩阵乘法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344" y="4255"/>
              <a:ext cx="763" cy="52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需要参加运算的矩阵可同时进行读取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5463897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矩阵乘法访存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34035" y="2997835"/>
            <a:ext cx="3766185" cy="3081020"/>
            <a:chOff x="896" y="2923"/>
            <a:chExt cx="5931" cy="3967"/>
          </a:xfrm>
        </p:grpSpPr>
        <p:graphicFrame>
          <p:nvGraphicFramePr>
            <p:cNvPr id="47" name="对象 46"/>
            <p:cNvGraphicFramePr/>
            <p:nvPr/>
          </p:nvGraphicFramePr>
          <p:xfrm>
            <a:off x="896" y="2923"/>
            <a:ext cx="5931" cy="3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610735" imgH="3091180" progId="Visio.Drawing.15">
                    <p:embed/>
                  </p:oleObj>
                </mc:Choice>
                <mc:Fallback>
                  <p:oleObj r:id="rId5" imgW="4610735" imgH="3091180" progId="Visio.Drawing.15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6" y="2923"/>
                          <a:ext cx="5931" cy="39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57"/>
            <p:cNvSpPr/>
            <p:nvPr/>
          </p:nvSpPr>
          <p:spPr>
            <a:xfrm>
              <a:off x="981" y="3251"/>
              <a:ext cx="5667" cy="3639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80" y="3691"/>
              <a:ext cx="771" cy="2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88010" y="2030730"/>
            <a:ext cx="2874010" cy="82994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600" b="1">
                <a:sym typeface="+mn-ea"/>
              </a:rPr>
              <a:t>右乘矩阵需要按行读取，因此</a:t>
            </a:r>
            <a:r>
              <a:rPr lang="en-US" altLang="zh-CN" sz="1600" b="1">
                <a:sym typeface="+mn-ea"/>
              </a:rPr>
              <a:t>S</a:t>
            </a:r>
            <a:r>
              <a:rPr lang="zh-CN" altLang="en-US" sz="1600" b="1">
                <a:sym typeface="+mn-ea"/>
              </a:rPr>
              <a:t>矩阵需调整存储顺序以适应矩阵乘法的形式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1140182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矩阵生成顺序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8285480" y="955040"/>
          <a:ext cx="3870960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494530" imgH="4861560" progId="Visio.Drawing.15">
                  <p:embed/>
                </p:oleObj>
              </mc:Choice>
              <mc:Fallback>
                <p:oleObj r:id="rId7" imgW="4494530" imgH="486156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85480" y="955040"/>
                        <a:ext cx="3870960" cy="554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NiZWEwODdlZDIzYjc5YmFjMDQ0MDFmZmI3ODkyN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8*77"/>
  <p:tag name="TABLE_ENDDRAG_RECT" val="267*214*278*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719</Words>
  <Application>Microsoft Office PowerPoint</Application>
  <PresentationFormat>宽屏</PresentationFormat>
  <Paragraphs>103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华文细黑</vt:lpstr>
      <vt:lpstr>微软雅黑</vt:lpstr>
      <vt:lpstr>Arial</vt:lpstr>
      <vt:lpstr>Wingdings</vt:lpstr>
      <vt:lpstr>Office 主题​​</vt:lpstr>
      <vt:lpstr>Microsoft Visio Drawing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正鹏 赵</cp:lastModifiedBy>
  <cp:revision>1185</cp:revision>
  <dcterms:created xsi:type="dcterms:W3CDTF">2023-07-28T09:55:00Z</dcterms:created>
  <dcterms:modified xsi:type="dcterms:W3CDTF">2025-06-05T07:02:28Z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21C3CFC7411745769A2AB936E43FADF4_13</vt:lpwstr>
  </property>
  <property fmtid="{D5CDD505-2E9C-101B-9397-08002B2CF9AE}" pid="3" name="KSOProductBuildVer">
    <vt:lpwstr>2052-12.1.0.20784</vt:lpwstr>
  </property>
</Properties>
</file>